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0" r:id="rId4"/>
  </p:sldMasterIdLst>
  <p:notesMasterIdLst>
    <p:notesMasterId r:id="rId17"/>
  </p:notesMasterIdLst>
  <p:sldIdLst>
    <p:sldId id="256" r:id="rId5"/>
    <p:sldId id="299" r:id="rId6"/>
    <p:sldId id="298" r:id="rId7"/>
    <p:sldId id="294" r:id="rId8"/>
    <p:sldId id="296" r:id="rId9"/>
    <p:sldId id="293" r:id="rId10"/>
    <p:sldId id="302" r:id="rId11"/>
    <p:sldId id="300" r:id="rId12"/>
    <p:sldId id="306" r:id="rId13"/>
    <p:sldId id="307" r:id="rId14"/>
    <p:sldId id="308" r:id="rId15"/>
    <p:sldId id="30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 S. Khan" initials="A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2" autoAdjust="0"/>
    <p:restoredTop sz="94641" autoAdjust="0"/>
  </p:normalViewPr>
  <p:slideViewPr>
    <p:cSldViewPr>
      <p:cViewPr varScale="1">
        <p:scale>
          <a:sx n="110" d="100"/>
          <a:sy n="110" d="100"/>
        </p:scale>
        <p:origin x="159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6433161372075"/>
          <c:y val="3.5516697648878402E-2"/>
          <c:w val="0.86490191420038376"/>
          <c:h val="0.84530027556536269"/>
        </c:manualLayout>
      </c:layout>
      <c:barChart>
        <c:barDir val="col"/>
        <c:grouping val="clustered"/>
        <c:varyColors val="1"/>
        <c:ser>
          <c:idx val="0"/>
          <c:order val="0"/>
          <c:invertIfNegative val="0"/>
          <c:dLbls>
            <c:dLbl>
              <c:idx val="0"/>
              <c:layout>
                <c:manualLayout>
                  <c:x val="1.9493177387914368E-3"/>
                  <c:y val="6.3979526551503525E-3"/>
                </c:manualLayout>
              </c:layout>
              <c:tx>
                <c:rich>
                  <a:bodyPr/>
                  <a:lstStyle/>
                  <a:p>
                    <a:r>
                      <a:rPr lang="en-US" dirty="0" smtClean="0"/>
                      <a:t>84.3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737079040057078E-17"/>
                  <c:y val="9.5969289827255184E-3"/>
                </c:manualLayout>
              </c:layout>
              <c:tx>
                <c:rich>
                  <a:bodyPr/>
                  <a:lstStyle/>
                  <a:p>
                    <a:r>
                      <a:rPr lang="en-US" dirty="0" smtClean="0"/>
                      <a:t>81.4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5969289827255184E-3"/>
                </c:manualLayout>
              </c:layout>
              <c:tx>
                <c:rich>
                  <a:bodyPr/>
                  <a:lstStyle/>
                  <a:p>
                    <a:r>
                      <a:rPr lang="en-US" dirty="0" smtClean="0"/>
                      <a:t>79.3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1474158080113712E-17"/>
                  <c:y val="6.3979526551503525E-3"/>
                </c:manualLayout>
              </c:layout>
              <c:tx>
                <c:rich>
                  <a:bodyPr/>
                  <a:lstStyle/>
                  <a:p>
                    <a:r>
                      <a:rPr lang="en-US" dirty="0" smtClean="0"/>
                      <a:t>78.1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9.5969289827255184E-3"/>
                </c:manualLayout>
              </c:layout>
              <c:tx>
                <c:rich>
                  <a:bodyPr/>
                  <a:lstStyle/>
                  <a:p>
                    <a:r>
                      <a:rPr lang="en-US" dirty="0" smtClean="0"/>
                      <a:t>76.7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6.3979526551503525E-3"/>
                </c:manualLayout>
              </c:layout>
              <c:tx>
                <c:rich>
                  <a:bodyPr/>
                  <a:lstStyle/>
                  <a:p>
                    <a:r>
                      <a:rPr lang="en-US" dirty="0" smtClean="0"/>
                      <a:t>71.9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Sheet1!$A$2:$F$2</c:f>
              <c:strCache>
                <c:ptCount val="6"/>
                <c:pt idx="0">
                  <c:v>Hispanic female</c:v>
                </c:pt>
                <c:pt idx="1">
                  <c:v>Non-Hispanic White Female</c:v>
                </c:pt>
                <c:pt idx="2">
                  <c:v>Hispanic Male</c:v>
                </c:pt>
                <c:pt idx="3">
                  <c:v>Non-Hispanic Black Female</c:v>
                </c:pt>
                <c:pt idx="4">
                  <c:v>Non-Hispanic White Male</c:v>
                </c:pt>
                <c:pt idx="5">
                  <c:v>Non-Hispanic Black Male</c:v>
                </c:pt>
              </c:strCache>
            </c:strRef>
          </c:cat>
          <c:val>
            <c:numRef>
              <c:f>Sheet1!$A$3:$F$3</c:f>
              <c:numCache>
                <c:formatCode>General</c:formatCode>
                <c:ptCount val="6"/>
                <c:pt idx="0">
                  <c:v>83.1</c:v>
                </c:pt>
                <c:pt idx="1">
                  <c:v>80.400000000000006</c:v>
                </c:pt>
                <c:pt idx="2">
                  <c:v>77.900000000000006</c:v>
                </c:pt>
                <c:pt idx="3">
                  <c:v>76.2</c:v>
                </c:pt>
                <c:pt idx="4">
                  <c:v>75.599999999999994</c:v>
                </c:pt>
                <c:pt idx="5">
                  <c:v>69.2</c:v>
                </c:pt>
              </c:numCache>
            </c:numRef>
          </c:val>
        </c:ser>
        <c:dLbls>
          <c:showLegendKey val="0"/>
          <c:showVal val="0"/>
          <c:showCatName val="0"/>
          <c:showSerName val="0"/>
          <c:showPercent val="0"/>
          <c:showBubbleSize val="0"/>
        </c:dLbls>
        <c:gapWidth val="150"/>
        <c:axId val="222785760"/>
        <c:axId val="222786320"/>
      </c:barChart>
      <c:catAx>
        <c:axId val="222785760"/>
        <c:scaling>
          <c:orientation val="minMax"/>
        </c:scaling>
        <c:delete val="0"/>
        <c:axPos val="b"/>
        <c:numFmt formatCode="General" sourceLinked="0"/>
        <c:majorTickMark val="out"/>
        <c:minorTickMark val="none"/>
        <c:tickLblPos val="nextTo"/>
        <c:txPr>
          <a:bodyPr/>
          <a:lstStyle/>
          <a:p>
            <a:pPr>
              <a:defRPr sz="1400" b="1"/>
            </a:pPr>
            <a:endParaRPr lang="en-US"/>
          </a:p>
        </c:txPr>
        <c:crossAx val="222786320"/>
        <c:crosses val="autoZero"/>
        <c:auto val="1"/>
        <c:lblAlgn val="ctr"/>
        <c:lblOffset val="100"/>
        <c:noMultiLvlLbl val="0"/>
      </c:catAx>
      <c:valAx>
        <c:axId val="222786320"/>
        <c:scaling>
          <c:orientation val="minMax"/>
          <c:max val="85"/>
          <c:min val="50"/>
        </c:scaling>
        <c:delete val="0"/>
        <c:axPos val="l"/>
        <c:numFmt formatCode="General" sourceLinked="1"/>
        <c:majorTickMark val="out"/>
        <c:minorTickMark val="none"/>
        <c:tickLblPos val="nextTo"/>
        <c:txPr>
          <a:bodyPr/>
          <a:lstStyle/>
          <a:p>
            <a:pPr>
              <a:defRPr sz="1800" b="1"/>
            </a:pPr>
            <a:endParaRPr lang="en-US"/>
          </a:p>
        </c:txPr>
        <c:crossAx val="222785760"/>
        <c:crosses val="autoZero"/>
        <c:crossBetween val="between"/>
        <c:majorUnit val="5"/>
      </c:valAx>
      <c:spPr>
        <a:noFill/>
        <a:ln w="25400">
          <a:noFill/>
        </a:ln>
      </c:spPr>
    </c:plotArea>
    <c:plotVisOnly val="1"/>
    <c:dispBlanksAs val="gap"/>
    <c:showDLblsOverMax val="0"/>
  </c:chart>
  <c:spPr>
    <a:noFill/>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55044334993594E-2"/>
          <c:y val="2.5078861669881086E-2"/>
          <c:w val="0.9139125978721423"/>
          <c:h val="0.76113260316091846"/>
        </c:manualLayout>
      </c:layout>
      <c:barChart>
        <c:barDir val="col"/>
        <c:grouping val="clustered"/>
        <c:varyColors val="0"/>
        <c:ser>
          <c:idx val="0"/>
          <c:order val="0"/>
          <c:tx>
            <c:strRef>
              <c:f>Sheet1!$A$5</c:f>
              <c:strCache>
                <c:ptCount val="1"/>
                <c:pt idx="0">
                  <c:v>Preterm Birth (%)</c:v>
                </c:pt>
              </c:strCache>
            </c:strRef>
          </c:tx>
          <c:spPr>
            <a:solidFill>
              <a:schemeClr val="accent1"/>
            </a:solidFill>
            <a:ln>
              <a:noFill/>
            </a:ln>
            <a:effectLst/>
          </c:spPr>
          <c:invertIfNegative val="0"/>
          <c:dLbls>
            <c:dLbl>
              <c:idx val="0"/>
              <c:layout/>
              <c:tx>
                <c:rich>
                  <a:bodyPr/>
                  <a:lstStyle/>
                  <a:p>
                    <a:r>
                      <a:rPr lang="en-US" smtClean="0"/>
                      <a:t>9.1%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12.8%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10.6%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Sheet1!$B$4:$F$4</c:f>
              <c:strCache>
                <c:ptCount val="5"/>
                <c:pt idx="0">
                  <c:v>       White-NH</c:v>
                </c:pt>
                <c:pt idx="2">
                  <c:v>         Black-NH</c:v>
                </c:pt>
                <c:pt idx="4">
                  <c:v>        Hispanic</c:v>
                </c:pt>
              </c:strCache>
            </c:strRef>
          </c:cat>
          <c:val>
            <c:numRef>
              <c:f>Sheet1!$B$5:$F$5</c:f>
              <c:numCache>
                <c:formatCode>General</c:formatCode>
                <c:ptCount val="5"/>
                <c:pt idx="0">
                  <c:v>9.1</c:v>
                </c:pt>
                <c:pt idx="2">
                  <c:v>12.8</c:v>
                </c:pt>
                <c:pt idx="4">
                  <c:v>10.6</c:v>
                </c:pt>
              </c:numCache>
            </c:numRef>
          </c:val>
        </c:ser>
        <c:ser>
          <c:idx val="1"/>
          <c:order val="1"/>
          <c:tx>
            <c:strRef>
              <c:f>Sheet1!$A$6</c:f>
              <c:strCache>
                <c:ptCount val="1"/>
                <c:pt idx="0">
                  <c:v>Low Birth Weight (%)</c:v>
                </c:pt>
              </c:strCache>
            </c:strRef>
          </c:tx>
          <c:spPr>
            <a:solidFill>
              <a:schemeClr val="accent2"/>
            </a:solidFill>
            <a:ln>
              <a:noFill/>
            </a:ln>
            <a:effectLst/>
          </c:spPr>
          <c:invertIfNegative val="0"/>
          <c:dLbls>
            <c:dLbl>
              <c:idx val="0"/>
              <c:layout/>
              <c:tx>
                <c:rich>
                  <a:bodyPr/>
                  <a:lstStyle/>
                  <a:p>
                    <a:r>
                      <a:rPr lang="en-US" smtClean="0"/>
                      <a:t>5.9%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592592592592587E-3"/>
                  <c:y val="5.612065321788976E-3"/>
                </c:manualLayout>
              </c:layout>
              <c:tx>
                <c:rich>
                  <a:bodyPr/>
                  <a:lstStyle/>
                  <a:p>
                    <a:r>
                      <a:rPr lang="en-US" smtClean="0"/>
                      <a:t>11.9%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7.2%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Sheet1!$B$4:$F$4</c:f>
              <c:strCache>
                <c:ptCount val="5"/>
                <c:pt idx="0">
                  <c:v>       White-NH</c:v>
                </c:pt>
                <c:pt idx="2">
                  <c:v>         Black-NH</c:v>
                </c:pt>
                <c:pt idx="4">
                  <c:v>        Hispanic</c:v>
                </c:pt>
              </c:strCache>
            </c:strRef>
          </c:cat>
          <c:val>
            <c:numRef>
              <c:f>Sheet1!$B$6:$F$6</c:f>
              <c:numCache>
                <c:formatCode>General</c:formatCode>
                <c:ptCount val="5"/>
                <c:pt idx="0">
                  <c:v>5.8999999999999995</c:v>
                </c:pt>
                <c:pt idx="2">
                  <c:v>11.899999999999999</c:v>
                </c:pt>
                <c:pt idx="4">
                  <c:v>7.1999999999999993</c:v>
                </c:pt>
              </c:numCache>
            </c:numRef>
          </c:val>
        </c:ser>
        <c:dLbls>
          <c:showLegendKey val="0"/>
          <c:showVal val="0"/>
          <c:showCatName val="0"/>
          <c:showSerName val="0"/>
          <c:showPercent val="0"/>
          <c:showBubbleSize val="0"/>
        </c:dLbls>
        <c:gapWidth val="219"/>
        <c:overlap val="-27"/>
        <c:axId val="229532704"/>
        <c:axId val="229533264"/>
      </c:barChart>
      <c:catAx>
        <c:axId val="22953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9533264"/>
        <c:crosses val="autoZero"/>
        <c:auto val="1"/>
        <c:lblAlgn val="ctr"/>
        <c:lblOffset val="100"/>
        <c:noMultiLvlLbl val="0"/>
      </c:catAx>
      <c:valAx>
        <c:axId val="229533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9532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Sheet1!$A$22</c:f>
              <c:strCache>
                <c:ptCount val="1"/>
                <c:pt idx="0">
                  <c:v>Tobacco Use During Pregnancy</c:v>
                </c:pt>
              </c:strCache>
            </c:strRef>
          </c:tx>
          <c:spPr>
            <a:solidFill>
              <a:schemeClr val="accent1"/>
            </a:solidFill>
            <a:ln>
              <a:noFill/>
            </a:ln>
            <a:effectLst/>
          </c:spPr>
          <c:invertIfNegative val="0"/>
          <c:dLbls>
            <c:dLbl>
              <c:idx val="0"/>
              <c:layout/>
              <c:tx>
                <c:rich>
                  <a:bodyPr/>
                  <a:lstStyle/>
                  <a:p>
                    <a:r>
                      <a:rPr lang="en-US" smtClean="0"/>
                      <a:t>15.3%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9.0%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4.8%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Sheet1!$B$21:$F$21</c:f>
              <c:strCache>
                <c:ptCount val="5"/>
                <c:pt idx="0">
                  <c:v>       White-NH</c:v>
                </c:pt>
                <c:pt idx="2">
                  <c:v>         Black-NH</c:v>
                </c:pt>
                <c:pt idx="4">
                  <c:v>        Hispanic</c:v>
                </c:pt>
              </c:strCache>
            </c:strRef>
          </c:cat>
          <c:val>
            <c:numRef>
              <c:f>Sheet1!$B$22:$F$22</c:f>
              <c:numCache>
                <c:formatCode>General</c:formatCode>
                <c:ptCount val="5"/>
                <c:pt idx="0" formatCode="0.0">
                  <c:v>15.299999999999999</c:v>
                </c:pt>
                <c:pt idx="2" formatCode="0.0">
                  <c:v>9</c:v>
                </c:pt>
                <c:pt idx="4" formatCode="0.0">
                  <c:v>4.8</c:v>
                </c:pt>
              </c:numCache>
            </c:numRef>
          </c:val>
        </c:ser>
        <c:dLbls>
          <c:showLegendKey val="0"/>
          <c:showVal val="0"/>
          <c:showCatName val="0"/>
          <c:showSerName val="0"/>
          <c:showPercent val="0"/>
          <c:showBubbleSize val="0"/>
        </c:dLbls>
        <c:gapWidth val="219"/>
        <c:overlap val="-27"/>
        <c:axId val="229535504"/>
        <c:axId val="229536064"/>
      </c:barChart>
      <c:catAx>
        <c:axId val="2295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9536064"/>
        <c:crosses val="autoZero"/>
        <c:auto val="1"/>
        <c:lblAlgn val="ctr"/>
        <c:lblOffset val="100"/>
        <c:noMultiLvlLbl val="0"/>
      </c:catAx>
      <c:valAx>
        <c:axId val="2295360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953550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F26721"/>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1-C688-4769-988C-B282390B981B}"/>
              </c:ext>
            </c:extLst>
          </c:dPt>
          <c:dPt>
            <c:idx val="2"/>
            <c:invertIfNegative val="0"/>
            <c:bubble3D val="0"/>
            <c:spPr>
              <a:solidFill>
                <a:srgbClr val="AD122A"/>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3-C688-4769-988C-B282390B981B}"/>
              </c:ext>
            </c:extLst>
          </c:dPt>
          <c:dPt>
            <c:idx val="3"/>
            <c:invertIfNegative val="0"/>
            <c:bubble3D val="0"/>
            <c:spPr>
              <a:solidFill>
                <a:srgbClr val="A1B426"/>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5-C688-4769-988C-B282390B981B}"/>
              </c:ext>
            </c:extLst>
          </c:dPt>
          <c:dPt>
            <c:idx val="4"/>
            <c:invertIfNegative val="0"/>
            <c:bubble3D val="0"/>
            <c:spPr>
              <a:solidFill>
                <a:srgbClr val="129DBF"/>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7-C688-4769-988C-B282390B981B}"/>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'B1'!$L$1:$L$4</c:f>
              <c:strCache>
                <c:ptCount val="4"/>
                <c:pt idx="0">
                  <c:v>Refugee Sample</c:v>
                </c:pt>
                <c:pt idx="1">
                  <c:v>Douglas County</c:v>
                </c:pt>
                <c:pt idx="2">
                  <c:v>Nebraska</c:v>
                </c:pt>
                <c:pt idx="3">
                  <c:v>Nebraska, Ages 16-64</c:v>
                </c:pt>
              </c:strCache>
            </c:strRef>
          </c:cat>
          <c:val>
            <c:numRef>
              <c:f>'B1'!$M$1:$M$4</c:f>
              <c:numCache>
                <c:formatCode>0.0%</c:formatCode>
                <c:ptCount val="4"/>
                <c:pt idx="0">
                  <c:v>0.35399999999999998</c:v>
                </c:pt>
                <c:pt idx="1">
                  <c:v>0.13</c:v>
                </c:pt>
                <c:pt idx="2">
                  <c:v>0.11700000000000001</c:v>
                </c:pt>
                <c:pt idx="3">
                  <c:v>0.14099999999999999</c:v>
                </c:pt>
              </c:numCache>
            </c:numRef>
          </c:val>
          <c:extLst xmlns:c16r2="http://schemas.microsoft.com/office/drawing/2015/06/chart">
            <c:ext xmlns:c16="http://schemas.microsoft.com/office/drawing/2014/chart" uri="{C3380CC4-5D6E-409C-BE32-E72D297353CC}">
              <c16:uniqueId val="{00000008-C688-4769-988C-B282390B981B}"/>
            </c:ext>
          </c:extLst>
        </c:ser>
        <c:dLbls>
          <c:dLblPos val="inEnd"/>
          <c:showLegendKey val="0"/>
          <c:showVal val="1"/>
          <c:showCatName val="0"/>
          <c:showSerName val="0"/>
          <c:showPercent val="0"/>
          <c:showBubbleSize val="0"/>
        </c:dLbls>
        <c:gapWidth val="41"/>
        <c:axId val="229543344"/>
        <c:axId val="229543904"/>
      </c:barChart>
      <c:catAx>
        <c:axId val="229543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en-US"/>
          </a:p>
        </c:txPr>
        <c:crossAx val="229543904"/>
        <c:crosses val="autoZero"/>
        <c:auto val="1"/>
        <c:lblAlgn val="ctr"/>
        <c:lblOffset val="100"/>
        <c:noMultiLvlLbl val="0"/>
      </c:catAx>
      <c:valAx>
        <c:axId val="229543904"/>
        <c:scaling>
          <c:orientation val="minMax"/>
        </c:scaling>
        <c:delete val="1"/>
        <c:axPos val="l"/>
        <c:title>
          <c:tx>
            <c:rich>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r>
                  <a:rPr lang="en-US"/>
                  <a:t>Percent (%)</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n-US"/>
            </a:p>
          </c:txPr>
        </c:title>
        <c:numFmt formatCode="0.0%" sourceLinked="1"/>
        <c:majorTickMark val="none"/>
        <c:minorTickMark val="none"/>
        <c:tickLblPos val="nextTo"/>
        <c:crossAx val="2295433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0.00257</cdr:x>
      <cdr:y>0.10365</cdr:y>
    </cdr:from>
    <cdr:to>
      <cdr:x>0.05263</cdr:x>
      <cdr:y>0.74603</cdr:y>
    </cdr:to>
    <cdr:sp macro="" textlink="">
      <cdr:nvSpPr>
        <cdr:cNvPr id="2" name="TextBox 1"/>
        <cdr:cNvSpPr txBox="1"/>
      </cdr:nvSpPr>
      <cdr:spPr>
        <a:xfrm xmlns:a="http://schemas.openxmlformats.org/drawingml/2006/main" rot="10800000">
          <a:off x="22325" y="497582"/>
          <a:ext cx="434875" cy="3083818"/>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r>
            <a:rPr lang="en-US" sz="2000" b="1" dirty="0">
              <a:solidFill>
                <a:schemeClr val="tx1"/>
              </a:solidFill>
              <a:latin typeface="Arial" pitchFamily="34" charset="0"/>
              <a:cs typeface="Arial" pitchFamily="34" charset="0"/>
            </a:rPr>
            <a:t>Life Expectancy at Birth</a:t>
          </a:r>
          <a:endParaRPr lang="en-US" sz="2000" b="1" baseline="0" dirty="0">
            <a:solidFill>
              <a:schemeClr val="tx1"/>
            </a:solidFill>
            <a:latin typeface="Arial" pitchFamily="34" charset="0"/>
            <a:cs typeface="Arial" pitchFamily="34" charset="0"/>
          </a:endParaRPr>
        </a:p>
        <a:p xmlns:a="http://schemas.openxmlformats.org/drawingml/2006/main">
          <a:endParaRPr lang="en-US" sz="2000" b="1"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A91FA-15E4-406D-94C3-7982626393EE}" type="datetimeFigureOut">
              <a:rPr lang="en-US" smtClean="0"/>
              <a:pPr/>
              <a:t>8/10/2017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00037-FD52-4828-B4C6-318F3730CC2B}" type="slidenum">
              <a:rPr lang="en-US" smtClean="0"/>
              <a:pPr/>
              <a:t>‹#›</a:t>
            </a:fld>
            <a:endParaRPr lang="en-US"/>
          </a:p>
        </p:txBody>
      </p:sp>
    </p:spTree>
    <p:extLst>
      <p:ext uri="{BB962C8B-B14F-4D97-AF65-F5344CB8AC3E}">
        <p14:creationId xmlns:p14="http://schemas.microsoft.com/office/powerpoint/2010/main" val="154682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was estimated that had the racial gap between whites and African Americans been eliminated, an excess</a:t>
            </a:r>
            <a:r>
              <a:rPr lang="en-US" baseline="0" dirty="0" smtClean="0"/>
              <a:t> of 83,570 deaths in the U.S. could have been prevented in the year of 2002 alone.</a:t>
            </a:r>
          </a:p>
          <a:p>
            <a:endParaRPr lang="en-US" baseline="0" dirty="0" smtClean="0"/>
          </a:p>
          <a:p>
            <a:r>
              <a:rPr lang="en-US" baseline="0" dirty="0" smtClean="0"/>
              <a:t>We also know that currently the U.S. ranks 49</a:t>
            </a:r>
            <a:r>
              <a:rPr lang="en-US" baseline="30000" dirty="0" smtClean="0"/>
              <a:t>th</a:t>
            </a:r>
            <a:r>
              <a:rPr lang="en-US" baseline="0" dirty="0" smtClean="0"/>
              <a:t> in the world in terms of life expectancy at birth. Obviously this rank is not compatible with the fact that the U.S. is now the sole super power in the world. Nor is it compatible with the observation that the U.S. spends the most on health care among all major developed countries in the world.</a:t>
            </a:r>
          </a:p>
          <a:p>
            <a:endParaRPr lang="en-US" baseline="0" dirty="0" smtClean="0"/>
          </a:p>
          <a:p>
            <a:r>
              <a:rPr lang="en-US" baseline="0" dirty="0" smtClean="0"/>
              <a:t>There is no doubt that the excessive risk of mortality experienced by African Americans has contributed to the less-than-ideal rank of the U.S. For instance, it was estimated that since the beginning of the 20</a:t>
            </a:r>
            <a:r>
              <a:rPr lang="en-US" baseline="30000" dirty="0" smtClean="0"/>
              <a:t>th</a:t>
            </a:r>
            <a:r>
              <a:rPr lang="en-US" baseline="0" dirty="0" smtClean="0"/>
              <a:t> century, life expectancy of Americans has been lower than that of Canadians and until the 1970s the main reason was the high mortality rates of African Americans.</a:t>
            </a:r>
            <a:endParaRPr lang="en-US" dirty="0"/>
          </a:p>
        </p:txBody>
      </p:sp>
      <p:sp>
        <p:nvSpPr>
          <p:cNvPr id="4" name="Slide Number Placeholder 3"/>
          <p:cNvSpPr>
            <a:spLocks noGrp="1"/>
          </p:cNvSpPr>
          <p:nvPr>
            <p:ph type="sldNum" sz="quarter" idx="10"/>
          </p:nvPr>
        </p:nvSpPr>
        <p:spPr/>
        <p:txBody>
          <a:bodyPr/>
          <a:lstStyle/>
          <a:p>
            <a:fld id="{FE5536E2-DB05-44E3-9AD7-64202C6792F5}" type="slidenum">
              <a:rPr lang="en-US" smtClean="0"/>
              <a:pPr/>
              <a:t>3</a:t>
            </a:fld>
            <a:endParaRPr lang="en-US"/>
          </a:p>
        </p:txBody>
      </p:sp>
    </p:spTree>
    <p:extLst>
      <p:ext uri="{BB962C8B-B14F-4D97-AF65-F5344CB8AC3E}">
        <p14:creationId xmlns:p14="http://schemas.microsoft.com/office/powerpoint/2010/main" val="292060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US" dirty="0" smtClean="0"/>
              <a:t>The HP</a:t>
            </a:r>
            <a:r>
              <a:rPr lang="en-US" baseline="0" dirty="0" smtClean="0"/>
              <a:t> 2000 goal to reduce health disparities was our first national goal relating to health equity. HP 2000 goals were set in 1990. </a:t>
            </a:r>
          </a:p>
          <a:p>
            <a:pPr marL="0" indent="0">
              <a:spcBef>
                <a:spcPts val="600"/>
              </a:spcBef>
              <a:spcAft>
                <a:spcPts val="600"/>
              </a:spcAft>
              <a:buFont typeface="Arial" panose="020B0604020202020204" pitchFamily="34" charset="0"/>
              <a:buNone/>
            </a:pPr>
            <a:endParaRPr lang="en-US" dirty="0" smtClean="0"/>
          </a:p>
          <a:p>
            <a:pPr marL="0" indent="0">
              <a:spcBef>
                <a:spcPts val="600"/>
              </a:spcBef>
              <a:spcAft>
                <a:spcPts val="600"/>
              </a:spcAft>
              <a:buFont typeface="Arial" panose="020B0604020202020204" pitchFamily="34" charset="0"/>
              <a:buNone/>
            </a:pPr>
            <a:r>
              <a:rPr lang="en-US" baseline="0" dirty="0" smtClean="0"/>
              <a:t>Healthy People measures health disparities in the US population by tracking rates of illness, death, chronic conditions, behaviors, and other types of outcomes in relation to demographic factors including: </a:t>
            </a:r>
          </a:p>
          <a:p>
            <a:pPr marL="171450" indent="-171450">
              <a:spcBef>
                <a:spcPts val="600"/>
              </a:spcBef>
              <a:spcAft>
                <a:spcPts val="600"/>
              </a:spcAft>
              <a:buFont typeface="Arial"/>
              <a:buChar char="•"/>
            </a:pPr>
            <a:r>
              <a:rPr lang="en-US" baseline="0" dirty="0" smtClean="0"/>
              <a:t>Race and ethnicity</a:t>
            </a:r>
          </a:p>
          <a:p>
            <a:pPr marL="171450" indent="-171450">
              <a:spcBef>
                <a:spcPts val="600"/>
              </a:spcBef>
              <a:spcAft>
                <a:spcPts val="600"/>
              </a:spcAft>
              <a:buFont typeface="Arial"/>
              <a:buChar char="•"/>
            </a:pPr>
            <a:r>
              <a:rPr lang="en-US" baseline="0" dirty="0" smtClean="0"/>
              <a:t>Gender</a:t>
            </a:r>
          </a:p>
          <a:p>
            <a:pPr marL="171450" indent="-171450">
              <a:spcBef>
                <a:spcPts val="600"/>
              </a:spcBef>
              <a:spcAft>
                <a:spcPts val="600"/>
              </a:spcAft>
              <a:buFont typeface="Arial"/>
              <a:buChar char="•"/>
            </a:pPr>
            <a:r>
              <a:rPr lang="en-US" baseline="0" dirty="0" smtClean="0"/>
              <a:t>Sexual identity and orientation</a:t>
            </a:r>
          </a:p>
          <a:p>
            <a:pPr marL="171450" indent="-171450">
              <a:spcBef>
                <a:spcPts val="600"/>
              </a:spcBef>
              <a:spcAft>
                <a:spcPts val="600"/>
              </a:spcAft>
              <a:buFont typeface="Arial"/>
              <a:buChar char="•"/>
            </a:pPr>
            <a:r>
              <a:rPr lang="en-US" baseline="0" dirty="0" smtClean="0"/>
              <a:t>Disability status or special health care needs </a:t>
            </a:r>
          </a:p>
          <a:p>
            <a:pPr marL="171450" indent="-171450">
              <a:spcBef>
                <a:spcPts val="600"/>
              </a:spcBef>
              <a:spcAft>
                <a:spcPts val="600"/>
              </a:spcAft>
              <a:buFont typeface="Arial"/>
              <a:buChar char="•"/>
            </a:pPr>
            <a:r>
              <a:rPr lang="en-US" baseline="0" dirty="0" smtClean="0"/>
              <a:t>Geographic location </a:t>
            </a:r>
            <a:endParaRPr lang="en-US" dirty="0" smtClean="0"/>
          </a:p>
          <a:p>
            <a:pPr marL="0" indent="0">
              <a:spcBef>
                <a:spcPts val="600"/>
              </a:spcBef>
              <a:spcAft>
                <a:spcPts val="600"/>
              </a:spcAft>
              <a:buFont typeface="Arial" panose="020B0604020202020204" pitchFamily="34" charset="0"/>
              <a:buNone/>
            </a:pPr>
            <a:endParaRPr lang="en-US" dirty="0" smtClean="0"/>
          </a:p>
          <a:p>
            <a:pPr marL="0" indent="0">
              <a:spcBef>
                <a:spcPts val="600"/>
              </a:spcBef>
              <a:spcAft>
                <a:spcPts val="600"/>
              </a:spcAft>
              <a:buFont typeface="Arial" panose="020B0604020202020204" pitchFamily="34" charset="0"/>
              <a:buNone/>
            </a:pPr>
            <a:r>
              <a:rPr lang="en-US" dirty="0" smtClean="0"/>
              <a:t>They look at disparities in race/ethnicity, education, income, gender,</a:t>
            </a:r>
            <a:r>
              <a:rPr lang="en-US" baseline="0" dirty="0" smtClean="0"/>
              <a:t> geographic location (urban/rural) for each HP objective. (There are 469 population objectives for which health disparities can be measured). However, the data is not always complete. They do not have all race/ethnicity information for every objective. Data by sexual orientation was unavailable for all objectives.  They used the best (most favorable) group rate as the reference point. (Note: best does not imply that there is not room for improvement). Health disparities are measured in relative terms as the percent difference between the rate for each population group and the best group rate for each characteristic. </a:t>
            </a:r>
            <a:endParaRPr lang="en-US" dirty="0" smtClean="0"/>
          </a:p>
          <a:p>
            <a:pPr marL="285750" indent="-285750">
              <a:spcBef>
                <a:spcPts val="600"/>
              </a:spcBef>
              <a:spcAft>
                <a:spcPts val="600"/>
              </a:spcAft>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39EC956-A493-46A8-BE6C-DFE4AC2D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2333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5536E2-DB05-44E3-9AD7-64202C6792F5}" type="slidenum">
              <a:rPr lang="en-US" smtClean="0"/>
              <a:pPr/>
              <a:t>5</a:t>
            </a:fld>
            <a:endParaRPr lang="en-US"/>
          </a:p>
        </p:txBody>
      </p:sp>
    </p:spTree>
    <p:extLst>
      <p:ext uri="{BB962C8B-B14F-4D97-AF65-F5344CB8AC3E}">
        <p14:creationId xmlns:p14="http://schemas.microsoft.com/office/powerpoint/2010/main" val="403277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7BE2E4-9AA1-41B7-9C4F-D1A087F494F1}"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131389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BE2E4-9AA1-41B7-9C4F-D1A087F494F1}"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147113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BE2E4-9AA1-41B7-9C4F-D1A087F494F1}"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280043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17F02-5079-45B6-88DD-72E0625CF203}"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325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AB861-8E0C-458D-9D87-D2B2300E3AA1}"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51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3C554-2BBD-4351-BDCC-881691EF208C}"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958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DFDCC-88C6-45A9-80B7-325CE63F0304}" type="datetime1">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61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06C09-A4CA-41F4-B80E-FE9DDD35999E}" type="datetime1">
              <a:rPr lang="en-US" smtClean="0">
                <a:solidFill>
                  <a:prstClr val="black">
                    <a:tint val="75000"/>
                  </a:prstClr>
                </a:solidFill>
              </a:rPr>
              <a:pPr/>
              <a:t>8/10/2017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60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6D8D80-23AF-4A68-8A03-8FC09891ED11}" type="datetime1">
              <a:rPr lang="en-US" smtClean="0">
                <a:solidFill>
                  <a:prstClr val="black">
                    <a:tint val="75000"/>
                  </a:prstClr>
                </a:solidFill>
              </a:rPr>
              <a:pPr/>
              <a:t>8/10/2017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22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549D8-A653-485D-AC93-71AEBE869B58}" type="datetime1">
              <a:rPr lang="en-US" smtClean="0">
                <a:solidFill>
                  <a:prstClr val="black">
                    <a:tint val="75000"/>
                  </a:prstClr>
                </a:solidFill>
              </a:rPr>
              <a:pPr/>
              <a:t>8/10/2017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13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810E0-B1FC-4514-9FD6-6DD3E6E148E5}" type="datetime1">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BE2E4-9AA1-41B7-9C4F-D1A087F494F1}"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3007158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33045-CE96-4FE1-B3E8-6B073A9F2144}" type="datetime1">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93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36261-ED41-4521-B335-78EB334A756F}"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586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DBCC8-E962-4A60-9E3F-3B56D05AF217}"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605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UNMC_COPH_cover_bkg_full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
        <p:nvSpPr>
          <p:cNvPr id="6" name="Rectangle 5"/>
          <p:cNvSpPr/>
          <p:nvPr userDrawn="1"/>
        </p:nvSpPr>
        <p:spPr>
          <a:xfrm>
            <a:off x="5627077" y="5882004"/>
            <a:ext cx="3360919" cy="873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5" name="Picture 4" descr="UNMC_Dept_CoPH_Sec_4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1434" y="6017260"/>
            <a:ext cx="3396217" cy="526999"/>
          </a:xfrm>
          <a:prstGeom prst="rect">
            <a:avLst/>
          </a:prstGeom>
        </p:spPr>
      </p:pic>
    </p:spTree>
    <p:extLst>
      <p:ext uri="{BB962C8B-B14F-4D97-AF65-F5344CB8AC3E}">
        <p14:creationId xmlns:p14="http://schemas.microsoft.com/office/powerpoint/2010/main" val="128835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pPr defTabSz="457200"/>
            <a:fld id="{A3F11EEC-60B6-DF4B-A821-B910872C5F64}" type="datetimeFigureOut">
              <a:rPr lang="en-US" smtClean="0"/>
              <a:pPr defTabSz="457200"/>
              <a:t>8/10/2017</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pPr defTabSz="457200"/>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pPr defTabSz="457200"/>
            <a:fld id="{C2F1CAA2-7C6D-8F48-BAEE-2DAFD071A580}" type="slidenum">
              <a:rPr lang="en-US" smtClean="0"/>
              <a:pPr defTabSz="457200"/>
              <a:t>‹#›</a:t>
            </a:fld>
            <a:endParaRPr lang="en-US" dirty="0"/>
          </a:p>
        </p:txBody>
      </p:sp>
    </p:spTree>
    <p:extLst>
      <p:ext uri="{BB962C8B-B14F-4D97-AF65-F5344CB8AC3E}">
        <p14:creationId xmlns:p14="http://schemas.microsoft.com/office/powerpoint/2010/main" val="1319651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pPr defTabSz="457200"/>
            <a:fld id="{A3F11EEC-60B6-DF4B-A821-B910872C5F64}" type="datetimeFigureOut">
              <a:rPr lang="en-US" smtClean="0"/>
              <a:pPr defTabSz="457200"/>
              <a:t>8/10/2017</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pPr defTabSz="457200"/>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pPr defTabSz="457200"/>
            <a:fld id="{C2F1CAA2-7C6D-8F48-BAEE-2DAFD071A580}" type="slidenum">
              <a:rPr lang="en-US" smtClean="0"/>
              <a:pPr defTabSz="457200"/>
              <a:t>‹#›</a:t>
            </a:fld>
            <a:endParaRPr lang="en-US" dirty="0"/>
          </a:p>
        </p:txBody>
      </p:sp>
    </p:spTree>
    <p:extLst>
      <p:ext uri="{BB962C8B-B14F-4D97-AF65-F5344CB8AC3E}">
        <p14:creationId xmlns:p14="http://schemas.microsoft.com/office/powerpoint/2010/main" val="197832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descr="UNMC_COPH_closing_bkg_full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val 1"/>
          <p:cNvSpPr/>
          <p:nvPr userDrawn="1"/>
        </p:nvSpPr>
        <p:spPr>
          <a:xfrm>
            <a:off x="1495406" y="1976620"/>
            <a:ext cx="6073808" cy="1904929"/>
          </a:xfrm>
          <a:prstGeom prst="ellipse">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UNMC_Dept_CoPH_Sec_4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1406" y="2504412"/>
            <a:ext cx="5112850" cy="793373"/>
          </a:xfrm>
          <a:prstGeom prst="rect">
            <a:avLst/>
          </a:prstGeom>
        </p:spPr>
      </p:pic>
    </p:spTree>
    <p:extLst>
      <p:ext uri="{BB962C8B-B14F-4D97-AF65-F5344CB8AC3E}">
        <p14:creationId xmlns:p14="http://schemas.microsoft.com/office/powerpoint/2010/main" val="1892375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defTabSz="457200"/>
            <a:fld id="{1B485F69-0449-4013-8B7D-F5B419E94046}" type="datetimeFigureOut">
              <a:rPr lang="zh-CN" altLang="en-US" smtClean="0">
                <a:solidFill>
                  <a:prstClr val="black"/>
                </a:solidFill>
              </a:rPr>
              <a:pPr defTabSz="457200"/>
              <a:t>2017/8/10</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defTabSz="457200"/>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defTabSz="457200"/>
            <a:fld id="{40A23F60-08E5-461B-9BF6-E5A5923EF797}" type="slidenum">
              <a:rPr lang="zh-CN" altLang="en-US" smtClean="0">
                <a:solidFill>
                  <a:prstClr val="black"/>
                </a:solidFill>
              </a:rPr>
              <a:pPr defTabSz="457200"/>
              <a:t>‹#›</a:t>
            </a:fld>
            <a:endParaRPr lang="zh-CN" altLang="en-US">
              <a:solidFill>
                <a:prstClr val="black"/>
              </a:solidFill>
            </a:endParaRPr>
          </a:p>
        </p:txBody>
      </p:sp>
    </p:spTree>
    <p:extLst>
      <p:ext uri="{BB962C8B-B14F-4D97-AF65-F5344CB8AC3E}">
        <p14:creationId xmlns:p14="http://schemas.microsoft.com/office/powerpoint/2010/main" val="1965266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9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pPr defTabSz="457200"/>
            <a:fld id="{A3F11EEC-60B6-DF4B-A821-B910872C5F64}" type="datetimeFigureOut">
              <a:rPr lang="en-US" smtClean="0"/>
              <a:pPr defTabSz="457200"/>
              <a:t>8/10/2017</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pPr defTabSz="457200"/>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pPr defTabSz="457200"/>
            <a:fld id="{C2F1CAA2-7C6D-8F48-BAEE-2DAFD071A580}" type="slidenum">
              <a:rPr lang="en-US" smtClean="0"/>
              <a:pPr defTabSz="457200"/>
              <a:t>‹#›</a:t>
            </a:fld>
            <a:endParaRPr lang="en-US" dirty="0"/>
          </a:p>
        </p:txBody>
      </p:sp>
    </p:spTree>
    <p:extLst>
      <p:ext uri="{BB962C8B-B14F-4D97-AF65-F5344CB8AC3E}">
        <p14:creationId xmlns:p14="http://schemas.microsoft.com/office/powerpoint/2010/main" val="1390098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17F02-5079-45B6-88DD-72E0625CF203}"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3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BE2E4-9AA1-41B7-9C4F-D1A087F494F1}"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164143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AB861-8E0C-458D-9D87-D2B2300E3AA1}"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254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3C554-2BBD-4351-BDCC-881691EF208C}"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DFDCC-88C6-45A9-80B7-325CE63F0304}" type="datetime1">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527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06C09-A4CA-41F4-B80E-FE9DDD35999E}" type="datetime1">
              <a:rPr lang="en-US" smtClean="0">
                <a:solidFill>
                  <a:prstClr val="black">
                    <a:tint val="75000"/>
                  </a:prstClr>
                </a:solidFill>
              </a:rPr>
              <a:pPr/>
              <a:t>8/10/2017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8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6D8D80-23AF-4A68-8A03-8FC09891ED11}" type="datetime1">
              <a:rPr lang="en-US" smtClean="0">
                <a:solidFill>
                  <a:prstClr val="black">
                    <a:tint val="75000"/>
                  </a:prstClr>
                </a:solidFill>
              </a:rPr>
              <a:pPr/>
              <a:t>8/10/2017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402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549D8-A653-485D-AC93-71AEBE869B58}" type="datetime1">
              <a:rPr lang="en-US" smtClean="0">
                <a:solidFill>
                  <a:prstClr val="black">
                    <a:tint val="75000"/>
                  </a:prstClr>
                </a:solidFill>
              </a:rPr>
              <a:pPr/>
              <a:t>8/10/2017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819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810E0-B1FC-4514-9FD6-6DD3E6E148E5}" type="datetime1">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879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33045-CE96-4FE1-B3E8-6B073A9F2144}" type="datetime1">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20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36261-ED41-4521-B335-78EB334A756F}"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868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DBCC8-E962-4A60-9E3F-3B56D05AF217}"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34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7BE2E4-9AA1-41B7-9C4F-D1A087F494F1}"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18279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7BE2E4-9AA1-41B7-9C4F-D1A087F494F1}" type="datetimeFigureOut">
              <a:rPr lang="en-US" smtClean="0"/>
              <a:pPr/>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148789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BE2E4-9AA1-41B7-9C4F-D1A087F494F1}"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17957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BE2E4-9AA1-41B7-9C4F-D1A087F494F1}" type="datetimeFigureOut">
              <a:rPr lang="en-US" smtClean="0"/>
              <a:pPr/>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428255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BE2E4-9AA1-41B7-9C4F-D1A087F494F1}"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172925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BE2E4-9AA1-41B7-9C4F-D1A087F494F1}"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844F1-CF1D-490E-90A6-65B905DDD5C9}" type="slidenum">
              <a:rPr lang="en-US" smtClean="0"/>
              <a:pPr/>
              <a:t>‹#›</a:t>
            </a:fld>
            <a:endParaRPr lang="en-US"/>
          </a:p>
        </p:txBody>
      </p:sp>
    </p:spTree>
    <p:extLst>
      <p:ext uri="{BB962C8B-B14F-4D97-AF65-F5344CB8AC3E}">
        <p14:creationId xmlns:p14="http://schemas.microsoft.com/office/powerpoint/2010/main" val="221131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BE2E4-9AA1-41B7-9C4F-D1A087F494F1}" type="datetimeFigureOut">
              <a:rPr lang="en-US" smtClean="0"/>
              <a:pPr/>
              <a:t>8/10/2017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844F1-CF1D-490E-90A6-65B905DDD5C9}" type="slidenum">
              <a:rPr lang="en-US" smtClean="0"/>
              <a:pPr/>
              <a:t>‹#›</a:t>
            </a:fld>
            <a:endParaRPr lang="en-US"/>
          </a:p>
        </p:txBody>
      </p:sp>
    </p:spTree>
    <p:extLst>
      <p:ext uri="{BB962C8B-B14F-4D97-AF65-F5344CB8AC3E}">
        <p14:creationId xmlns:p14="http://schemas.microsoft.com/office/powerpoint/2010/main" val="150868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4A33D-122E-440A-AB56-B959FD1D2860}"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179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89338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l" defTabSz="457200" rtl="0" eaLnBrk="1" latinLnBrk="0" hangingPunct="1">
        <a:lnSpc>
          <a:spcPct val="90000"/>
        </a:lnSpc>
        <a:spcBef>
          <a:spcPct val="0"/>
        </a:spcBef>
        <a:buNone/>
        <a:defRPr sz="4500" b="1" i="0" kern="1200" baseline="0">
          <a:solidFill>
            <a:srgbClr val="AC1F2D"/>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4A33D-122E-440A-AB56-B959FD1D2860}" type="datetime1">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3DD38-2534-4FB4-AA86-70F804E0C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4659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7772400" cy="1371599"/>
          </a:xfrm>
        </p:spPr>
        <p:txBody>
          <a:bodyPr>
            <a:normAutofit fontScale="90000"/>
          </a:bodyPr>
          <a:lstStyle/>
          <a:p>
            <a:r>
              <a:rPr lang="en-US" b="1" dirty="0" smtClean="0"/>
              <a:t>Health Disparities </a:t>
            </a:r>
            <a:r>
              <a:rPr lang="en-US" b="1" dirty="0" smtClean="0"/>
              <a:t>and </a:t>
            </a:r>
            <a:r>
              <a:rPr lang="en-US" b="1" dirty="0" smtClean="0"/>
              <a:t>Their </a:t>
            </a:r>
            <a:r>
              <a:rPr lang="en-US" b="1" dirty="0" smtClean="0"/>
              <a:t/>
            </a:r>
            <a:br>
              <a:rPr lang="en-US" b="1" dirty="0" smtClean="0"/>
            </a:br>
            <a:r>
              <a:rPr lang="en-US" b="1" dirty="0" smtClean="0"/>
              <a:t>Public </a:t>
            </a:r>
            <a:r>
              <a:rPr lang="en-US" b="1" dirty="0" smtClean="0"/>
              <a:t>Health Solutions</a:t>
            </a:r>
            <a:endParaRPr lang="en-US" b="1" dirty="0"/>
          </a:p>
        </p:txBody>
      </p:sp>
      <p:sp>
        <p:nvSpPr>
          <p:cNvPr id="3" name="Subtitle 2"/>
          <p:cNvSpPr>
            <a:spLocks noGrp="1"/>
          </p:cNvSpPr>
          <p:nvPr>
            <p:ph type="subTitle" idx="1"/>
          </p:nvPr>
        </p:nvSpPr>
        <p:spPr>
          <a:xfrm>
            <a:off x="152400" y="2514600"/>
            <a:ext cx="8915400" cy="3124200"/>
          </a:xfrm>
        </p:spPr>
        <p:txBody>
          <a:bodyPr>
            <a:normAutofit/>
          </a:bodyPr>
          <a:lstStyle/>
          <a:p>
            <a:r>
              <a:rPr lang="en-US" b="1" dirty="0" smtClean="0">
                <a:solidFill>
                  <a:schemeClr val="tx1"/>
                </a:solidFill>
              </a:rPr>
              <a:t>Dejun Su, PhD</a:t>
            </a:r>
          </a:p>
          <a:p>
            <a:r>
              <a:rPr lang="en-US" b="1" dirty="0" smtClean="0">
                <a:solidFill>
                  <a:schemeClr val="tx1"/>
                </a:solidFill>
              </a:rPr>
              <a:t>Associate Professor and Director</a:t>
            </a:r>
            <a:endParaRPr lang="en-US" b="1" dirty="0">
              <a:solidFill>
                <a:schemeClr val="tx1"/>
              </a:solidFill>
            </a:endParaRPr>
          </a:p>
          <a:p>
            <a:r>
              <a:rPr lang="en-US" b="1" dirty="0" smtClean="0">
                <a:solidFill>
                  <a:schemeClr val="tx1"/>
                </a:solidFill>
              </a:rPr>
              <a:t> Center for Reducing Health Disparities</a:t>
            </a:r>
          </a:p>
          <a:p>
            <a:endParaRPr lang="en-US" b="1" dirty="0" smtClean="0">
              <a:solidFill>
                <a:schemeClr val="tx1"/>
              </a:solidFill>
            </a:endParaRPr>
          </a:p>
          <a:p>
            <a:r>
              <a:rPr lang="en-US" b="1" dirty="0" smtClean="0">
                <a:solidFill>
                  <a:schemeClr val="tx1"/>
                </a:solidFill>
              </a:rPr>
              <a:t>August 2017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399" y="5791200"/>
            <a:ext cx="3117669" cy="838199"/>
          </a:xfrm>
          <a:prstGeom prst="rect">
            <a:avLst/>
          </a:prstGeom>
        </p:spPr>
      </p:pic>
      <p:sp>
        <p:nvSpPr>
          <p:cNvPr id="5" name="Rectangle 11"/>
          <p:cNvSpPr>
            <a:spLocks noChangeArrowheads="1"/>
          </p:cNvSpPr>
          <p:nvPr/>
        </p:nvSpPr>
        <p:spPr bwMode="auto">
          <a:xfrm>
            <a:off x="0" y="6705600"/>
            <a:ext cx="9144000" cy="152400"/>
          </a:xfrm>
          <a:prstGeom prst="rect">
            <a:avLst/>
          </a:prstGeom>
          <a:solidFill>
            <a:srgbClr val="A40234"/>
          </a:solidFill>
          <a:ln w="9525">
            <a:solidFill>
              <a:srgbClr val="A40234"/>
            </a:solidFill>
            <a:miter lim="800000"/>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1557175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Tobacco </a:t>
            </a:r>
            <a:r>
              <a:rPr lang="en-US" sz="3200" b="1" dirty="0" smtClean="0"/>
              <a:t>Use During Pregnancy Among Nebraska Women: 2005-2014</a:t>
            </a:r>
            <a:endParaRPr lang="en-US" sz="3200" b="1" dirty="0"/>
          </a:p>
        </p:txBody>
      </p:sp>
      <p:sp>
        <p:nvSpPr>
          <p:cNvPr id="4" name="Slide Number Placeholder 3"/>
          <p:cNvSpPr>
            <a:spLocks noGrp="1"/>
          </p:cNvSpPr>
          <p:nvPr>
            <p:ph type="sldNum" sz="quarter" idx="12"/>
          </p:nvPr>
        </p:nvSpPr>
        <p:spPr/>
        <p:txBody>
          <a:bodyPr/>
          <a:lstStyle/>
          <a:p>
            <a:fld id="{1933DD38-2534-4FB4-AA86-70F804E0C01E}" type="slidenum">
              <a:rPr lang="en-US" smtClean="0">
                <a:solidFill>
                  <a:prstClr val="black">
                    <a:tint val="75000"/>
                  </a:prstClr>
                </a:solidFill>
              </a:rPr>
              <a:pPr/>
              <a:t>10</a:t>
            </a:fld>
            <a:endParaRPr lang="en-US">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0718911"/>
              </p:ext>
            </p:extLst>
          </p:nvPr>
        </p:nvGraphicFramePr>
        <p:xfrm>
          <a:off x="457200" y="1600201"/>
          <a:ext cx="82296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7631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Uninsurance</a:t>
            </a:r>
            <a:r>
              <a:rPr lang="en-US" sz="3200" b="1" dirty="0" smtClean="0"/>
              <a:t> Among Refugees in Omaha, 2016</a:t>
            </a:r>
            <a:endParaRPr lang="en-US" sz="3200" b="1" dirty="0"/>
          </a:p>
        </p:txBody>
      </p:sp>
      <p:sp>
        <p:nvSpPr>
          <p:cNvPr id="4" name="Slide Number Placeholder 3"/>
          <p:cNvSpPr>
            <a:spLocks noGrp="1"/>
          </p:cNvSpPr>
          <p:nvPr>
            <p:ph type="sldNum" sz="quarter" idx="12"/>
          </p:nvPr>
        </p:nvSpPr>
        <p:spPr/>
        <p:txBody>
          <a:bodyPr/>
          <a:lstStyle/>
          <a:p>
            <a:fld id="{1933DD38-2534-4FB4-AA86-70F804E0C01E}" type="slidenum">
              <a:rPr lang="en-US" smtClean="0">
                <a:solidFill>
                  <a:prstClr val="black">
                    <a:tint val="75000"/>
                  </a:prstClr>
                </a:solidFill>
              </a:rPr>
              <a:pPr/>
              <a:t>11</a:t>
            </a:fld>
            <a:endParaRPr lang="en-US">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0425229"/>
              </p:ext>
            </p:extLst>
          </p:nvPr>
        </p:nvGraphicFramePr>
        <p:xfrm>
          <a:off x="457200" y="1371600"/>
          <a:ext cx="8229600" cy="477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1728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4020"/>
          </a:xfrm>
        </p:spPr>
        <p:txBody>
          <a:bodyPr>
            <a:normAutofit/>
          </a:bodyPr>
          <a:lstStyle/>
          <a:p>
            <a:r>
              <a:rPr lang="en-US" sz="3600" b="1" dirty="0" smtClean="0"/>
              <a:t>A Framework for Public Health Action</a:t>
            </a:r>
            <a:endParaRPr lang="en-US" sz="3600" b="1" dirty="0"/>
          </a:p>
        </p:txBody>
      </p:sp>
      <p:pic>
        <p:nvPicPr>
          <p:cNvPr id="2050" name="Picture 2" descr="Image result for Pyramid of public health interven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525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387704"/>
            <a:ext cx="8839200" cy="461665"/>
          </a:xfrm>
          <a:prstGeom prst="rect">
            <a:avLst/>
          </a:prstGeom>
        </p:spPr>
        <p:txBody>
          <a:bodyPr wrap="square">
            <a:spAutoFit/>
          </a:bodyPr>
          <a:lstStyle/>
          <a:p>
            <a:r>
              <a:rPr lang="en-US" sz="1200" dirty="0" smtClean="0">
                <a:solidFill>
                  <a:srgbClr val="303030"/>
                </a:solidFill>
                <a:latin typeface="arial" panose="020B0604020202020204" pitchFamily="34" charset="0"/>
              </a:rPr>
              <a:t>Source: </a:t>
            </a:r>
            <a:r>
              <a:rPr lang="en-US" sz="1200" dirty="0" err="1" smtClean="0">
                <a:solidFill>
                  <a:srgbClr val="303030"/>
                </a:solidFill>
                <a:latin typeface="arial" panose="020B0604020202020204" pitchFamily="34" charset="0"/>
              </a:rPr>
              <a:t>Frieden</a:t>
            </a:r>
            <a:r>
              <a:rPr lang="en-US" sz="1200" dirty="0" smtClean="0">
                <a:solidFill>
                  <a:srgbClr val="303030"/>
                </a:solidFill>
                <a:latin typeface="arial" panose="020B0604020202020204" pitchFamily="34" charset="0"/>
              </a:rPr>
              <a:t> </a:t>
            </a:r>
            <a:r>
              <a:rPr lang="en-US" sz="1200" dirty="0">
                <a:solidFill>
                  <a:srgbClr val="303030"/>
                </a:solidFill>
                <a:latin typeface="arial" panose="020B0604020202020204" pitchFamily="34" charset="0"/>
              </a:rPr>
              <a:t>TR. A Framework for Public Health Action: The Health Impact Pyramid. </a:t>
            </a:r>
            <a:r>
              <a:rPr lang="en-US" sz="1200" i="1" dirty="0">
                <a:solidFill>
                  <a:srgbClr val="303030"/>
                </a:solidFill>
                <a:latin typeface="arial" panose="020B0604020202020204" pitchFamily="34" charset="0"/>
              </a:rPr>
              <a:t>American Journal of Public Health</a:t>
            </a:r>
            <a:r>
              <a:rPr lang="en-US" sz="1200" dirty="0">
                <a:solidFill>
                  <a:srgbClr val="303030"/>
                </a:solidFill>
                <a:latin typeface="arial" panose="020B0604020202020204" pitchFamily="34" charset="0"/>
              </a:rPr>
              <a:t>. 2010;100(4):590-595. doi:10.2105/AJPH.2009.185652.</a:t>
            </a:r>
            <a:endParaRPr lang="en-US" sz="1200" dirty="0"/>
          </a:p>
        </p:txBody>
      </p:sp>
    </p:spTree>
    <p:extLst>
      <p:ext uri="{BB962C8B-B14F-4D97-AF65-F5344CB8AC3E}">
        <p14:creationId xmlns:p14="http://schemas.microsoft.com/office/powerpoint/2010/main" val="67077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793"/>
            <a:ext cx="8229600" cy="1143000"/>
          </a:xfrm>
        </p:spPr>
        <p:txBody>
          <a:bodyPr/>
          <a:lstStyle/>
          <a:p>
            <a:r>
              <a:rPr lang="en-US" dirty="0" smtClean="0"/>
              <a:t>What is a Health Disparity?</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a:t>Healthy People 2020 defines a health disparity as “</a:t>
            </a:r>
            <a:r>
              <a:rPr lang="en-US" u="sng" dirty="0"/>
              <a:t>a particular type of health difference that is closely linked with social, economic, and/or environmental </a:t>
            </a:r>
            <a:r>
              <a:rPr lang="en-US" u="sng" dirty="0" smtClean="0"/>
              <a:t>disadvantages”</a:t>
            </a:r>
            <a:r>
              <a:rPr lang="en-US" dirty="0" smtClean="0"/>
              <a:t>.</a:t>
            </a:r>
            <a:endParaRPr lang="en-US" dirty="0"/>
          </a:p>
        </p:txBody>
      </p:sp>
    </p:spTree>
    <p:extLst>
      <p:ext uri="{BB962C8B-B14F-4D97-AF65-F5344CB8AC3E}">
        <p14:creationId xmlns:p14="http://schemas.microsoft.com/office/powerpoint/2010/main" val="366561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066800"/>
          </a:xfrm>
        </p:spPr>
        <p:txBody>
          <a:bodyPr>
            <a:normAutofit/>
          </a:bodyPr>
          <a:lstStyle/>
          <a:p>
            <a:r>
              <a:rPr lang="en-US" sz="3000" b="1" dirty="0" smtClean="0">
                <a:latin typeface="Arial" pitchFamily="34" charset="0"/>
                <a:cs typeface="Arial" pitchFamily="34" charset="0"/>
              </a:rPr>
              <a:t>Why Should We Be Concerned </a:t>
            </a:r>
            <a:br>
              <a:rPr lang="en-US" sz="3000" b="1" dirty="0" smtClean="0">
                <a:latin typeface="Arial" pitchFamily="34" charset="0"/>
                <a:cs typeface="Arial" pitchFamily="34" charset="0"/>
              </a:rPr>
            </a:br>
            <a:r>
              <a:rPr lang="en-US" sz="3000" b="1" dirty="0" smtClean="0">
                <a:latin typeface="Arial" pitchFamily="34" charset="0"/>
                <a:cs typeface="Arial" pitchFamily="34" charset="0"/>
              </a:rPr>
              <a:t>About Health Disparities?</a:t>
            </a:r>
            <a:endParaRPr lang="en-US" sz="3000" b="1" dirty="0">
              <a:latin typeface="Arial" pitchFamily="34" charset="0"/>
              <a:cs typeface="Arial" pitchFamily="34" charset="0"/>
            </a:endParaRPr>
          </a:p>
        </p:txBody>
      </p:sp>
      <p:sp>
        <p:nvSpPr>
          <p:cNvPr id="3" name="Content Placeholder 2"/>
          <p:cNvSpPr>
            <a:spLocks noGrp="1"/>
          </p:cNvSpPr>
          <p:nvPr>
            <p:ph idx="1"/>
          </p:nvPr>
        </p:nvSpPr>
        <p:spPr>
          <a:xfrm>
            <a:off x="76200" y="1600200"/>
            <a:ext cx="8991600" cy="5105400"/>
          </a:xfrm>
        </p:spPr>
        <p:txBody>
          <a:bodyPr>
            <a:noAutofit/>
          </a:bodyPr>
          <a:lstStyle/>
          <a:p>
            <a:pPr>
              <a:buClr>
                <a:srgbClr val="0070C0"/>
              </a:buClr>
              <a:buSzPct val="80000"/>
              <a:buFont typeface="Wingdings" pitchFamily="2" charset="2"/>
              <a:buChar char="Ø"/>
            </a:pPr>
            <a:r>
              <a:rPr lang="en-US" sz="2600" dirty="0" smtClean="0">
                <a:latin typeface="Arial" pitchFamily="34" charset="0"/>
                <a:cs typeface="Arial" pitchFamily="34" charset="0"/>
              </a:rPr>
              <a:t>Had the racial gap in mortality been eliminated, an excess of </a:t>
            </a:r>
            <a:r>
              <a:rPr lang="en-US" sz="3600" b="1" dirty="0" smtClean="0">
                <a:latin typeface="Arial" pitchFamily="34" charset="0"/>
                <a:cs typeface="Arial" pitchFamily="34" charset="0"/>
              </a:rPr>
              <a:t>83,570</a:t>
            </a:r>
            <a:r>
              <a:rPr lang="en-US" sz="2600" dirty="0" smtClean="0">
                <a:latin typeface="Arial" pitchFamily="34" charset="0"/>
                <a:cs typeface="Arial" pitchFamily="34" charset="0"/>
              </a:rPr>
              <a:t> deaths in the U.S. could have been prevented in the year of 2002 alone (</a:t>
            </a:r>
            <a:r>
              <a:rPr lang="en-US" sz="2600" dirty="0" err="1" smtClean="0">
                <a:latin typeface="Arial" pitchFamily="34" charset="0"/>
                <a:cs typeface="Arial" pitchFamily="34" charset="0"/>
              </a:rPr>
              <a:t>Satcher</a:t>
            </a:r>
            <a:r>
              <a:rPr lang="en-US" sz="2600" dirty="0" smtClean="0">
                <a:latin typeface="Arial" pitchFamily="34" charset="0"/>
                <a:cs typeface="Arial" pitchFamily="34" charset="0"/>
              </a:rPr>
              <a:t> et al. 2005). </a:t>
            </a:r>
          </a:p>
          <a:p>
            <a:pPr>
              <a:buClr>
                <a:srgbClr val="0070C0"/>
              </a:buClr>
              <a:buSzPct val="80000"/>
              <a:buFont typeface="Wingdings" pitchFamily="2" charset="2"/>
              <a:buChar char="Ø"/>
            </a:pPr>
            <a:endParaRPr lang="en-US" sz="2600" dirty="0" smtClean="0">
              <a:latin typeface="Arial" pitchFamily="34" charset="0"/>
              <a:cs typeface="Arial" pitchFamily="34" charset="0"/>
            </a:endParaRPr>
          </a:p>
          <a:p>
            <a:pPr>
              <a:spcBef>
                <a:spcPts val="0"/>
              </a:spcBef>
              <a:buClr>
                <a:srgbClr val="0070C0"/>
              </a:buClr>
              <a:buSzPct val="80000"/>
              <a:buFont typeface="Wingdings" pitchFamily="2" charset="2"/>
              <a:buChar char="Ø"/>
            </a:pPr>
            <a:r>
              <a:rPr lang="en-US" sz="2800" dirty="0" smtClean="0"/>
              <a:t>From 1991 to 2000 medical advances in the U.S. averted </a:t>
            </a:r>
            <a:r>
              <a:rPr lang="en-US" sz="3600" b="1" dirty="0" smtClean="0"/>
              <a:t>176,633 </a:t>
            </a:r>
            <a:r>
              <a:rPr lang="en-US" sz="2800" dirty="0" smtClean="0"/>
              <a:t>deaths whereas racial disparities in mortality resulted in </a:t>
            </a:r>
            <a:r>
              <a:rPr lang="en-US" sz="3600" b="1" dirty="0" smtClean="0"/>
              <a:t>886,202</a:t>
            </a:r>
            <a:r>
              <a:rPr lang="en-US" sz="2800" dirty="0" smtClean="0"/>
              <a:t> extra deaths (Woolf et al. 2004).</a:t>
            </a:r>
          </a:p>
          <a:p>
            <a:pPr>
              <a:spcBef>
                <a:spcPts val="0"/>
              </a:spcBef>
              <a:buClr>
                <a:srgbClr val="0070C0"/>
              </a:buClr>
              <a:buSzPct val="80000"/>
              <a:buFont typeface="Wingdings" pitchFamily="2" charset="2"/>
              <a:buChar char="Ø"/>
            </a:pPr>
            <a:endParaRPr lang="en-US" sz="2600" dirty="0" smtClean="0">
              <a:latin typeface="Arial" pitchFamily="34" charset="0"/>
              <a:cs typeface="Arial" pitchFamily="34" charset="0"/>
            </a:endParaRPr>
          </a:p>
          <a:p>
            <a:pPr>
              <a:spcBef>
                <a:spcPts val="0"/>
              </a:spcBef>
              <a:buClr>
                <a:srgbClr val="0070C0"/>
              </a:buClr>
              <a:buSzPct val="80000"/>
              <a:buFont typeface="Wingdings" pitchFamily="2" charset="2"/>
              <a:buChar char="Ø"/>
            </a:pPr>
            <a:r>
              <a:rPr lang="en-US" sz="2600" dirty="0" smtClean="0">
                <a:latin typeface="Arial" pitchFamily="34" charset="0"/>
                <a:cs typeface="Arial" pitchFamily="34" charset="0"/>
              </a:rPr>
              <a:t>Currently the U.S. ranks </a:t>
            </a:r>
            <a:r>
              <a:rPr lang="en-US" sz="3600" b="1" dirty="0" smtClean="0">
                <a:latin typeface="Arial" pitchFamily="34" charset="0"/>
                <a:cs typeface="Arial" pitchFamily="34" charset="0"/>
              </a:rPr>
              <a:t>50</a:t>
            </a:r>
            <a:r>
              <a:rPr lang="en-US" sz="3600" b="1" baseline="30000" dirty="0" smtClean="0">
                <a:latin typeface="Arial" pitchFamily="34" charset="0"/>
                <a:cs typeface="Arial" pitchFamily="34" charset="0"/>
              </a:rPr>
              <a:t>th</a:t>
            </a:r>
            <a:r>
              <a:rPr lang="en-US" sz="2600" dirty="0" smtClean="0">
                <a:latin typeface="Arial" pitchFamily="34" charset="0"/>
                <a:cs typeface="Arial" pitchFamily="34" charset="0"/>
              </a:rPr>
              <a:t> in the world in terms of life expectancy at birth (CIA </a:t>
            </a:r>
            <a:r>
              <a:rPr lang="en-US" sz="2600" dirty="0" err="1" smtClean="0">
                <a:latin typeface="Arial" pitchFamily="34" charset="0"/>
                <a:cs typeface="Arial" pitchFamily="34" charset="0"/>
              </a:rPr>
              <a:t>Worldfact</a:t>
            </a:r>
            <a:r>
              <a:rPr lang="en-US" sz="2600" dirty="0" smtClean="0">
                <a:latin typeface="Arial" pitchFamily="34" charset="0"/>
                <a:cs typeface="Arial" pitchFamily="34" charset="0"/>
              </a:rPr>
              <a:t>). </a:t>
            </a:r>
          </a:p>
          <a:p>
            <a:pPr>
              <a:buClr>
                <a:srgbClr val="0070C0"/>
              </a:buClr>
              <a:buSzPct val="80000"/>
              <a:buFont typeface="Wingdings" pitchFamily="2" charset="2"/>
              <a:buChar char="Ø"/>
            </a:pPr>
            <a:endParaRPr lang="en-US" sz="2600" dirty="0" smtClean="0">
              <a:latin typeface="Arial" pitchFamily="34" charset="0"/>
              <a:cs typeface="Arial" pitchFamily="34" charset="0"/>
            </a:endParaRPr>
          </a:p>
          <a:p>
            <a:endParaRPr lang="en-US" sz="2600" dirty="0" smtClean="0">
              <a:latin typeface="Arial" pitchFamily="34" charset="0"/>
              <a:cs typeface="Arial" pitchFamily="34" charset="0"/>
            </a:endParaRPr>
          </a:p>
          <a:p>
            <a:endParaRPr lang="en-US" sz="2600" dirty="0" smtClean="0">
              <a:latin typeface="Arial" pitchFamily="34" charset="0"/>
              <a:cs typeface="Arial" pitchFamily="34" charset="0"/>
            </a:endParaRPr>
          </a:p>
        </p:txBody>
      </p:sp>
    </p:spTree>
    <p:extLst>
      <p:ext uri="{BB962C8B-B14F-4D97-AF65-F5344CB8AC3E}">
        <p14:creationId xmlns:p14="http://schemas.microsoft.com/office/powerpoint/2010/main" val="2575141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48689"/>
            <a:ext cx="9144000" cy="5909311"/>
          </a:xfrm>
          <a:prstGeom prst="rect">
            <a:avLst/>
          </a:prstGeom>
          <a:solidFill>
            <a:schemeClr val="bg1"/>
          </a:solidFill>
        </p:spPr>
        <p:txBody>
          <a:bodyPr wrap="square" rtlCol="0">
            <a:spAutoFit/>
          </a:bodyPr>
          <a:lstStyle/>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smtClean="0">
              <a:solidFill>
                <a:prstClr val="black"/>
              </a:solidFill>
            </a:endParaRPr>
          </a:p>
          <a:p>
            <a:pPr defTabSz="457200"/>
            <a:endParaRPr lang="en-US" dirty="0">
              <a:solidFill>
                <a:prstClr val="black"/>
              </a:solidFill>
            </a:endParaRPr>
          </a:p>
          <a:p>
            <a:pPr defTabSz="457200"/>
            <a:endParaRPr lang="en-US" dirty="0">
              <a:solidFill>
                <a:prstClr val="black"/>
              </a:solidFill>
            </a:endParaRPr>
          </a:p>
        </p:txBody>
      </p:sp>
      <p:sp>
        <p:nvSpPr>
          <p:cNvPr id="2" name="Title 1"/>
          <p:cNvSpPr>
            <a:spLocks noGrp="1"/>
          </p:cNvSpPr>
          <p:nvPr>
            <p:ph type="title"/>
          </p:nvPr>
        </p:nvSpPr>
        <p:spPr>
          <a:xfrm>
            <a:off x="0" y="0"/>
            <a:ext cx="9144000" cy="981223"/>
          </a:xfrm>
          <a:solidFill>
            <a:schemeClr val="tx1">
              <a:lumMod val="75000"/>
              <a:lumOff val="25000"/>
            </a:schemeClr>
          </a:solidFill>
        </p:spPr>
        <p:txBody>
          <a:bodyPr>
            <a:normAutofit/>
          </a:bodyPr>
          <a:lstStyle/>
          <a:p>
            <a:pPr algn="ctr"/>
            <a:r>
              <a:rPr lang="en-US" sz="4100" dirty="0" smtClean="0">
                <a:solidFill>
                  <a:srgbClr val="FFFFFF"/>
                </a:solidFill>
              </a:rPr>
              <a:t>Healthy People Goals</a:t>
            </a:r>
            <a:endParaRPr lang="en-US" sz="4100" dirty="0">
              <a:solidFill>
                <a:srgbClr val="FFFFFF"/>
              </a:solidFill>
            </a:endParaRPr>
          </a:p>
        </p:txBody>
      </p:sp>
      <p:graphicFrame>
        <p:nvGraphicFramePr>
          <p:cNvPr id="4" name="Table 3"/>
          <p:cNvGraphicFramePr>
            <a:graphicFrameLocks noGrp="1"/>
          </p:cNvGraphicFramePr>
          <p:nvPr>
            <p:extLst/>
          </p:nvPr>
        </p:nvGraphicFramePr>
        <p:xfrm>
          <a:off x="394153" y="1620517"/>
          <a:ext cx="8262629" cy="3810407"/>
        </p:xfrm>
        <a:graphic>
          <a:graphicData uri="http://schemas.openxmlformats.org/drawingml/2006/table">
            <a:tbl>
              <a:tblPr firstRow="1" bandRow="1">
                <a:tableStyleId>{69CF1AB2-1976-4502-BF36-3FF5EA218861}</a:tableStyleId>
              </a:tblPr>
              <a:tblGrid>
                <a:gridCol w="4058323"/>
                <a:gridCol w="4204306"/>
              </a:tblGrid>
              <a:tr h="968974">
                <a:tc>
                  <a:txBody>
                    <a:bodyPr/>
                    <a:lstStyle/>
                    <a:p>
                      <a:r>
                        <a:rPr lang="en-US" sz="2400" b="0" dirty="0" smtClean="0">
                          <a:latin typeface="Arial"/>
                          <a:cs typeface="Arial"/>
                        </a:rPr>
                        <a:t>Healthy People 2000</a:t>
                      </a:r>
                      <a:endParaRPr lang="en-US" sz="2400" b="0" dirty="0">
                        <a:latin typeface="Arial"/>
                        <a:cs typeface="Arial"/>
                      </a:endParaRPr>
                    </a:p>
                  </a:txBody>
                  <a:tcPr>
                    <a:solidFill>
                      <a:srgbClr val="FDB713"/>
                    </a:solidFill>
                  </a:tcPr>
                </a:tc>
                <a:tc>
                  <a:txBody>
                    <a:bodyPr/>
                    <a:lstStyle/>
                    <a:p>
                      <a:r>
                        <a:rPr lang="en-US" sz="2400" b="0" dirty="0" smtClean="0">
                          <a:latin typeface="Arial"/>
                          <a:cs typeface="Arial"/>
                        </a:rPr>
                        <a:t>Reduce health disparities</a:t>
                      </a:r>
                      <a:endParaRPr lang="en-US" sz="2400" b="0" dirty="0">
                        <a:latin typeface="Arial"/>
                        <a:cs typeface="Arial"/>
                      </a:endParaRPr>
                    </a:p>
                  </a:txBody>
                  <a:tcPr>
                    <a:solidFill>
                      <a:srgbClr val="FDB713"/>
                    </a:solidFill>
                  </a:tcPr>
                </a:tc>
              </a:tr>
              <a:tr h="983573">
                <a:tc>
                  <a:txBody>
                    <a:bodyPr/>
                    <a:lstStyle/>
                    <a:p>
                      <a:r>
                        <a:rPr lang="en-US" sz="2400" b="0" dirty="0" smtClean="0">
                          <a:latin typeface="Arial"/>
                          <a:cs typeface="Arial"/>
                        </a:rPr>
                        <a:t>Healthy</a:t>
                      </a:r>
                      <a:r>
                        <a:rPr lang="en-US" sz="2400" b="0" baseline="0" dirty="0" smtClean="0">
                          <a:latin typeface="Arial"/>
                          <a:cs typeface="Arial"/>
                        </a:rPr>
                        <a:t> People 2010</a:t>
                      </a:r>
                      <a:endParaRPr lang="en-US" sz="2400" b="0" dirty="0">
                        <a:latin typeface="Arial"/>
                        <a:cs typeface="Arial"/>
                      </a:endParaRPr>
                    </a:p>
                  </a:txBody>
                  <a:tcPr>
                    <a:solidFill>
                      <a:schemeClr val="accent1">
                        <a:lumMod val="20000"/>
                        <a:lumOff val="80000"/>
                      </a:schemeClr>
                    </a:solidFill>
                  </a:tcPr>
                </a:tc>
                <a:tc>
                  <a:txBody>
                    <a:bodyPr/>
                    <a:lstStyle/>
                    <a:p>
                      <a:r>
                        <a:rPr lang="en-US" sz="2400" b="0" dirty="0" smtClean="0">
                          <a:latin typeface="Arial"/>
                          <a:cs typeface="Arial"/>
                        </a:rPr>
                        <a:t>Eliminate</a:t>
                      </a:r>
                      <a:r>
                        <a:rPr lang="en-US" sz="2400" b="0" baseline="0" dirty="0" smtClean="0">
                          <a:latin typeface="Arial"/>
                          <a:cs typeface="Arial"/>
                        </a:rPr>
                        <a:t> health disparities</a:t>
                      </a:r>
                      <a:endParaRPr lang="en-US" sz="2400" b="0" dirty="0">
                        <a:latin typeface="Arial"/>
                        <a:cs typeface="Arial"/>
                      </a:endParaRPr>
                    </a:p>
                  </a:txBody>
                  <a:tcPr>
                    <a:solidFill>
                      <a:schemeClr val="accent1">
                        <a:lumMod val="20000"/>
                        <a:lumOff val="80000"/>
                      </a:schemeClr>
                    </a:solidFill>
                  </a:tcPr>
                </a:tc>
              </a:tr>
              <a:tr h="1857860">
                <a:tc>
                  <a:txBody>
                    <a:bodyPr/>
                    <a:lstStyle/>
                    <a:p>
                      <a:r>
                        <a:rPr lang="en-US" sz="2400" b="0" dirty="0" smtClean="0">
                          <a:latin typeface="Arial"/>
                          <a:cs typeface="Arial"/>
                        </a:rPr>
                        <a:t>Healthy People 2020</a:t>
                      </a:r>
                      <a:endParaRPr lang="en-US" sz="2400" b="0" dirty="0">
                        <a:latin typeface="Arial"/>
                        <a:cs typeface="Arial"/>
                      </a:endParaRPr>
                    </a:p>
                  </a:txBody>
                  <a:tcPr>
                    <a:solidFill>
                      <a:schemeClr val="accent1">
                        <a:lumMod val="20000"/>
                        <a:lumOff val="80000"/>
                      </a:schemeClr>
                    </a:solidFill>
                  </a:tcPr>
                </a:tc>
                <a:tc>
                  <a:txBody>
                    <a:bodyPr/>
                    <a:lstStyle/>
                    <a:p>
                      <a:r>
                        <a:rPr lang="en-US" sz="2400" b="0" dirty="0" smtClean="0">
                          <a:latin typeface="Arial"/>
                          <a:cs typeface="Arial"/>
                        </a:rPr>
                        <a:t>Achieve health equity, eliminate disparities, and improve the health of all groups</a:t>
                      </a:r>
                      <a:endParaRPr lang="en-US" sz="2400" b="0" dirty="0">
                        <a:latin typeface="Arial"/>
                        <a:cs typeface="Aria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53384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52400" y="228600"/>
            <a:ext cx="8991600" cy="990600"/>
          </a:xfrm>
        </p:spPr>
        <p:txBody>
          <a:bodyPr>
            <a:noAutofit/>
          </a:bodyPr>
          <a:lstStyle/>
          <a:p>
            <a:r>
              <a:rPr lang="en-US" sz="2800" b="1" dirty="0" smtClean="0">
                <a:latin typeface="Arial" pitchFamily="34" charset="0"/>
                <a:cs typeface="Arial" pitchFamily="34" charset="0"/>
              </a:rPr>
              <a:t>Trends in Racial </a:t>
            </a:r>
            <a:r>
              <a:rPr lang="en-US" sz="2800" b="1" dirty="0" smtClean="0">
                <a:latin typeface="Arial" pitchFamily="34" charset="0"/>
                <a:cs typeface="Arial" pitchFamily="34" charset="0"/>
              </a:rPr>
              <a:t>Disparities </a:t>
            </a: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in </a:t>
            </a:r>
            <a:r>
              <a:rPr lang="en-US" sz="2800" b="1" dirty="0" smtClean="0">
                <a:latin typeface="Arial" pitchFamily="34" charset="0"/>
                <a:cs typeface="Arial" pitchFamily="34" charset="0"/>
              </a:rPr>
              <a:t>Male Life Expectancy at Birth</a:t>
            </a:r>
            <a:endParaRPr lang="en-US" sz="2800" b="1"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304800" y="1447800"/>
            <a:ext cx="8458201" cy="5105400"/>
          </a:xfrm>
          <a:prstGeom prst="rect">
            <a:avLst/>
          </a:prstGeom>
        </p:spPr>
      </p:pic>
    </p:spTree>
    <p:extLst>
      <p:ext uri="{BB962C8B-B14F-4D97-AF65-F5344CB8AC3E}">
        <p14:creationId xmlns:p14="http://schemas.microsoft.com/office/powerpoint/2010/main" val="3725652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3200" b="1" dirty="0" smtClean="0"/>
              <a:t>Disparities </a:t>
            </a:r>
            <a:r>
              <a:rPr lang="en-US" sz="3200" b="1" dirty="0" smtClean="0"/>
              <a:t>in Life Expectancy at </a:t>
            </a:r>
            <a:r>
              <a:rPr lang="en-US" sz="3200" b="1" dirty="0" smtClean="0"/>
              <a:t>Birth by Race/Ethnicity and Gender in 2012 </a:t>
            </a:r>
            <a:endParaRPr lang="en-US" sz="3200" dirty="0"/>
          </a:p>
        </p:txBody>
      </p:sp>
      <p:sp>
        <p:nvSpPr>
          <p:cNvPr id="4" name="Slide Number Placeholder 3"/>
          <p:cNvSpPr>
            <a:spLocks noGrp="1"/>
          </p:cNvSpPr>
          <p:nvPr>
            <p:ph type="sldNum" sz="quarter" idx="12"/>
          </p:nvPr>
        </p:nvSpPr>
        <p:spPr/>
        <p:txBody>
          <a:bodyPr/>
          <a:lstStyle/>
          <a:p>
            <a:fld id="{1933DD38-2534-4FB4-AA86-70F804E0C01E}"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3708436593"/>
              </p:ext>
            </p:extLst>
          </p:nvPr>
        </p:nvGraphicFramePr>
        <p:xfrm>
          <a:off x="76200" y="1447800"/>
          <a:ext cx="8839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6324600"/>
            <a:ext cx="6934200" cy="338554"/>
          </a:xfrm>
          <a:prstGeom prst="rect">
            <a:avLst/>
          </a:prstGeom>
          <a:noFill/>
        </p:spPr>
        <p:txBody>
          <a:bodyPr wrap="square" rtlCol="0">
            <a:spAutoFit/>
          </a:bodyPr>
          <a:lstStyle/>
          <a:p>
            <a:r>
              <a:rPr lang="en-US" sz="1600" i="1" dirty="0" smtClean="0">
                <a:solidFill>
                  <a:prstClr val="black"/>
                </a:solidFill>
              </a:rPr>
              <a:t>Source: https</a:t>
            </a:r>
            <a:r>
              <a:rPr lang="en-US" sz="1600" i="1" dirty="0">
                <a:solidFill>
                  <a:prstClr val="black"/>
                </a:solidFill>
              </a:rPr>
              <a:t>://www.cdc.gov/nchs/data/nvsr/nvsr65/nvsr65_08.pdf</a:t>
            </a:r>
            <a:endParaRPr lang="en-US" sz="1600" i="1" dirty="0">
              <a:solidFill>
                <a:prstClr val="black"/>
              </a:solidFill>
            </a:endParaRPr>
          </a:p>
        </p:txBody>
      </p:sp>
    </p:spTree>
    <p:extLst>
      <p:ext uri="{BB962C8B-B14F-4D97-AF65-F5344CB8AC3E}">
        <p14:creationId xmlns:p14="http://schemas.microsoft.com/office/powerpoint/2010/main" val="2164169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944562"/>
          </a:xfrm>
        </p:spPr>
        <p:txBody>
          <a:bodyPr>
            <a:normAutofit/>
          </a:bodyPr>
          <a:lstStyle/>
          <a:p>
            <a:r>
              <a:rPr lang="en-US" sz="3200" b="1" dirty="0"/>
              <a:t>Mortality by Race and Marital Status among Males </a:t>
            </a:r>
            <a:endParaRPr lang="en-US" sz="3200" dirty="0"/>
          </a:p>
        </p:txBody>
      </p:sp>
      <p:sp>
        <p:nvSpPr>
          <p:cNvPr id="4" name="Slide Number Placeholder 3"/>
          <p:cNvSpPr>
            <a:spLocks noGrp="1"/>
          </p:cNvSpPr>
          <p:nvPr>
            <p:ph type="sldNum" sz="quarter" idx="12"/>
          </p:nvPr>
        </p:nvSpPr>
        <p:spPr/>
        <p:txBody>
          <a:bodyPr/>
          <a:lstStyle/>
          <a:p>
            <a:fld id="{1933DD38-2534-4FB4-AA86-70F804E0C01E}" type="slidenum">
              <a:rPr lang="en-US" smtClean="0">
                <a:solidFill>
                  <a:prstClr val="black">
                    <a:tint val="75000"/>
                  </a:prstClr>
                </a:solidFill>
              </a:rPr>
              <a:pPr/>
              <a:t>7</a:t>
            </a:fld>
            <a:endParaRPr lang="en-US">
              <a:solidFill>
                <a:prstClr val="black">
                  <a:tint val="75000"/>
                </a:prstClr>
              </a:solidFill>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152400" y="1066800"/>
            <a:ext cx="8839200" cy="4953000"/>
          </a:xfrm>
          <a:prstGeom prst="rect">
            <a:avLst/>
          </a:prstGeom>
          <a:noFill/>
          <a:ln w="9525">
            <a:noFill/>
            <a:miter lim="800000"/>
            <a:headEnd/>
            <a:tailEnd/>
          </a:ln>
          <a:effectLst/>
        </p:spPr>
      </p:pic>
      <p:sp>
        <p:nvSpPr>
          <p:cNvPr id="18435" name="Rectangle 3"/>
          <p:cNvSpPr>
            <a:spLocks noChangeArrowheads="1"/>
          </p:cNvSpPr>
          <p:nvPr/>
        </p:nvSpPr>
        <p:spPr bwMode="auto">
          <a:xfrm>
            <a:off x="0" y="6063734"/>
            <a:ext cx="40660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i="1" dirty="0" smtClean="0">
                <a:solidFill>
                  <a:prstClr val="black"/>
                </a:solidFill>
                <a:latin typeface="Times New Roman" pitchFamily="18" charset="0"/>
                <a:ea typeface="SimSun" pitchFamily="2" charset="-122"/>
                <a:cs typeface="Times New Roman" pitchFamily="18" charset="0"/>
              </a:rPr>
              <a:t>Source: The Health and Retirement Study.</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7927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933DD38-2534-4FB4-AA86-70F804E0C01E}" type="slidenum">
              <a:rPr lang="en-US" smtClean="0">
                <a:solidFill>
                  <a:prstClr val="black">
                    <a:tint val="75000"/>
                  </a:prstClr>
                </a:solidFill>
              </a:rPr>
              <a:pPr/>
              <a:t>8</a:t>
            </a:fld>
            <a:endParaRPr lang="en-US">
              <a:solidFill>
                <a:prstClr val="black">
                  <a:tint val="75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229599" cy="5851525"/>
          </a:xfrm>
          <a:prstGeom prst="rect">
            <a:avLst/>
          </a:prstGeom>
        </p:spPr>
      </p:pic>
    </p:spTree>
    <p:extLst>
      <p:ext uri="{BB962C8B-B14F-4D97-AF65-F5344CB8AC3E}">
        <p14:creationId xmlns:p14="http://schemas.microsoft.com/office/powerpoint/2010/main" val="246305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Disparities in Birth Outcomes in Nebraska: 2005-2014</a:t>
            </a:r>
            <a:endParaRPr lang="en-US" sz="3600" b="1" dirty="0"/>
          </a:p>
        </p:txBody>
      </p:sp>
      <p:sp>
        <p:nvSpPr>
          <p:cNvPr id="4" name="Slide Number Placeholder 3"/>
          <p:cNvSpPr>
            <a:spLocks noGrp="1"/>
          </p:cNvSpPr>
          <p:nvPr>
            <p:ph type="sldNum" sz="quarter" idx="12"/>
          </p:nvPr>
        </p:nvSpPr>
        <p:spPr/>
        <p:txBody>
          <a:bodyPr/>
          <a:lstStyle/>
          <a:p>
            <a:fld id="{1933DD38-2534-4FB4-AA86-70F804E0C01E}" type="slidenum">
              <a:rPr lang="en-US" smtClean="0">
                <a:solidFill>
                  <a:prstClr val="black">
                    <a:tint val="75000"/>
                  </a:prstClr>
                </a:solidFill>
              </a:rPr>
              <a:pPr/>
              <a:t>9</a:t>
            </a:fld>
            <a:endParaRPr lang="en-US">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68295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995259"/>
      </p:ext>
    </p:extLst>
  </p:cSld>
  <p:clrMapOvr>
    <a:masterClrMapping/>
  </p:clrMapOvr>
</p:sld>
</file>

<file path=ppt/theme/_rels/themeOverrid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323232"/>
    </a:dk2>
    <a:lt2>
      <a:srgbClr val="E5C243"/>
    </a:lt2>
    <a:accent1>
      <a:srgbClr val="C00000"/>
    </a:accent1>
    <a:accent2>
      <a:srgbClr val="D55816"/>
    </a:accent2>
    <a:accent3>
      <a:srgbClr val="E19825"/>
    </a:accent3>
    <a:accent4>
      <a:srgbClr val="C00000"/>
    </a:accent4>
    <a:accent5>
      <a:srgbClr val="7F5F52"/>
    </a:accent5>
    <a:accent6>
      <a:srgbClr val="B27D49"/>
    </a:accent6>
    <a:hlink>
      <a:srgbClr val="00B050"/>
    </a:hlink>
    <a:folHlink>
      <a:srgbClr val="B26B02"/>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1091</TotalTime>
  <Words>672</Words>
  <Application>Microsoft Office PowerPoint</Application>
  <PresentationFormat>On-screen Show (4:3)</PresentationFormat>
  <Paragraphs>92</Paragraphs>
  <Slides>12</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Arial-BoldMT</vt:lpstr>
      <vt:lpstr>ＭＳ Ｐゴシック</vt:lpstr>
      <vt:lpstr>宋体</vt:lpstr>
      <vt:lpstr>宋体</vt:lpstr>
      <vt:lpstr>Arial</vt:lpstr>
      <vt:lpstr>Arial</vt:lpstr>
      <vt:lpstr>Calibri</vt:lpstr>
      <vt:lpstr>Times New Roman</vt:lpstr>
      <vt:lpstr>Wingdings</vt:lpstr>
      <vt:lpstr>Office Theme</vt:lpstr>
      <vt:lpstr>1_Office Theme</vt:lpstr>
      <vt:lpstr>NeMed_Presentation</vt:lpstr>
      <vt:lpstr>2_Office Theme</vt:lpstr>
      <vt:lpstr>Health Disparities and Their  Public Health Solutions</vt:lpstr>
      <vt:lpstr>What is a Health Disparity?</vt:lpstr>
      <vt:lpstr>Why Should We Be Concerned  About Health Disparities?</vt:lpstr>
      <vt:lpstr>Healthy People Goals</vt:lpstr>
      <vt:lpstr>Trends in Racial Disparities  in Male Life Expectancy at Birth</vt:lpstr>
      <vt:lpstr>Disparities in Life Expectancy at Birth by Race/Ethnicity and Gender in 2012 </vt:lpstr>
      <vt:lpstr>Mortality by Race and Marital Status among Males </vt:lpstr>
      <vt:lpstr>PowerPoint Presentation</vt:lpstr>
      <vt:lpstr>Disparities in Birth Outcomes in Nebraska: 2005-2014</vt:lpstr>
      <vt:lpstr>Tobacco Use During Pregnancy Among Nebraska Women: 2005-2014</vt:lpstr>
      <vt:lpstr>Uninsurance Among Refugees in Omaha, 2016</vt:lpstr>
      <vt:lpstr>A Framework for Public Health Action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in the</dc:title>
  <dc:creator>Dejun Su</dc:creator>
  <cp:lastModifiedBy>Dejun Su</cp:lastModifiedBy>
  <cp:revision>59</cp:revision>
  <dcterms:created xsi:type="dcterms:W3CDTF">2015-03-13T15:42:12Z</dcterms:created>
  <dcterms:modified xsi:type="dcterms:W3CDTF">2017-08-10T19:19:01Z</dcterms:modified>
</cp:coreProperties>
</file>