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864" r:id="rId1"/>
  </p:sldMasterIdLst>
  <p:notesMasterIdLst>
    <p:notesMasterId r:id="rId37"/>
  </p:notesMasterIdLst>
  <p:handoutMasterIdLst>
    <p:handoutMasterId r:id="rId38"/>
  </p:handoutMasterIdLst>
  <p:sldIdLst>
    <p:sldId id="326" r:id="rId2"/>
    <p:sldId id="598" r:id="rId3"/>
    <p:sldId id="401" r:id="rId4"/>
    <p:sldId id="599" r:id="rId5"/>
    <p:sldId id="345" r:id="rId6"/>
    <p:sldId id="409" r:id="rId7"/>
    <p:sldId id="257" r:id="rId8"/>
    <p:sldId id="376" r:id="rId9"/>
    <p:sldId id="406" r:id="rId10"/>
    <p:sldId id="596" r:id="rId11"/>
    <p:sldId id="407" r:id="rId12"/>
    <p:sldId id="324" r:id="rId13"/>
    <p:sldId id="421" r:id="rId14"/>
    <p:sldId id="592" r:id="rId15"/>
    <p:sldId id="373" r:id="rId16"/>
    <p:sldId id="387" r:id="rId17"/>
    <p:sldId id="384" r:id="rId18"/>
    <p:sldId id="365" r:id="rId19"/>
    <p:sldId id="478" r:id="rId20"/>
    <p:sldId id="392" r:id="rId21"/>
    <p:sldId id="393" r:id="rId22"/>
    <p:sldId id="388" r:id="rId23"/>
    <p:sldId id="389" r:id="rId24"/>
    <p:sldId id="390" r:id="rId25"/>
    <p:sldId id="391" r:id="rId26"/>
    <p:sldId id="433" r:id="rId27"/>
    <p:sldId id="600" r:id="rId28"/>
    <p:sldId id="258" r:id="rId29"/>
    <p:sldId id="601" r:id="rId30"/>
    <p:sldId id="256" r:id="rId31"/>
    <p:sldId id="424" r:id="rId32"/>
    <p:sldId id="440" r:id="rId33"/>
    <p:sldId id="372" r:id="rId34"/>
    <p:sldId id="315" r:id="rId35"/>
    <p:sldId id="441" r:id="rId36"/>
  </p:sldIdLst>
  <p:sldSz cx="9144000" cy="6858000" type="letter"/>
  <p:notesSz cx="6858000" cy="9144000"/>
  <p:defaultTextStyle>
    <a:defPPr>
      <a:defRPr lang="en-US"/>
    </a:defPPr>
    <a:lvl1pPr algn="l" rtl="0" fontAlgn="base">
      <a:spcBef>
        <a:spcPct val="0"/>
      </a:spcBef>
      <a:spcAft>
        <a:spcPct val="0"/>
      </a:spcAft>
      <a:defRPr sz="3000" kern="1200">
        <a:solidFill>
          <a:srgbClr val="414141"/>
        </a:solidFill>
        <a:latin typeface="Gill Sans Light" charset="0"/>
        <a:ea typeface="Heiti SC Light" charset="0"/>
        <a:cs typeface="Heiti SC Light" charset="0"/>
        <a:sym typeface="Gill Sans Light" charset="0"/>
      </a:defRPr>
    </a:lvl1pPr>
    <a:lvl2pPr marL="320675" indent="136525" algn="l" rtl="0" fontAlgn="base">
      <a:spcBef>
        <a:spcPct val="0"/>
      </a:spcBef>
      <a:spcAft>
        <a:spcPct val="0"/>
      </a:spcAft>
      <a:defRPr sz="3000" kern="1200">
        <a:solidFill>
          <a:srgbClr val="414141"/>
        </a:solidFill>
        <a:latin typeface="Gill Sans Light" charset="0"/>
        <a:ea typeface="Heiti SC Light" charset="0"/>
        <a:cs typeface="Heiti SC Light" charset="0"/>
        <a:sym typeface="Gill Sans Light" charset="0"/>
      </a:defRPr>
    </a:lvl2pPr>
    <a:lvl3pPr marL="641350" indent="273050" algn="l" rtl="0" fontAlgn="base">
      <a:spcBef>
        <a:spcPct val="0"/>
      </a:spcBef>
      <a:spcAft>
        <a:spcPct val="0"/>
      </a:spcAft>
      <a:defRPr sz="3000" kern="1200">
        <a:solidFill>
          <a:srgbClr val="414141"/>
        </a:solidFill>
        <a:latin typeface="Gill Sans Light" charset="0"/>
        <a:ea typeface="Heiti SC Light" charset="0"/>
        <a:cs typeface="Heiti SC Light" charset="0"/>
        <a:sym typeface="Gill Sans Light" charset="0"/>
      </a:defRPr>
    </a:lvl3pPr>
    <a:lvl4pPr marL="963613" indent="407988" algn="l" rtl="0" fontAlgn="base">
      <a:spcBef>
        <a:spcPct val="0"/>
      </a:spcBef>
      <a:spcAft>
        <a:spcPct val="0"/>
      </a:spcAft>
      <a:defRPr sz="3000" kern="1200">
        <a:solidFill>
          <a:srgbClr val="414141"/>
        </a:solidFill>
        <a:latin typeface="Gill Sans Light" charset="0"/>
        <a:ea typeface="Heiti SC Light" charset="0"/>
        <a:cs typeface="Heiti SC Light" charset="0"/>
        <a:sym typeface="Gill Sans Light" charset="0"/>
      </a:defRPr>
    </a:lvl4pPr>
    <a:lvl5pPr marL="1284288" indent="544513" algn="l" rtl="0" fontAlgn="base">
      <a:spcBef>
        <a:spcPct val="0"/>
      </a:spcBef>
      <a:spcAft>
        <a:spcPct val="0"/>
      </a:spcAft>
      <a:defRPr sz="3000" kern="1200">
        <a:solidFill>
          <a:srgbClr val="414141"/>
        </a:solidFill>
        <a:latin typeface="Gill Sans Light" charset="0"/>
        <a:ea typeface="Heiti SC Light" charset="0"/>
        <a:cs typeface="Heiti SC Light" charset="0"/>
        <a:sym typeface="Gill Sans Light" charset="0"/>
      </a:defRPr>
    </a:lvl5pPr>
    <a:lvl6pPr marL="2286000" algn="l" defTabSz="457200" rtl="0" eaLnBrk="1" latinLnBrk="0" hangingPunct="1">
      <a:defRPr sz="3000" kern="1200">
        <a:solidFill>
          <a:srgbClr val="414141"/>
        </a:solidFill>
        <a:latin typeface="Gill Sans Light" charset="0"/>
        <a:ea typeface="Heiti SC Light" charset="0"/>
        <a:cs typeface="Heiti SC Light" charset="0"/>
        <a:sym typeface="Gill Sans Light" charset="0"/>
      </a:defRPr>
    </a:lvl6pPr>
    <a:lvl7pPr marL="2743200" algn="l" defTabSz="457200" rtl="0" eaLnBrk="1" latinLnBrk="0" hangingPunct="1">
      <a:defRPr sz="3000" kern="1200">
        <a:solidFill>
          <a:srgbClr val="414141"/>
        </a:solidFill>
        <a:latin typeface="Gill Sans Light" charset="0"/>
        <a:ea typeface="Heiti SC Light" charset="0"/>
        <a:cs typeface="Heiti SC Light" charset="0"/>
        <a:sym typeface="Gill Sans Light" charset="0"/>
      </a:defRPr>
    </a:lvl7pPr>
    <a:lvl8pPr marL="3200400" algn="l" defTabSz="457200" rtl="0" eaLnBrk="1" latinLnBrk="0" hangingPunct="1">
      <a:defRPr sz="3000" kern="1200">
        <a:solidFill>
          <a:srgbClr val="414141"/>
        </a:solidFill>
        <a:latin typeface="Gill Sans Light" charset="0"/>
        <a:ea typeface="Heiti SC Light" charset="0"/>
        <a:cs typeface="Heiti SC Light" charset="0"/>
        <a:sym typeface="Gill Sans Light" charset="0"/>
      </a:defRPr>
    </a:lvl8pPr>
    <a:lvl9pPr marL="3657600" algn="l" defTabSz="457200" rtl="0" eaLnBrk="1" latinLnBrk="0" hangingPunct="1">
      <a:defRPr sz="3000" kern="1200">
        <a:solidFill>
          <a:srgbClr val="414141"/>
        </a:solidFill>
        <a:latin typeface="Gill Sans Light" charset="0"/>
        <a:ea typeface="Heiti SC Light" charset="0"/>
        <a:cs typeface="Heiti SC Light" charset="0"/>
        <a:sym typeface="Gill Sans Light" charset="0"/>
      </a:defRPr>
    </a:lvl9pPr>
  </p:defaultTextStyle>
  <p:extLst>
    <p:ext uri="{EFAFB233-063F-42B5-8137-9DF3F51BA10A}">
      <p15:sldGuideLst xmlns:p15="http://schemas.microsoft.com/office/powerpoint/2012/main">
        <p15:guide id="1" orient="horz">
          <p15:clr>
            <a:srgbClr val="A4A3A4"/>
          </p15:clr>
        </p15:guide>
        <p15:guide id="2" pos="2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0099"/>
    <a:srgbClr val="879FCF"/>
    <a:srgbClr val="CCCC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45"/>
    <p:restoredTop sz="94640"/>
  </p:normalViewPr>
  <p:slideViewPr>
    <p:cSldViewPr showGuides="1">
      <p:cViewPr varScale="1">
        <p:scale>
          <a:sx n="105" d="100"/>
          <a:sy n="105" d="100"/>
        </p:scale>
        <p:origin x="1992" y="78"/>
      </p:cViewPr>
      <p:guideLst>
        <p:guide orient="horz"/>
        <p:guide pos="288"/>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community!$D$4</c:f>
              <c:strCache>
                <c:ptCount val="1"/>
                <c:pt idx="0">
                  <c:v>Estimate</c:v>
                </c:pt>
              </c:strCache>
            </c:strRef>
          </c:tx>
          <c:spPr>
            <a:solidFill>
              <a:schemeClr val="accent1"/>
            </a:solidFill>
            <a:ln>
              <a:noFill/>
            </a:ln>
            <a:effectLst/>
          </c:spPr>
          <c:invertIfNegative val="0"/>
          <c:dPt>
            <c:idx val="1"/>
            <c:invertIfNegative val="0"/>
            <c:bubble3D val="0"/>
            <c:spPr>
              <a:solidFill>
                <a:srgbClr val="ED7D31"/>
              </a:solidFill>
              <a:ln>
                <a:noFill/>
              </a:ln>
              <a:effectLst/>
            </c:spPr>
            <c:extLst>
              <c:ext xmlns:c16="http://schemas.microsoft.com/office/drawing/2014/chart" uri="{C3380CC4-5D6E-409C-BE32-E72D297353CC}">
                <c16:uniqueId val="{00000003-9A7A-4382-BBE1-F3221083EED6}"/>
              </c:ext>
            </c:extLst>
          </c:dPt>
          <c:dPt>
            <c:idx val="7"/>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1-9A7A-4382-BBE1-F3221083EED6}"/>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minus"/>
            <c:errValType val="cust"/>
            <c:noEndCap val="0"/>
            <c:plus>
              <c:numRef>
                <c:f>community!$E$5:$E$12</c:f>
                <c:numCache>
                  <c:formatCode>General</c:formatCode>
                  <c:ptCount val="8"/>
                  <c:pt idx="0">
                    <c:v>7.7755989999999997E-2</c:v>
                  </c:pt>
                  <c:pt idx="1">
                    <c:v>8.0521789999999996E-2</c:v>
                  </c:pt>
                  <c:pt idx="3">
                    <c:v>7.7316869999999996E-2</c:v>
                  </c:pt>
                  <c:pt idx="4">
                    <c:v>7.5322249999999993E-2</c:v>
                  </c:pt>
                  <c:pt idx="6">
                    <c:v>7.5195890000000001E-2</c:v>
                  </c:pt>
                  <c:pt idx="7">
                    <c:v>6.9181580000000006E-2</c:v>
                  </c:pt>
                </c:numCache>
              </c:numRef>
            </c:plus>
            <c:minus>
              <c:numRef>
                <c:f>community!$E$5:$E$12</c:f>
                <c:numCache>
                  <c:formatCode>General</c:formatCode>
                  <c:ptCount val="8"/>
                  <c:pt idx="0">
                    <c:v>7.7755989999999997E-2</c:v>
                  </c:pt>
                  <c:pt idx="1">
                    <c:v>8.0521789999999996E-2</c:v>
                  </c:pt>
                  <c:pt idx="3">
                    <c:v>7.7316869999999996E-2</c:v>
                  </c:pt>
                  <c:pt idx="4">
                    <c:v>7.5322249999999993E-2</c:v>
                  </c:pt>
                  <c:pt idx="6">
                    <c:v>7.5195890000000001E-2</c:v>
                  </c:pt>
                  <c:pt idx="7">
                    <c:v>6.9181580000000006E-2</c:v>
                  </c:pt>
                </c:numCache>
              </c:numRef>
            </c:minus>
            <c:spPr>
              <a:noFill/>
              <a:ln w="9525" cap="flat" cmpd="sng" algn="ctr">
                <a:solidFill>
                  <a:schemeClr val="tx1">
                    <a:lumMod val="65000"/>
                    <a:lumOff val="35000"/>
                  </a:schemeClr>
                </a:solidFill>
                <a:round/>
              </a:ln>
              <a:effectLst/>
            </c:spPr>
          </c:errBars>
          <c:cat>
            <c:strRef>
              <c:f>community!$C$5:$C$12</c:f>
              <c:strCache>
                <c:ptCount val="8"/>
                <c:pt idx="0">
                  <c:v>Intervention group: RS</c:v>
                </c:pt>
                <c:pt idx="1">
                  <c:v>Intervention group: CEP</c:v>
                </c:pt>
                <c:pt idx="3">
                  <c:v>Worried about food: Not</c:v>
                </c:pt>
                <c:pt idx="4">
                  <c:v>Worried about food: Yes</c:v>
                </c:pt>
                <c:pt idx="6">
                  <c:v>Depressive disorder: No</c:v>
                </c:pt>
                <c:pt idx="7">
                  <c:v>Depressive disorder: Yes</c:v>
                </c:pt>
              </c:strCache>
            </c:strRef>
          </c:cat>
          <c:val>
            <c:numRef>
              <c:f>community!$D$5:$D$12</c:f>
              <c:numCache>
                <c:formatCode>0.0</c:formatCode>
                <c:ptCount val="8"/>
                <c:pt idx="0">
                  <c:v>2.60844757</c:v>
                </c:pt>
                <c:pt idx="1">
                  <c:v>2.8136759200000001</c:v>
                </c:pt>
                <c:pt idx="3">
                  <c:v>2.8632844099999999</c:v>
                </c:pt>
                <c:pt idx="4">
                  <c:v>2.6133265699999999</c:v>
                </c:pt>
                <c:pt idx="6">
                  <c:v>3.0465488500000002</c:v>
                </c:pt>
                <c:pt idx="7">
                  <c:v>2.47833769</c:v>
                </c:pt>
              </c:numCache>
            </c:numRef>
          </c:val>
          <c:extLst>
            <c:ext xmlns:c16="http://schemas.microsoft.com/office/drawing/2014/chart" uri="{C3380CC4-5D6E-409C-BE32-E72D297353CC}">
              <c16:uniqueId val="{00000002-9A7A-4382-BBE1-F3221083EED6}"/>
            </c:ext>
          </c:extLst>
        </c:ser>
        <c:dLbls>
          <c:showLegendKey val="0"/>
          <c:showVal val="0"/>
          <c:showCatName val="0"/>
          <c:showSerName val="0"/>
          <c:showPercent val="0"/>
          <c:showBubbleSize val="0"/>
        </c:dLbls>
        <c:gapWidth val="38"/>
        <c:axId val="1222754528"/>
        <c:axId val="1222755776"/>
      </c:barChart>
      <c:catAx>
        <c:axId val="12227545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222755776"/>
        <c:crosses val="autoZero"/>
        <c:auto val="0"/>
        <c:lblAlgn val="ctr"/>
        <c:lblOffset val="100"/>
        <c:noMultiLvlLbl val="0"/>
      </c:catAx>
      <c:valAx>
        <c:axId val="1222755776"/>
        <c:scaling>
          <c:orientation val="minMax"/>
          <c:max val="4"/>
        </c:scaling>
        <c:delete val="0"/>
        <c:axPos val="t"/>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222754528"/>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Sheet1!$A$4</c:f>
              <c:strCache>
                <c:ptCount val="1"/>
                <c:pt idx="0">
                  <c:v>RS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Sheet1!$B$3:$C$3</c:f>
              <c:strCache>
                <c:ptCount val="2"/>
                <c:pt idx="0">
                  <c:v>Clinical Remission</c:v>
                </c:pt>
                <c:pt idx="1">
                  <c:v>Community-Defined Remission</c:v>
                </c:pt>
              </c:strCache>
            </c:strRef>
          </c:cat>
          <c:val>
            <c:numRef>
              <c:f>Sheet1!$B$4:$C$4</c:f>
              <c:numCache>
                <c:formatCode>0%</c:formatCode>
                <c:ptCount val="2"/>
                <c:pt idx="0">
                  <c:v>0.39722000000000002</c:v>
                </c:pt>
                <c:pt idx="1">
                  <c:v>0.68615000000000004</c:v>
                </c:pt>
              </c:numCache>
            </c:numRef>
          </c:val>
          <c:extLst>
            <c:ext xmlns:c16="http://schemas.microsoft.com/office/drawing/2014/chart" uri="{C3380CC4-5D6E-409C-BE32-E72D297353CC}">
              <c16:uniqueId val="{00000000-D211-43A3-B752-BB8324784C9B}"/>
            </c:ext>
          </c:extLst>
        </c:ser>
        <c:ser>
          <c:idx val="1"/>
          <c:order val="1"/>
          <c:tx>
            <c:strRef>
              <c:f>Sheet1!$A$5</c:f>
              <c:strCache>
                <c:ptCount val="1"/>
                <c:pt idx="0">
                  <c:v>CEP</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Sheet1!$B$3:$C$3</c:f>
              <c:strCache>
                <c:ptCount val="2"/>
                <c:pt idx="0">
                  <c:v>Clinical Remission</c:v>
                </c:pt>
                <c:pt idx="1">
                  <c:v>Community-Defined Remission</c:v>
                </c:pt>
              </c:strCache>
            </c:strRef>
          </c:cat>
          <c:val>
            <c:numRef>
              <c:f>Sheet1!$B$5:$C$5</c:f>
              <c:numCache>
                <c:formatCode>0%</c:formatCode>
                <c:ptCount val="2"/>
                <c:pt idx="0">
                  <c:v>0.51717000000000002</c:v>
                </c:pt>
                <c:pt idx="1">
                  <c:v>0.84226999999999996</c:v>
                </c:pt>
              </c:numCache>
            </c:numRef>
          </c:val>
          <c:extLst>
            <c:ext xmlns:c16="http://schemas.microsoft.com/office/drawing/2014/chart" uri="{C3380CC4-5D6E-409C-BE32-E72D297353CC}">
              <c16:uniqueId val="{00000001-D211-43A3-B752-BB8324784C9B}"/>
            </c:ext>
          </c:extLst>
        </c:ser>
        <c:dLbls>
          <c:showLegendKey val="0"/>
          <c:showVal val="0"/>
          <c:showCatName val="0"/>
          <c:showSerName val="0"/>
          <c:showPercent val="0"/>
          <c:showBubbleSize val="0"/>
        </c:dLbls>
        <c:gapWidth val="219"/>
        <c:axId val="1393335024"/>
        <c:axId val="1393335856"/>
      </c:barChart>
      <c:catAx>
        <c:axId val="1393335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rgbClr val="C00000"/>
                </a:solidFill>
                <a:latin typeface="+mn-lt"/>
                <a:ea typeface="+mn-ea"/>
                <a:cs typeface="+mn-cs"/>
              </a:defRPr>
            </a:pPr>
            <a:endParaRPr lang="en-US"/>
          </a:p>
        </c:txPr>
        <c:crossAx val="1393335856"/>
        <c:crosses val="autoZero"/>
        <c:auto val="1"/>
        <c:lblAlgn val="ctr"/>
        <c:lblOffset val="100"/>
        <c:noMultiLvlLbl val="0"/>
      </c:catAx>
      <c:valAx>
        <c:axId val="1393335856"/>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393335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9.png"/></Relationships>
</file>

<file path=ppt/drawings/drawing1.xml><?xml version="1.0" encoding="utf-8"?>
<c:userShapes xmlns:c="http://schemas.openxmlformats.org/drawingml/2006/chart">
  <cdr:relSizeAnchor xmlns:cdr="http://schemas.openxmlformats.org/drawingml/2006/chartDrawing">
    <cdr:from>
      <cdr:x>0.01944</cdr:x>
      <cdr:y>0.63074</cdr:y>
    </cdr:from>
    <cdr:to>
      <cdr:x>0.14563</cdr:x>
      <cdr:y>0.74746</cdr:y>
    </cdr:to>
    <cdr:sp macro="" textlink="">
      <cdr:nvSpPr>
        <cdr:cNvPr id="2" name="TextBox 3"/>
        <cdr:cNvSpPr txBox="1"/>
      </cdr:nvSpPr>
      <cdr:spPr>
        <a:xfrm xmlns:a="http://schemas.openxmlformats.org/drawingml/2006/main">
          <a:off x="137764" y="2137059"/>
          <a:ext cx="894258" cy="39546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800" dirty="0"/>
            <a:t>p=.049</a:t>
          </a:r>
        </a:p>
      </cdr:txBody>
    </cdr:sp>
  </cdr:relSizeAnchor>
  <cdr:relSizeAnchor xmlns:cdr="http://schemas.openxmlformats.org/drawingml/2006/chartDrawing">
    <cdr:from>
      <cdr:x>0.83708</cdr:x>
      <cdr:y>0.64676</cdr:y>
    </cdr:from>
    <cdr:to>
      <cdr:x>0.96327</cdr:x>
      <cdr:y>0.76348</cdr:y>
    </cdr:to>
    <cdr:sp macro="" textlink="">
      <cdr:nvSpPr>
        <cdr:cNvPr id="3" name="TextBox 3"/>
        <cdr:cNvSpPr txBox="1"/>
      </cdr:nvSpPr>
      <cdr:spPr>
        <a:xfrm xmlns:a="http://schemas.openxmlformats.org/drawingml/2006/main">
          <a:off x="5932085" y="2092778"/>
          <a:ext cx="894258" cy="37768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800" dirty="0"/>
            <a:t>p=.013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Franklin Gothic Book"/>
                <a:ea typeface="Heiti SC Light" charset="0"/>
                <a:cs typeface="Heiti SC Light" charset="0"/>
                <a:sym typeface="Gill Sans Light"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Franklin Gothic Book"/>
              </a:defRPr>
            </a:lvl1pPr>
          </a:lstStyle>
          <a:p>
            <a:pPr>
              <a:defRPr/>
            </a:pPr>
            <a:fld id="{89B2C8A4-94C3-F643-8071-BB72558DDAA8}" type="datetime1">
              <a:rPr lang="en-US"/>
              <a:pPr>
                <a:defRPr/>
              </a:pPr>
              <a:t>5/18/2018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Franklin Gothic Book"/>
                <a:ea typeface="Heiti SC Light" charset="0"/>
                <a:cs typeface="Heiti SC Light" charset="0"/>
                <a:sym typeface="Gill Sans Light"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Franklin Gothic Book"/>
              </a:defRPr>
            </a:lvl1pPr>
          </a:lstStyle>
          <a:p>
            <a:pPr>
              <a:defRPr/>
            </a:pPr>
            <a:fld id="{A10DE120-DC88-D94E-8A99-C4213201C2B4}" type="slidenum">
              <a:rPr lang="en-US"/>
              <a:pPr>
                <a:defRPr/>
              </a:pPr>
              <a:t>‹#›</a:t>
            </a:fld>
            <a:endParaRPr lang="en-US" dirty="0"/>
          </a:p>
        </p:txBody>
      </p:sp>
    </p:spTree>
    <p:extLst>
      <p:ext uri="{BB962C8B-B14F-4D97-AF65-F5344CB8AC3E}">
        <p14:creationId xmlns:p14="http://schemas.microsoft.com/office/powerpoint/2010/main" val="40025420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Franklin Gothic Book"/>
                <a:ea typeface="Heiti SC Light" charset="0"/>
                <a:cs typeface="Heiti SC Light" charset="0"/>
                <a:sym typeface="Gill Sans Light"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Franklin Gothic Book"/>
              </a:defRPr>
            </a:lvl1pPr>
          </a:lstStyle>
          <a:p>
            <a:pPr>
              <a:defRPr/>
            </a:pPr>
            <a:fld id="{70B8666E-AAFB-D942-911A-B511FAE1052B}" type="datetime1">
              <a:rPr lang="en-US"/>
              <a:pPr>
                <a:defRPr/>
              </a:pPr>
              <a:t>5/18/2018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Franklin Gothic Book"/>
                <a:ea typeface="Heiti SC Light" charset="0"/>
                <a:cs typeface="Heiti SC Light" charset="0"/>
                <a:sym typeface="Gill Sans Light"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Franklin Gothic Book"/>
              </a:defRPr>
            </a:lvl1pPr>
          </a:lstStyle>
          <a:p>
            <a:pPr>
              <a:defRPr/>
            </a:pPr>
            <a:fld id="{81DD6373-EA8F-6A41-BE7F-0A4D75C08EE0}" type="slidenum">
              <a:rPr lang="en-US"/>
              <a:pPr>
                <a:defRPr/>
              </a:pPr>
              <a:t>‹#›</a:t>
            </a:fld>
            <a:endParaRPr lang="en-US" dirty="0"/>
          </a:p>
        </p:txBody>
      </p:sp>
    </p:spTree>
    <p:extLst>
      <p:ext uri="{BB962C8B-B14F-4D97-AF65-F5344CB8AC3E}">
        <p14:creationId xmlns:p14="http://schemas.microsoft.com/office/powerpoint/2010/main" val="1655458285"/>
      </p:ext>
    </p:extLst>
  </p:cSld>
  <p:clrMap bg1="lt1" tx1="dk1" bg2="lt2" tx2="dk2" accent1="accent1" accent2="accent2" accent3="accent3" accent4="accent4" accent5="accent5" accent6="accent6" hlink="hlink" folHlink="folHlink"/>
  <p:hf hdr="0" ftr="0" dt="0"/>
  <p:notesStyle>
    <a:lvl1pPr algn="l" defTabSz="320675" rtl="0" eaLnBrk="0" fontAlgn="base" hangingPunct="0">
      <a:spcBef>
        <a:spcPct val="30000"/>
      </a:spcBef>
      <a:spcAft>
        <a:spcPct val="0"/>
      </a:spcAft>
      <a:defRPr sz="800" kern="1200">
        <a:solidFill>
          <a:schemeClr val="tx1"/>
        </a:solidFill>
        <a:latin typeface="+mn-lt"/>
        <a:ea typeface="MS PGothic" charset="0"/>
        <a:cs typeface="MS PGothic" charset="0"/>
      </a:defRPr>
    </a:lvl1pPr>
    <a:lvl2pPr marL="320675" algn="l" defTabSz="320675" rtl="0" eaLnBrk="0" fontAlgn="base" hangingPunct="0">
      <a:spcBef>
        <a:spcPct val="30000"/>
      </a:spcBef>
      <a:spcAft>
        <a:spcPct val="0"/>
      </a:spcAft>
      <a:defRPr sz="800" kern="1200">
        <a:solidFill>
          <a:schemeClr val="tx1"/>
        </a:solidFill>
        <a:latin typeface="+mn-lt"/>
        <a:ea typeface="MS PGothic" charset="0"/>
        <a:cs typeface="MS PGothic" charset="0"/>
      </a:defRPr>
    </a:lvl2pPr>
    <a:lvl3pPr marL="641350" algn="l" defTabSz="320675" rtl="0" eaLnBrk="0" fontAlgn="base" hangingPunct="0">
      <a:spcBef>
        <a:spcPct val="30000"/>
      </a:spcBef>
      <a:spcAft>
        <a:spcPct val="0"/>
      </a:spcAft>
      <a:defRPr sz="800" kern="1200">
        <a:solidFill>
          <a:schemeClr val="tx1"/>
        </a:solidFill>
        <a:latin typeface="+mn-lt"/>
        <a:ea typeface="MS PGothic" charset="0"/>
        <a:cs typeface="MS PGothic" charset="0"/>
      </a:defRPr>
    </a:lvl3pPr>
    <a:lvl4pPr marL="963613" algn="l" defTabSz="320675" rtl="0" eaLnBrk="0" fontAlgn="base" hangingPunct="0">
      <a:spcBef>
        <a:spcPct val="30000"/>
      </a:spcBef>
      <a:spcAft>
        <a:spcPct val="0"/>
      </a:spcAft>
      <a:defRPr sz="800" kern="1200">
        <a:solidFill>
          <a:schemeClr val="tx1"/>
        </a:solidFill>
        <a:latin typeface="+mn-lt"/>
        <a:ea typeface="MS PGothic" charset="0"/>
        <a:cs typeface="MS PGothic" charset="0"/>
      </a:defRPr>
    </a:lvl4pPr>
    <a:lvl5pPr marL="1284288" algn="l" defTabSz="320675" rtl="0" eaLnBrk="0" fontAlgn="base" hangingPunct="0">
      <a:spcBef>
        <a:spcPct val="30000"/>
      </a:spcBef>
      <a:spcAft>
        <a:spcPct val="0"/>
      </a:spcAft>
      <a:defRPr sz="800" kern="1200">
        <a:solidFill>
          <a:schemeClr val="tx1"/>
        </a:solidFill>
        <a:latin typeface="+mn-lt"/>
        <a:ea typeface="MS PGothic" charset="0"/>
        <a:cs typeface="MS PGothic" charset="0"/>
      </a:defRPr>
    </a:lvl5pPr>
    <a:lvl6pPr marL="1607287" algn="l" defTabSz="321457" rtl="0" eaLnBrk="1" latinLnBrk="0" hangingPunct="1">
      <a:defRPr sz="800" kern="1200">
        <a:solidFill>
          <a:schemeClr val="tx1"/>
        </a:solidFill>
        <a:latin typeface="+mn-lt"/>
        <a:ea typeface="+mn-ea"/>
        <a:cs typeface="+mn-cs"/>
      </a:defRPr>
    </a:lvl6pPr>
    <a:lvl7pPr marL="1928744" algn="l" defTabSz="321457" rtl="0" eaLnBrk="1" latinLnBrk="0" hangingPunct="1">
      <a:defRPr sz="800" kern="1200">
        <a:solidFill>
          <a:schemeClr val="tx1"/>
        </a:solidFill>
        <a:latin typeface="+mn-lt"/>
        <a:ea typeface="+mn-ea"/>
        <a:cs typeface="+mn-cs"/>
      </a:defRPr>
    </a:lvl7pPr>
    <a:lvl8pPr marL="2250201" algn="l" defTabSz="321457" rtl="0" eaLnBrk="1" latinLnBrk="0" hangingPunct="1">
      <a:defRPr sz="800" kern="1200">
        <a:solidFill>
          <a:schemeClr val="tx1"/>
        </a:solidFill>
        <a:latin typeface="+mn-lt"/>
        <a:ea typeface="+mn-ea"/>
        <a:cs typeface="+mn-cs"/>
      </a:defRPr>
    </a:lvl8pPr>
    <a:lvl9pPr marL="2571659" algn="l" defTabSz="321457"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eaLnBrk="1" hangingPunct="1"/>
            <a:fld id="{69FDF247-3F8A-E544-82F4-A5995108EE9C}" type="slidenum">
              <a:rPr lang="en-US" sz="1200">
                <a:solidFill>
                  <a:schemeClr val="tx1"/>
                </a:solidFill>
                <a:latin typeface="Arial" charset="0"/>
                <a:ea typeface="MS PGothic" charset="0"/>
                <a:cs typeface="Arial" charset="0"/>
              </a:rPr>
              <a:pPr eaLnBrk="1" hangingPunct="1"/>
              <a:t>3</a:t>
            </a:fld>
            <a:endParaRPr lang="en-US" sz="1200">
              <a:solidFill>
                <a:schemeClr val="tx1"/>
              </a:solidFill>
              <a:latin typeface="Arial" charset="0"/>
              <a:ea typeface="MS PGothic" charset="0"/>
              <a:cs typeface="Arial" charset="0"/>
            </a:endParaRPr>
          </a:p>
        </p:txBody>
      </p:sp>
      <p:sp>
        <p:nvSpPr>
          <p:cNvPr id="184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43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Feclica</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Elizabeth – 33% were in Medicaid</a:t>
            </a:r>
          </a:p>
          <a:p>
            <a:r>
              <a:rPr lang="en-US">
                <a:latin typeface="Calibri" charset="0"/>
              </a:rPr>
              <a:t>On average, our participants had 3 or more chronic diseases</a:t>
            </a: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eaLnBrk="1" hangingPunct="1"/>
            <a:fld id="{37B38A3B-E5F4-FF47-9309-B803B46605F3}" type="slidenum">
              <a:rPr lang="en-US" sz="1200"/>
              <a:pPr eaLnBrk="1" hangingPunct="1"/>
              <a:t>17</a:t>
            </a:fld>
            <a:endParaRPr lang="en-US" sz="1200"/>
          </a:p>
        </p:txBody>
      </p:sp>
    </p:spTree>
    <p:extLst>
      <p:ext uri="{BB962C8B-B14F-4D97-AF65-F5344CB8AC3E}">
        <p14:creationId xmlns:p14="http://schemas.microsoft.com/office/powerpoint/2010/main" val="439153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a:solidFill>
                  <a:srgbClr val="000000"/>
                </a:solidFill>
                <a:latin typeface="Franklin Gothic Book" charset="0"/>
              </a:rPr>
              <a:t>[From old previous slides:]</a:t>
            </a:r>
          </a:p>
          <a:p>
            <a:r>
              <a:rPr lang="en-US" b="1">
                <a:solidFill>
                  <a:srgbClr val="000000"/>
                </a:solidFill>
                <a:latin typeface="Franklin Gothic Book" charset="0"/>
              </a:rPr>
              <a:t>We Screened 4440 Diverse Clients </a:t>
            </a:r>
            <a:br>
              <a:rPr lang="en-US" b="1">
                <a:solidFill>
                  <a:srgbClr val="000000"/>
                </a:solidFill>
                <a:latin typeface="Franklin Gothic Book" charset="0"/>
              </a:rPr>
            </a:br>
            <a:r>
              <a:rPr lang="en-US" b="1">
                <a:solidFill>
                  <a:srgbClr val="000000"/>
                </a:solidFill>
                <a:latin typeface="Franklin Gothic Book" charset="0"/>
              </a:rPr>
              <a:t>in 93 Programs</a:t>
            </a:r>
          </a:p>
          <a:p>
            <a:r>
              <a:rPr lang="en-US" b="1">
                <a:solidFill>
                  <a:srgbClr val="000000"/>
                </a:solidFill>
                <a:latin typeface="Franklin Gothic Book" charset="0"/>
              </a:rPr>
              <a:t>Depression was common among screened clients, but most depression services are outside of health care programs</a:t>
            </a:r>
          </a:p>
          <a:p>
            <a:endParaRPr lang="en-US">
              <a:latin typeface="Calibri"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eaLnBrk="1" hangingPunct="1"/>
            <a:fld id="{8F1FB303-3C3B-A24E-A362-FF686B64B768}" type="slidenum">
              <a:rPr lang="en-US" sz="1200">
                <a:latin typeface="Franklin Gothic Book" charset="0"/>
              </a:rPr>
              <a:pPr eaLnBrk="1" hangingPunct="1"/>
              <a:t>18</a:t>
            </a:fld>
            <a:endParaRPr lang="en-US" sz="1200">
              <a:latin typeface="Franklin Gothic Book" charset="0"/>
            </a:endParaRPr>
          </a:p>
        </p:txBody>
      </p:sp>
    </p:spTree>
    <p:extLst>
      <p:ext uri="{BB962C8B-B14F-4D97-AF65-F5344CB8AC3E}">
        <p14:creationId xmlns:p14="http://schemas.microsoft.com/office/powerpoint/2010/main" val="4081654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Elizabeth – will commment on strengthen services - </a:t>
            </a:r>
          </a:p>
          <a:p>
            <a:r>
              <a:rPr lang="en-US">
                <a:latin typeface="Calibri" charset="0"/>
              </a:rPr>
              <a:t>The difficulties or challenges of working in a such environment</a:t>
            </a:r>
          </a:p>
          <a:p>
            <a:endParaRPr lang="en-US">
              <a:latin typeface="Calibri" charset="0"/>
            </a:endParaRP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eaLnBrk="1" hangingPunct="1"/>
            <a:fld id="{035211E9-6762-0745-878B-DF18E646D9C3}" type="slidenum">
              <a:rPr lang="en-US" sz="1200"/>
              <a:pPr eaLnBrk="1" hangingPunct="1"/>
              <a:t>20</a:t>
            </a:fld>
            <a:endParaRPr lang="en-US" sz="1200"/>
          </a:p>
        </p:txBody>
      </p:sp>
    </p:spTree>
    <p:extLst>
      <p:ext uri="{BB962C8B-B14F-4D97-AF65-F5344CB8AC3E}">
        <p14:creationId xmlns:p14="http://schemas.microsoft.com/office/powerpoint/2010/main" val="1339060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Reflect faith based and primary care</a:t>
            </a: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eaLnBrk="1" hangingPunct="1"/>
            <a:fld id="{BC2E193D-7F14-1D4B-92C3-7E97783E1B5A}" type="slidenum">
              <a:rPr lang="en-US" sz="1200"/>
              <a:pPr eaLnBrk="1" hangingPunct="1"/>
              <a:t>21</a:t>
            </a:fld>
            <a:endParaRPr lang="en-US" sz="1200"/>
          </a:p>
        </p:txBody>
      </p:sp>
    </p:spTree>
    <p:extLst>
      <p:ext uri="{BB962C8B-B14F-4D97-AF65-F5344CB8AC3E}">
        <p14:creationId xmlns:p14="http://schemas.microsoft.com/office/powerpoint/2010/main" val="1305878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The people who completed baseline or follow-up.</a:t>
            </a:r>
          </a:p>
          <a:p>
            <a:r>
              <a:rPr lang="en-US">
                <a:latin typeface="Calibri" charset="0"/>
              </a:rPr>
              <a:t>Baseline 981; 6 month follow-up 756; 38 did not have baseline</a:t>
            </a:r>
          </a:p>
          <a:p>
            <a:r>
              <a:rPr lang="en-US">
                <a:latin typeface="Calibri" charset="0"/>
              </a:rPr>
              <a:t>Fully imputed to baseline to baseline covariates; weighted for eligible sample, and accounts for clustering of clients nested within programs.</a:t>
            </a:r>
          </a:p>
          <a:p>
            <a:r>
              <a:rPr lang="en-US">
                <a:latin typeface="Calibri" charset="0"/>
              </a:rPr>
              <a:t>1) PHQ-8 [63] (modified as above) score of 10 or greater;2) MCS-12 [69] or 40 or less; and the Mental Health Inventory, 5-Item Version (MHI-5) [69] or (SCORE.??). </a:t>
            </a:r>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eaLnBrk="1" hangingPunct="1"/>
            <a:fld id="{035EE2DD-75E3-E045-8893-772C91097980}" type="slidenum">
              <a:rPr lang="en-US" sz="1200"/>
              <a:pPr eaLnBrk="1" hangingPunct="1"/>
              <a:t>22</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At the end of the slide, Jim and Elizabeth can comment on why we included these in the slides.</a:t>
            </a: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eaLnBrk="1" hangingPunct="1"/>
            <a:fld id="{887B2C88-3096-1144-B089-81A604CEAC62}" type="slidenum">
              <a:rPr lang="en-US" sz="1200"/>
              <a:pPr eaLnBrk="1" hangingPunct="1"/>
              <a:t>23</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Elizabeth – will commment on strengthen services - </a:t>
            </a:r>
          </a:p>
          <a:p>
            <a:r>
              <a:rPr lang="en-US">
                <a:latin typeface="Calibri" charset="0"/>
              </a:rPr>
              <a:t>The difficulties or challenges of working in a such environment</a:t>
            </a:r>
          </a:p>
          <a:p>
            <a:endParaRPr lang="en-US">
              <a:latin typeface="Calibri" charset="0"/>
            </a:endParaRP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eaLnBrk="1" hangingPunct="1"/>
            <a:fld id="{802C1A3D-2A04-EE44-A1D6-B49EFEAD740F}" type="slidenum">
              <a:rPr lang="en-US" sz="1200"/>
              <a:pPr eaLnBrk="1" hangingPunct="1"/>
              <a:t>24</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74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NB: Not sure you need this slide, since the funders won’t be present – but up to you.</a:t>
            </a:r>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eaLnBrk="1" hangingPunct="1"/>
            <a:fld id="{959B4CBE-4888-A040-9F75-EC56E824E45A}" type="slidenum">
              <a:rPr lang="en-US" sz="1200">
                <a:latin typeface="Franklin Gothic Book" charset="0"/>
              </a:rPr>
              <a:pPr eaLnBrk="1" hangingPunct="1"/>
              <a:t>35</a:t>
            </a:fld>
            <a:endParaRPr lang="en-US" sz="1200">
              <a:latin typeface="Franklin Gothic Book"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4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loretta</a:t>
            </a:r>
          </a:p>
        </p:txBody>
      </p:sp>
      <p:sp>
        <p:nvSpPr>
          <p:cNvPr id="204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eaLnBrk="1" hangingPunct="1"/>
            <a:fld id="{E06040EF-739A-8746-8F83-D9F31FE4424F}" type="slidenum">
              <a:rPr lang="en-US" sz="1200">
                <a:latin typeface="Franklin Gothic Book" charset="0"/>
              </a:rPr>
              <a:pPr eaLnBrk="1" hangingPunct="1"/>
              <a:t>4</a:t>
            </a:fld>
            <a:endParaRPr lang="en-US" sz="1200">
              <a:latin typeface="Franklin Gothic Book" charset="0"/>
            </a:endParaRPr>
          </a:p>
        </p:txBody>
      </p:sp>
    </p:spTree>
    <p:extLst>
      <p:ext uri="{BB962C8B-B14F-4D97-AF65-F5344CB8AC3E}">
        <p14:creationId xmlns:p14="http://schemas.microsoft.com/office/powerpoint/2010/main" val="4050900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Felica</a:t>
            </a: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eaLnBrk="1" hangingPunct="1"/>
            <a:fld id="{56D076EE-B904-0042-AC7A-FB8D51E23C4E}" type="slidenum">
              <a:rPr lang="en-US" sz="1200">
                <a:latin typeface="Franklin Gothic Book" charset="0"/>
              </a:rPr>
              <a:pPr eaLnBrk="1" hangingPunct="1"/>
              <a:t>5</a:t>
            </a:fld>
            <a:endParaRPr lang="en-US" sz="1200">
              <a:latin typeface="Franklin Gothic Book" charset="0"/>
            </a:endParaRPr>
          </a:p>
        </p:txBody>
      </p:sp>
    </p:spTree>
    <p:extLst>
      <p:ext uri="{BB962C8B-B14F-4D97-AF65-F5344CB8AC3E}">
        <p14:creationId xmlns:p14="http://schemas.microsoft.com/office/powerpoint/2010/main" val="3433748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62D1F098-3F88-4A9C-ABC7-B49DF78A0CB1}" type="slidenum">
              <a:rPr lang="en-US" altLang="en-US"/>
              <a:pPr/>
              <a:t>7</a:t>
            </a:fld>
            <a:endParaRPr lang="en-US" altLang="en-US"/>
          </a:p>
        </p:txBody>
      </p:sp>
    </p:spTree>
    <p:extLst>
      <p:ext uri="{BB962C8B-B14F-4D97-AF65-F5344CB8AC3E}">
        <p14:creationId xmlns:p14="http://schemas.microsoft.com/office/powerpoint/2010/main" val="1753781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457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r>
              <a:rPr lang="en-US">
                <a:latin typeface="Calibri" charset="0"/>
              </a:rPr>
              <a:t>These are the partners who are leading the study – </a:t>
            </a:r>
            <a:r>
              <a:rPr lang="en-US" i="1">
                <a:latin typeface="Calibri" charset="0"/>
              </a:rPr>
              <a:t>please mention everyone on the slide, include DMH and NAMI</a:t>
            </a:r>
          </a:p>
          <a:p>
            <a:pPr defTabSz="914400" eaLnBrk="1" hangingPunct="1">
              <a:spcBef>
                <a:spcPct val="0"/>
              </a:spcBef>
            </a:pPr>
            <a:r>
              <a:rPr lang="en-US" i="1">
                <a:latin typeface="Calibri" charset="0"/>
              </a:rPr>
              <a:t>STRESS Equal Partnership</a:t>
            </a:r>
          </a:p>
          <a:p>
            <a:pPr defTabSz="914400" eaLnBrk="1" hangingPunct="1">
              <a:spcBef>
                <a:spcPct val="0"/>
              </a:spcBef>
            </a:pPr>
            <a:endParaRPr lang="en-US" i="1">
              <a:latin typeface="Calibri" charset="0"/>
            </a:endParaRPr>
          </a:p>
          <a:p>
            <a:pPr defTabSz="914400" eaLnBrk="1" hangingPunct="1">
              <a:spcBef>
                <a:spcPct val="0"/>
              </a:spcBef>
            </a:pPr>
            <a:r>
              <a:rPr lang="en-US">
                <a:latin typeface="Calibri" charset="0"/>
              </a:rPr>
              <a:t>For your reference, here are the names of Steering Committee Members from each Partner Agency:</a:t>
            </a:r>
          </a:p>
          <a:p>
            <a:pPr defTabSz="914400" eaLnBrk="1" hangingPunct="1">
              <a:spcBef>
                <a:spcPct val="0"/>
              </a:spcBef>
            </a:pPr>
            <a:r>
              <a:rPr lang="en-US">
                <a:latin typeface="Calibri" charset="0"/>
              </a:rPr>
              <a:t>HAAF: Loretta Jones</a:t>
            </a:r>
          </a:p>
          <a:p>
            <a:pPr defTabSz="914400" eaLnBrk="1" hangingPunct="1">
              <a:spcBef>
                <a:spcPct val="0"/>
              </a:spcBef>
            </a:pPr>
            <a:r>
              <a:rPr lang="en-US">
                <a:latin typeface="Calibri" charset="0"/>
              </a:rPr>
              <a:t>QueensCare Health and Faith Partnership and QueensCare Family Clinics: Elizabeth Dixon</a:t>
            </a:r>
          </a:p>
          <a:p>
            <a:pPr defTabSz="914400" eaLnBrk="1" hangingPunct="1">
              <a:spcBef>
                <a:spcPct val="0"/>
              </a:spcBef>
            </a:pPr>
            <a:r>
              <a:rPr lang="en-US">
                <a:latin typeface="Calibri" charset="0"/>
              </a:rPr>
              <a:t>UCLA: Jeanne Miranda</a:t>
            </a:r>
          </a:p>
          <a:p>
            <a:pPr defTabSz="914400" eaLnBrk="1" hangingPunct="1">
              <a:spcBef>
                <a:spcPct val="0"/>
              </a:spcBef>
            </a:pPr>
            <a:r>
              <a:rPr lang="en-US">
                <a:latin typeface="Calibri" charset="0"/>
              </a:rPr>
              <a:t>LA County DMH: Yolanda Whittington</a:t>
            </a:r>
          </a:p>
          <a:p>
            <a:pPr defTabSz="914400" eaLnBrk="1" hangingPunct="1">
              <a:spcBef>
                <a:spcPct val="0"/>
              </a:spcBef>
            </a:pPr>
            <a:r>
              <a:rPr lang="en-US">
                <a:latin typeface="Calibri" charset="0"/>
              </a:rPr>
              <a:t>RAND: Ken Wells</a:t>
            </a:r>
          </a:p>
          <a:p>
            <a:pPr defTabSz="914400" eaLnBrk="1" hangingPunct="1">
              <a:spcBef>
                <a:spcPct val="0"/>
              </a:spcBef>
            </a:pPr>
            <a:r>
              <a:rPr lang="en-US">
                <a:latin typeface="Calibri" charset="0"/>
              </a:rPr>
              <a:t>NAMI Urban LA: Lynn Goodloe</a:t>
            </a:r>
          </a:p>
          <a:p>
            <a:pPr defTabSz="914400" eaLnBrk="1" hangingPunct="1">
              <a:spcBef>
                <a:spcPct val="0"/>
              </a:spcBef>
            </a:pPr>
            <a:r>
              <a:rPr lang="en-US">
                <a:latin typeface="Calibri" charset="0"/>
              </a:rPr>
              <a:t>Los Angeles Urban League: D</a:t>
            </a:r>
            <a:r>
              <a:rPr lang="ja-JP" altLang="en-US">
                <a:latin typeface="Calibri" charset="0"/>
              </a:rPr>
              <a:t>’</a:t>
            </a:r>
            <a:r>
              <a:rPr lang="en-US" altLang="ja-JP">
                <a:latin typeface="Calibri" charset="0"/>
              </a:rPr>
              <a:t>Ann Morris</a:t>
            </a:r>
          </a:p>
          <a:p>
            <a:pPr defTabSz="914400" eaLnBrk="1" hangingPunct="1">
              <a:spcBef>
                <a:spcPct val="0"/>
              </a:spcBef>
            </a:pPr>
            <a:r>
              <a:rPr lang="en-US">
                <a:latin typeface="Calibri" charset="0"/>
              </a:rPr>
              <a:t>COPE Health Solutions: Ana Alvarez</a:t>
            </a:r>
          </a:p>
          <a:p>
            <a:pPr defTabSz="914400" eaLnBrk="1" hangingPunct="1">
              <a:spcBef>
                <a:spcPct val="0"/>
              </a:spcBef>
            </a:pPr>
            <a:r>
              <a:rPr lang="en-US">
                <a:latin typeface="Calibri" charset="0"/>
              </a:rPr>
              <a:t>USC: Leo Cabassa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765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2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 of fellows,</a:t>
            </a:r>
            <a:r>
              <a:rPr lang="en-US" baseline="0" dirty="0"/>
              <a:t> post-residency, public health/health services/policy </a:t>
            </a:r>
            <a:r>
              <a:rPr lang="en-US" baseline="0" dirty="0" err="1"/>
              <a:t>peds</a:t>
            </a:r>
            <a:r>
              <a:rPr lang="en-US" baseline="0" dirty="0"/>
              <a:t>, IM, family med, psychiatry</a:t>
            </a:r>
          </a:p>
          <a:p>
            <a:endParaRPr lang="en-US" baseline="0" dirty="0"/>
          </a:p>
          <a:p>
            <a:r>
              <a:rPr lang="en-US" baseline="0" dirty="0"/>
              <a:t>Pooling our collective expertise to understand and translate EWB into national policy, to help inform the </a:t>
            </a:r>
            <a:r>
              <a:rPr lang="en-US" baseline="0" dirty="0" err="1"/>
              <a:t>Natl</a:t>
            </a:r>
            <a:r>
              <a:rPr lang="en-US" baseline="0" dirty="0"/>
              <a:t> Prevention Strategy</a:t>
            </a:r>
            <a:endParaRPr lang="en-US" dirty="0"/>
          </a:p>
        </p:txBody>
      </p:sp>
      <p:sp>
        <p:nvSpPr>
          <p:cNvPr id="4" name="Slide Number Placeholder 3"/>
          <p:cNvSpPr>
            <a:spLocks noGrp="1"/>
          </p:cNvSpPr>
          <p:nvPr>
            <p:ph type="sldNum" sz="quarter" idx="10"/>
          </p:nvPr>
        </p:nvSpPr>
        <p:spPr/>
        <p:txBody>
          <a:bodyPr/>
          <a:lstStyle/>
          <a:p>
            <a:fld id="{3582C310-354D-DF47-858A-A829E399BDA0}" type="slidenum">
              <a:rPr lang="en-US" smtClean="0"/>
              <a:t>14</a:t>
            </a:fld>
            <a:endParaRPr lang="en-US"/>
          </a:p>
        </p:txBody>
      </p:sp>
    </p:spTree>
    <p:extLst>
      <p:ext uri="{BB962C8B-B14F-4D97-AF65-F5344CB8AC3E}">
        <p14:creationId xmlns:p14="http://schemas.microsoft.com/office/powerpoint/2010/main" val="3879660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Bowen</a:t>
            </a: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eaLnBrk="1" hangingPunct="1"/>
            <a:fld id="{6E8CA54C-2B85-E440-8AD7-FBB79274209B}" type="slidenum">
              <a:rPr lang="en-US" sz="1200"/>
              <a:pPr eaLnBrk="1" hangingPunct="1"/>
              <a:t>16</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intranet.rand.org/publications/art.design.prod/useful.artlinks.html"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intranet.rand.org/publications/art.design.prod/useful.artlinks.html"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intranet.rand.org/publications/art.design.prod/useful.artlinks.html"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Title slide with landscape image">
    <p:bg>
      <p:bgPr>
        <a:solidFill>
          <a:schemeClr val="tx2"/>
        </a:solidFill>
        <a:effectLst/>
      </p:bgPr>
    </p:bg>
    <p:spTree>
      <p:nvGrpSpPr>
        <p:cNvPr id="1" name=""/>
        <p:cNvGrpSpPr/>
        <p:nvPr/>
      </p:nvGrpSpPr>
      <p:grpSpPr>
        <a:xfrm>
          <a:off x="0" y="0"/>
          <a:ext cx="0" cy="0"/>
          <a:chOff x="0" y="0"/>
          <a:chExt cx="0" cy="0"/>
        </a:xfrm>
      </p:grpSpPr>
      <p:sp>
        <p:nvSpPr>
          <p:cNvPr id="5" name="TextBox 5"/>
          <p:cNvSpPr txBox="1">
            <a:spLocks noChangeArrowheads="1"/>
          </p:cNvSpPr>
          <p:nvPr/>
        </p:nvSpPr>
        <p:spPr bwMode="auto">
          <a:xfrm>
            <a:off x="-4527550" y="315913"/>
            <a:ext cx="4287837" cy="8124825"/>
          </a:xfrm>
          <a:prstGeom prst="rect">
            <a:avLst/>
          </a:prstGeom>
          <a:solidFill>
            <a:srgbClr val="FFFF7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defTabSz="45720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defTabSz="4572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defTabSz="4572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defTabSz="4572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eaLnBrk="1" hangingPunct="1">
              <a:defRPr/>
            </a:pPr>
            <a:r>
              <a:rPr lang="en-US" sz="1800">
                <a:solidFill>
                  <a:schemeClr val="tx1"/>
                </a:solidFill>
                <a:latin typeface="Franklin Gothic Book" charset="0"/>
              </a:rPr>
              <a:t>To change the placeholder photo, follow these instructions:</a:t>
            </a:r>
          </a:p>
          <a:p>
            <a:pPr eaLnBrk="1" hangingPunct="1">
              <a:defRPr/>
            </a:pPr>
            <a:endParaRPr lang="en-US" sz="1800">
              <a:solidFill>
                <a:schemeClr val="tx1"/>
              </a:solidFill>
              <a:latin typeface="Franklin Gothic Book" charset="0"/>
            </a:endParaRPr>
          </a:p>
          <a:p>
            <a:pPr eaLnBrk="1" hangingPunct="1">
              <a:defRPr/>
            </a:pPr>
            <a:r>
              <a:rPr lang="en-US" sz="1800">
                <a:solidFill>
                  <a:schemeClr val="tx1"/>
                </a:solidFill>
                <a:latin typeface="Franklin Gothic Book" charset="0"/>
              </a:rPr>
              <a:t>For </a:t>
            </a:r>
            <a:r>
              <a:rPr lang="en-US">
                <a:latin typeface="Franklin Gothic Book" charset="0"/>
              </a:rPr>
              <a:t>PC:  Click on the placeholder photo and click on the Picture Tools “Format” tab.  In the “Format” ribbon, select “Change Picture. </a:t>
            </a:r>
            <a:endParaRPr lang="en-US" sz="1800">
              <a:solidFill>
                <a:schemeClr val="tx1"/>
              </a:solidFill>
              <a:latin typeface="Franklin Gothic Book" charset="0"/>
            </a:endParaRPr>
          </a:p>
          <a:p>
            <a:pPr eaLnBrk="1" hangingPunct="1">
              <a:defRPr/>
            </a:pPr>
            <a:endParaRPr lang="en-US" sz="1800">
              <a:solidFill>
                <a:schemeClr val="tx1"/>
              </a:solidFill>
              <a:latin typeface="Franklin Gothic Book" charset="0"/>
            </a:endParaRPr>
          </a:p>
          <a:p>
            <a:pPr eaLnBrk="1" hangingPunct="1">
              <a:defRPr/>
            </a:pPr>
            <a:r>
              <a:rPr lang="en-US" sz="1800">
                <a:solidFill>
                  <a:schemeClr val="tx1"/>
                </a:solidFill>
                <a:latin typeface="Franklin Gothic Book" charset="0"/>
              </a:rPr>
              <a:t>For Mac:  Press Control and click on the placeholder photo to activate a window to "Change picture." </a:t>
            </a:r>
          </a:p>
          <a:p>
            <a:pPr eaLnBrk="1" hangingPunct="1">
              <a:defRPr/>
            </a:pPr>
            <a:endParaRPr lang="en-US" sz="1800">
              <a:solidFill>
                <a:schemeClr val="tx1"/>
              </a:solidFill>
              <a:latin typeface="Franklin Gothic Book" charset="0"/>
            </a:endParaRPr>
          </a:p>
          <a:p>
            <a:pPr eaLnBrk="1" hangingPunct="1">
              <a:defRPr/>
            </a:pPr>
            <a:r>
              <a:rPr lang="en-US" sz="1800">
                <a:solidFill>
                  <a:schemeClr val="tx1"/>
                </a:solidFill>
                <a:latin typeface="Franklin Gothic Book" charset="0"/>
              </a:rPr>
              <a:t>Next, you will be prompted to locate your image  (resolution should be 150 dpi or higher). Select INSERT. Do NOT select LINK TO FILE.  (You want your image to be embedded, not linked.) You will have to resize your image to fit the height or the width, and then crop it to the exact size of the box. For websites where you can find useful images, see</a:t>
            </a:r>
            <a:r>
              <a:rPr lang="en-US" sz="1800" u="sng">
                <a:solidFill>
                  <a:schemeClr val="tx1"/>
                </a:solidFill>
                <a:latin typeface="Franklin Gothic Book" charset="0"/>
                <a:hlinkClick r:id="rId2"/>
              </a:rPr>
              <a:t> http://intranet.rand.org/publications/art.design.prod/useful.artlinks.html</a:t>
            </a:r>
            <a:endParaRPr lang="en-US">
              <a:latin typeface="Franklin Gothic Book" charset="0"/>
            </a:endParaRPr>
          </a:p>
        </p:txBody>
      </p:sp>
      <p:grpSp>
        <p:nvGrpSpPr>
          <p:cNvPr id="7" name="Group 5"/>
          <p:cNvGrpSpPr>
            <a:grpSpLocks/>
          </p:cNvGrpSpPr>
          <p:nvPr/>
        </p:nvGrpSpPr>
        <p:grpSpPr bwMode="auto">
          <a:xfrm>
            <a:off x="184150" y="5956300"/>
            <a:ext cx="1635125" cy="715963"/>
            <a:chOff x="282949" y="5731750"/>
            <a:chExt cx="1635053" cy="715811"/>
          </a:xfrm>
        </p:grpSpPr>
        <p:pic>
          <p:nvPicPr>
            <p:cNvPr id="8" name="Picture 103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2949" y="5731750"/>
              <a:ext cx="1635053" cy="7147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1039"/>
            <p:cNvSpPr>
              <a:spLocks noChangeArrowheads="1"/>
            </p:cNvSpPr>
            <p:nvPr/>
          </p:nvSpPr>
          <p:spPr bwMode="auto">
            <a:xfrm>
              <a:off x="282949" y="5731750"/>
              <a:ext cx="719106" cy="715811"/>
            </a:xfrm>
            <a:prstGeom prst="rect">
              <a:avLst/>
            </a:prstGeom>
            <a:noFill/>
            <a:ln w="6350">
              <a:solidFill>
                <a:schemeClr val="bg1"/>
              </a:solidFill>
              <a:miter lim="800000"/>
              <a:headEnd type="none" w="sm" len="sm"/>
              <a:tailEnd type="none" w="sm" len="sm"/>
            </a:ln>
          </p:spPr>
          <p:txBody>
            <a:bodyPr wrap="none" lIns="90487" tIns="44450" rIns="90487" bIns="44450" anchor="ctr"/>
            <a:lstStyle/>
            <a:p>
              <a:pPr algn="ctr" eaLnBrk="0" hangingPunct="0">
                <a:defRPr/>
              </a:pPr>
              <a:endParaRPr lang="en-US" sz="1800" dirty="0">
                <a:effectLst>
                  <a:outerShdw blurRad="38100" dist="38100" dir="2700000" algn="tl">
                    <a:srgbClr val="000000"/>
                  </a:outerShdw>
                </a:effectLst>
                <a:latin typeface="Arial" pitchFamily="-111" charset="0"/>
                <a:ea typeface="+mn-ea"/>
                <a:cs typeface="+mn-cs"/>
              </a:endParaRPr>
            </a:p>
          </p:txBody>
        </p:sp>
      </p:grpSp>
      <p:sp>
        <p:nvSpPr>
          <p:cNvPr id="2" name="Title 1"/>
          <p:cNvSpPr>
            <a:spLocks noGrp="1"/>
          </p:cNvSpPr>
          <p:nvPr>
            <p:ph type="title"/>
          </p:nvPr>
        </p:nvSpPr>
        <p:spPr>
          <a:xfrm>
            <a:off x="0" y="4114800"/>
            <a:ext cx="9144000" cy="2743200"/>
          </a:xfrm>
          <a:noFill/>
        </p:spPr>
        <p:txBody>
          <a:bodyPr tIns="411480" anchor="t"/>
          <a:lstStyle>
            <a:lvl1pPr>
              <a:defRPr>
                <a:solidFill>
                  <a:schemeClr val="bg1"/>
                </a:solidFill>
              </a:defRPr>
            </a:lvl1pPr>
          </a:lstStyle>
          <a:p>
            <a:r>
              <a:rPr lang="en-US"/>
              <a:t>Click to edit Master title style</a:t>
            </a:r>
            <a:endParaRPr lang="en-US" dirty="0"/>
          </a:p>
        </p:txBody>
      </p:sp>
      <p:sp>
        <p:nvSpPr>
          <p:cNvPr id="4" name="Subtitle 2"/>
          <p:cNvSpPr>
            <a:spLocks noGrp="1"/>
          </p:cNvSpPr>
          <p:nvPr>
            <p:ph type="subTitle" idx="1"/>
          </p:nvPr>
        </p:nvSpPr>
        <p:spPr>
          <a:xfrm>
            <a:off x="1371600" y="5212080"/>
            <a:ext cx="6400800" cy="1512570"/>
          </a:xfrm>
        </p:spPr>
        <p:txBody>
          <a:bodyPr>
            <a:normAutofit/>
          </a:bodyPr>
          <a:lstStyle>
            <a:lvl1pPr marL="0" indent="0" algn="ctr">
              <a:buNone/>
              <a:defRPr sz="2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Picture Placeholder 37"/>
          <p:cNvSpPr>
            <a:spLocks noGrp="1"/>
          </p:cNvSpPr>
          <p:nvPr>
            <p:ph type="pic" sz="quarter" idx="10"/>
          </p:nvPr>
        </p:nvSpPr>
        <p:spPr>
          <a:xfrm>
            <a:off x="0" y="0"/>
            <a:ext cx="9144000" cy="4114800"/>
          </a:xfrm>
          <a:solidFill>
            <a:srgbClr val="FFFFFF"/>
          </a:solidFill>
        </p:spPr>
        <p:txBody>
          <a:bodyPr rtlCol="0">
            <a:noAutofit/>
          </a:bodyPr>
          <a:lstStyle/>
          <a:p>
            <a:pPr lvl="0"/>
            <a:r>
              <a:rPr lang="en-US" noProof="0"/>
              <a:t>Drag picture to placeholder or click icon to add</a:t>
            </a:r>
          </a:p>
        </p:txBody>
      </p:sp>
    </p:spTree>
    <p:extLst>
      <p:ext uri="{BB962C8B-B14F-4D97-AF65-F5344CB8AC3E}">
        <p14:creationId xmlns:p14="http://schemas.microsoft.com/office/powerpoint/2010/main" val="1872584971"/>
      </p:ext>
    </p:extLst>
  </p:cSld>
  <p:clrMapOvr>
    <a:masterClrMapping/>
  </p:clrMapOvr>
  <p:transition>
    <p:fade/>
  </p:transition>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100290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13532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177096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2734959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88938"/>
            <a:ext cx="9144000" cy="611187"/>
          </a:xfrm>
        </p:spPr>
        <p:txBody>
          <a:bodyPr/>
          <a:lstStyle/>
          <a:p>
            <a:r>
              <a:rPr lang="en-US"/>
              <a:t>Click to edit Master title style</a:t>
            </a:r>
          </a:p>
        </p:txBody>
      </p:sp>
      <p:sp>
        <p:nvSpPr>
          <p:cNvPr id="3" name="Text Placeholder 2"/>
          <p:cNvSpPr>
            <a:spLocks noGrp="1"/>
          </p:cNvSpPr>
          <p:nvPr>
            <p:ph type="body" sz="half" idx="1"/>
          </p:nvPr>
        </p:nvSpPr>
        <p:spPr>
          <a:xfrm>
            <a:off x="990600" y="1447800"/>
            <a:ext cx="3810000" cy="4432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447800"/>
            <a:ext cx="3810000" cy="4432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8922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slide with portrait image">
    <p:bg>
      <p:bgPr>
        <a:solidFill>
          <a:schemeClr val="tx2"/>
        </a:solidFill>
        <a:effectLst/>
      </p:bgPr>
    </p:bg>
    <p:spTree>
      <p:nvGrpSpPr>
        <p:cNvPr id="1" name=""/>
        <p:cNvGrpSpPr/>
        <p:nvPr/>
      </p:nvGrpSpPr>
      <p:grpSpPr>
        <a:xfrm>
          <a:off x="0" y="0"/>
          <a:ext cx="0" cy="0"/>
          <a:chOff x="0" y="0"/>
          <a:chExt cx="0" cy="0"/>
        </a:xfrm>
      </p:grpSpPr>
      <p:sp>
        <p:nvSpPr>
          <p:cNvPr id="5" name="TextBox 5"/>
          <p:cNvSpPr txBox="1">
            <a:spLocks noChangeArrowheads="1"/>
          </p:cNvSpPr>
          <p:nvPr/>
        </p:nvSpPr>
        <p:spPr bwMode="auto">
          <a:xfrm>
            <a:off x="-4527550" y="320675"/>
            <a:ext cx="4287837" cy="8124825"/>
          </a:xfrm>
          <a:prstGeom prst="rect">
            <a:avLst/>
          </a:prstGeom>
          <a:solidFill>
            <a:srgbClr val="FFFF7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defTabSz="45720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defTabSz="4572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defTabSz="4572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defTabSz="4572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eaLnBrk="1" hangingPunct="1">
              <a:defRPr/>
            </a:pPr>
            <a:r>
              <a:rPr lang="en-US" sz="1800">
                <a:solidFill>
                  <a:schemeClr val="tx1"/>
                </a:solidFill>
                <a:latin typeface="Franklin Gothic Book" charset="0"/>
              </a:rPr>
              <a:t>To change the placeholder photo, follow these instructions:</a:t>
            </a:r>
          </a:p>
          <a:p>
            <a:pPr eaLnBrk="1" hangingPunct="1">
              <a:defRPr/>
            </a:pPr>
            <a:endParaRPr lang="en-US" sz="1800">
              <a:solidFill>
                <a:schemeClr val="tx1"/>
              </a:solidFill>
              <a:latin typeface="Franklin Gothic Book" charset="0"/>
            </a:endParaRPr>
          </a:p>
          <a:p>
            <a:pPr eaLnBrk="1" hangingPunct="1">
              <a:defRPr/>
            </a:pPr>
            <a:r>
              <a:rPr lang="en-US" sz="1800">
                <a:solidFill>
                  <a:schemeClr val="tx1"/>
                </a:solidFill>
                <a:latin typeface="Franklin Gothic Book" charset="0"/>
              </a:rPr>
              <a:t>For </a:t>
            </a:r>
            <a:r>
              <a:rPr lang="en-US">
                <a:latin typeface="Franklin Gothic Book" charset="0"/>
              </a:rPr>
              <a:t>PC:  Click on the placeholder photo and click on the Picture Tools “Format” tab.  In the “Format” ribbon, select “Change Picture. </a:t>
            </a:r>
            <a:endParaRPr lang="en-US" sz="1800">
              <a:solidFill>
                <a:schemeClr val="tx1"/>
              </a:solidFill>
              <a:latin typeface="Franklin Gothic Book" charset="0"/>
            </a:endParaRPr>
          </a:p>
          <a:p>
            <a:pPr eaLnBrk="1" hangingPunct="1">
              <a:defRPr/>
            </a:pPr>
            <a:endParaRPr lang="en-US" sz="1800">
              <a:solidFill>
                <a:schemeClr val="tx1"/>
              </a:solidFill>
              <a:latin typeface="Franklin Gothic Book" charset="0"/>
            </a:endParaRPr>
          </a:p>
          <a:p>
            <a:pPr eaLnBrk="1" hangingPunct="1">
              <a:defRPr/>
            </a:pPr>
            <a:r>
              <a:rPr lang="en-US" sz="1800">
                <a:solidFill>
                  <a:schemeClr val="tx1"/>
                </a:solidFill>
                <a:latin typeface="Franklin Gothic Book" charset="0"/>
              </a:rPr>
              <a:t>For Mac:  Press Control and click on the placeholder photo to activate a window to "Change picture." </a:t>
            </a:r>
          </a:p>
          <a:p>
            <a:pPr eaLnBrk="1" hangingPunct="1">
              <a:defRPr/>
            </a:pPr>
            <a:endParaRPr lang="en-US" sz="1800">
              <a:solidFill>
                <a:schemeClr val="tx1"/>
              </a:solidFill>
              <a:latin typeface="Franklin Gothic Book" charset="0"/>
            </a:endParaRPr>
          </a:p>
          <a:p>
            <a:pPr eaLnBrk="1" hangingPunct="1">
              <a:defRPr/>
            </a:pPr>
            <a:r>
              <a:rPr lang="en-US" sz="1800">
                <a:solidFill>
                  <a:schemeClr val="tx1"/>
                </a:solidFill>
                <a:latin typeface="Franklin Gothic Book" charset="0"/>
              </a:rPr>
              <a:t>Next, you will be prompted to locate your image  (resolution should be 150 dpi or higher). Select INSERT. Do NOT select LINK TO FILE.  (You want your image to be embedded, not linked.) You will have to resize your image to fit the height or the width, and then crop it to the exact size of the box. For websites where you can find useful images, see</a:t>
            </a:r>
            <a:r>
              <a:rPr lang="en-US" sz="1800" u="sng">
                <a:solidFill>
                  <a:schemeClr val="tx1"/>
                </a:solidFill>
                <a:latin typeface="Franklin Gothic Book" charset="0"/>
                <a:hlinkClick r:id="rId2"/>
              </a:rPr>
              <a:t> http://intranet.rand.org/publications/art.design.prod/useful.artlinks.html</a:t>
            </a:r>
            <a:endParaRPr lang="en-US">
              <a:latin typeface="Franklin Gothic Book" charset="0"/>
            </a:endParaRPr>
          </a:p>
        </p:txBody>
      </p:sp>
      <p:grpSp>
        <p:nvGrpSpPr>
          <p:cNvPr id="6" name="Group 6"/>
          <p:cNvGrpSpPr>
            <a:grpSpLocks/>
          </p:cNvGrpSpPr>
          <p:nvPr/>
        </p:nvGrpSpPr>
        <p:grpSpPr bwMode="auto">
          <a:xfrm>
            <a:off x="184150" y="5956300"/>
            <a:ext cx="1635125" cy="715963"/>
            <a:chOff x="282949" y="5731750"/>
            <a:chExt cx="1635053" cy="715811"/>
          </a:xfrm>
        </p:grpSpPr>
        <p:pic>
          <p:nvPicPr>
            <p:cNvPr id="7" name="Picture 103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2949" y="5731750"/>
              <a:ext cx="1635053" cy="7147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1039"/>
            <p:cNvSpPr>
              <a:spLocks noChangeArrowheads="1"/>
            </p:cNvSpPr>
            <p:nvPr/>
          </p:nvSpPr>
          <p:spPr bwMode="auto">
            <a:xfrm>
              <a:off x="282949" y="5731750"/>
              <a:ext cx="719106" cy="715811"/>
            </a:xfrm>
            <a:prstGeom prst="rect">
              <a:avLst/>
            </a:prstGeom>
            <a:noFill/>
            <a:ln w="6350">
              <a:solidFill>
                <a:schemeClr val="bg1"/>
              </a:solidFill>
              <a:miter lim="800000"/>
              <a:headEnd type="none" w="sm" len="sm"/>
              <a:tailEnd type="none" w="sm" len="sm"/>
            </a:ln>
          </p:spPr>
          <p:txBody>
            <a:bodyPr wrap="none" lIns="90487" tIns="44450" rIns="90487" bIns="44450" anchor="ctr"/>
            <a:lstStyle/>
            <a:p>
              <a:pPr algn="ctr" eaLnBrk="0" hangingPunct="0">
                <a:defRPr/>
              </a:pPr>
              <a:endParaRPr lang="en-US" sz="1800" dirty="0">
                <a:effectLst>
                  <a:outerShdw blurRad="38100" dist="38100" dir="2700000" algn="tl">
                    <a:srgbClr val="000000"/>
                  </a:outerShdw>
                </a:effectLst>
                <a:latin typeface="Arial" pitchFamily="-111" charset="0"/>
                <a:ea typeface="+mn-ea"/>
                <a:cs typeface="+mn-cs"/>
              </a:endParaRPr>
            </a:p>
          </p:txBody>
        </p:sp>
      </p:grpSp>
      <p:sp>
        <p:nvSpPr>
          <p:cNvPr id="13" name="Title 12"/>
          <p:cNvSpPr>
            <a:spLocks noGrp="1"/>
          </p:cNvSpPr>
          <p:nvPr>
            <p:ph type="title"/>
          </p:nvPr>
        </p:nvSpPr>
        <p:spPr>
          <a:xfrm>
            <a:off x="-1" y="0"/>
            <a:ext cx="4572000" cy="6858000"/>
          </a:xfrm>
          <a:noFill/>
          <a:ln>
            <a:noFill/>
          </a:ln>
        </p:spPr>
        <p:txBody>
          <a:bodyPr lIns="274320" tIns="731520" anchor="t"/>
          <a:lstStyle>
            <a:lvl1pPr algn="l">
              <a:defRPr>
                <a:solidFill>
                  <a:schemeClr val="bg1"/>
                </a:solidFill>
              </a:defRPr>
            </a:lvl1pPr>
          </a:lstStyle>
          <a:p>
            <a:r>
              <a:rPr lang="en-US"/>
              <a:t>Click to edit Master title style</a:t>
            </a:r>
            <a:endParaRPr lang="en-US" dirty="0"/>
          </a:p>
        </p:txBody>
      </p:sp>
      <p:sp>
        <p:nvSpPr>
          <p:cNvPr id="4" name="Picture Placeholder 37"/>
          <p:cNvSpPr>
            <a:spLocks noGrp="1"/>
          </p:cNvSpPr>
          <p:nvPr>
            <p:ph type="pic" sz="quarter" idx="14"/>
          </p:nvPr>
        </p:nvSpPr>
        <p:spPr>
          <a:xfrm>
            <a:off x="4572000" y="-27432"/>
            <a:ext cx="4572000" cy="6885432"/>
          </a:xfrm>
          <a:solidFill>
            <a:srgbClr val="FFFFFF"/>
          </a:solidFill>
        </p:spPr>
        <p:txBody>
          <a:bodyPr rtlCol="0">
            <a:noAutofit/>
          </a:bodyPr>
          <a:lstStyle/>
          <a:p>
            <a:pPr lvl="0"/>
            <a:r>
              <a:rPr lang="en-US" noProof="0"/>
              <a:t>Drag picture to placeholder or click icon to add</a:t>
            </a:r>
          </a:p>
        </p:txBody>
      </p:sp>
      <p:sp>
        <p:nvSpPr>
          <p:cNvPr id="15" name="Subtitle 2"/>
          <p:cNvSpPr>
            <a:spLocks noGrp="1"/>
          </p:cNvSpPr>
          <p:nvPr>
            <p:ph type="subTitle" idx="1"/>
          </p:nvPr>
        </p:nvSpPr>
        <p:spPr>
          <a:xfrm>
            <a:off x="181293" y="2922958"/>
            <a:ext cx="4014583" cy="1752600"/>
          </a:xfrm>
        </p:spPr>
        <p:txBody>
          <a:bodyPr>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235801537"/>
      </p:ext>
    </p:extLst>
  </p:cSld>
  <p:clrMapOvr>
    <a:masterClrMapping/>
  </p:clrMapOvr>
  <p:transition>
    <p:fade/>
  </p:transition>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two images">
    <p:bg>
      <p:bgPr>
        <a:solidFill>
          <a:schemeClr val="tx2"/>
        </a:solidFill>
        <a:effectLst/>
      </p:bgPr>
    </p:bg>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4527550" y="320675"/>
            <a:ext cx="4287837" cy="8124825"/>
          </a:xfrm>
          <a:prstGeom prst="rect">
            <a:avLst/>
          </a:prstGeom>
          <a:solidFill>
            <a:srgbClr val="FFFF7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defTabSz="45720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defTabSz="4572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defTabSz="4572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defTabSz="4572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eaLnBrk="1" hangingPunct="1">
              <a:defRPr/>
            </a:pPr>
            <a:r>
              <a:rPr lang="en-US" sz="1800">
                <a:solidFill>
                  <a:schemeClr val="tx1"/>
                </a:solidFill>
                <a:latin typeface="Franklin Gothic Book" charset="0"/>
              </a:rPr>
              <a:t>To change the placeholder photo, follow these instructions:</a:t>
            </a:r>
          </a:p>
          <a:p>
            <a:pPr eaLnBrk="1" hangingPunct="1">
              <a:defRPr/>
            </a:pPr>
            <a:endParaRPr lang="en-US" sz="1800">
              <a:solidFill>
                <a:schemeClr val="tx1"/>
              </a:solidFill>
              <a:latin typeface="Franklin Gothic Book" charset="0"/>
            </a:endParaRPr>
          </a:p>
          <a:p>
            <a:pPr eaLnBrk="1" hangingPunct="1">
              <a:defRPr/>
            </a:pPr>
            <a:r>
              <a:rPr lang="en-US" sz="1800">
                <a:solidFill>
                  <a:schemeClr val="tx1"/>
                </a:solidFill>
                <a:latin typeface="Franklin Gothic Book" charset="0"/>
              </a:rPr>
              <a:t>For </a:t>
            </a:r>
            <a:r>
              <a:rPr lang="en-US">
                <a:latin typeface="Franklin Gothic Book" charset="0"/>
              </a:rPr>
              <a:t>PC:  Click on the placeholder photo and click on the Picture Tools “Format” tab.  In the “Format” ribbon, select “Change Picture. </a:t>
            </a:r>
            <a:endParaRPr lang="en-US" sz="1800">
              <a:solidFill>
                <a:schemeClr val="tx1"/>
              </a:solidFill>
              <a:latin typeface="Franklin Gothic Book" charset="0"/>
            </a:endParaRPr>
          </a:p>
          <a:p>
            <a:pPr eaLnBrk="1" hangingPunct="1">
              <a:defRPr/>
            </a:pPr>
            <a:endParaRPr lang="en-US" sz="1800">
              <a:solidFill>
                <a:schemeClr val="tx1"/>
              </a:solidFill>
              <a:latin typeface="Franklin Gothic Book" charset="0"/>
            </a:endParaRPr>
          </a:p>
          <a:p>
            <a:pPr eaLnBrk="1" hangingPunct="1">
              <a:defRPr/>
            </a:pPr>
            <a:r>
              <a:rPr lang="en-US" sz="1800">
                <a:solidFill>
                  <a:schemeClr val="tx1"/>
                </a:solidFill>
                <a:latin typeface="Franklin Gothic Book" charset="0"/>
              </a:rPr>
              <a:t>For Mac:  Press Control and click on the placeholder photo to activate a window to "Change picture." </a:t>
            </a:r>
          </a:p>
          <a:p>
            <a:pPr eaLnBrk="1" hangingPunct="1">
              <a:defRPr/>
            </a:pPr>
            <a:endParaRPr lang="en-US" sz="1800">
              <a:solidFill>
                <a:schemeClr val="tx1"/>
              </a:solidFill>
              <a:latin typeface="Franklin Gothic Book" charset="0"/>
            </a:endParaRPr>
          </a:p>
          <a:p>
            <a:pPr eaLnBrk="1" hangingPunct="1">
              <a:defRPr/>
            </a:pPr>
            <a:r>
              <a:rPr lang="en-US" sz="1800">
                <a:solidFill>
                  <a:schemeClr val="tx1"/>
                </a:solidFill>
                <a:latin typeface="Franklin Gothic Book" charset="0"/>
              </a:rPr>
              <a:t>Next, you will be prompted to locate your image  (resolution should be 150 dpi or higher). Select INSERT. Do NOT select LINK TO FILE.  (You want your image to be embedded, not linked.) You will have to resize your image to fit the height or the width, and then crop it to the exact size of the box. For websites where you can find useful images, see</a:t>
            </a:r>
            <a:r>
              <a:rPr lang="en-US" sz="1800" u="sng">
                <a:solidFill>
                  <a:schemeClr val="tx1"/>
                </a:solidFill>
                <a:latin typeface="Franklin Gothic Book" charset="0"/>
                <a:hlinkClick r:id="rId2"/>
              </a:rPr>
              <a:t> http://intranet.rand.org/publications/art.design.prod/useful.artlinks.html</a:t>
            </a:r>
            <a:endParaRPr lang="en-US">
              <a:latin typeface="Franklin Gothic Book" charset="0"/>
            </a:endParaRPr>
          </a:p>
        </p:txBody>
      </p:sp>
      <p:grpSp>
        <p:nvGrpSpPr>
          <p:cNvPr id="7" name="Group 5"/>
          <p:cNvGrpSpPr>
            <a:grpSpLocks/>
          </p:cNvGrpSpPr>
          <p:nvPr/>
        </p:nvGrpSpPr>
        <p:grpSpPr bwMode="auto">
          <a:xfrm>
            <a:off x="5916613" y="5988050"/>
            <a:ext cx="1635125" cy="715963"/>
            <a:chOff x="282949" y="5731750"/>
            <a:chExt cx="1635053" cy="715811"/>
          </a:xfrm>
        </p:grpSpPr>
        <p:pic>
          <p:nvPicPr>
            <p:cNvPr id="9" name="Picture 103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2949" y="5731750"/>
              <a:ext cx="1635053" cy="7147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1039"/>
            <p:cNvSpPr>
              <a:spLocks noChangeArrowheads="1"/>
            </p:cNvSpPr>
            <p:nvPr/>
          </p:nvSpPr>
          <p:spPr bwMode="auto">
            <a:xfrm>
              <a:off x="282949" y="5731750"/>
              <a:ext cx="719105" cy="715811"/>
            </a:xfrm>
            <a:prstGeom prst="rect">
              <a:avLst/>
            </a:prstGeom>
            <a:noFill/>
            <a:ln w="6350">
              <a:solidFill>
                <a:schemeClr val="bg1"/>
              </a:solidFill>
              <a:miter lim="800000"/>
              <a:headEnd type="none" w="sm" len="sm"/>
              <a:tailEnd type="none" w="sm" len="sm"/>
            </a:ln>
          </p:spPr>
          <p:txBody>
            <a:bodyPr wrap="none" lIns="90487" tIns="44450" rIns="90487" bIns="44450" anchor="ctr"/>
            <a:lstStyle/>
            <a:p>
              <a:pPr algn="ctr" eaLnBrk="0" hangingPunct="0">
                <a:defRPr/>
              </a:pPr>
              <a:endParaRPr lang="en-US" sz="1800" dirty="0">
                <a:effectLst>
                  <a:outerShdw blurRad="38100" dist="38100" dir="2700000" algn="tl">
                    <a:srgbClr val="000000"/>
                  </a:outerShdw>
                </a:effectLst>
                <a:latin typeface="Arial" pitchFamily="-111" charset="0"/>
                <a:ea typeface="+mn-ea"/>
                <a:cs typeface="+mn-cs"/>
              </a:endParaRPr>
            </a:p>
          </p:txBody>
        </p:sp>
      </p:grpSp>
      <p:sp>
        <p:nvSpPr>
          <p:cNvPr id="13" name="Title 12"/>
          <p:cNvSpPr>
            <a:spLocks noGrp="1"/>
          </p:cNvSpPr>
          <p:nvPr>
            <p:ph type="title"/>
          </p:nvPr>
        </p:nvSpPr>
        <p:spPr>
          <a:xfrm>
            <a:off x="-1" y="0"/>
            <a:ext cx="5718178" cy="3433763"/>
          </a:xfrm>
          <a:noFill/>
          <a:ln>
            <a:noFill/>
          </a:ln>
        </p:spPr>
        <p:txBody>
          <a:bodyPr lIns="274320" tIns="731520" anchor="t"/>
          <a:lstStyle>
            <a:lvl1pPr algn="l">
              <a:defRPr>
                <a:solidFill>
                  <a:schemeClr val="bg1"/>
                </a:solidFill>
              </a:defRPr>
            </a:lvl1pPr>
          </a:lstStyle>
          <a:p>
            <a:r>
              <a:rPr lang="en-US"/>
              <a:t>Click to edit Master title style</a:t>
            </a:r>
            <a:endParaRPr lang="en-US" dirty="0"/>
          </a:p>
        </p:txBody>
      </p:sp>
      <p:sp>
        <p:nvSpPr>
          <p:cNvPr id="4" name="Picture Placeholder 37"/>
          <p:cNvSpPr>
            <a:spLocks noGrp="1"/>
          </p:cNvSpPr>
          <p:nvPr>
            <p:ph type="pic" sz="quarter" idx="14"/>
          </p:nvPr>
        </p:nvSpPr>
        <p:spPr>
          <a:xfrm>
            <a:off x="5718177" y="0"/>
            <a:ext cx="3425824" cy="3461195"/>
          </a:xfrm>
          <a:solidFill>
            <a:srgbClr val="FFFFFF"/>
          </a:solidFill>
        </p:spPr>
        <p:txBody>
          <a:bodyPr rtlCol="0">
            <a:noAutofit/>
          </a:bodyPr>
          <a:lstStyle/>
          <a:p>
            <a:pPr lvl="0"/>
            <a:r>
              <a:rPr lang="en-US" noProof="0"/>
              <a:t>Drag picture to placeholder or click icon to add</a:t>
            </a:r>
          </a:p>
        </p:txBody>
      </p:sp>
      <p:sp>
        <p:nvSpPr>
          <p:cNvPr id="15" name="Subtitle 2"/>
          <p:cNvSpPr>
            <a:spLocks noGrp="1"/>
          </p:cNvSpPr>
          <p:nvPr>
            <p:ph type="subTitle" idx="1"/>
          </p:nvPr>
        </p:nvSpPr>
        <p:spPr>
          <a:xfrm>
            <a:off x="5856941" y="3860800"/>
            <a:ext cx="3122795" cy="1752600"/>
          </a:xfrm>
        </p:spPr>
        <p:txBody>
          <a:bodyPr>
            <a:normAutofit/>
          </a:bodyPr>
          <a:lstStyle>
            <a:lvl1pPr marL="0" indent="0" algn="ctr">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Picture Placeholder 37"/>
          <p:cNvSpPr>
            <a:spLocks noGrp="1"/>
          </p:cNvSpPr>
          <p:nvPr>
            <p:ph type="pic" sz="quarter" idx="15"/>
          </p:nvPr>
        </p:nvSpPr>
        <p:spPr>
          <a:xfrm>
            <a:off x="2" y="3463645"/>
            <a:ext cx="5718175" cy="3383280"/>
          </a:xfrm>
          <a:solidFill>
            <a:srgbClr val="FFFFFF"/>
          </a:solidFill>
        </p:spPr>
        <p:txBody>
          <a:bodyPr rtlCol="0">
            <a:noAutofit/>
          </a:body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3254948679"/>
      </p:ext>
    </p:extLst>
  </p:cSld>
  <p:clrMapOvr>
    <a:masterClrMapping/>
  </p:clrMapOvr>
  <p:transition>
    <p:fade/>
  </p:transition>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Plain Title Slide">
    <p:spTree>
      <p:nvGrpSpPr>
        <p:cNvPr id="1" name=""/>
        <p:cNvGrpSpPr/>
        <p:nvPr/>
      </p:nvGrpSpPr>
      <p:grpSpPr>
        <a:xfrm>
          <a:off x="0" y="0"/>
          <a:ext cx="0" cy="0"/>
          <a:chOff x="0" y="0"/>
          <a:chExt cx="0" cy="0"/>
        </a:xfrm>
      </p:grpSpPr>
      <p:pic>
        <p:nvPicPr>
          <p:cNvPr id="4" name="Picture 5" descr="health_RGB.gif                                                 00017ABCMacintosh HD                   BB0648D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87738" y="5278438"/>
            <a:ext cx="2168525" cy="9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875981664"/>
      </p:ext>
    </p:extLst>
  </p:cSld>
  <p:clrMapOvr>
    <a:masterClrMapping/>
  </p:clrMapOvr>
  <p:transition>
    <p:fade/>
  </p:transition>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457200" y="1143000"/>
            <a:ext cx="8175814" cy="4930775"/>
          </a:xfrm>
        </p:spPr>
        <p:txBody>
          <a:bodyP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2825003"/>
      </p:ext>
    </p:extLst>
  </p:cSld>
  <p:clrMapOvr>
    <a:masterClrMapping/>
  </p:clrMapOvr>
  <p:transition>
    <p:fade/>
  </p:transition>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5" name="TextBox 4"/>
          <p:cNvSpPr txBox="1"/>
          <p:nvPr/>
        </p:nvSpPr>
        <p:spPr>
          <a:xfrm>
            <a:off x="-4727575" y="-446088"/>
            <a:ext cx="4525962" cy="18559463"/>
          </a:xfrm>
          <a:prstGeom prst="rect">
            <a:avLst/>
          </a:prstGeom>
          <a:solidFill>
            <a:srgbClr val="FFFF74"/>
          </a:solidFill>
        </p:spPr>
        <p:txBody>
          <a:bodyPr>
            <a:spAutoFit/>
          </a:bodyPr>
          <a:lstStyle/>
          <a:p>
            <a:pPr>
              <a:defRPr/>
            </a:pPr>
            <a:r>
              <a:rPr lang="en-US" dirty="0">
                <a:latin typeface="Franklin Gothic Book"/>
              </a:rPr>
              <a:t>To use a sample plotted chart, copy data from an Excel spreadsheet into PowerPoint’s spreadsheet, following these steps:</a:t>
            </a:r>
          </a:p>
          <a:p>
            <a:pPr marL="342900" indent="-342900">
              <a:buFontTx/>
              <a:buAutoNum type="arabicParenR"/>
              <a:defRPr/>
            </a:pPr>
            <a:r>
              <a:rPr lang="en-US" dirty="0">
                <a:latin typeface="Franklin Gothic Book"/>
              </a:rPr>
              <a:t>Click once on this chart.</a:t>
            </a:r>
          </a:p>
          <a:p>
            <a:pPr marL="342900" indent="-342900">
              <a:buFontTx/>
              <a:buAutoNum type="arabicParenR"/>
              <a:defRPr/>
            </a:pPr>
            <a:r>
              <a:rPr lang="en-US" dirty="0">
                <a:latin typeface="Franklin Gothic Book"/>
              </a:rPr>
              <a:t>Select the Charts tab in the ribbon (above).</a:t>
            </a:r>
          </a:p>
          <a:p>
            <a:pPr marL="342900" indent="-342900">
              <a:buFontTx/>
              <a:buAutoNum type="arabicParenR"/>
              <a:defRPr/>
            </a:pPr>
            <a:r>
              <a:rPr lang="en-US" dirty="0">
                <a:latin typeface="Franklin Gothic Book"/>
              </a:rPr>
              <a:t>Select </a:t>
            </a:r>
            <a:r>
              <a:rPr lang="en-US" dirty="0" err="1">
                <a:latin typeface="Franklin Gothic Book"/>
              </a:rPr>
              <a:t>EditX</a:t>
            </a:r>
            <a:r>
              <a:rPr lang="en-US" dirty="0">
                <a:latin typeface="Franklin Gothic Book"/>
              </a:rPr>
              <a:t> in the Data section of the Charts tab.</a:t>
            </a:r>
          </a:p>
          <a:p>
            <a:pPr marL="342900" indent="-342900">
              <a:buFontTx/>
              <a:buAutoNum type="arabicParenR"/>
              <a:defRPr/>
            </a:pPr>
            <a:r>
              <a:rPr lang="en-US" dirty="0">
                <a:latin typeface="Franklin Gothic Book"/>
              </a:rPr>
              <a:t>In the newly launched spreadsheet, scroll to the top, select the placeholder cells and “Clear,” then “All.”</a:t>
            </a:r>
          </a:p>
          <a:p>
            <a:pPr marL="342900" indent="-342900">
              <a:buFontTx/>
              <a:buAutoNum type="arabicParenR"/>
              <a:defRPr/>
            </a:pPr>
            <a:r>
              <a:rPr lang="en-US" dirty="0">
                <a:latin typeface="Franklin Gothic Book"/>
              </a:rPr>
              <a:t>Copy needed cells from your Excel spreadsheet and paste into the cleared PPTX spreadsheet.</a:t>
            </a:r>
          </a:p>
          <a:p>
            <a:pPr marL="342900" indent="-342900">
              <a:buFontTx/>
              <a:buAutoNum type="arabicParenR"/>
              <a:defRPr/>
            </a:pPr>
            <a:r>
              <a:rPr lang="en-US" dirty="0">
                <a:latin typeface="Franklin Gothic Book"/>
              </a:rPr>
              <a:t>If the chart has not updated to include the new cells, </a:t>
            </a:r>
          </a:p>
          <a:p>
            <a:pPr marL="800100" lvl="1" indent="-342900">
              <a:buFontTx/>
              <a:buAutoNum type="arabicParenR"/>
              <a:defRPr/>
            </a:pPr>
            <a:r>
              <a:rPr lang="en-US" dirty="0">
                <a:latin typeface="Franklin Gothic Book"/>
              </a:rPr>
              <a:t>Mac: click on the </a:t>
            </a:r>
            <a:r>
              <a:rPr lang="en-US" dirty="0" err="1">
                <a:latin typeface="Franklin Gothic Book"/>
              </a:rPr>
              <a:t>EditX</a:t>
            </a:r>
            <a:r>
              <a:rPr lang="en-US" dirty="0">
                <a:latin typeface="Franklin Gothic Book"/>
              </a:rPr>
              <a:t> </a:t>
            </a:r>
            <a:r>
              <a:rPr lang="en-US" dirty="0" err="1">
                <a:latin typeface="Franklin Gothic Book"/>
              </a:rPr>
              <a:t>pulldown</a:t>
            </a:r>
            <a:r>
              <a:rPr lang="en-US" dirty="0">
                <a:latin typeface="Franklin Gothic Book"/>
              </a:rPr>
              <a:t>  menu, and select “Choose a different data range.”</a:t>
            </a:r>
          </a:p>
          <a:p>
            <a:pPr marL="800100" lvl="1" indent="-342900">
              <a:buFontTx/>
              <a:buAutoNum type="arabicParenR"/>
              <a:defRPr/>
            </a:pPr>
            <a:r>
              <a:rPr lang="en-US" dirty="0">
                <a:latin typeface="Franklin Gothic Book"/>
              </a:rPr>
              <a:t>PC: Under Chart Tools/Design, click on “Select  Data.”</a:t>
            </a:r>
          </a:p>
          <a:p>
            <a:pPr marL="342900" indent="-342900">
              <a:buFontTx/>
              <a:buAutoNum type="arabicParenR"/>
              <a:defRPr/>
            </a:pPr>
            <a:r>
              <a:rPr lang="en-US" dirty="0">
                <a:latin typeface="Franklin Gothic Book"/>
              </a:rPr>
              <a:t>In the spreadsheet, click and drag to encompass the whole range of needed cells and select “OK” in the “Select Data Source” window that shows up on the spreadsheet. </a:t>
            </a:r>
          </a:p>
        </p:txBody>
      </p:sp>
      <p:sp>
        <p:nvSpPr>
          <p:cNvPr id="2" name="Title 1"/>
          <p:cNvSpPr>
            <a:spLocks noGrp="1"/>
          </p:cNvSpPr>
          <p:nvPr>
            <p:ph type="title"/>
          </p:nvPr>
        </p:nvSpPr>
        <p:spPr/>
        <p:txBody>
          <a:bodyPr/>
          <a:lstStyle/>
          <a:p>
            <a:r>
              <a:rPr lang="en-US"/>
              <a:t>Click to edit Master title style</a:t>
            </a:r>
          </a:p>
        </p:txBody>
      </p:sp>
      <p:sp>
        <p:nvSpPr>
          <p:cNvPr id="4" name="Chart Placeholder 3"/>
          <p:cNvSpPr>
            <a:spLocks noGrp="1"/>
          </p:cNvSpPr>
          <p:nvPr>
            <p:ph type="chart" sz="quarter" idx="10"/>
          </p:nvPr>
        </p:nvSpPr>
        <p:spPr>
          <a:xfrm>
            <a:off x="0" y="1417638"/>
            <a:ext cx="9144000" cy="5111656"/>
          </a:xfrm>
        </p:spPr>
        <p:txBody>
          <a:bodyPr rtlCol="0">
            <a:noAutofit/>
          </a:bodyPr>
          <a:lstStyle/>
          <a:p>
            <a:pPr lvl="0"/>
            <a:r>
              <a:rPr lang="en-US" noProof="0"/>
              <a:t>Click icon to add chart</a:t>
            </a:r>
          </a:p>
        </p:txBody>
      </p:sp>
    </p:spTree>
    <p:extLst>
      <p:ext uri="{BB962C8B-B14F-4D97-AF65-F5344CB8AC3E}">
        <p14:creationId xmlns:p14="http://schemas.microsoft.com/office/powerpoint/2010/main" val="3583066857"/>
      </p:ext>
    </p:extLst>
  </p:cSld>
  <p:clrMapOvr>
    <a:masterClrMapping/>
  </p:clrMapOvr>
  <p:transition>
    <p:fade/>
  </p:transition>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able Placeholder 3"/>
          <p:cNvSpPr>
            <a:spLocks noGrp="1"/>
          </p:cNvSpPr>
          <p:nvPr>
            <p:ph type="tbl" sz="quarter" idx="10"/>
          </p:nvPr>
        </p:nvSpPr>
        <p:spPr>
          <a:xfrm>
            <a:off x="457200" y="1417637"/>
            <a:ext cx="8229600" cy="4973637"/>
          </a:xfrm>
        </p:spPr>
        <p:txBody>
          <a:bodyPr rtlCol="0">
            <a:noAutofit/>
          </a:bodyPr>
          <a:lstStyle/>
          <a:p>
            <a:pPr lvl="0"/>
            <a:r>
              <a:rPr lang="en-US" noProof="0"/>
              <a:t>Click icon to add table</a:t>
            </a:r>
            <a:endParaRPr lang="en-US" noProof="0" dirty="0"/>
          </a:p>
        </p:txBody>
      </p:sp>
    </p:spTree>
    <p:extLst>
      <p:ext uri="{BB962C8B-B14F-4D97-AF65-F5344CB8AC3E}">
        <p14:creationId xmlns:p14="http://schemas.microsoft.com/office/powerpoint/2010/main" val="105812557"/>
      </p:ext>
    </p:extLst>
  </p:cSld>
  <p:clrMapOvr>
    <a:masterClrMapping/>
  </p:clrMapOvr>
  <p:transition>
    <p:fade/>
  </p:transition>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mart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martArt Placeholder 3"/>
          <p:cNvSpPr>
            <a:spLocks noGrp="1"/>
          </p:cNvSpPr>
          <p:nvPr>
            <p:ph type="dgm" sz="quarter" idx="10"/>
          </p:nvPr>
        </p:nvSpPr>
        <p:spPr>
          <a:xfrm>
            <a:off x="457200" y="1417638"/>
            <a:ext cx="8229600" cy="4943475"/>
          </a:xfrm>
        </p:spPr>
        <p:txBody>
          <a:bodyPr rtlCol="0">
            <a:noAutofit/>
          </a:bodyPr>
          <a:lstStyle/>
          <a:p>
            <a:pPr lvl="0"/>
            <a:r>
              <a:rPr lang="en-US" noProof="0"/>
              <a:t>Click icon to add SmartArt graphic</a:t>
            </a:r>
          </a:p>
        </p:txBody>
      </p:sp>
    </p:spTree>
    <p:extLst>
      <p:ext uri="{BB962C8B-B14F-4D97-AF65-F5344CB8AC3E}">
        <p14:creationId xmlns:p14="http://schemas.microsoft.com/office/powerpoint/2010/main" val="4083392964"/>
      </p:ext>
    </p:extLst>
  </p:cSld>
  <p:clrMapOvr>
    <a:masterClrMapping/>
  </p:clrMapOvr>
  <p:transition>
    <p:fade/>
  </p:transition>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741775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698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169988"/>
            <a:ext cx="8229600" cy="496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1"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8" name="TextBox 4"/>
          <p:cNvSpPr txBox="1">
            <a:spLocks noChangeArrowheads="1"/>
          </p:cNvSpPr>
          <p:nvPr/>
        </p:nvSpPr>
        <p:spPr bwMode="auto">
          <a:xfrm>
            <a:off x="5005388" y="6584950"/>
            <a:ext cx="41386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defTabSz="45720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defTabSz="4572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defTabSz="4572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defTabSz="4572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r" eaLnBrk="1" hangingPunct="1">
              <a:defRPr/>
            </a:pPr>
            <a:r>
              <a:rPr lang="en-US" sz="1000">
                <a:solidFill>
                  <a:srgbClr val="A6A6A6"/>
                </a:solidFill>
                <a:latin typeface="Franklin Gothic Book" charset="0"/>
              </a:rPr>
              <a:t>A10158-KW-06/2013  </a:t>
            </a:r>
            <a:fld id="{DA9DF849-005F-AE48-A045-340B2E4613EB}" type="slidenum">
              <a:rPr lang="en-US" sz="1200" smtClean="0">
                <a:latin typeface="Franklin Gothic Book" charset="0"/>
              </a:rPr>
              <a:pPr algn="r" eaLnBrk="1" hangingPunct="1">
                <a:defRPr/>
              </a:pPr>
              <a:t>‹#›</a:t>
            </a:fld>
            <a:endParaRPr lang="en-US" sz="1200">
              <a:latin typeface="Franklin Gothic Book" charset="0"/>
            </a:endParaRPr>
          </a:p>
          <a:p>
            <a:pPr algn="r" eaLnBrk="1" hangingPunct="1">
              <a:defRPr/>
            </a:pPr>
            <a:r>
              <a:rPr lang="en-US" sz="1200">
                <a:latin typeface="Franklin Gothic Book" charset="0"/>
              </a:rPr>
              <a:t>  </a:t>
            </a:r>
          </a:p>
        </p:txBody>
      </p:sp>
    </p:spTree>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0" r:id="rId5"/>
    <p:sldLayoutId id="2147483985" r:id="rId6"/>
    <p:sldLayoutId id="2147483979" r:id="rId7"/>
    <p:sldLayoutId id="2147483978" r:id="rId8"/>
    <p:sldLayoutId id="2147483977" r:id="rId9"/>
    <p:sldLayoutId id="2147483976" r:id="rId10"/>
    <p:sldLayoutId id="2147483975" r:id="rId11"/>
    <p:sldLayoutId id="2147483974" r:id="rId12"/>
    <p:sldLayoutId id="2147483973" r:id="rId13"/>
    <p:sldLayoutId id="2147483986" r:id="rId14"/>
  </p:sldLayoutIdLst>
  <p:transition>
    <p:fade/>
  </p:transition>
  <p:hf hdr="0" ftr="0" dt="0"/>
  <p:txStyles>
    <p:titleStyle>
      <a:lvl1pPr algn="ctr" rtl="0" eaLnBrk="0" fontAlgn="base" hangingPunct="0">
        <a:spcBef>
          <a:spcPct val="0"/>
        </a:spcBef>
        <a:spcAft>
          <a:spcPct val="0"/>
        </a:spcAft>
        <a:defRPr sz="4000" b="1" kern="1200">
          <a:solidFill>
            <a:schemeClr val="tx2"/>
          </a:solidFill>
          <a:latin typeface="+mj-lt"/>
          <a:ea typeface="MS PGothic" charset="0"/>
          <a:cs typeface="MS PGothic" charset="0"/>
        </a:defRPr>
      </a:lvl1pPr>
      <a:lvl2pPr algn="ctr" rtl="0" eaLnBrk="0" fontAlgn="base" hangingPunct="0">
        <a:spcBef>
          <a:spcPct val="0"/>
        </a:spcBef>
        <a:spcAft>
          <a:spcPct val="0"/>
        </a:spcAft>
        <a:defRPr sz="4000" b="1">
          <a:solidFill>
            <a:schemeClr val="tx2"/>
          </a:solidFill>
          <a:latin typeface="Franklin Gothic Medium" charset="0"/>
          <a:ea typeface="MS PGothic" charset="0"/>
          <a:cs typeface="MS PGothic" charset="0"/>
        </a:defRPr>
      </a:lvl2pPr>
      <a:lvl3pPr algn="ctr" rtl="0" eaLnBrk="0" fontAlgn="base" hangingPunct="0">
        <a:spcBef>
          <a:spcPct val="0"/>
        </a:spcBef>
        <a:spcAft>
          <a:spcPct val="0"/>
        </a:spcAft>
        <a:defRPr sz="4000" b="1">
          <a:solidFill>
            <a:schemeClr val="tx2"/>
          </a:solidFill>
          <a:latin typeface="Franklin Gothic Medium" charset="0"/>
          <a:ea typeface="MS PGothic" charset="0"/>
          <a:cs typeface="MS PGothic" charset="0"/>
        </a:defRPr>
      </a:lvl3pPr>
      <a:lvl4pPr algn="ctr" rtl="0" eaLnBrk="0" fontAlgn="base" hangingPunct="0">
        <a:spcBef>
          <a:spcPct val="0"/>
        </a:spcBef>
        <a:spcAft>
          <a:spcPct val="0"/>
        </a:spcAft>
        <a:defRPr sz="4000" b="1">
          <a:solidFill>
            <a:schemeClr val="tx2"/>
          </a:solidFill>
          <a:latin typeface="Franklin Gothic Medium" charset="0"/>
          <a:ea typeface="MS PGothic" charset="0"/>
          <a:cs typeface="MS PGothic" charset="0"/>
        </a:defRPr>
      </a:lvl4pPr>
      <a:lvl5pPr algn="ctr" rtl="0" eaLnBrk="0" fontAlgn="base" hangingPunct="0">
        <a:spcBef>
          <a:spcPct val="0"/>
        </a:spcBef>
        <a:spcAft>
          <a:spcPct val="0"/>
        </a:spcAft>
        <a:defRPr sz="4000" b="1">
          <a:solidFill>
            <a:schemeClr val="tx2"/>
          </a:solidFill>
          <a:latin typeface="Franklin Gothic Medium" charset="0"/>
          <a:ea typeface="MS PGothic" charset="0"/>
          <a:cs typeface="MS PGothic" charset="0"/>
        </a:defRPr>
      </a:lvl5pPr>
      <a:lvl6pPr marL="457200" algn="ctr" rtl="0" fontAlgn="base">
        <a:spcBef>
          <a:spcPct val="0"/>
        </a:spcBef>
        <a:spcAft>
          <a:spcPct val="0"/>
        </a:spcAft>
        <a:defRPr sz="4000" b="1">
          <a:solidFill>
            <a:schemeClr val="tx2"/>
          </a:solidFill>
          <a:latin typeface="Franklin Gothic Medium" charset="0"/>
          <a:ea typeface="ＭＳ Ｐゴシック" charset="0"/>
          <a:cs typeface="ＭＳ Ｐゴシック" charset="0"/>
        </a:defRPr>
      </a:lvl6pPr>
      <a:lvl7pPr marL="914400" algn="ctr" rtl="0" fontAlgn="base">
        <a:spcBef>
          <a:spcPct val="0"/>
        </a:spcBef>
        <a:spcAft>
          <a:spcPct val="0"/>
        </a:spcAft>
        <a:defRPr sz="4000" b="1">
          <a:solidFill>
            <a:schemeClr val="tx2"/>
          </a:solidFill>
          <a:latin typeface="Franklin Gothic Medium" charset="0"/>
          <a:ea typeface="ＭＳ Ｐゴシック" charset="0"/>
          <a:cs typeface="ＭＳ Ｐゴシック" charset="0"/>
        </a:defRPr>
      </a:lvl7pPr>
      <a:lvl8pPr marL="1371600" algn="ctr" rtl="0" fontAlgn="base">
        <a:spcBef>
          <a:spcPct val="0"/>
        </a:spcBef>
        <a:spcAft>
          <a:spcPct val="0"/>
        </a:spcAft>
        <a:defRPr sz="4000" b="1">
          <a:solidFill>
            <a:schemeClr val="tx2"/>
          </a:solidFill>
          <a:latin typeface="Franklin Gothic Medium" charset="0"/>
          <a:ea typeface="ＭＳ Ｐゴシック" charset="0"/>
          <a:cs typeface="ＭＳ Ｐゴシック" charset="0"/>
        </a:defRPr>
      </a:lvl8pPr>
      <a:lvl9pPr marL="1828800" algn="ctr" rtl="0" fontAlgn="base">
        <a:spcBef>
          <a:spcPct val="0"/>
        </a:spcBef>
        <a:spcAft>
          <a:spcPct val="0"/>
        </a:spcAft>
        <a:defRPr sz="4000" b="1">
          <a:solidFill>
            <a:schemeClr val="tx2"/>
          </a:solidFill>
          <a:latin typeface="Franklin Gothic Medium" charset="0"/>
          <a:ea typeface="ＭＳ Ｐゴシック" charset="0"/>
          <a:cs typeface="ＭＳ Ｐゴシック" charset="0"/>
        </a:defRPr>
      </a:lvl9pPr>
    </p:titleStyle>
    <p:bodyStyle>
      <a:lvl1pPr marL="342900" indent="-342900" algn="l" rtl="0" eaLnBrk="0" fontAlgn="base" hangingPunct="0">
        <a:spcBef>
          <a:spcPts val="1800"/>
        </a:spcBef>
        <a:spcAft>
          <a:spcPct val="0"/>
        </a:spcAft>
        <a:buClr>
          <a:schemeClr val="tx2"/>
        </a:buClr>
        <a:buFont typeface="Arial" charset="0"/>
        <a:buChar char="•"/>
        <a:defRPr sz="3200" kern="1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tx2"/>
        </a:buClr>
        <a:buFont typeface="Arial" charset="0"/>
        <a:buChar char="–"/>
        <a:defRPr sz="2800" kern="12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charset="0"/>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image" Target="../media/image40.png"/><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8.png"/><Relationship Id="rId5" Type="http://schemas.openxmlformats.org/officeDocument/2006/relationships/image" Target="../media/image41.png"/><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8.png"/><Relationship Id="rId5" Type="http://schemas.openxmlformats.org/officeDocument/2006/relationships/image" Target="../media/image45.png"/><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8.png"/><Relationship Id="rId5" Type="http://schemas.openxmlformats.org/officeDocument/2006/relationships/image" Target="../media/image46.png"/><Relationship Id="rId4"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image" Target="../media/image8.png"/><Relationship Id="rId5" Type="http://schemas.openxmlformats.org/officeDocument/2006/relationships/image" Target="../media/image47.png"/><Relationship Id="rId4" Type="http://schemas.openxmlformats.org/officeDocument/2006/relationships/oleObject" Target="../embeddings/oleObject5.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image" Target="../media/image48.png"/><Relationship Id="rId4" Type="http://schemas.openxmlformats.org/officeDocument/2006/relationships/oleObject" Target="../embeddings/oleObject6.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image" Target="../media/image8.png"/><Relationship Id="rId5" Type="http://schemas.openxmlformats.org/officeDocument/2006/relationships/image" Target="../media/image49.png"/><Relationship Id="rId4" Type="http://schemas.openxmlformats.org/officeDocument/2006/relationships/oleObject" Target="../embeddings/oleObject7.bin"/></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png"/><Relationship Id="rId18" Type="http://schemas.openxmlformats.org/officeDocument/2006/relationships/image" Target="../media/image21.jpeg"/><Relationship Id="rId26" Type="http://schemas.openxmlformats.org/officeDocument/2006/relationships/image" Target="../media/image29.jpeg"/><Relationship Id="rId3" Type="http://schemas.openxmlformats.org/officeDocument/2006/relationships/image" Target="../media/image7.png"/><Relationship Id="rId21" Type="http://schemas.openxmlformats.org/officeDocument/2006/relationships/image" Target="../media/image24.wmf"/><Relationship Id="rId7" Type="http://schemas.openxmlformats.org/officeDocument/2006/relationships/image" Target="../media/image11.jpeg"/><Relationship Id="rId12" Type="http://schemas.openxmlformats.org/officeDocument/2006/relationships/image" Target="../media/image16.png"/><Relationship Id="rId17" Type="http://schemas.openxmlformats.org/officeDocument/2006/relationships/image" Target="../media/image20.jpeg"/><Relationship Id="rId25" Type="http://schemas.openxmlformats.org/officeDocument/2006/relationships/image" Target="../media/image28.jpeg"/><Relationship Id="rId2" Type="http://schemas.openxmlformats.org/officeDocument/2006/relationships/notesSlide" Target="../notesSlides/notesSlide5.xml"/><Relationship Id="rId16" Type="http://schemas.openxmlformats.org/officeDocument/2006/relationships/image" Target="../media/image19.png"/><Relationship Id="rId20" Type="http://schemas.openxmlformats.org/officeDocument/2006/relationships/image" Target="../media/image23.wmf"/><Relationship Id="rId1" Type="http://schemas.openxmlformats.org/officeDocument/2006/relationships/slideLayout" Target="../slideLayouts/slideLayout11.xml"/><Relationship Id="rId6" Type="http://schemas.openxmlformats.org/officeDocument/2006/relationships/image" Target="../media/image10.png"/><Relationship Id="rId11" Type="http://schemas.openxmlformats.org/officeDocument/2006/relationships/image" Target="../media/image15.emf"/><Relationship Id="rId24" Type="http://schemas.openxmlformats.org/officeDocument/2006/relationships/image" Target="../media/image27.png"/><Relationship Id="rId5" Type="http://schemas.openxmlformats.org/officeDocument/2006/relationships/image" Target="../media/image9.png"/><Relationship Id="rId15" Type="http://schemas.openxmlformats.org/officeDocument/2006/relationships/image" Target="../media/image18.jpeg"/><Relationship Id="rId23" Type="http://schemas.openxmlformats.org/officeDocument/2006/relationships/image" Target="../media/image26.jpeg"/><Relationship Id="rId28" Type="http://schemas.openxmlformats.org/officeDocument/2006/relationships/image" Target="../media/image31.png"/><Relationship Id="rId10" Type="http://schemas.openxmlformats.org/officeDocument/2006/relationships/image" Target="../media/image14.png"/><Relationship Id="rId19"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13.jpe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1"/>
          <p:cNvSpPr>
            <a:spLocks noGrp="1"/>
          </p:cNvSpPr>
          <p:nvPr>
            <p:ph type="ctrTitle"/>
          </p:nvPr>
        </p:nvSpPr>
        <p:spPr>
          <a:xfrm>
            <a:off x="228600" y="1828800"/>
            <a:ext cx="8686800" cy="1470025"/>
          </a:xfrm>
        </p:spPr>
        <p:txBody>
          <a:bodyPr rtlCol="0">
            <a:normAutofit fontScale="90000"/>
          </a:bodyPr>
          <a:lstStyle/>
          <a:p>
            <a:r>
              <a:rPr lang="en-US" sz="4400" dirty="0"/>
              <a:t>Community Engagement and Planning for Depression Services: Findings from Community Partners in Care</a:t>
            </a:r>
            <a:endParaRPr lang="en-US" sz="4040" dirty="0">
              <a:ea typeface="+mj-ea"/>
              <a:cs typeface="+mj-cs"/>
              <a:sym typeface="Gill Sans Light" pitchFamily="-109" charset="0"/>
            </a:endParaRPr>
          </a:p>
        </p:txBody>
      </p:sp>
      <p:sp>
        <p:nvSpPr>
          <p:cNvPr id="2" name="Subtitle 1"/>
          <p:cNvSpPr>
            <a:spLocks noGrp="1"/>
          </p:cNvSpPr>
          <p:nvPr>
            <p:ph type="subTitle" idx="1"/>
          </p:nvPr>
        </p:nvSpPr>
        <p:spPr>
          <a:xfrm>
            <a:off x="0" y="3505200"/>
            <a:ext cx="8915400" cy="2133600"/>
          </a:xfrm>
        </p:spPr>
        <p:txBody>
          <a:bodyPr rtlCol="0">
            <a:noAutofit/>
          </a:bodyPr>
          <a:lstStyle/>
          <a:p>
            <a:pPr eaLnBrk="1" fontAlgn="auto" hangingPunct="1">
              <a:spcAft>
                <a:spcPts val="0"/>
              </a:spcAft>
              <a:buFont typeface="Arial" pitchFamily="34" charset="0"/>
              <a:buNone/>
              <a:defRPr/>
            </a:pPr>
            <a:r>
              <a:rPr lang="en-US" dirty="0">
                <a:ea typeface="+mn-ea"/>
                <a:cs typeface="+mn-cs"/>
              </a:rPr>
              <a:t>Kenneth Wells MD MPH, Felica Jones</a:t>
            </a:r>
          </a:p>
          <a:p>
            <a:pPr eaLnBrk="1" fontAlgn="auto" hangingPunct="1">
              <a:spcAft>
                <a:spcPts val="0"/>
              </a:spcAft>
              <a:buFont typeface="Arial" pitchFamily="34" charset="0"/>
              <a:buNone/>
              <a:defRPr/>
            </a:pPr>
            <a:r>
              <a:rPr lang="en-US" dirty="0">
                <a:ea typeface="+mn-ea"/>
                <a:cs typeface="+mn-cs"/>
              </a:rPr>
              <a:t> and Loretta Jones MA </a:t>
            </a:r>
            <a:r>
              <a:rPr lang="en-US" dirty="0" err="1">
                <a:ea typeface="+mn-ea"/>
                <a:cs typeface="+mn-cs"/>
              </a:rPr>
              <a:t>ThD</a:t>
            </a:r>
            <a:r>
              <a:rPr lang="en-US" dirty="0">
                <a:ea typeface="+mn-ea"/>
                <a:cs typeface="+mn-cs"/>
              </a:rPr>
              <a:t> for the CPIC Council</a:t>
            </a:r>
          </a:p>
        </p:txBody>
      </p:sp>
      <p:pic>
        <p:nvPicPr>
          <p:cNvPr id="10244" name="Picture 18" descr="cpic-logo-4a-2-400px"/>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76600" y="228600"/>
            <a:ext cx="2590800" cy="147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2"/>
          <p:cNvSpPr>
            <a:spLocks noGrp="1" noChangeArrowheads="1"/>
          </p:cNvSpPr>
          <p:nvPr>
            <p:ph type="title"/>
          </p:nvPr>
        </p:nvSpPr>
        <p:spPr>
          <a:xfrm>
            <a:off x="0" y="214313"/>
            <a:ext cx="9144000" cy="785812"/>
          </a:xfrm>
        </p:spPr>
        <p:txBody>
          <a:bodyPr/>
          <a:lstStyle/>
          <a:p>
            <a:r>
              <a:rPr lang="en-US" sz="3200">
                <a:latin typeface="Arial" charset="0"/>
                <a:ea typeface="ＭＳ Ｐゴシック" charset="0"/>
                <a:cs typeface="ＭＳ Ｐゴシック" charset="0"/>
              </a:rPr>
              <a:t>Design of CPIC</a:t>
            </a:r>
          </a:p>
        </p:txBody>
      </p:sp>
      <p:sp>
        <p:nvSpPr>
          <p:cNvPr id="686083" name="Rectangle 3"/>
          <p:cNvSpPr>
            <a:spLocks noGrp="1" noChangeArrowheads="1"/>
          </p:cNvSpPr>
          <p:nvPr>
            <p:ph type="body" idx="1"/>
          </p:nvPr>
        </p:nvSpPr>
        <p:spPr>
          <a:xfrm>
            <a:off x="990600" y="1066800"/>
            <a:ext cx="7772400" cy="5676900"/>
          </a:xfrm>
        </p:spPr>
        <p:txBody>
          <a:bodyPr/>
          <a:lstStyle/>
          <a:p>
            <a:pPr>
              <a:defRPr/>
            </a:pPr>
            <a:r>
              <a:rPr lang="en-US" sz="2400" dirty="0">
                <a:ea typeface="ＭＳ Ｐゴシック" pitchFamily="34" charset="-128"/>
              </a:rPr>
              <a:t>2 Communities:  &gt; 2 million residents</a:t>
            </a:r>
          </a:p>
          <a:p>
            <a:pPr>
              <a:defRPr/>
            </a:pPr>
            <a:r>
              <a:rPr lang="en-US" sz="2400" dirty="0">
                <a:ea typeface="ＭＳ Ｐゴシック" pitchFamily="34" charset="-128"/>
              </a:rPr>
              <a:t>93 programs in 50 agencies (MH, PCP,  substance abuse, social services, homeless, faith-based, community centers, hair salons, exercise clubs)</a:t>
            </a:r>
          </a:p>
          <a:p>
            <a:pPr>
              <a:defRPr/>
            </a:pPr>
            <a:r>
              <a:rPr lang="en-US" sz="2400" dirty="0">
                <a:ea typeface="ＭＳ Ｐゴシック" pitchFamily="34" charset="-128"/>
              </a:rPr>
              <a:t>Programs randomized to technical assistance or community building to implement </a:t>
            </a:r>
            <a:r>
              <a:rPr lang="en-US" sz="2400" i="1" dirty="0">
                <a:ea typeface="ＭＳ Ｐゴシック" pitchFamily="34" charset="-128"/>
              </a:rPr>
              <a:t>collaborative care for depression</a:t>
            </a:r>
          </a:p>
          <a:p>
            <a:pPr>
              <a:defRPr/>
            </a:pPr>
            <a:r>
              <a:rPr lang="en-US" sz="2400" dirty="0">
                <a:ea typeface="ＭＳ Ｐゴシック" pitchFamily="34" charset="-128"/>
              </a:rPr>
              <a:t>4436 clients screened for depression </a:t>
            </a:r>
          </a:p>
          <a:p>
            <a:pPr>
              <a:defRPr/>
            </a:pPr>
            <a:r>
              <a:rPr lang="en-US" sz="2400" dirty="0">
                <a:ea typeface="ＭＳ Ｐゴシック" pitchFamily="34" charset="-128"/>
              </a:rPr>
              <a:t>1322 eligible with depression enrolled and asked to complete baseline, 6 and 12 month surveys</a:t>
            </a:r>
          </a:p>
          <a:p>
            <a:pPr>
              <a:defRPr/>
            </a:pPr>
            <a:r>
              <a:rPr lang="en-US" sz="2400" dirty="0">
                <a:ea typeface="ＭＳ Ｐゴシック" pitchFamily="34" charset="-128"/>
              </a:rPr>
              <a:t>Extension study at 36 months for 12 month completes; and 48 month follow-up for 36 month participants</a:t>
            </a:r>
          </a:p>
          <a:p>
            <a:pPr marL="0" indent="0">
              <a:buNone/>
              <a:defRPr/>
            </a:pPr>
            <a:endParaRPr lang="en-US" sz="3200" dirty="0">
              <a:ea typeface="ＭＳ Ｐゴシック" pitchFamily="34" charset="-128"/>
            </a:endParaRPr>
          </a:p>
          <a:p>
            <a:pPr lvl="1">
              <a:defRPr/>
            </a:pPr>
            <a:endParaRPr lang="en-US" sz="3200" dirty="0">
              <a:ea typeface="ＭＳ Ｐゴシック" pitchFamily="34" charset="-128"/>
            </a:endParaRPr>
          </a:p>
        </p:txBody>
      </p:sp>
    </p:spTree>
    <p:extLst>
      <p:ext uri="{BB962C8B-B14F-4D97-AF65-F5344CB8AC3E}">
        <p14:creationId xmlns:p14="http://schemas.microsoft.com/office/powerpoint/2010/main" val="244538508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title"/>
          </p:nvPr>
        </p:nvSpPr>
        <p:spPr/>
        <p:txBody>
          <a:bodyPr/>
          <a:lstStyle/>
          <a:p>
            <a:r>
              <a:rPr lang="en-US" sz="3200" dirty="0"/>
              <a:t>Community Input Expanded Study</a:t>
            </a:r>
          </a:p>
        </p:txBody>
      </p:sp>
      <p:sp>
        <p:nvSpPr>
          <p:cNvPr id="538627" name="Rectangle 3"/>
          <p:cNvSpPr>
            <a:spLocks noGrp="1" noChangeArrowheads="1"/>
          </p:cNvSpPr>
          <p:nvPr>
            <p:ph type="body" idx="1"/>
          </p:nvPr>
        </p:nvSpPr>
        <p:spPr>
          <a:xfrm>
            <a:off x="889000" y="996950"/>
            <a:ext cx="7772400" cy="6324600"/>
          </a:xfrm>
        </p:spPr>
        <p:txBody>
          <a:bodyPr/>
          <a:lstStyle/>
          <a:p>
            <a:r>
              <a:rPr lang="en-US" sz="2400" i="1" dirty="0"/>
              <a:t>Sampling</a:t>
            </a:r>
            <a:r>
              <a:rPr lang="en-US" sz="2400" dirty="0"/>
              <a:t>:</a:t>
            </a:r>
          </a:p>
          <a:p>
            <a:pPr lvl="1"/>
            <a:r>
              <a:rPr lang="en-US" sz="2000" dirty="0"/>
              <a:t>Agencies: Added community-trusted locations  </a:t>
            </a:r>
          </a:p>
          <a:p>
            <a:pPr lvl="1"/>
            <a:r>
              <a:rPr lang="en-US" sz="2000" dirty="0"/>
              <a:t>Providers: Added </a:t>
            </a:r>
            <a:r>
              <a:rPr lang="en-US" sz="2000" dirty="0" err="1"/>
              <a:t>nonlicensed</a:t>
            </a:r>
            <a:r>
              <a:rPr lang="en-US" sz="2000" dirty="0"/>
              <a:t> staff with client contact</a:t>
            </a:r>
          </a:p>
          <a:p>
            <a:pPr lvl="1"/>
            <a:r>
              <a:rPr lang="en-US" sz="2000" dirty="0"/>
              <a:t>Clients: Include everyone—homeless, HIV, prison parolees—</a:t>
            </a:r>
          </a:p>
          <a:p>
            <a:r>
              <a:rPr lang="en-US" sz="2400" i="1" dirty="0"/>
              <a:t>Intervention: </a:t>
            </a:r>
          </a:p>
          <a:p>
            <a:pPr lvl="1">
              <a:lnSpc>
                <a:spcPct val="80000"/>
              </a:lnSpc>
            </a:pPr>
            <a:r>
              <a:rPr lang="en-US" sz="2000" dirty="0"/>
              <a:t>Resources for Services: 12 webinars by study experts/community liaison</a:t>
            </a:r>
          </a:p>
          <a:p>
            <a:pPr lvl="1">
              <a:lnSpc>
                <a:spcPct val="80000"/>
              </a:lnSpc>
            </a:pPr>
            <a:r>
              <a:rPr lang="en-US" sz="2000" dirty="0"/>
              <a:t>Community Engagement and Planning: 4-6 months of planning leading to  &gt;120 training events; budget for CEP Councils</a:t>
            </a:r>
          </a:p>
          <a:p>
            <a:pPr>
              <a:lnSpc>
                <a:spcPct val="80000"/>
              </a:lnSpc>
            </a:pPr>
            <a:r>
              <a:rPr lang="en-US" sz="2400" i="1" dirty="0"/>
              <a:t>Randomization</a:t>
            </a:r>
            <a:r>
              <a:rPr lang="en-US" sz="2400" dirty="0"/>
              <a:t>:</a:t>
            </a:r>
          </a:p>
          <a:p>
            <a:pPr lvl="1">
              <a:lnSpc>
                <a:spcPct val="80000"/>
              </a:lnSpc>
            </a:pPr>
            <a:r>
              <a:rPr lang="en-US" sz="2000" dirty="0"/>
              <a:t>Workshop on scientific equipoise/Tuskegee with community design vote and collaboration in initiating randomization</a:t>
            </a:r>
          </a:p>
          <a:p>
            <a:pPr lvl="1">
              <a:lnSpc>
                <a:spcPct val="80000"/>
              </a:lnSpc>
            </a:pPr>
            <a:r>
              <a:rPr lang="en-US" sz="2000" dirty="0"/>
              <a:t>Partnered presentations on design</a:t>
            </a:r>
            <a:endParaRPr lang="en-US" sz="2000" i="1" dirty="0"/>
          </a:p>
          <a:p>
            <a:endParaRPr lang="en-US" sz="2200" dirty="0"/>
          </a:p>
        </p:txBody>
      </p:sp>
    </p:spTree>
    <p:extLst>
      <p:ext uri="{BB962C8B-B14F-4D97-AF65-F5344CB8AC3E}">
        <p14:creationId xmlns:p14="http://schemas.microsoft.com/office/powerpoint/2010/main" val="239649842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9" name="Picture 10" descr="MC900441703[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29400" y="1752600"/>
            <a:ext cx="1644650" cy="164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ounded Rectangle 8"/>
          <p:cNvSpPr/>
          <p:nvPr/>
        </p:nvSpPr>
        <p:spPr>
          <a:xfrm>
            <a:off x="381000" y="228600"/>
            <a:ext cx="4800600" cy="2895600"/>
          </a:xfrm>
          <a:prstGeom prst="roundRect">
            <a:avLst/>
          </a:prstGeom>
          <a:solidFill>
            <a:srgbClr val="DCE6F2"/>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pic>
        <p:nvPicPr>
          <p:cNvPr id="28675" name="Picture 2" descr="Church.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457200"/>
            <a:ext cx="817563" cy="1096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6" name="Picture 3" descr="Community hall.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400" y="2133600"/>
            <a:ext cx="1444625" cy="423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7"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0" y="1219200"/>
            <a:ext cx="1057275" cy="71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8" name="Pictur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62400" y="914400"/>
            <a:ext cx="752475"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6"/>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86200" y="2057400"/>
            <a:ext cx="930275"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 Box 8"/>
          <p:cNvSpPr txBox="1">
            <a:spLocks noChangeArrowheads="1"/>
          </p:cNvSpPr>
          <p:nvPr/>
        </p:nvSpPr>
        <p:spPr bwMode="auto">
          <a:xfrm>
            <a:off x="533400" y="304800"/>
            <a:ext cx="9906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a:spcBef>
                <a:spcPct val="50000"/>
              </a:spcBef>
              <a:defRPr/>
            </a:pPr>
            <a:r>
              <a:rPr lang="en-US" sz="1600" dirty="0">
                <a:solidFill>
                  <a:schemeClr val="tx1"/>
                </a:solidFill>
                <a:latin typeface="+mn-lt"/>
                <a:ea typeface="MS PGothic" charset="0"/>
                <a:cs typeface="MS PGothic" charset="0"/>
              </a:rPr>
              <a:t>Church</a:t>
            </a:r>
          </a:p>
        </p:txBody>
      </p:sp>
      <p:sp>
        <p:nvSpPr>
          <p:cNvPr id="18" name="Text Box 8"/>
          <p:cNvSpPr txBox="1">
            <a:spLocks noChangeArrowheads="1"/>
          </p:cNvSpPr>
          <p:nvPr/>
        </p:nvSpPr>
        <p:spPr bwMode="auto">
          <a:xfrm>
            <a:off x="3505200" y="304800"/>
            <a:ext cx="1676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a:spcBef>
                <a:spcPct val="50000"/>
              </a:spcBef>
              <a:defRPr/>
            </a:pPr>
            <a:r>
              <a:rPr lang="en-US" sz="1600" dirty="0">
                <a:solidFill>
                  <a:schemeClr val="tx1"/>
                </a:solidFill>
                <a:latin typeface="+mn-lt"/>
                <a:ea typeface="MS PGothic" charset="0"/>
                <a:cs typeface="MS PGothic" charset="0"/>
              </a:rPr>
              <a:t>Mental health agency</a:t>
            </a:r>
          </a:p>
        </p:txBody>
      </p:sp>
      <p:sp>
        <p:nvSpPr>
          <p:cNvPr id="19" name="Text Box 8"/>
          <p:cNvSpPr txBox="1">
            <a:spLocks noChangeArrowheads="1"/>
          </p:cNvSpPr>
          <p:nvPr/>
        </p:nvSpPr>
        <p:spPr bwMode="auto">
          <a:xfrm>
            <a:off x="381000" y="2514600"/>
            <a:ext cx="1905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a:spcBef>
                <a:spcPct val="50000"/>
              </a:spcBef>
              <a:defRPr/>
            </a:pPr>
            <a:r>
              <a:rPr lang="en-US" sz="1600" dirty="0">
                <a:solidFill>
                  <a:schemeClr val="tx1"/>
                </a:solidFill>
                <a:latin typeface="+mn-lt"/>
                <a:ea typeface="MS PGothic" charset="0"/>
                <a:cs typeface="MS PGothic" charset="0"/>
              </a:rPr>
              <a:t>Community health services agency</a:t>
            </a:r>
          </a:p>
        </p:txBody>
      </p:sp>
      <p:sp>
        <p:nvSpPr>
          <p:cNvPr id="20" name="Text Box 8"/>
          <p:cNvSpPr txBox="1">
            <a:spLocks noChangeArrowheads="1"/>
          </p:cNvSpPr>
          <p:nvPr/>
        </p:nvSpPr>
        <p:spPr bwMode="auto">
          <a:xfrm>
            <a:off x="3276600" y="2514600"/>
            <a:ext cx="19812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a:spcBef>
                <a:spcPct val="50000"/>
              </a:spcBef>
              <a:defRPr/>
            </a:pPr>
            <a:r>
              <a:rPr lang="en-US" sz="1600" dirty="0">
                <a:solidFill>
                  <a:schemeClr val="tx1"/>
                </a:solidFill>
                <a:latin typeface="+mn-lt"/>
                <a:ea typeface="MS PGothic" charset="0"/>
                <a:cs typeface="MS PGothic" charset="0"/>
              </a:rPr>
              <a:t>Substance abuse </a:t>
            </a:r>
            <a:br>
              <a:rPr lang="en-US" sz="1600" dirty="0">
                <a:solidFill>
                  <a:schemeClr val="tx1"/>
                </a:solidFill>
                <a:latin typeface="+mn-lt"/>
                <a:ea typeface="MS PGothic" charset="0"/>
                <a:cs typeface="MS PGothic" charset="0"/>
              </a:rPr>
            </a:br>
            <a:r>
              <a:rPr lang="en-US" sz="1600" dirty="0">
                <a:solidFill>
                  <a:schemeClr val="tx1"/>
                </a:solidFill>
                <a:latin typeface="+mn-lt"/>
                <a:ea typeface="MS PGothic" charset="0"/>
                <a:cs typeface="MS PGothic" charset="0"/>
              </a:rPr>
              <a:t>clinic</a:t>
            </a:r>
          </a:p>
        </p:txBody>
      </p:sp>
      <p:sp>
        <p:nvSpPr>
          <p:cNvPr id="11" name="Left Arrow 10"/>
          <p:cNvSpPr/>
          <p:nvPr/>
        </p:nvSpPr>
        <p:spPr>
          <a:xfrm>
            <a:off x="5562600" y="381000"/>
            <a:ext cx="3124200" cy="1828800"/>
          </a:xfrm>
          <a:prstGeom prst="leftArrow">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1507" name="Text Box 6"/>
          <p:cNvSpPr txBox="1">
            <a:spLocks noChangeArrowheads="1"/>
          </p:cNvSpPr>
          <p:nvPr/>
        </p:nvSpPr>
        <p:spPr bwMode="auto">
          <a:xfrm>
            <a:off x="6324600" y="914400"/>
            <a:ext cx="22860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a:spcBef>
                <a:spcPct val="50000"/>
              </a:spcBef>
              <a:defRPr/>
            </a:pPr>
            <a:r>
              <a:rPr lang="en-US" sz="2000" dirty="0">
                <a:solidFill>
                  <a:schemeClr val="bg1"/>
                </a:solidFill>
                <a:latin typeface="+mn-lt"/>
                <a:ea typeface="MS PGothic" charset="0"/>
                <a:cs typeface="MS PGothic" charset="0"/>
              </a:rPr>
              <a:t>Resources for services</a:t>
            </a:r>
          </a:p>
        </p:txBody>
      </p:sp>
      <p:grpSp>
        <p:nvGrpSpPr>
          <p:cNvPr id="21514" name="Group 21513"/>
          <p:cNvGrpSpPr>
            <a:grpSpLocks/>
          </p:cNvGrpSpPr>
          <p:nvPr/>
        </p:nvGrpSpPr>
        <p:grpSpPr bwMode="auto">
          <a:xfrm>
            <a:off x="533400" y="3657600"/>
            <a:ext cx="8077200" cy="2895600"/>
            <a:chOff x="533400" y="3657600"/>
            <a:chExt cx="8077200" cy="2895600"/>
          </a:xfrm>
        </p:grpSpPr>
        <p:sp>
          <p:nvSpPr>
            <p:cNvPr id="36" name="Left Arrow 35"/>
            <p:cNvSpPr/>
            <p:nvPr/>
          </p:nvSpPr>
          <p:spPr>
            <a:xfrm rot="10800000">
              <a:off x="533400" y="4114800"/>
              <a:ext cx="3124200" cy="1828800"/>
            </a:xfrm>
            <a:prstGeom prst="leftArrow">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37" name="Text Box 6"/>
            <p:cNvSpPr txBox="1">
              <a:spLocks noChangeArrowheads="1"/>
            </p:cNvSpPr>
            <p:nvPr/>
          </p:nvSpPr>
          <p:spPr bwMode="auto">
            <a:xfrm>
              <a:off x="533400" y="4648200"/>
              <a:ext cx="29718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a:spcBef>
                  <a:spcPct val="50000"/>
                </a:spcBef>
                <a:defRPr/>
              </a:pPr>
              <a:r>
                <a:rPr lang="en-US" sz="2000" dirty="0">
                  <a:solidFill>
                    <a:srgbClr val="FFFFFF"/>
                  </a:solidFill>
                  <a:latin typeface="+mn-lt"/>
                  <a:ea typeface="MS PGothic" charset="0"/>
                  <a:cs typeface="MS PGothic" charset="0"/>
                </a:rPr>
                <a:t>Community engagement and planning</a:t>
              </a:r>
            </a:p>
          </p:txBody>
        </p:sp>
        <p:grpSp>
          <p:nvGrpSpPr>
            <p:cNvPr id="28690" name="Group 21512"/>
            <p:cNvGrpSpPr>
              <a:grpSpLocks/>
            </p:cNvGrpSpPr>
            <p:nvPr/>
          </p:nvGrpSpPr>
          <p:grpSpPr bwMode="auto">
            <a:xfrm>
              <a:off x="3733800" y="3657600"/>
              <a:ext cx="4876800" cy="2895600"/>
              <a:chOff x="1371600" y="3733800"/>
              <a:chExt cx="4876800" cy="2895600"/>
            </a:xfrm>
          </p:grpSpPr>
          <p:sp>
            <p:nvSpPr>
              <p:cNvPr id="24" name="Rounded Rectangle 23"/>
              <p:cNvSpPr/>
              <p:nvPr/>
            </p:nvSpPr>
            <p:spPr>
              <a:xfrm>
                <a:off x="1371600" y="3733800"/>
                <a:ext cx="4800600" cy="2895600"/>
              </a:xfrm>
              <a:prstGeom prst="roundRect">
                <a:avLst/>
              </a:prstGeom>
              <a:solidFill>
                <a:srgbClr val="DCE6F2"/>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pic>
            <p:nvPicPr>
              <p:cNvPr id="28692" name="Picture 24" descr="Church.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3962400"/>
                <a:ext cx="816891" cy="1097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93" name="Picture 25" descr="Community hall.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0" y="5638800"/>
                <a:ext cx="1444800" cy="4236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94" name="Picture 2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76600" y="4724400"/>
                <a:ext cx="1057691" cy="7155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95" name="Picture 2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4419600"/>
                <a:ext cx="752881" cy="417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96" name="Picture 28"/>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876800" y="5562600"/>
                <a:ext cx="930993" cy="52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Text Box 8"/>
              <p:cNvSpPr txBox="1">
                <a:spLocks noChangeArrowheads="1"/>
              </p:cNvSpPr>
              <p:nvPr/>
            </p:nvSpPr>
            <p:spPr bwMode="auto">
              <a:xfrm>
                <a:off x="1524000" y="3810000"/>
                <a:ext cx="9906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a:spcBef>
                    <a:spcPct val="50000"/>
                  </a:spcBef>
                  <a:defRPr/>
                </a:pPr>
                <a:r>
                  <a:rPr lang="en-US" sz="1600" dirty="0">
                    <a:solidFill>
                      <a:schemeClr val="tx1"/>
                    </a:solidFill>
                    <a:latin typeface="+mn-lt"/>
                    <a:ea typeface="MS PGothic" charset="0"/>
                    <a:cs typeface="MS PGothic" charset="0"/>
                  </a:rPr>
                  <a:t>Church</a:t>
                </a:r>
              </a:p>
            </p:txBody>
          </p:sp>
          <p:sp>
            <p:nvSpPr>
              <p:cNvPr id="31" name="Text Box 8"/>
              <p:cNvSpPr txBox="1">
                <a:spLocks noChangeArrowheads="1"/>
              </p:cNvSpPr>
              <p:nvPr/>
            </p:nvSpPr>
            <p:spPr bwMode="auto">
              <a:xfrm>
                <a:off x="3144838" y="5359400"/>
                <a:ext cx="1295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a:spcBef>
                    <a:spcPct val="50000"/>
                  </a:spcBef>
                  <a:defRPr/>
                </a:pPr>
                <a:r>
                  <a:rPr lang="en-US" sz="1600" dirty="0">
                    <a:solidFill>
                      <a:schemeClr val="tx1"/>
                    </a:solidFill>
                    <a:latin typeface="+mn-lt"/>
                    <a:ea typeface="MS PGothic" charset="0"/>
                    <a:cs typeface="MS PGothic" charset="0"/>
                  </a:rPr>
                  <a:t>Primary</a:t>
                </a:r>
                <a:br>
                  <a:rPr lang="en-US" sz="1600" dirty="0">
                    <a:solidFill>
                      <a:schemeClr val="tx1"/>
                    </a:solidFill>
                    <a:latin typeface="+mn-lt"/>
                    <a:ea typeface="MS PGothic" charset="0"/>
                    <a:cs typeface="MS PGothic" charset="0"/>
                  </a:rPr>
                </a:br>
                <a:r>
                  <a:rPr lang="en-US" sz="1600" dirty="0">
                    <a:solidFill>
                      <a:schemeClr val="tx1"/>
                    </a:solidFill>
                    <a:latin typeface="+mn-lt"/>
                    <a:ea typeface="MS PGothic" charset="0"/>
                    <a:cs typeface="MS PGothic" charset="0"/>
                  </a:rPr>
                  <a:t>care clinic</a:t>
                </a:r>
              </a:p>
            </p:txBody>
          </p:sp>
          <p:sp>
            <p:nvSpPr>
              <p:cNvPr id="32" name="Text Box 8"/>
              <p:cNvSpPr txBox="1">
                <a:spLocks noChangeArrowheads="1"/>
              </p:cNvSpPr>
              <p:nvPr/>
            </p:nvSpPr>
            <p:spPr bwMode="auto">
              <a:xfrm>
                <a:off x="4495800" y="3810000"/>
                <a:ext cx="1676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a:spcBef>
                    <a:spcPct val="50000"/>
                  </a:spcBef>
                  <a:defRPr/>
                </a:pPr>
                <a:r>
                  <a:rPr lang="en-US" sz="1600" dirty="0">
                    <a:solidFill>
                      <a:schemeClr val="tx1"/>
                    </a:solidFill>
                    <a:latin typeface="+mn-lt"/>
                    <a:ea typeface="MS PGothic" charset="0"/>
                    <a:cs typeface="MS PGothic" charset="0"/>
                  </a:rPr>
                  <a:t>Mental health agency</a:t>
                </a:r>
              </a:p>
            </p:txBody>
          </p:sp>
          <p:sp>
            <p:nvSpPr>
              <p:cNvPr id="33" name="Text Box 8"/>
              <p:cNvSpPr txBox="1">
                <a:spLocks noChangeArrowheads="1"/>
              </p:cNvSpPr>
              <p:nvPr/>
            </p:nvSpPr>
            <p:spPr bwMode="auto">
              <a:xfrm>
                <a:off x="1371600" y="6019800"/>
                <a:ext cx="1905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a:spcBef>
                    <a:spcPct val="50000"/>
                  </a:spcBef>
                  <a:defRPr/>
                </a:pPr>
                <a:r>
                  <a:rPr lang="en-US" sz="1600" dirty="0">
                    <a:solidFill>
                      <a:schemeClr val="tx1"/>
                    </a:solidFill>
                    <a:latin typeface="+mn-lt"/>
                    <a:ea typeface="MS PGothic" charset="0"/>
                    <a:cs typeface="MS PGothic" charset="0"/>
                  </a:rPr>
                  <a:t>Community health services agency</a:t>
                </a:r>
              </a:p>
            </p:txBody>
          </p:sp>
          <p:sp>
            <p:nvSpPr>
              <p:cNvPr id="34" name="Text Box 8"/>
              <p:cNvSpPr txBox="1">
                <a:spLocks noChangeArrowheads="1"/>
              </p:cNvSpPr>
              <p:nvPr/>
            </p:nvSpPr>
            <p:spPr bwMode="auto">
              <a:xfrm>
                <a:off x="4648200" y="6019800"/>
                <a:ext cx="16002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a:spcBef>
                    <a:spcPct val="50000"/>
                  </a:spcBef>
                  <a:defRPr/>
                </a:pPr>
                <a:r>
                  <a:rPr lang="en-US" sz="1600" dirty="0">
                    <a:solidFill>
                      <a:schemeClr val="tx1"/>
                    </a:solidFill>
                    <a:latin typeface="+mn-lt"/>
                    <a:ea typeface="MS PGothic" charset="0"/>
                    <a:cs typeface="MS PGothic" charset="0"/>
                  </a:rPr>
                  <a:t>Substance abuse clinic</a:t>
                </a:r>
              </a:p>
            </p:txBody>
          </p:sp>
          <p:cxnSp>
            <p:nvCxnSpPr>
              <p:cNvPr id="13" name="Straight Arrow Connector 12"/>
              <p:cNvCxnSpPr/>
              <p:nvPr/>
            </p:nvCxnSpPr>
            <p:spPr>
              <a:xfrm>
                <a:off x="2667000" y="4419600"/>
                <a:ext cx="1981200"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3048000" y="5943600"/>
                <a:ext cx="1676400"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4343400" y="4724400"/>
                <a:ext cx="609600" cy="30480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4343400" y="5410200"/>
                <a:ext cx="533400" cy="30480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5410200" y="4953000"/>
                <a:ext cx="0" cy="45720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2362200" y="5105400"/>
                <a:ext cx="0" cy="45720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2667000" y="5334000"/>
                <a:ext cx="609600" cy="30480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2743200" y="4724400"/>
                <a:ext cx="533400" cy="30480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grpSp>
      </p:grpSp>
      <p:sp>
        <p:nvSpPr>
          <p:cNvPr id="57" name="Text Box 8"/>
          <p:cNvSpPr txBox="1">
            <a:spLocks noChangeArrowheads="1"/>
          </p:cNvSpPr>
          <p:nvPr/>
        </p:nvSpPr>
        <p:spPr bwMode="auto">
          <a:xfrm>
            <a:off x="2171700" y="1855788"/>
            <a:ext cx="1295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a:spcBef>
                <a:spcPct val="50000"/>
              </a:spcBef>
              <a:defRPr/>
            </a:pPr>
            <a:r>
              <a:rPr lang="en-US" sz="1600" dirty="0">
                <a:solidFill>
                  <a:schemeClr val="tx1"/>
                </a:solidFill>
                <a:latin typeface="+mn-lt"/>
                <a:ea typeface="MS PGothic" charset="0"/>
                <a:cs typeface="MS PGothic" charset="0"/>
              </a:rPr>
              <a:t>Primary</a:t>
            </a:r>
            <a:br>
              <a:rPr lang="en-US" sz="1600" dirty="0">
                <a:solidFill>
                  <a:schemeClr val="tx1"/>
                </a:solidFill>
                <a:latin typeface="+mn-lt"/>
                <a:ea typeface="MS PGothic" charset="0"/>
                <a:cs typeface="MS PGothic" charset="0"/>
              </a:rPr>
            </a:br>
            <a:r>
              <a:rPr lang="en-US" sz="1600" dirty="0">
                <a:solidFill>
                  <a:schemeClr val="tx1"/>
                </a:solidFill>
                <a:latin typeface="+mn-lt"/>
                <a:ea typeface="MS PGothic" charset="0"/>
                <a:cs typeface="MS PGothic" charset="0"/>
              </a:rPr>
              <a:t>care clinic</a:t>
            </a:r>
          </a:p>
        </p:txBody>
      </p:sp>
      <p:sp>
        <p:nvSpPr>
          <p:cNvPr id="3" name="TextBox 2"/>
          <p:cNvSpPr txBox="1"/>
          <p:nvPr/>
        </p:nvSpPr>
        <p:spPr>
          <a:xfrm>
            <a:off x="533400" y="3505200"/>
            <a:ext cx="2743200" cy="1015663"/>
          </a:xfrm>
          <a:prstGeom prst="rect">
            <a:avLst/>
          </a:prstGeom>
          <a:noFill/>
        </p:spPr>
        <p:txBody>
          <a:bodyPr wrap="square" rtlCol="0">
            <a:spAutoFit/>
          </a:bodyPr>
          <a:lstStyle/>
          <a:p>
            <a:r>
              <a:rPr lang="en-US" dirty="0"/>
              <a:t>95 Programs in Los Angeles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21600000">
                                      <p:cBhvr>
                                        <p:cTn id="6" dur="1000" fill="hold"/>
                                        <p:tgtEl>
                                          <p:spTgt spid="28679"/>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21514"/>
                                        </p:tgtEl>
                                        <p:attrNameLst>
                                          <p:attrName>style.visibility</p:attrName>
                                        </p:attrNameLst>
                                      </p:cBhvr>
                                      <p:to>
                                        <p:strVal val="visible"/>
                                      </p:to>
                                    </p:set>
                                    <p:animEffect transition="in" filter="wipe(left)">
                                      <p:cBhvr>
                                        <p:cTn id="11" dur="500"/>
                                        <p:tgtEl>
                                          <p:spTgt spid="21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pPr eaLnBrk="1" hangingPunct="1"/>
            <a:r>
              <a:rPr lang="en-US" dirty="0">
                <a:latin typeface="Franklin Gothic Medium" charset="0"/>
              </a:rPr>
              <a:t>CPIC Depression Quality Improvement Resources</a:t>
            </a:r>
          </a:p>
        </p:txBody>
      </p:sp>
      <p:sp>
        <p:nvSpPr>
          <p:cNvPr id="3" name="Content Placeholder 2"/>
          <p:cNvSpPr>
            <a:spLocks noGrp="1"/>
          </p:cNvSpPr>
          <p:nvPr>
            <p:ph type="body" sz="quarter" idx="10"/>
          </p:nvPr>
        </p:nvSpPr>
        <p:spPr>
          <a:xfrm>
            <a:off x="457200" y="1143000"/>
            <a:ext cx="8175625" cy="5334000"/>
          </a:xfrm>
        </p:spPr>
        <p:txBody>
          <a:bodyPr>
            <a:normAutofit fontScale="92500" lnSpcReduction="20000"/>
          </a:bodyPr>
          <a:lstStyle/>
          <a:p>
            <a:pPr eaLnBrk="1" hangingPunct="1">
              <a:defRPr/>
            </a:pPr>
            <a:r>
              <a:rPr lang="en-US" dirty="0">
                <a:solidFill>
                  <a:srgbClr val="000000"/>
                </a:solidFill>
                <a:ea typeface="ＭＳ Ｐゴシック" charset="0"/>
                <a:cs typeface="ＭＳ Ｐゴシック" charset="0"/>
                <a:sym typeface="Gill Sans Light" pitchFamily="-109" charset="0"/>
              </a:rPr>
              <a:t>Team management (IMPACT)</a:t>
            </a:r>
          </a:p>
          <a:p>
            <a:pPr eaLnBrk="1" hangingPunct="1">
              <a:defRPr/>
            </a:pPr>
            <a:r>
              <a:rPr lang="en-US" dirty="0">
                <a:solidFill>
                  <a:srgbClr val="000000"/>
                </a:solidFill>
                <a:ea typeface="ＭＳ Ｐゴシック" charset="0"/>
                <a:cs typeface="ＭＳ Ｐゴシック" charset="0"/>
                <a:sym typeface="Gill Sans Light" pitchFamily="-109" charset="0"/>
              </a:rPr>
              <a:t>Clinical assessment and medication management and alternative health practices (PIC)</a:t>
            </a:r>
          </a:p>
          <a:p>
            <a:pPr eaLnBrk="1" hangingPunct="1">
              <a:defRPr/>
            </a:pPr>
            <a:r>
              <a:rPr lang="en-US" dirty="0">
                <a:solidFill>
                  <a:srgbClr val="000000"/>
                </a:solidFill>
                <a:ea typeface="ＭＳ Ｐゴシック" charset="0"/>
                <a:cs typeface="ＭＳ Ｐゴシック" charset="0"/>
                <a:sym typeface="Gill Sans Light" pitchFamily="-109" charset="0"/>
              </a:rPr>
              <a:t>Cognitive behavioral therapy CBT) for depression (We Care)</a:t>
            </a:r>
          </a:p>
          <a:p>
            <a:pPr eaLnBrk="1" hangingPunct="1">
              <a:defRPr/>
            </a:pPr>
            <a:r>
              <a:rPr lang="en-US" dirty="0">
                <a:solidFill>
                  <a:srgbClr val="000000"/>
                </a:solidFill>
                <a:ea typeface="ＭＳ Ｐゴシック" charset="0"/>
                <a:cs typeface="ＭＳ Ｐゴシック" charset="0"/>
                <a:sym typeface="Gill Sans Light" pitchFamily="-109" charset="0"/>
              </a:rPr>
              <a:t>Care management/case management/health workers (MHIT/New Orleans, PIC)</a:t>
            </a:r>
          </a:p>
          <a:p>
            <a:pPr eaLnBrk="1" hangingPunct="1">
              <a:defRPr/>
            </a:pPr>
            <a:r>
              <a:rPr lang="en-US" dirty="0">
                <a:solidFill>
                  <a:srgbClr val="000000"/>
                </a:solidFill>
                <a:ea typeface="ＭＳ Ｐゴシック" charset="0"/>
                <a:cs typeface="ＭＳ Ｐゴシック" charset="0"/>
                <a:sym typeface="Gill Sans Light" pitchFamily="-109" charset="0"/>
              </a:rPr>
              <a:t>Patient education resources (PIC)</a:t>
            </a:r>
          </a:p>
          <a:p>
            <a:pPr eaLnBrk="1" hangingPunct="1">
              <a:defRPr/>
            </a:pPr>
            <a:r>
              <a:rPr lang="en-US" dirty="0">
                <a:solidFill>
                  <a:srgbClr val="000000"/>
                </a:solidFill>
                <a:ea typeface="ＭＳ Ｐゴシック" charset="0"/>
                <a:cs typeface="ＭＳ Ｐゴシック" charset="0"/>
                <a:sym typeface="Gill Sans Light" pitchFamily="-109" charset="0"/>
              </a:rPr>
              <a:t>CEP:  Resiliency class based on CBT developed with community leadership</a:t>
            </a:r>
          </a:p>
          <a:p>
            <a:pPr eaLnBrk="1" hangingPunct="1">
              <a:defRPr/>
            </a:pPr>
            <a:endParaRPr lang="en-US" dirty="0">
              <a:ea typeface="ＭＳ Ｐゴシック" charset="0"/>
              <a:cs typeface="ＭＳ Ｐゴシック" charset="0"/>
              <a:sym typeface="Gill Sans Light" pitchFamily="-109" charset="0"/>
            </a:endParaRPr>
          </a:p>
          <a:p>
            <a:pPr eaLnBrk="1" hangingPunct="1">
              <a:defRPr/>
            </a:pPr>
            <a:endParaRPr lang="en-US" dirty="0">
              <a:ea typeface="ＭＳ Ｐゴシック" charset="0"/>
              <a:cs typeface="ＭＳ Ｐゴシック" charset="0"/>
              <a:sym typeface="Gill Sans Light" pitchFamily="-109" charset="0"/>
            </a:endParaRPr>
          </a:p>
          <a:p>
            <a:pPr eaLnBrk="1" hangingPunct="1">
              <a:defRPr/>
            </a:pPr>
            <a:endParaRPr lang="en-US" dirty="0">
              <a:ea typeface="ＭＳ Ｐゴシック" charset="0"/>
              <a:cs typeface="ＭＳ Ｐゴシック" charset="0"/>
              <a:sym typeface="Gill Sans Light" pitchFamily="-109" charset="0"/>
            </a:endParaRPr>
          </a:p>
        </p:txBody>
      </p:sp>
    </p:spTree>
    <p:extLst>
      <p:ext uri="{BB962C8B-B14F-4D97-AF65-F5344CB8AC3E}">
        <p14:creationId xmlns:p14="http://schemas.microsoft.com/office/powerpoint/2010/main" val="144621919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62108" y="5503822"/>
            <a:ext cx="537307" cy="230832"/>
          </a:xfrm>
          <a:prstGeom prst="rect">
            <a:avLst/>
          </a:prstGeom>
          <a:noFill/>
        </p:spPr>
        <p:txBody>
          <a:bodyPr wrap="square" rtlCol="0">
            <a:spAutoFit/>
          </a:bodyPr>
          <a:lstStyle/>
          <a:p>
            <a:fld id="{06119E75-96E8-2E44-80D8-F4D9C3915D68}" type="slidenum">
              <a:rPr lang="en-US" sz="900">
                <a:solidFill>
                  <a:schemeClr val="bg1">
                    <a:lumMod val="50000"/>
                  </a:schemeClr>
                </a:solidFill>
                <a:latin typeface="Verdana"/>
                <a:cs typeface="Verdana"/>
              </a:rPr>
              <a:t>14</a:t>
            </a:fld>
            <a:endParaRPr lang="en-US" sz="900" dirty="0">
              <a:solidFill>
                <a:schemeClr val="bg1">
                  <a:lumMod val="50000"/>
                </a:schemeClr>
              </a:solidFill>
              <a:latin typeface="Verdana"/>
              <a:cs typeface="Verdana"/>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56952" y="1170068"/>
            <a:ext cx="678034" cy="312532"/>
          </a:xfrm>
          <a:prstGeom prst="rect">
            <a:avLst/>
          </a:prstGeom>
        </p:spPr>
      </p:pic>
      <p:sp>
        <p:nvSpPr>
          <p:cNvPr id="12" name="TextBox 11"/>
          <p:cNvSpPr txBox="1"/>
          <p:nvPr/>
        </p:nvSpPr>
        <p:spPr>
          <a:xfrm>
            <a:off x="685800" y="304800"/>
            <a:ext cx="7320986" cy="1200329"/>
          </a:xfrm>
          <a:prstGeom prst="rect">
            <a:avLst/>
          </a:prstGeom>
          <a:noFill/>
        </p:spPr>
        <p:txBody>
          <a:bodyPr wrap="square" rtlCol="0">
            <a:spAutoFit/>
          </a:bodyPr>
          <a:lstStyle/>
          <a:p>
            <a:pPr algn="ctr">
              <a:lnSpc>
                <a:spcPct val="90000"/>
              </a:lnSpc>
            </a:pPr>
            <a:r>
              <a:rPr lang="en-US" sz="4000" dirty="0">
                <a:solidFill>
                  <a:srgbClr val="000000"/>
                </a:solidFill>
                <a:cs typeface="Helvetica"/>
              </a:rPr>
              <a:t>Fit Collaborate Care with Stakeholder Perspectives</a:t>
            </a:r>
          </a:p>
        </p:txBody>
      </p:sp>
      <p:sp>
        <p:nvSpPr>
          <p:cNvPr id="2" name="TextBox 1"/>
          <p:cNvSpPr txBox="1"/>
          <p:nvPr/>
        </p:nvSpPr>
        <p:spPr>
          <a:xfrm>
            <a:off x="838200" y="1600200"/>
            <a:ext cx="7588740" cy="3693319"/>
          </a:xfrm>
          <a:prstGeom prst="rect">
            <a:avLst/>
          </a:prstGeom>
          <a:noFill/>
        </p:spPr>
        <p:txBody>
          <a:bodyPr wrap="square" rtlCol="0">
            <a:spAutoFit/>
          </a:bodyPr>
          <a:lstStyle/>
          <a:p>
            <a:pPr marL="285750" indent="-285750">
              <a:buFont typeface="Arial" panose="020B0604020202020204" pitchFamily="34" charset="0"/>
              <a:buChar char="•"/>
            </a:pPr>
            <a:r>
              <a:rPr lang="en-US" sz="2600" dirty="0"/>
              <a:t>PASTOR – concern for parishioners’ well being</a:t>
            </a:r>
          </a:p>
          <a:p>
            <a:pPr marL="285750" indent="-285750">
              <a:buFont typeface="Arial" panose="020B0604020202020204" pitchFamily="34" charset="0"/>
              <a:buChar char="•"/>
            </a:pPr>
            <a:r>
              <a:rPr lang="en-US" sz="2600" dirty="0"/>
              <a:t>PROVIDER –deliver services that help the client</a:t>
            </a:r>
          </a:p>
          <a:p>
            <a:pPr marL="285750" indent="-285750">
              <a:buFont typeface="Arial" panose="020B0604020202020204" pitchFamily="34" charset="0"/>
              <a:buChar char="•"/>
            </a:pPr>
            <a:r>
              <a:rPr lang="en-US" sz="2600" dirty="0"/>
              <a:t>POLICY MAKER –focus the system on recovery and a full life</a:t>
            </a:r>
          </a:p>
          <a:p>
            <a:pPr marL="285750" indent="-285750">
              <a:buFont typeface="Arial" panose="020B0604020202020204" pitchFamily="34" charset="0"/>
              <a:buChar char="•"/>
            </a:pPr>
            <a:r>
              <a:rPr lang="en-US" sz="2600" dirty="0"/>
              <a:t>ADVOCATE –give stakeholders a voice in systems</a:t>
            </a:r>
          </a:p>
          <a:p>
            <a:pPr marL="285750" indent="-285750">
              <a:buFont typeface="Arial" panose="020B0604020202020204" pitchFamily="34" charset="0"/>
              <a:buChar char="•"/>
            </a:pPr>
            <a:r>
              <a:rPr lang="en-US" sz="2600" dirty="0"/>
              <a:t>Patient, Family, Neighbor, Co-Worker, Artist, Etc.—Build capacity for support, communication</a:t>
            </a:r>
            <a:r>
              <a:rPr lang="en-US" sz="2600" dirty="0" smtClean="0"/>
              <a:t>, meaning</a:t>
            </a:r>
            <a:endParaRPr lang="en-US" sz="2600" dirty="0"/>
          </a:p>
        </p:txBody>
      </p:sp>
    </p:spTree>
    <p:extLst>
      <p:ext uri="{BB962C8B-B14F-4D97-AF65-F5344CB8AC3E}">
        <p14:creationId xmlns:p14="http://schemas.microsoft.com/office/powerpoint/2010/main" val="70473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pPr eaLnBrk="1" hangingPunct="1"/>
            <a:r>
              <a:rPr lang="en-US">
                <a:latin typeface="Franklin Gothic Medium" charset="0"/>
              </a:rPr>
              <a:t>CEP Stone Soup exercise</a:t>
            </a:r>
          </a:p>
        </p:txBody>
      </p:sp>
      <p:pic>
        <p:nvPicPr>
          <p:cNvPr id="3" name="CPIC Stone Soup.mp4">
            <a:hlinkClick r:id="" action="ppaction://media"/>
            <a:extLst>
              <a:ext uri="{FF2B5EF4-FFF2-40B4-BE49-F238E27FC236}">
                <a16:creationId xmlns:a16="http://schemas.microsoft.com/office/drawing/2014/main" id="{07D6E9C2-31B3-2242-9917-B18BC648092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7600" y="1141574"/>
            <a:ext cx="6908800" cy="5181600"/>
          </a:xfrm>
          <a:prstGeom prst="rect">
            <a:avLst/>
          </a:prstGeom>
        </p:spPr>
      </p:pic>
    </p:spTree>
    <p:extLst>
      <p:ext uri="{BB962C8B-B14F-4D97-AF65-F5344CB8AC3E}">
        <p14:creationId xmlns:p14="http://schemas.microsoft.com/office/powerpoint/2010/main" val="4175592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9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228600" y="381000"/>
            <a:ext cx="8643938" cy="1714500"/>
          </a:xfrm>
        </p:spPr>
        <p:txBody>
          <a:bodyPr/>
          <a:lstStyle/>
          <a:p>
            <a:pPr eaLnBrk="1" hangingPunct="1"/>
            <a:r>
              <a:rPr lang="en-US" sz="4200" b="1" dirty="0">
                <a:solidFill>
                  <a:srgbClr val="000000"/>
                </a:solidFill>
                <a:latin typeface="Gill Sans Light" charset="0"/>
                <a:ea typeface="Heiti SC Light" charset="0"/>
                <a:cs typeface="Heiti SC Light" charset="0"/>
              </a:rPr>
              <a:t>CEP Over </a:t>
            </a:r>
            <a:r>
              <a:rPr lang="en-US" sz="4200" dirty="0">
                <a:solidFill>
                  <a:srgbClr val="000000"/>
                </a:solidFill>
                <a:latin typeface="Gill Sans Light" charset="0"/>
                <a:ea typeface="Heiti SC Light" charset="0"/>
                <a:cs typeface="Heiti SC Light" charset="0"/>
              </a:rPr>
              <a:t>RS </a:t>
            </a:r>
            <a:r>
              <a:rPr lang="en-US" sz="4200" b="1" dirty="0">
                <a:solidFill>
                  <a:srgbClr val="000000"/>
                </a:solidFill>
                <a:latin typeface="Gill Sans Light" charset="0"/>
                <a:ea typeface="Heiti SC Light" charset="0"/>
                <a:cs typeface="Heiti SC Light" charset="0"/>
              </a:rPr>
              <a:t>Increased Staff Participation in Depression Trainings </a:t>
            </a:r>
            <a:r>
              <a:rPr lang="en-US" sz="3600" b="1" dirty="0">
                <a:solidFill>
                  <a:srgbClr val="000000"/>
                </a:solidFill>
                <a:latin typeface="Gill Sans Light" charset="0"/>
                <a:ea typeface="Heiti SC Light" charset="0"/>
                <a:cs typeface="Heiti SC Light" charset="0"/>
              </a:rPr>
              <a:t/>
            </a:r>
            <a:br>
              <a:rPr lang="en-US" sz="3600" b="1" dirty="0">
                <a:solidFill>
                  <a:srgbClr val="000000"/>
                </a:solidFill>
                <a:latin typeface="Gill Sans Light" charset="0"/>
                <a:ea typeface="Heiti SC Light" charset="0"/>
                <a:cs typeface="Heiti SC Light" charset="0"/>
              </a:rPr>
            </a:br>
            <a:r>
              <a:rPr lang="en-US" sz="2400" b="1" dirty="0">
                <a:solidFill>
                  <a:srgbClr val="000000"/>
                </a:solidFill>
                <a:latin typeface="Gill Sans Light" charset="0"/>
                <a:ea typeface="Heiti SC Light" charset="0"/>
                <a:cs typeface="Heiti SC Light" charset="0"/>
              </a:rPr>
              <a:t>(N=1,622)</a:t>
            </a:r>
          </a:p>
        </p:txBody>
      </p:sp>
      <p:graphicFrame>
        <p:nvGraphicFramePr>
          <p:cNvPr id="40963" name="Object 14"/>
          <p:cNvGraphicFramePr>
            <a:graphicFrameLocks/>
          </p:cNvGraphicFramePr>
          <p:nvPr>
            <p:extLst>
              <p:ext uri="{D42A27DB-BD31-4B8C-83A1-F6EECF244321}">
                <p14:modId xmlns:p14="http://schemas.microsoft.com/office/powerpoint/2010/main" val="2092702670"/>
              </p:ext>
            </p:extLst>
          </p:nvPr>
        </p:nvGraphicFramePr>
        <p:xfrm>
          <a:off x="411163" y="2362199"/>
          <a:ext cx="7970837" cy="3675063"/>
        </p:xfrm>
        <a:graphic>
          <a:graphicData uri="http://schemas.openxmlformats.org/presentationml/2006/ole">
            <mc:AlternateContent xmlns:mc="http://schemas.openxmlformats.org/markup-compatibility/2006">
              <mc:Choice xmlns:v="urn:schemas-microsoft-com:vml" Requires="v">
                <p:oleObj spid="_x0000_s56408" name="Chart" r:id="rId4" imgW="8430071" imgH="3980359" progId="Excel.Chart.8">
                  <p:embed/>
                </p:oleObj>
              </mc:Choice>
              <mc:Fallback>
                <p:oleObj name="Chart" r:id="rId4" imgW="8430071" imgH="3980359"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163" y="2362199"/>
                        <a:ext cx="7970837" cy="3675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40964" name="TextBox 2"/>
          <p:cNvSpPr txBox="1">
            <a:spLocks noChangeArrowheads="1"/>
          </p:cNvSpPr>
          <p:nvPr/>
        </p:nvSpPr>
        <p:spPr bwMode="auto">
          <a:xfrm>
            <a:off x="6554788" y="4875213"/>
            <a:ext cx="1687512"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r>
              <a:rPr lang="en-US" sz="1800">
                <a:latin typeface="Calibri" charset="0"/>
                <a:ea typeface="MS PGothic" charset="0"/>
                <a:cs typeface="MS PGothic" charset="0"/>
              </a:rPr>
              <a:t>*p&lt;.05</a:t>
            </a:r>
          </a:p>
        </p:txBody>
      </p:sp>
      <p:sp>
        <p:nvSpPr>
          <p:cNvPr id="40965" name="TextBox 12"/>
          <p:cNvSpPr txBox="1">
            <a:spLocks noChangeArrowheads="1"/>
          </p:cNvSpPr>
          <p:nvPr/>
        </p:nvSpPr>
        <p:spPr bwMode="auto">
          <a:xfrm flipH="1">
            <a:off x="3768725" y="3911600"/>
            <a:ext cx="55245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r>
              <a:rPr lang="en-US" sz="2800" dirty="0">
                <a:solidFill>
                  <a:srgbClr val="FFFFFF"/>
                </a:solidFill>
                <a:latin typeface="Calibri" charset="0"/>
                <a:ea typeface="MS PGothic" charset="0"/>
                <a:cs typeface="MS PGothic" charset="0"/>
              </a:rPr>
              <a:t>*</a:t>
            </a:r>
          </a:p>
        </p:txBody>
      </p:sp>
      <p:sp>
        <p:nvSpPr>
          <p:cNvPr id="40966" name="TextBox 13"/>
          <p:cNvSpPr txBox="1">
            <a:spLocks noChangeArrowheads="1"/>
          </p:cNvSpPr>
          <p:nvPr/>
        </p:nvSpPr>
        <p:spPr bwMode="auto">
          <a:xfrm flipH="1">
            <a:off x="3768725" y="3106738"/>
            <a:ext cx="5508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r>
              <a:rPr lang="en-US" sz="2800">
                <a:solidFill>
                  <a:srgbClr val="FFFFFF"/>
                </a:solidFill>
                <a:latin typeface="Calibri" charset="0"/>
                <a:ea typeface="MS PGothic" charset="0"/>
                <a:cs typeface="MS PGothic" charset="0"/>
              </a:rPr>
              <a:t>*</a:t>
            </a:r>
          </a:p>
        </p:txBody>
      </p:sp>
      <p:sp>
        <p:nvSpPr>
          <p:cNvPr id="40967" name="TextBox 14"/>
          <p:cNvSpPr txBox="1">
            <a:spLocks noChangeArrowheads="1"/>
          </p:cNvSpPr>
          <p:nvPr/>
        </p:nvSpPr>
        <p:spPr bwMode="auto">
          <a:xfrm flipH="1">
            <a:off x="3822700" y="4714875"/>
            <a:ext cx="550863"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r>
              <a:rPr lang="en-US" sz="2800">
                <a:solidFill>
                  <a:srgbClr val="FFFFFF"/>
                </a:solidFill>
                <a:latin typeface="Calibri" charset="0"/>
                <a:ea typeface="MS PGothic" charset="0"/>
                <a:cs typeface="MS PGothic" charset="0"/>
              </a:rPr>
              <a:t>*</a:t>
            </a:r>
          </a:p>
        </p:txBody>
      </p:sp>
      <p:sp>
        <p:nvSpPr>
          <p:cNvPr id="40968" name="TextBox 15"/>
          <p:cNvSpPr txBox="1">
            <a:spLocks noChangeArrowheads="1"/>
          </p:cNvSpPr>
          <p:nvPr/>
        </p:nvSpPr>
        <p:spPr bwMode="auto">
          <a:xfrm flipH="1">
            <a:off x="3768725" y="2303463"/>
            <a:ext cx="55245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r>
              <a:rPr lang="en-US" sz="2800">
                <a:solidFill>
                  <a:srgbClr val="FFFFFF"/>
                </a:solidFill>
                <a:latin typeface="Calibri" charset="0"/>
                <a:ea typeface="MS PGothic" charset="0"/>
                <a:cs typeface="MS PGothic" charset="0"/>
              </a:rPr>
              <a:t>*</a:t>
            </a:r>
          </a:p>
        </p:txBody>
      </p:sp>
      <p:pic>
        <p:nvPicPr>
          <p:cNvPr id="40969" name="Picture 6" descr="Go to RAND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6107113"/>
            <a:ext cx="600075" cy="58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70" name="TextBox 2"/>
          <p:cNvSpPr txBox="1">
            <a:spLocks noChangeArrowheads="1"/>
          </p:cNvSpPr>
          <p:nvPr/>
        </p:nvSpPr>
        <p:spPr bwMode="auto">
          <a:xfrm>
            <a:off x="3505200" y="6054725"/>
            <a:ext cx="3894138"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4291" tIns="32146" rIns="64291" bIns="32146">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r>
              <a:rPr lang="en-US" sz="2200" dirty="0">
                <a:solidFill>
                  <a:srgbClr val="000000"/>
                </a:solidFill>
              </a:rPr>
              <a:t>Percent of All Program Staff </a:t>
            </a:r>
          </a:p>
        </p:txBody>
      </p:sp>
    </p:spTree>
    <p:extLst>
      <p:ext uri="{BB962C8B-B14F-4D97-AF65-F5344CB8AC3E}">
        <p14:creationId xmlns:p14="http://schemas.microsoft.com/office/powerpoint/2010/main" val="137521742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sz="4200" b="1" dirty="0">
                <a:solidFill>
                  <a:srgbClr val="000000"/>
                </a:solidFill>
                <a:latin typeface="Gill Sans Light" charset="0"/>
                <a:ea typeface="MS PGothic" charset="0"/>
                <a:cs typeface="MS PGothic" charset="0"/>
              </a:rPr>
              <a:t/>
            </a:r>
            <a:br>
              <a:rPr lang="en-US" sz="4200" b="1" dirty="0">
                <a:solidFill>
                  <a:srgbClr val="000000"/>
                </a:solidFill>
                <a:latin typeface="Gill Sans Light" charset="0"/>
                <a:ea typeface="MS PGothic" charset="0"/>
                <a:cs typeface="MS PGothic" charset="0"/>
              </a:rPr>
            </a:br>
            <a:r>
              <a:rPr lang="en-US" sz="4200" b="1" dirty="0">
                <a:solidFill>
                  <a:srgbClr val="000000"/>
                </a:solidFill>
                <a:latin typeface="Gill Sans Light" charset="0"/>
                <a:ea typeface="MS PGothic" charset="0"/>
                <a:cs typeface="MS PGothic" charset="0"/>
              </a:rPr>
              <a:t>Clients Are Diverse</a:t>
            </a:r>
            <a:r>
              <a:rPr lang="en-US" sz="4600" b="1" dirty="0">
                <a:solidFill>
                  <a:srgbClr val="000000"/>
                </a:solidFill>
                <a:latin typeface="Gill Sans Light" charset="0"/>
                <a:ea typeface="MS PGothic" charset="0"/>
                <a:cs typeface="MS PGothic" charset="0"/>
              </a:rPr>
              <a:t/>
            </a:r>
            <a:br>
              <a:rPr lang="en-US" sz="4600" b="1" dirty="0">
                <a:solidFill>
                  <a:srgbClr val="000000"/>
                </a:solidFill>
                <a:latin typeface="Gill Sans Light" charset="0"/>
                <a:ea typeface="MS PGothic" charset="0"/>
                <a:cs typeface="MS PGothic" charset="0"/>
              </a:rPr>
            </a:br>
            <a:r>
              <a:rPr lang="en-US" sz="4600" b="1" dirty="0">
                <a:solidFill>
                  <a:srgbClr val="000000"/>
                </a:solidFill>
                <a:latin typeface="Gill Sans Light" charset="0"/>
                <a:ea typeface="MS PGothic" charset="0"/>
                <a:cs typeface="MS PGothic" charset="0"/>
              </a:rPr>
              <a:t/>
            </a:r>
            <a:br>
              <a:rPr lang="en-US" sz="4600" b="1" dirty="0">
                <a:solidFill>
                  <a:srgbClr val="000000"/>
                </a:solidFill>
                <a:latin typeface="Gill Sans Light" charset="0"/>
                <a:ea typeface="MS PGothic" charset="0"/>
                <a:cs typeface="MS PGothic" charset="0"/>
              </a:rPr>
            </a:br>
            <a:r>
              <a:rPr lang="en-US" sz="2200" dirty="0">
                <a:solidFill>
                  <a:srgbClr val="000000"/>
                </a:solidFill>
                <a:latin typeface="Gill Sans Light" charset="0"/>
                <a:ea typeface="MS PGothic" charset="0"/>
                <a:cs typeface="MS PGothic" charset="0"/>
              </a:rPr>
              <a:t>(N = 4,440, mean age 47 years)</a:t>
            </a:r>
          </a:p>
        </p:txBody>
      </p:sp>
      <p:graphicFrame>
        <p:nvGraphicFramePr>
          <p:cNvPr id="35843" name="Object 11"/>
          <p:cNvGraphicFramePr>
            <a:graphicFrameLocks noGrp="1"/>
          </p:cNvGraphicFramePr>
          <p:nvPr>
            <p:ph idx="1"/>
          </p:nvPr>
        </p:nvGraphicFramePr>
        <p:xfrm>
          <a:off x="357188" y="1951038"/>
          <a:ext cx="8331200" cy="3975100"/>
        </p:xfrm>
        <a:graphic>
          <a:graphicData uri="http://schemas.openxmlformats.org/presentationml/2006/ole">
            <mc:AlternateContent xmlns:mc="http://schemas.openxmlformats.org/markup-compatibility/2006">
              <mc:Choice xmlns:v="urn:schemas-microsoft-com:vml" Requires="v">
                <p:oleObj spid="_x0000_s63524" name="Chart" r:id="rId4" imgW="8326448" imgH="3974263" progId="Excel.Chart.8">
                  <p:embed/>
                </p:oleObj>
              </mc:Choice>
              <mc:Fallback>
                <p:oleObj name="Chart" r:id="rId4" imgW="8326448" imgH="3974263" progId="Excel.Chart.8">
                  <p:embed/>
                  <p:pic>
                    <p:nvPicPr>
                      <p:cNvPr id="35843" name="Object 11"/>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8" y="1951038"/>
                        <a:ext cx="8331200" cy="397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35844" name="Picture 6" descr="Go to RAND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6107113"/>
            <a:ext cx="600075" cy="58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5" name="TextBox 2"/>
          <p:cNvSpPr txBox="1">
            <a:spLocks noChangeArrowheads="1"/>
          </p:cNvSpPr>
          <p:nvPr/>
        </p:nvSpPr>
        <p:spPr bwMode="auto">
          <a:xfrm>
            <a:off x="6781800" y="2057400"/>
            <a:ext cx="498475" cy="325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4291" tIns="32146" rIns="64291" bIns="32146">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r>
              <a:rPr lang="en-US" sz="1700"/>
              <a:t>65%</a:t>
            </a:r>
          </a:p>
        </p:txBody>
      </p:sp>
      <p:sp>
        <p:nvSpPr>
          <p:cNvPr id="35846" name="TextBox 3"/>
          <p:cNvSpPr txBox="1">
            <a:spLocks noChangeArrowheads="1"/>
          </p:cNvSpPr>
          <p:nvPr/>
        </p:nvSpPr>
        <p:spPr bwMode="auto">
          <a:xfrm>
            <a:off x="7848600" y="2590800"/>
            <a:ext cx="498475" cy="325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4291" tIns="32146" rIns="64291" bIns="32146">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r>
              <a:rPr lang="en-US" sz="1700"/>
              <a:t>85%</a:t>
            </a:r>
          </a:p>
        </p:txBody>
      </p:sp>
      <p:sp>
        <p:nvSpPr>
          <p:cNvPr id="35847" name="Rectangle 4"/>
          <p:cNvSpPr>
            <a:spLocks noChangeArrowheads="1"/>
          </p:cNvSpPr>
          <p:nvPr/>
        </p:nvSpPr>
        <p:spPr bwMode="auto">
          <a:xfrm>
            <a:off x="4267200" y="4419600"/>
            <a:ext cx="644525" cy="325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4291" tIns="32146" rIns="64291" bIns="32146">
            <a:spAutoFit/>
          </a:bodyPr>
          <a:lstStyle/>
          <a:p>
            <a:pPr algn="ctr"/>
            <a:r>
              <a:rPr lang="en-US" sz="1700"/>
              <a:t>16%</a:t>
            </a:r>
          </a:p>
        </p:txBody>
      </p:sp>
      <p:sp>
        <p:nvSpPr>
          <p:cNvPr id="35848" name="TextBox 2"/>
          <p:cNvSpPr txBox="1">
            <a:spLocks noChangeArrowheads="1"/>
          </p:cNvSpPr>
          <p:nvPr/>
        </p:nvSpPr>
        <p:spPr bwMode="auto">
          <a:xfrm>
            <a:off x="6129338" y="3048000"/>
            <a:ext cx="501650" cy="32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4291" tIns="32146" rIns="64291" bIns="32146">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r>
              <a:rPr lang="en-US" sz="1700"/>
              <a:t>50%</a:t>
            </a:r>
          </a:p>
        </p:txBody>
      </p:sp>
      <p:sp>
        <p:nvSpPr>
          <p:cNvPr id="35849" name="TextBox 2"/>
          <p:cNvSpPr txBox="1">
            <a:spLocks noChangeArrowheads="1"/>
          </p:cNvSpPr>
          <p:nvPr/>
        </p:nvSpPr>
        <p:spPr bwMode="auto">
          <a:xfrm>
            <a:off x="4799013" y="3505200"/>
            <a:ext cx="501650" cy="32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4291" tIns="32146" rIns="64291" bIns="32146">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r>
              <a:rPr lang="en-US" sz="1700"/>
              <a:t>23%</a:t>
            </a:r>
          </a:p>
        </p:txBody>
      </p:sp>
      <p:sp>
        <p:nvSpPr>
          <p:cNvPr id="35850" name="TextBox 2"/>
          <p:cNvSpPr txBox="1">
            <a:spLocks noChangeArrowheads="1"/>
          </p:cNvSpPr>
          <p:nvPr/>
        </p:nvSpPr>
        <p:spPr bwMode="auto">
          <a:xfrm rot="10800000" flipH="1" flipV="1">
            <a:off x="5562600" y="3962400"/>
            <a:ext cx="533400" cy="32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4291" tIns="32146" rIns="64291" bIns="32146">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r>
              <a:rPr lang="en-US" sz="1700"/>
              <a:t>39%</a:t>
            </a:r>
          </a:p>
        </p:txBody>
      </p:sp>
      <p:sp>
        <p:nvSpPr>
          <p:cNvPr id="35851" name="TextBox 2"/>
          <p:cNvSpPr txBox="1">
            <a:spLocks noChangeArrowheads="1"/>
          </p:cNvSpPr>
          <p:nvPr/>
        </p:nvSpPr>
        <p:spPr bwMode="auto">
          <a:xfrm>
            <a:off x="4951413" y="4876800"/>
            <a:ext cx="501650" cy="32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4291" tIns="32146" rIns="64291" bIns="32146">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r>
              <a:rPr lang="en-US" sz="1700"/>
              <a:t>28%</a:t>
            </a:r>
          </a:p>
        </p:txBody>
      </p:sp>
      <p:sp>
        <p:nvSpPr>
          <p:cNvPr id="35852" name="TextBox 2"/>
          <p:cNvSpPr txBox="1">
            <a:spLocks noChangeArrowheads="1"/>
          </p:cNvSpPr>
          <p:nvPr/>
        </p:nvSpPr>
        <p:spPr bwMode="auto">
          <a:xfrm>
            <a:off x="6323013" y="5257800"/>
            <a:ext cx="501650" cy="32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4291" tIns="32146" rIns="64291" bIns="32146">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r>
              <a:rPr lang="en-US" sz="1700"/>
              <a:t>54%</a:t>
            </a:r>
          </a:p>
        </p:txBody>
      </p:sp>
    </p:spTree>
    <p:extLst>
      <p:ext uri="{BB962C8B-B14F-4D97-AF65-F5344CB8AC3E}">
        <p14:creationId xmlns:p14="http://schemas.microsoft.com/office/powerpoint/2010/main" val="309025411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 y="1447800"/>
            <a:ext cx="8197850" cy="4840288"/>
          </a:xfrm>
          <a:prstGeom prst="rect">
            <a:avLst/>
          </a:prstGeom>
          <a:solidFill>
            <a:srgbClr val="000000">
              <a:shade val="95000"/>
            </a:srgbClr>
          </a:solidFill>
          <a:ln w="9525">
            <a:solidFill>
              <a:srgbClr val="000000"/>
            </a:solidFill>
            <a:miter lim="800000"/>
            <a:headEnd/>
            <a:tailEnd/>
          </a:ln>
          <a:effectLst>
            <a:outerShdw blurRad="254000" dist="190500" dir="2700000" sy="90000" algn="bl" rotWithShape="0">
              <a:srgbClr val="000000">
                <a:alpha val="40000"/>
              </a:srgbClr>
            </a:outerShdw>
          </a:effectLst>
          <a:extLst/>
        </p:spPr>
      </p:pic>
      <p:sp>
        <p:nvSpPr>
          <p:cNvPr id="31746" name="Title 1"/>
          <p:cNvSpPr>
            <a:spLocks noGrp="1"/>
          </p:cNvSpPr>
          <p:nvPr>
            <p:ph type="title"/>
          </p:nvPr>
        </p:nvSpPr>
        <p:spPr/>
        <p:txBody>
          <a:bodyPr/>
          <a:lstStyle/>
          <a:p>
            <a:pPr eaLnBrk="1" hangingPunct="1"/>
            <a:r>
              <a:rPr lang="en-US" dirty="0">
                <a:latin typeface="Franklin Gothic Medium" charset="0"/>
              </a:rPr>
              <a:t>One Homeless Participant’s </a:t>
            </a:r>
            <a:br>
              <a:rPr lang="en-US" dirty="0">
                <a:latin typeface="Franklin Gothic Medium" charset="0"/>
              </a:rPr>
            </a:br>
            <a:r>
              <a:rPr lang="en-US" altLang="ja-JP" dirty="0">
                <a:latin typeface="Franklin Gothic Medium" charset="0"/>
              </a:rPr>
              <a:t>Quest for Services</a:t>
            </a:r>
            <a:endParaRPr lang="en-US" dirty="0">
              <a:latin typeface="Franklin Gothic Medium" charset="0"/>
            </a:endParaRPr>
          </a:p>
        </p:txBody>
      </p:sp>
    </p:spTree>
    <p:extLst>
      <p:ext uri="{BB962C8B-B14F-4D97-AF65-F5344CB8AC3E}">
        <p14:creationId xmlns:p14="http://schemas.microsoft.com/office/powerpoint/2010/main" val="286505805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CPIC Video Summary of 6-month Outcomes</a:t>
            </a:r>
          </a:p>
        </p:txBody>
      </p:sp>
      <p:pic>
        <p:nvPicPr>
          <p:cNvPr id="6" name="Picture 18" descr="cpic-logo-4a-2-400p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7025" y="6161088"/>
            <a:ext cx="911225"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Go to RAND Ho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384" y="5990670"/>
            <a:ext cx="660083" cy="640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Community Partners in Care.mp4">
            <a:hlinkClick r:id="" action="ppaction://media"/>
            <a:extLst>
              <a:ext uri="{FF2B5EF4-FFF2-40B4-BE49-F238E27FC236}">
                <a16:creationId xmlns:a16="http://schemas.microsoft.com/office/drawing/2014/main" id="{B5F48709-4305-8444-977A-9CD3704D602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457200" y="1336675"/>
            <a:ext cx="8229600" cy="4629150"/>
          </a:xfrm>
        </p:spPr>
      </p:pic>
    </p:spTree>
    <p:extLst>
      <p:ext uri="{BB962C8B-B14F-4D97-AF65-F5344CB8AC3E}">
        <p14:creationId xmlns:p14="http://schemas.microsoft.com/office/powerpoint/2010/main" val="2083932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60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457200" y="76200"/>
            <a:ext cx="8229600" cy="6629400"/>
          </a:xfrm>
        </p:spPr>
        <p:txBody>
          <a:bodyPr rtlCol="0">
            <a:normAutofit fontScale="90000"/>
          </a:bodyPr>
          <a:lstStyle/>
          <a:p>
            <a:r>
              <a:rPr lang="en-US" sz="2700" b="0" dirty="0">
                <a:ea typeface="+mj-ea"/>
                <a:cs typeface="+mj-cs"/>
              </a:rPr>
              <a:t/>
            </a:r>
            <a:br>
              <a:rPr lang="en-US" sz="2700" b="0" dirty="0">
                <a:ea typeface="+mj-ea"/>
                <a:cs typeface="+mj-cs"/>
              </a:rPr>
            </a:br>
            <a:r>
              <a:rPr lang="en-US" sz="2700" b="0" dirty="0">
                <a:ea typeface="+mj-ea"/>
                <a:cs typeface="+mj-cs"/>
              </a:rPr>
              <a:t/>
            </a:r>
            <a:br>
              <a:rPr lang="en-US" sz="2700" b="0" dirty="0">
                <a:ea typeface="+mj-ea"/>
                <a:cs typeface="+mj-cs"/>
              </a:rPr>
            </a:br>
            <a:r>
              <a:rPr lang="en-US" sz="2700" b="0" dirty="0">
                <a:ea typeface="+mj-ea"/>
                <a:cs typeface="+mj-cs"/>
              </a:rPr>
              <a:t>BACKGROUND </a:t>
            </a:r>
            <a:br>
              <a:rPr lang="en-US" sz="2700" b="0" dirty="0">
                <a:ea typeface="+mj-ea"/>
                <a:cs typeface="+mj-cs"/>
              </a:rPr>
            </a:br>
            <a:r>
              <a:rPr lang="en-US" sz="2700" b="0" dirty="0">
                <a:latin typeface="+mn-lt"/>
                <a:ea typeface="+mj-ea"/>
                <a:cs typeface="+mj-cs"/>
              </a:rPr>
              <a:t/>
            </a:r>
            <a:br>
              <a:rPr lang="en-US" sz="2700" b="0" dirty="0">
                <a:latin typeface="+mn-lt"/>
                <a:ea typeface="+mj-ea"/>
                <a:cs typeface="+mj-cs"/>
              </a:rPr>
            </a:br>
            <a:r>
              <a:rPr lang="en-US" sz="2700" b="0" dirty="0">
                <a:latin typeface="+mn-lt"/>
                <a:ea typeface="+mj-ea"/>
                <a:cs typeface="+mj-cs"/>
              </a:rPr>
              <a:t>Depression is leading cause of disability worldwide </a:t>
            </a:r>
            <a:br>
              <a:rPr lang="en-US" sz="2700" b="0" dirty="0">
                <a:latin typeface="+mn-lt"/>
                <a:ea typeface="+mj-ea"/>
                <a:cs typeface="+mj-cs"/>
              </a:rPr>
            </a:br>
            <a:r>
              <a:rPr lang="en-US" sz="2700" b="0" dirty="0">
                <a:latin typeface="+mn-lt"/>
                <a:ea typeface="+mj-ea"/>
                <a:cs typeface="+mj-cs"/>
              </a:rPr>
              <a:t/>
            </a:r>
            <a:br>
              <a:rPr lang="en-US" sz="2700" b="0" dirty="0">
                <a:latin typeface="+mn-lt"/>
                <a:ea typeface="+mj-ea"/>
                <a:cs typeface="+mj-cs"/>
              </a:rPr>
            </a:br>
            <a:r>
              <a:rPr lang="en-US" sz="2700" b="0" dirty="0">
                <a:latin typeface="+mn-lt"/>
                <a:ea typeface="+mj-ea"/>
                <a:cs typeface="+mj-cs"/>
              </a:rPr>
              <a:t>Collaborative care is a </a:t>
            </a:r>
            <a:r>
              <a:rPr lang="en-US" sz="2700" b="0" i="1" dirty="0">
                <a:latin typeface="+mn-lt"/>
                <a:ea typeface="+mj-ea"/>
                <a:cs typeface="+mj-cs"/>
              </a:rPr>
              <a:t>system approach </a:t>
            </a:r>
            <a:r>
              <a:rPr lang="en-US" sz="2700" b="0" dirty="0">
                <a:latin typeface="+mn-lt"/>
                <a:ea typeface="+mj-ea"/>
                <a:cs typeface="+mj-cs"/>
              </a:rPr>
              <a:t>to evidence-based depression care in health systems,</a:t>
            </a:r>
            <a:br>
              <a:rPr lang="en-US" sz="2700" b="0" dirty="0">
                <a:latin typeface="+mn-lt"/>
                <a:ea typeface="+mj-ea"/>
                <a:cs typeface="+mj-cs"/>
              </a:rPr>
            </a:br>
            <a:r>
              <a:rPr lang="en-US" sz="2700" b="0" dirty="0">
                <a:latin typeface="+mn-lt"/>
                <a:ea typeface="+mj-ea"/>
                <a:cs typeface="+mj-cs"/>
              </a:rPr>
              <a:t>BUT often not available in under-resourced communities.</a:t>
            </a:r>
            <a:br>
              <a:rPr lang="en-US" sz="2700" b="0" dirty="0">
                <a:latin typeface="+mn-lt"/>
                <a:ea typeface="+mj-ea"/>
                <a:cs typeface="+mj-cs"/>
              </a:rPr>
            </a:br>
            <a:r>
              <a:rPr lang="en-US" sz="2700" b="0" dirty="0">
                <a:latin typeface="+mn-lt"/>
                <a:ea typeface="+mj-ea"/>
                <a:cs typeface="+mj-cs"/>
              </a:rPr>
              <a:t/>
            </a:r>
            <a:br>
              <a:rPr lang="en-US" sz="2700" b="0" dirty="0">
                <a:latin typeface="+mn-lt"/>
                <a:ea typeface="+mj-ea"/>
                <a:cs typeface="+mj-cs"/>
              </a:rPr>
            </a:br>
            <a:r>
              <a:rPr lang="en-US" sz="2400" b="0" dirty="0"/>
              <a:t>“Little is known about the independent contribution of community linkages to improving health and behavioral health outcomes.”—SAMSHA 2012</a:t>
            </a:r>
            <a:br>
              <a:rPr lang="en-US" sz="2400" b="0" dirty="0"/>
            </a:br>
            <a:r>
              <a:rPr lang="en-US" sz="2700" b="0" dirty="0">
                <a:latin typeface="+mn-lt"/>
                <a:ea typeface="+mj-ea"/>
                <a:cs typeface="+mj-cs"/>
              </a:rPr>
              <a:t/>
            </a:r>
            <a:br>
              <a:rPr lang="en-US" sz="2700" b="0" dirty="0">
                <a:latin typeface="+mn-lt"/>
                <a:ea typeface="+mj-ea"/>
                <a:cs typeface="+mj-cs"/>
              </a:rPr>
            </a:br>
            <a:r>
              <a:rPr lang="en-US" sz="2700" b="0" dirty="0">
                <a:latin typeface="+mn-lt"/>
                <a:ea typeface="+mj-ea"/>
                <a:cs typeface="+mj-cs"/>
              </a:rPr>
              <a:t>How can we translate the promise of high quality depression care into </a:t>
            </a:r>
            <a:r>
              <a:rPr lang="en-US" sz="2700" dirty="0">
                <a:ea typeface="+mj-ea"/>
                <a:cs typeface="+mj-cs"/>
              </a:rPr>
              <a:t>better lives </a:t>
            </a:r>
            <a:r>
              <a:rPr lang="en-US" sz="2700" b="0" dirty="0">
                <a:latin typeface="+mn-lt"/>
                <a:ea typeface="+mj-ea"/>
                <a:cs typeface="+mj-cs"/>
              </a:rPr>
              <a:t>for under-resourced, </a:t>
            </a:r>
            <a:br>
              <a:rPr lang="en-US" sz="2700" b="0" dirty="0">
                <a:latin typeface="+mn-lt"/>
                <a:ea typeface="+mj-ea"/>
                <a:cs typeface="+mj-cs"/>
              </a:rPr>
            </a:br>
            <a:r>
              <a:rPr lang="en-US" sz="2700" b="0" dirty="0">
                <a:latin typeface="+mn-lt"/>
                <a:ea typeface="+mj-ea"/>
                <a:cs typeface="+mj-cs"/>
              </a:rPr>
              <a:t>communities of color today?</a:t>
            </a:r>
            <a:r>
              <a:rPr lang="en-US" b="0" dirty="0">
                <a:latin typeface="+mn-lt"/>
                <a:ea typeface="+mj-ea"/>
                <a:cs typeface="+mj-cs"/>
              </a:rPr>
              <a:t/>
            </a:r>
            <a:br>
              <a:rPr lang="en-US" b="0" dirty="0">
                <a:latin typeface="+mn-lt"/>
                <a:ea typeface="+mj-ea"/>
                <a:cs typeface="+mj-cs"/>
              </a:rPr>
            </a:br>
            <a:endParaRPr lang="en-US" sz="2800" b="0" dirty="0">
              <a:latin typeface="+mn-lt"/>
              <a:ea typeface="+mj-ea"/>
              <a:cs typeface="+mj-cs"/>
            </a:endParaRPr>
          </a:p>
        </p:txBody>
      </p:sp>
    </p:spTree>
    <p:extLst>
      <p:ext uri="{BB962C8B-B14F-4D97-AF65-F5344CB8AC3E}">
        <p14:creationId xmlns:p14="http://schemas.microsoft.com/office/powerpoint/2010/main" val="294464717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4" name="Chart 3"/>
          <p:cNvGraphicFramePr>
            <a:graphicFrameLocks/>
          </p:cNvGraphicFramePr>
          <p:nvPr/>
        </p:nvGraphicFramePr>
        <p:xfrm>
          <a:off x="533400" y="1600200"/>
          <a:ext cx="8166100" cy="4684713"/>
        </p:xfrm>
        <a:graphic>
          <a:graphicData uri="http://schemas.openxmlformats.org/presentationml/2006/ole">
            <mc:AlternateContent xmlns:mc="http://schemas.openxmlformats.org/markup-compatibility/2006">
              <mc:Choice xmlns:v="urn:schemas-microsoft-com:vml" Requires="v">
                <p:oleObj spid="_x0000_s64548" name="Chart" r:id="rId4" imgW="8161869" imgH="4681341" progId="Excel.Chart.8">
                  <p:embed/>
                </p:oleObj>
              </mc:Choice>
              <mc:Fallback>
                <p:oleObj name="Chart" r:id="rId4" imgW="8161869" imgH="4681341" progId="Excel.Chart.8">
                  <p:embed/>
                  <p:pic>
                    <p:nvPicPr>
                      <p:cNvPr id="49154" name="Char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600200"/>
                        <a:ext cx="8166100" cy="4684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49155" name="TextBox 5"/>
          <p:cNvSpPr txBox="1">
            <a:spLocks noChangeArrowheads="1"/>
          </p:cNvSpPr>
          <p:nvPr/>
        </p:nvSpPr>
        <p:spPr bwMode="auto">
          <a:xfrm>
            <a:off x="7391400" y="1600200"/>
            <a:ext cx="1076325"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r>
              <a:rPr lang="en-US" sz="1800">
                <a:latin typeface="Calibri" charset="0"/>
                <a:ea typeface="MS PGothic" charset="0"/>
                <a:cs typeface="MS PGothic" charset="0"/>
              </a:rPr>
              <a:t>*p&lt;.05</a:t>
            </a:r>
          </a:p>
        </p:txBody>
      </p:sp>
      <p:sp>
        <p:nvSpPr>
          <p:cNvPr id="49156" name="TextBox 6"/>
          <p:cNvSpPr txBox="1">
            <a:spLocks noChangeArrowheads="1"/>
          </p:cNvSpPr>
          <p:nvPr/>
        </p:nvSpPr>
        <p:spPr bwMode="auto">
          <a:xfrm flipH="1">
            <a:off x="6477000" y="2895600"/>
            <a:ext cx="5508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r>
              <a:rPr lang="en-US" sz="2800">
                <a:solidFill>
                  <a:srgbClr val="FFFFFF"/>
                </a:solidFill>
                <a:latin typeface="Calibri" charset="0"/>
                <a:ea typeface="MS PGothic" charset="0"/>
                <a:cs typeface="MS PGothic" charset="0"/>
              </a:rPr>
              <a:t>*</a:t>
            </a:r>
          </a:p>
        </p:txBody>
      </p:sp>
      <p:sp>
        <p:nvSpPr>
          <p:cNvPr id="49157" name="Title 1"/>
          <p:cNvSpPr>
            <a:spLocks noGrp="1"/>
          </p:cNvSpPr>
          <p:nvPr>
            <p:ph type="title"/>
          </p:nvPr>
        </p:nvSpPr>
        <p:spPr>
          <a:xfrm>
            <a:off x="0" y="374650"/>
            <a:ext cx="9144000" cy="893763"/>
          </a:xfrm>
        </p:spPr>
        <p:txBody>
          <a:bodyPr/>
          <a:lstStyle/>
          <a:p>
            <a:r>
              <a:rPr lang="en-US" sz="4200" b="1" dirty="0">
                <a:solidFill>
                  <a:srgbClr val="000000"/>
                </a:solidFill>
                <a:latin typeface="Gill Sans Light" charset="0"/>
                <a:ea typeface="Heiti SC Light" charset="0"/>
                <a:cs typeface="Heiti SC Light" charset="0"/>
              </a:rPr>
              <a:t>CEP Increased Primary Care and </a:t>
            </a:r>
            <a:br>
              <a:rPr lang="en-US" sz="4200" b="1" dirty="0">
                <a:solidFill>
                  <a:srgbClr val="000000"/>
                </a:solidFill>
                <a:latin typeface="Gill Sans Light" charset="0"/>
                <a:ea typeface="Heiti SC Light" charset="0"/>
                <a:cs typeface="Heiti SC Light" charset="0"/>
              </a:rPr>
            </a:br>
            <a:r>
              <a:rPr lang="en-US" sz="4200" b="1" dirty="0">
                <a:solidFill>
                  <a:srgbClr val="000000"/>
                </a:solidFill>
                <a:latin typeface="Gill Sans Light" charset="0"/>
                <a:ea typeface="Heiti SC Light" charset="0"/>
                <a:cs typeface="Heiti SC Light" charset="0"/>
              </a:rPr>
              <a:t>Public Health Visits for Depression </a:t>
            </a:r>
            <a:br>
              <a:rPr lang="en-US" sz="4200" b="1" dirty="0">
                <a:solidFill>
                  <a:srgbClr val="000000"/>
                </a:solidFill>
                <a:latin typeface="Gill Sans Light" charset="0"/>
                <a:ea typeface="Heiti SC Light" charset="0"/>
                <a:cs typeface="Heiti SC Light" charset="0"/>
              </a:rPr>
            </a:br>
            <a:endParaRPr lang="en-US" sz="2200" b="1" dirty="0">
              <a:solidFill>
                <a:srgbClr val="000000"/>
              </a:solidFill>
              <a:latin typeface="Gill Sans Light" charset="0"/>
              <a:ea typeface="Heiti SC Light" charset="0"/>
              <a:cs typeface="Heiti SC Light" charset="0"/>
            </a:endParaRPr>
          </a:p>
        </p:txBody>
      </p:sp>
      <p:pic>
        <p:nvPicPr>
          <p:cNvPr id="49158" name="Picture 6" descr="Go to RAND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6107113"/>
            <a:ext cx="600075" cy="58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9" name="TextBox 1"/>
          <p:cNvSpPr txBox="1">
            <a:spLocks noChangeArrowheads="1"/>
          </p:cNvSpPr>
          <p:nvPr/>
        </p:nvSpPr>
        <p:spPr bwMode="auto">
          <a:xfrm>
            <a:off x="4038600" y="1295400"/>
            <a:ext cx="12811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eaLnBrk="1" hangingPunct="1"/>
            <a:r>
              <a:rPr lang="en-US" sz="2000" b="1">
                <a:solidFill>
                  <a:srgbClr val="000000"/>
                </a:solidFill>
              </a:rPr>
              <a:t>(N=1,018)</a:t>
            </a:r>
            <a:endParaRPr lang="en-US" sz="2000"/>
          </a:p>
        </p:txBody>
      </p:sp>
    </p:spTree>
    <p:extLst>
      <p:ext uri="{BB962C8B-B14F-4D97-AF65-F5344CB8AC3E}">
        <p14:creationId xmlns:p14="http://schemas.microsoft.com/office/powerpoint/2010/main" val="397925238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178" name="Chart 3"/>
          <p:cNvGraphicFramePr>
            <a:graphicFrameLocks/>
          </p:cNvGraphicFramePr>
          <p:nvPr/>
        </p:nvGraphicFramePr>
        <p:xfrm>
          <a:off x="533400" y="1752600"/>
          <a:ext cx="7791450" cy="4310063"/>
        </p:xfrm>
        <a:graphic>
          <a:graphicData uri="http://schemas.openxmlformats.org/presentationml/2006/ole">
            <mc:AlternateContent xmlns:mc="http://schemas.openxmlformats.org/markup-compatibility/2006">
              <mc:Choice xmlns:v="urn:schemas-microsoft-com:vml" Requires="v">
                <p:oleObj spid="_x0000_s65572" name="Chart" r:id="rId4" imgW="7790044" imgH="4309516" progId="Excel.Chart.8">
                  <p:embed/>
                </p:oleObj>
              </mc:Choice>
              <mc:Fallback>
                <p:oleObj name="Chart" r:id="rId4" imgW="7790044" imgH="4309516" progId="Excel.Chart.8">
                  <p:embed/>
                  <p:pic>
                    <p:nvPicPr>
                      <p:cNvPr id="50178" name="Char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752600"/>
                        <a:ext cx="7791450" cy="431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0179" name="TextBox 4"/>
          <p:cNvSpPr txBox="1">
            <a:spLocks noChangeArrowheads="1"/>
          </p:cNvSpPr>
          <p:nvPr/>
        </p:nvSpPr>
        <p:spPr bwMode="auto">
          <a:xfrm flipH="1">
            <a:off x="6172200" y="2819400"/>
            <a:ext cx="55245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r>
              <a:rPr lang="en-US" sz="2800">
                <a:solidFill>
                  <a:srgbClr val="FFFFFF"/>
                </a:solidFill>
                <a:latin typeface="Calibri" charset="0"/>
                <a:ea typeface="MS PGothic" charset="0"/>
                <a:cs typeface="MS PGothic" charset="0"/>
              </a:rPr>
              <a:t>*</a:t>
            </a:r>
          </a:p>
        </p:txBody>
      </p:sp>
      <p:sp>
        <p:nvSpPr>
          <p:cNvPr id="50180" name="TextBox 7"/>
          <p:cNvSpPr txBox="1">
            <a:spLocks noChangeArrowheads="1"/>
          </p:cNvSpPr>
          <p:nvPr/>
        </p:nvSpPr>
        <p:spPr bwMode="auto">
          <a:xfrm>
            <a:off x="7162800" y="1828800"/>
            <a:ext cx="1076325"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r>
              <a:rPr lang="en-US" sz="1800">
                <a:latin typeface="Calibri" charset="0"/>
                <a:ea typeface="MS PGothic" charset="0"/>
                <a:cs typeface="MS PGothic" charset="0"/>
              </a:rPr>
              <a:t>*p&lt;.05</a:t>
            </a:r>
          </a:p>
        </p:txBody>
      </p:sp>
      <p:pic>
        <p:nvPicPr>
          <p:cNvPr id="50181" name="Picture 6" descr="Go to RAND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6107113"/>
            <a:ext cx="600075" cy="58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2" name="TextBox 8"/>
          <p:cNvSpPr txBox="1">
            <a:spLocks noChangeArrowheads="1"/>
          </p:cNvSpPr>
          <p:nvPr/>
        </p:nvSpPr>
        <p:spPr bwMode="auto">
          <a:xfrm>
            <a:off x="0" y="76200"/>
            <a:ext cx="9144000"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4291" tIns="32146" rIns="64291" bIns="32146">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r>
              <a:rPr lang="en-US" sz="4200" b="1">
                <a:solidFill>
                  <a:srgbClr val="000000"/>
                </a:solidFill>
              </a:rPr>
              <a:t>CEP Increased </a:t>
            </a:r>
          </a:p>
          <a:p>
            <a:pPr algn="ctr" eaLnBrk="1" hangingPunct="1"/>
            <a:r>
              <a:rPr lang="en-US" sz="4200" b="1">
                <a:solidFill>
                  <a:srgbClr val="000000"/>
                </a:solidFill>
              </a:rPr>
              <a:t>Faith-Based Visits for Depression </a:t>
            </a:r>
          </a:p>
          <a:p>
            <a:pPr algn="ctr" eaLnBrk="1" hangingPunct="1"/>
            <a:r>
              <a:rPr lang="en-US" sz="2200" b="1">
                <a:solidFill>
                  <a:srgbClr val="000000"/>
                </a:solidFill>
              </a:rPr>
              <a:t>(N=1,018)</a:t>
            </a:r>
          </a:p>
        </p:txBody>
      </p:sp>
    </p:spTree>
    <p:extLst>
      <p:ext uri="{BB962C8B-B14F-4D97-AF65-F5344CB8AC3E}">
        <p14:creationId xmlns:p14="http://schemas.microsoft.com/office/powerpoint/2010/main" val="319313498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0" name="Chart 1"/>
          <p:cNvGraphicFramePr>
            <a:graphicFrameLocks/>
          </p:cNvGraphicFramePr>
          <p:nvPr/>
        </p:nvGraphicFramePr>
        <p:xfrm>
          <a:off x="812800" y="1243013"/>
          <a:ext cx="7975600" cy="4572000"/>
        </p:xfrm>
        <a:graphic>
          <a:graphicData uri="http://schemas.openxmlformats.org/presentationml/2006/ole">
            <mc:AlternateContent xmlns:mc="http://schemas.openxmlformats.org/markup-compatibility/2006">
              <mc:Choice xmlns:v="urn:schemas-microsoft-com:vml" Requires="v">
                <p:oleObj spid="_x0000_s58456" name="Chart" r:id="rId4" imgW="7972909" imgH="4571622" progId="Excel.Chart.8">
                  <p:embed/>
                </p:oleObj>
              </mc:Choice>
              <mc:Fallback>
                <p:oleObj name="Chart" r:id="rId4" imgW="7972909" imgH="4571622"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800" y="1243013"/>
                        <a:ext cx="79756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43011" name="Content Placeholder 5"/>
          <p:cNvSpPr txBox="1">
            <a:spLocks/>
          </p:cNvSpPr>
          <p:nvPr/>
        </p:nvSpPr>
        <p:spPr bwMode="auto">
          <a:xfrm>
            <a:off x="4800600" y="4572000"/>
            <a:ext cx="228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spcAft>
                <a:spcPts val="200"/>
              </a:spcAft>
            </a:pPr>
            <a:r>
              <a:rPr lang="en-US" sz="1400" b="1">
                <a:ea typeface="MS PGothic" charset="0"/>
                <a:cs typeface="MS PGothic" charset="0"/>
              </a:rPr>
              <a:t>Yes to 1 item in last 4 weeks</a:t>
            </a:r>
          </a:p>
          <a:p>
            <a:pPr algn="ctr" eaLnBrk="1" hangingPunct="1">
              <a:spcAft>
                <a:spcPts val="200"/>
              </a:spcAft>
              <a:buFont typeface="Arial" charset="0"/>
              <a:buChar char="•"/>
            </a:pPr>
            <a:r>
              <a:rPr lang="en-US" sz="1400" b="1">
                <a:ea typeface="MS PGothic" charset="0"/>
                <a:cs typeface="MS PGothic" charset="0"/>
              </a:rPr>
              <a:t>Felt peaceful and calm</a:t>
            </a:r>
          </a:p>
          <a:p>
            <a:pPr algn="ctr" eaLnBrk="1" hangingPunct="1">
              <a:spcAft>
                <a:spcPts val="200"/>
              </a:spcAft>
              <a:buFont typeface="Arial" charset="0"/>
              <a:buChar char="•"/>
            </a:pPr>
            <a:r>
              <a:rPr lang="en-US" sz="1400" b="1">
                <a:ea typeface="MS PGothic" charset="0"/>
                <a:cs typeface="MS PGothic" charset="0"/>
              </a:rPr>
              <a:t>Been a happy person</a:t>
            </a:r>
          </a:p>
          <a:p>
            <a:pPr algn="ctr" eaLnBrk="1" hangingPunct="1">
              <a:spcAft>
                <a:spcPts val="200"/>
              </a:spcAft>
              <a:buFont typeface="Arial" charset="0"/>
              <a:buChar char="•"/>
            </a:pPr>
            <a:r>
              <a:rPr lang="en-US" sz="1400" b="1">
                <a:ea typeface="MS PGothic" charset="0"/>
                <a:cs typeface="MS PGothic" charset="0"/>
              </a:rPr>
              <a:t>Having energy</a:t>
            </a:r>
          </a:p>
        </p:txBody>
      </p:sp>
      <p:sp>
        <p:nvSpPr>
          <p:cNvPr id="43012" name="TextBox 10"/>
          <p:cNvSpPr txBox="1">
            <a:spLocks noChangeArrowheads="1"/>
          </p:cNvSpPr>
          <p:nvPr/>
        </p:nvSpPr>
        <p:spPr bwMode="auto">
          <a:xfrm>
            <a:off x="6983413" y="1393825"/>
            <a:ext cx="1074737"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r>
              <a:rPr lang="en-US" sz="1800">
                <a:latin typeface="Calibri" charset="0"/>
                <a:ea typeface="MS PGothic" charset="0"/>
                <a:cs typeface="MS PGothic" charset="0"/>
              </a:rPr>
              <a:t>*p&lt;.05</a:t>
            </a:r>
          </a:p>
        </p:txBody>
      </p:sp>
      <p:sp>
        <p:nvSpPr>
          <p:cNvPr id="43013" name="TextBox 2"/>
          <p:cNvSpPr txBox="1">
            <a:spLocks noChangeArrowheads="1"/>
          </p:cNvSpPr>
          <p:nvPr/>
        </p:nvSpPr>
        <p:spPr bwMode="auto">
          <a:xfrm flipH="1">
            <a:off x="2209800" y="2667000"/>
            <a:ext cx="533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r>
              <a:rPr lang="en-US" sz="2800">
                <a:solidFill>
                  <a:srgbClr val="FFFFFF"/>
                </a:solidFill>
                <a:latin typeface="Calibri" charset="0"/>
                <a:ea typeface="MS PGothic" charset="0"/>
                <a:cs typeface="MS PGothic" charset="0"/>
              </a:rPr>
              <a:t>*</a:t>
            </a:r>
          </a:p>
        </p:txBody>
      </p:sp>
      <p:sp>
        <p:nvSpPr>
          <p:cNvPr id="43014" name="TextBox 14"/>
          <p:cNvSpPr txBox="1">
            <a:spLocks noChangeArrowheads="1"/>
          </p:cNvSpPr>
          <p:nvPr/>
        </p:nvSpPr>
        <p:spPr bwMode="auto">
          <a:xfrm flipH="1">
            <a:off x="5257800" y="2667000"/>
            <a:ext cx="550863"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r>
              <a:rPr lang="en-US" sz="2800">
                <a:solidFill>
                  <a:srgbClr val="FFFFFF"/>
                </a:solidFill>
                <a:latin typeface="Calibri" charset="0"/>
                <a:ea typeface="MS PGothic" charset="0"/>
                <a:cs typeface="MS PGothic" charset="0"/>
              </a:rPr>
              <a:t>*</a:t>
            </a:r>
          </a:p>
        </p:txBody>
      </p:sp>
      <p:pic>
        <p:nvPicPr>
          <p:cNvPr id="43015" name="Picture 6" descr="Go to RAND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6107113"/>
            <a:ext cx="600075" cy="58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6" name="TextBox 2"/>
          <p:cNvSpPr txBox="1">
            <a:spLocks noChangeArrowheads="1"/>
          </p:cNvSpPr>
          <p:nvPr/>
        </p:nvSpPr>
        <p:spPr bwMode="auto">
          <a:xfrm>
            <a:off x="0" y="152400"/>
            <a:ext cx="9144000" cy="1049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4291" tIns="32146" rIns="64291" bIns="32146">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r>
              <a:rPr lang="en-US" sz="3200" b="1" dirty="0">
                <a:solidFill>
                  <a:srgbClr val="000000"/>
                </a:solidFill>
              </a:rPr>
              <a:t>CEP Improved Client Mental Health,</a:t>
            </a:r>
          </a:p>
          <a:p>
            <a:pPr algn="ctr" eaLnBrk="1" hangingPunct="1"/>
            <a:r>
              <a:rPr lang="en-US" sz="3200" b="1" dirty="0">
                <a:solidFill>
                  <a:srgbClr val="000000"/>
                </a:solidFill>
              </a:rPr>
              <a:t>6-Month Follow-up </a:t>
            </a:r>
            <a:r>
              <a:rPr lang="en-US" sz="2400" b="1" dirty="0">
                <a:solidFill>
                  <a:srgbClr val="000000"/>
                </a:solidFill>
              </a:rPr>
              <a:t>(N=1,018)</a:t>
            </a:r>
          </a:p>
        </p:txBody>
      </p:sp>
      <p:sp>
        <p:nvSpPr>
          <p:cNvPr id="43017" name="TextBox 3"/>
          <p:cNvSpPr txBox="1">
            <a:spLocks noChangeArrowheads="1"/>
          </p:cNvSpPr>
          <p:nvPr/>
        </p:nvSpPr>
        <p:spPr bwMode="auto">
          <a:xfrm>
            <a:off x="2438400" y="4800600"/>
            <a:ext cx="11207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eaLnBrk="1" hangingPunct="1"/>
            <a:r>
              <a:rPr lang="en-US" sz="1400" b="1">
                <a:solidFill>
                  <a:srgbClr val="000000"/>
                </a:solidFill>
                <a:ea typeface="MS PGothic" charset="0"/>
                <a:cs typeface="MS PGothic" charset="0"/>
              </a:rPr>
              <a:t>MCS12 &lt; 40</a:t>
            </a:r>
          </a:p>
        </p:txBody>
      </p:sp>
    </p:spTree>
    <p:extLst>
      <p:ext uri="{BB962C8B-B14F-4D97-AF65-F5344CB8AC3E}">
        <p14:creationId xmlns:p14="http://schemas.microsoft.com/office/powerpoint/2010/main" val="68768669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4" name="Chart 3"/>
          <p:cNvGraphicFramePr>
            <a:graphicFrameLocks/>
          </p:cNvGraphicFramePr>
          <p:nvPr/>
        </p:nvGraphicFramePr>
        <p:xfrm>
          <a:off x="0" y="1163638"/>
          <a:ext cx="8061325" cy="5140325"/>
        </p:xfrm>
        <a:graphic>
          <a:graphicData uri="http://schemas.openxmlformats.org/presentationml/2006/ole">
            <mc:AlternateContent xmlns:mc="http://schemas.openxmlformats.org/markup-compatibility/2006">
              <mc:Choice xmlns:v="urn:schemas-microsoft-com:vml" Requires="v">
                <p:oleObj spid="_x0000_s60504" name="Chart" r:id="rId4" imgW="8064341" imgH="5138503" progId="Excel.Chart.8">
                  <p:embed/>
                </p:oleObj>
              </mc:Choice>
              <mc:Fallback>
                <p:oleObj name="Chart" r:id="rId4" imgW="8064341" imgH="5138503"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63638"/>
                        <a:ext cx="8061325" cy="514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44035" name="Content Placeholder 4"/>
          <p:cNvSpPr>
            <a:spLocks noGrp="1"/>
          </p:cNvSpPr>
          <p:nvPr>
            <p:ph idx="1"/>
          </p:nvPr>
        </p:nvSpPr>
        <p:spPr>
          <a:xfrm>
            <a:off x="1689100" y="4879975"/>
            <a:ext cx="1939925" cy="1216025"/>
          </a:xfrm>
        </p:spPr>
        <p:txBody>
          <a:bodyPr/>
          <a:lstStyle/>
          <a:p>
            <a:pPr eaLnBrk="1" hangingPunct="1">
              <a:buFont typeface="Arial" charset="0"/>
              <a:buNone/>
            </a:pPr>
            <a:r>
              <a:rPr lang="en-US" sz="1700">
                <a:solidFill>
                  <a:srgbClr val="000000"/>
                </a:solidFill>
                <a:latin typeface="Gill Sans Light" charset="0"/>
                <a:ea typeface="Heiti SC Light" charset="0"/>
                <a:cs typeface="Heiti SC Light" charset="0"/>
              </a:rPr>
              <a:t>Yes to all health limits</a:t>
            </a:r>
          </a:p>
          <a:p>
            <a:pPr eaLnBrk="1" hangingPunct="1">
              <a:spcBef>
                <a:spcPct val="0"/>
              </a:spcBef>
              <a:buFont typeface="Arial" charset="0"/>
              <a:buChar char="•"/>
            </a:pPr>
            <a:r>
              <a:rPr lang="en-US" sz="1700">
                <a:solidFill>
                  <a:srgbClr val="000000"/>
                </a:solidFill>
                <a:latin typeface="Gill Sans Light" charset="0"/>
                <a:ea typeface="Heiti SC Light" charset="0"/>
                <a:cs typeface="Heiti SC Light" charset="0"/>
              </a:rPr>
              <a:t>Moderate activity</a:t>
            </a:r>
          </a:p>
          <a:p>
            <a:pPr eaLnBrk="1" hangingPunct="1">
              <a:spcBef>
                <a:spcPct val="0"/>
              </a:spcBef>
              <a:buFont typeface="Arial" charset="0"/>
              <a:buChar char="•"/>
            </a:pPr>
            <a:r>
              <a:rPr lang="en-US" sz="1700">
                <a:solidFill>
                  <a:srgbClr val="000000"/>
                </a:solidFill>
                <a:latin typeface="Gill Sans Light" charset="0"/>
                <a:ea typeface="Heiti SC Light" charset="0"/>
                <a:cs typeface="Heiti SC Light" charset="0"/>
              </a:rPr>
              <a:t>Stairs</a:t>
            </a:r>
          </a:p>
          <a:p>
            <a:pPr eaLnBrk="1" hangingPunct="1">
              <a:spcBef>
                <a:spcPct val="0"/>
              </a:spcBef>
              <a:buFont typeface="Arial" charset="0"/>
              <a:buChar char="•"/>
            </a:pPr>
            <a:r>
              <a:rPr lang="en-US" sz="1700">
                <a:solidFill>
                  <a:srgbClr val="000000"/>
                </a:solidFill>
                <a:latin typeface="Gill Sans Light" charset="0"/>
                <a:ea typeface="Heiti SC Light" charset="0"/>
                <a:cs typeface="Heiti SC Light" charset="0"/>
              </a:rPr>
              <a:t>Physical activity</a:t>
            </a:r>
          </a:p>
        </p:txBody>
      </p:sp>
      <p:sp>
        <p:nvSpPr>
          <p:cNvPr id="44036" name="Content Placeholder 4"/>
          <p:cNvSpPr txBox="1">
            <a:spLocks/>
          </p:cNvSpPr>
          <p:nvPr/>
        </p:nvSpPr>
        <p:spPr bwMode="auto">
          <a:xfrm>
            <a:off x="4876800" y="4953000"/>
            <a:ext cx="2667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spcBef>
                <a:spcPts val="150"/>
              </a:spcBef>
            </a:pPr>
            <a:r>
              <a:rPr lang="en-US" sz="1700">
                <a:solidFill>
                  <a:srgbClr val="000000"/>
                </a:solidFill>
              </a:rPr>
              <a:t>Risk Factors:</a:t>
            </a:r>
          </a:p>
          <a:p>
            <a:pPr>
              <a:spcBef>
                <a:spcPts val="150"/>
              </a:spcBef>
              <a:buFont typeface="Arial" charset="0"/>
              <a:buChar char="•"/>
            </a:pPr>
            <a:r>
              <a:rPr lang="en-US" sz="1700">
                <a:solidFill>
                  <a:srgbClr val="000000"/>
                </a:solidFill>
              </a:rPr>
              <a:t>food insecurity</a:t>
            </a:r>
          </a:p>
          <a:p>
            <a:pPr>
              <a:spcBef>
                <a:spcPts val="150"/>
              </a:spcBef>
              <a:buFont typeface="Arial" charset="0"/>
              <a:buChar char="•"/>
            </a:pPr>
            <a:r>
              <a:rPr lang="en-US" sz="1700">
                <a:solidFill>
                  <a:srgbClr val="000000"/>
                </a:solidFill>
              </a:rPr>
              <a:t>eviction</a:t>
            </a:r>
          </a:p>
          <a:p>
            <a:pPr>
              <a:spcBef>
                <a:spcPts val="150"/>
              </a:spcBef>
              <a:buFont typeface="Arial" charset="0"/>
              <a:buChar char="•"/>
            </a:pPr>
            <a:r>
              <a:rPr lang="en-US" sz="1700">
                <a:solidFill>
                  <a:srgbClr val="000000"/>
                </a:solidFill>
              </a:rPr>
              <a:t>severe financial crisis</a:t>
            </a:r>
            <a:endParaRPr lang="en-US" sz="1700">
              <a:solidFill>
                <a:srgbClr val="000000"/>
              </a:solidFill>
              <a:latin typeface="Calibri" charset="0"/>
              <a:ea typeface="MS PGothic" charset="0"/>
              <a:cs typeface="MS PGothic" charset="0"/>
            </a:endParaRPr>
          </a:p>
        </p:txBody>
      </p:sp>
      <p:sp>
        <p:nvSpPr>
          <p:cNvPr id="44037" name="TextBox 7"/>
          <p:cNvSpPr txBox="1">
            <a:spLocks noChangeArrowheads="1"/>
          </p:cNvSpPr>
          <p:nvPr/>
        </p:nvSpPr>
        <p:spPr bwMode="auto">
          <a:xfrm>
            <a:off x="6210300" y="1660525"/>
            <a:ext cx="1074738" cy="37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r>
              <a:rPr lang="en-US" sz="1800">
                <a:latin typeface="Calibri" charset="0"/>
                <a:ea typeface="MS PGothic" charset="0"/>
                <a:cs typeface="MS PGothic" charset="0"/>
              </a:rPr>
              <a:t>*p&lt;.05</a:t>
            </a:r>
          </a:p>
        </p:txBody>
      </p:sp>
      <p:sp>
        <p:nvSpPr>
          <p:cNvPr id="44038" name="TextBox 8"/>
          <p:cNvSpPr txBox="1">
            <a:spLocks noChangeArrowheads="1"/>
          </p:cNvSpPr>
          <p:nvPr/>
        </p:nvSpPr>
        <p:spPr bwMode="auto">
          <a:xfrm flipH="1">
            <a:off x="3352800" y="3733800"/>
            <a:ext cx="55245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r>
              <a:rPr lang="en-US" sz="2800">
                <a:solidFill>
                  <a:schemeClr val="bg1"/>
                </a:solidFill>
                <a:latin typeface="Calibri" charset="0"/>
                <a:ea typeface="MS PGothic" charset="0"/>
                <a:cs typeface="MS PGothic" charset="0"/>
              </a:rPr>
              <a:t>*</a:t>
            </a:r>
          </a:p>
        </p:txBody>
      </p:sp>
      <p:sp>
        <p:nvSpPr>
          <p:cNvPr id="44039" name="TextBox 9"/>
          <p:cNvSpPr txBox="1">
            <a:spLocks noChangeArrowheads="1"/>
          </p:cNvSpPr>
          <p:nvPr/>
        </p:nvSpPr>
        <p:spPr bwMode="auto">
          <a:xfrm flipH="1">
            <a:off x="6781800" y="3200400"/>
            <a:ext cx="55245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r>
              <a:rPr lang="en-US" sz="2800">
                <a:solidFill>
                  <a:schemeClr val="bg1"/>
                </a:solidFill>
                <a:latin typeface="Calibri" charset="0"/>
                <a:ea typeface="MS PGothic" charset="0"/>
                <a:cs typeface="MS PGothic" charset="0"/>
              </a:rPr>
              <a:t>*</a:t>
            </a:r>
          </a:p>
        </p:txBody>
      </p:sp>
      <p:sp>
        <p:nvSpPr>
          <p:cNvPr id="11" name="TextBox 10"/>
          <p:cNvSpPr txBox="1"/>
          <p:nvPr/>
        </p:nvSpPr>
        <p:spPr>
          <a:xfrm>
            <a:off x="-457200" y="152400"/>
            <a:ext cx="9144000" cy="1511470"/>
          </a:xfrm>
          <a:prstGeom prst="rect">
            <a:avLst/>
          </a:prstGeom>
          <a:noFill/>
        </p:spPr>
        <p:txBody>
          <a:bodyPr lIns="64291" tIns="32146" rIns="64291" bIns="32146">
            <a:spAutoFit/>
          </a:bodyPr>
          <a:lstStyle/>
          <a:p>
            <a:pPr algn="ctr">
              <a:defRPr/>
            </a:pPr>
            <a:r>
              <a:rPr lang="en-US" sz="3600" b="1" dirty="0">
                <a:solidFill>
                  <a:srgbClr val="000000"/>
                </a:solidFill>
                <a:latin typeface="+mj-lt"/>
                <a:cs typeface="+mn-cs"/>
              </a:rPr>
              <a:t>CEP Improved Physical Activity and Homelessness Risk Factors, 6 months</a:t>
            </a:r>
          </a:p>
          <a:p>
            <a:pPr algn="ctr">
              <a:defRPr/>
            </a:pPr>
            <a:r>
              <a:rPr lang="en-US" sz="2200" b="1" dirty="0">
                <a:solidFill>
                  <a:srgbClr val="000000"/>
                </a:solidFill>
                <a:latin typeface="+mj-lt"/>
                <a:cs typeface="+mn-cs"/>
              </a:rPr>
              <a:t>(N=1,018)</a:t>
            </a:r>
          </a:p>
        </p:txBody>
      </p:sp>
    </p:spTree>
    <p:extLst>
      <p:ext uri="{BB962C8B-B14F-4D97-AF65-F5344CB8AC3E}">
        <p14:creationId xmlns:p14="http://schemas.microsoft.com/office/powerpoint/2010/main" val="267685799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06" name="Chart 3"/>
          <p:cNvGraphicFramePr>
            <a:graphicFrameLocks/>
          </p:cNvGraphicFramePr>
          <p:nvPr>
            <p:extLst>
              <p:ext uri="{D42A27DB-BD31-4B8C-83A1-F6EECF244321}">
                <p14:modId xmlns:p14="http://schemas.microsoft.com/office/powerpoint/2010/main" val="1030101930"/>
              </p:ext>
            </p:extLst>
          </p:nvPr>
        </p:nvGraphicFramePr>
        <p:xfrm>
          <a:off x="381000" y="2057400"/>
          <a:ext cx="8566150" cy="4224338"/>
        </p:xfrm>
        <a:graphic>
          <a:graphicData uri="http://schemas.openxmlformats.org/presentationml/2006/ole">
            <mc:AlternateContent xmlns:mc="http://schemas.openxmlformats.org/markup-compatibility/2006">
              <mc:Choice xmlns:v="urn:schemas-microsoft-com:vml" Requires="v">
                <p:oleObj spid="_x0000_s62552" name="Chart" r:id="rId4" imgW="8564172" imgH="4218083" progId="Excel.Chart.8">
                  <p:embed/>
                </p:oleObj>
              </mc:Choice>
              <mc:Fallback>
                <p:oleObj name="Chart" r:id="rId4" imgW="8564172" imgH="4218083"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057400"/>
                        <a:ext cx="8566150" cy="422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47107" name="TextBox 5"/>
          <p:cNvSpPr txBox="1">
            <a:spLocks noChangeArrowheads="1"/>
          </p:cNvSpPr>
          <p:nvPr/>
        </p:nvSpPr>
        <p:spPr bwMode="auto">
          <a:xfrm>
            <a:off x="5535613" y="1822450"/>
            <a:ext cx="1076325"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r>
              <a:rPr lang="en-US" sz="1800">
                <a:latin typeface="Calibri" charset="0"/>
                <a:ea typeface="MS PGothic" charset="0"/>
                <a:cs typeface="MS PGothic" charset="0"/>
              </a:rPr>
              <a:t>*p&lt;.05</a:t>
            </a:r>
          </a:p>
        </p:txBody>
      </p:sp>
      <p:sp>
        <p:nvSpPr>
          <p:cNvPr id="47108" name="TextBox 6"/>
          <p:cNvSpPr txBox="1">
            <a:spLocks noChangeArrowheads="1"/>
          </p:cNvSpPr>
          <p:nvPr/>
        </p:nvSpPr>
        <p:spPr bwMode="auto">
          <a:xfrm flipH="1">
            <a:off x="3581400" y="3733800"/>
            <a:ext cx="5508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r>
              <a:rPr lang="en-US" sz="2800">
                <a:solidFill>
                  <a:srgbClr val="FFFFFF"/>
                </a:solidFill>
                <a:latin typeface="Calibri" charset="0"/>
                <a:ea typeface="MS PGothic" charset="0"/>
                <a:cs typeface="MS PGothic" charset="0"/>
              </a:rPr>
              <a:t>*</a:t>
            </a:r>
          </a:p>
        </p:txBody>
      </p:sp>
      <p:sp>
        <p:nvSpPr>
          <p:cNvPr id="47109" name="Title 1"/>
          <p:cNvSpPr>
            <a:spLocks noGrp="1"/>
          </p:cNvSpPr>
          <p:nvPr>
            <p:ph type="title"/>
          </p:nvPr>
        </p:nvSpPr>
        <p:spPr>
          <a:xfrm>
            <a:off x="0" y="533400"/>
            <a:ext cx="9144000" cy="893763"/>
          </a:xfrm>
        </p:spPr>
        <p:txBody>
          <a:bodyPr/>
          <a:lstStyle/>
          <a:p>
            <a:r>
              <a:rPr lang="en-US" sz="4200" b="1" dirty="0">
                <a:solidFill>
                  <a:srgbClr val="000000"/>
                </a:solidFill>
                <a:latin typeface="Gill Sans Light" charset="0"/>
                <a:ea typeface="Heiti SC Light" charset="0"/>
                <a:cs typeface="Heiti SC Light" charset="0"/>
              </a:rPr>
              <a:t>CEP Reduced Hospitalizations, 6 </a:t>
            </a:r>
            <a:r>
              <a:rPr lang="en-US" sz="4200" b="1" dirty="0" err="1">
                <a:solidFill>
                  <a:srgbClr val="000000"/>
                </a:solidFill>
                <a:latin typeface="Gill Sans Light" charset="0"/>
                <a:ea typeface="Heiti SC Light" charset="0"/>
                <a:cs typeface="Heiti SC Light" charset="0"/>
              </a:rPr>
              <a:t>mo</a:t>
            </a:r>
            <a:r>
              <a:rPr lang="en-US" sz="4200" b="1" dirty="0">
                <a:solidFill>
                  <a:srgbClr val="000000"/>
                </a:solidFill>
                <a:latin typeface="Gill Sans Light" charset="0"/>
                <a:ea typeface="Heiti SC Light" charset="0"/>
                <a:cs typeface="Heiti SC Light" charset="0"/>
              </a:rPr>
              <a:t/>
            </a:r>
            <a:br>
              <a:rPr lang="en-US" sz="4200" b="1" dirty="0">
                <a:solidFill>
                  <a:srgbClr val="000000"/>
                </a:solidFill>
                <a:latin typeface="Gill Sans Light" charset="0"/>
                <a:ea typeface="Heiti SC Light" charset="0"/>
                <a:cs typeface="Heiti SC Light" charset="0"/>
              </a:rPr>
            </a:br>
            <a:r>
              <a:rPr lang="en-US" sz="2200" b="1" dirty="0">
                <a:solidFill>
                  <a:srgbClr val="000000"/>
                </a:solidFill>
                <a:latin typeface="Gill Sans Light" charset="0"/>
                <a:ea typeface="Heiti SC Light" charset="0"/>
                <a:cs typeface="Heiti SC Light" charset="0"/>
              </a:rPr>
              <a:t>(N=1,018)</a:t>
            </a:r>
          </a:p>
        </p:txBody>
      </p:sp>
      <p:pic>
        <p:nvPicPr>
          <p:cNvPr id="47110" name="Picture 6" descr="Go to RAND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6107113"/>
            <a:ext cx="600075" cy="58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11" name="TextBox 6"/>
          <p:cNvSpPr txBox="1">
            <a:spLocks noChangeArrowheads="1"/>
          </p:cNvSpPr>
          <p:nvPr/>
        </p:nvSpPr>
        <p:spPr bwMode="auto">
          <a:xfrm flipH="1">
            <a:off x="7086600" y="4495800"/>
            <a:ext cx="5508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r>
              <a:rPr lang="en-US" sz="2800">
                <a:solidFill>
                  <a:srgbClr val="FFFFFF"/>
                </a:solidFill>
                <a:latin typeface="Calibri" charset="0"/>
                <a:ea typeface="MS PGothic" charset="0"/>
                <a:cs typeface="MS PGothic" charset="0"/>
              </a:rPr>
              <a:t>*</a:t>
            </a:r>
          </a:p>
        </p:txBody>
      </p:sp>
    </p:spTree>
    <p:extLst>
      <p:ext uri="{BB962C8B-B14F-4D97-AF65-F5344CB8AC3E}">
        <p14:creationId xmlns:p14="http://schemas.microsoft.com/office/powerpoint/2010/main" val="220910738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12-month Client Outcomes</a:t>
            </a:r>
          </a:p>
        </p:txBody>
      </p:sp>
      <p:sp>
        <p:nvSpPr>
          <p:cNvPr id="3" name="Content Placeholder 2"/>
          <p:cNvSpPr>
            <a:spLocks noGrp="1"/>
          </p:cNvSpPr>
          <p:nvPr>
            <p:ph idx="1"/>
          </p:nvPr>
        </p:nvSpPr>
        <p:spPr/>
        <p:txBody>
          <a:bodyPr/>
          <a:lstStyle/>
          <a:p>
            <a:r>
              <a:rPr lang="en-US" dirty="0"/>
              <a:t>Modest continuing improvements at 12 months relative to baseline in mental health related quality of life for CEP vs. RS</a:t>
            </a:r>
          </a:p>
          <a:p>
            <a:r>
              <a:rPr lang="en-US" dirty="0"/>
              <a:t>Continued reduction in behavioral health hospitalizations for CEP at 12 months</a:t>
            </a:r>
          </a:p>
          <a:p>
            <a:r>
              <a:rPr lang="en-US" dirty="0"/>
              <a:t>Statistical significance sensitive to analysis methods</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03251522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2"/>
                </a:solidFill>
                <a:latin typeface="Arial" panose="020B0604020202020204" pitchFamily="34" charset="0"/>
                <a:cs typeface="Arial" panose="020B0604020202020204" pitchFamily="34" charset="0"/>
              </a:rPr>
              <a:t/>
            </a:r>
            <a:br>
              <a:rPr lang="en-US" b="1" dirty="0">
                <a:solidFill>
                  <a:schemeClr val="tx2"/>
                </a:solidFill>
                <a:latin typeface="Arial" panose="020B0604020202020204" pitchFamily="34" charset="0"/>
                <a:cs typeface="Arial" panose="020B0604020202020204" pitchFamily="34" charset="0"/>
              </a:rPr>
            </a:br>
            <a:r>
              <a:rPr lang="en-US" b="1" dirty="0">
                <a:solidFill>
                  <a:schemeClr val="tx2"/>
                </a:solidFill>
                <a:latin typeface="Arial" panose="020B0604020202020204" pitchFamily="34" charset="0"/>
                <a:cs typeface="Arial" panose="020B0604020202020204" pitchFamily="34" charset="0"/>
              </a:rPr>
              <a:t>3-Year Outcomes</a:t>
            </a:r>
            <a:br>
              <a:rPr lang="en-US" b="1" dirty="0">
                <a:solidFill>
                  <a:schemeClr val="tx2"/>
                </a:solidFill>
                <a:latin typeface="Arial" panose="020B0604020202020204" pitchFamily="34" charset="0"/>
                <a:cs typeface="Arial" panose="020B0604020202020204" pitchFamily="34" charset="0"/>
              </a:rPr>
            </a:br>
            <a:endParaRPr lang="en-US" b="1" dirty="0">
              <a:solidFill>
                <a:schemeClr val="tx2"/>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buNone/>
            </a:pPr>
            <a:r>
              <a:rPr lang="en-US" dirty="0"/>
              <a:t>CEP over RS:</a:t>
            </a:r>
          </a:p>
          <a:p>
            <a:r>
              <a:rPr lang="en-US" dirty="0"/>
              <a:t>Small improvement in physical health-related quality of life </a:t>
            </a:r>
          </a:p>
          <a:p>
            <a:r>
              <a:rPr lang="en-US" dirty="0"/>
              <a:t>Fewer inpatient nights for behavioral health</a:t>
            </a:r>
          </a:p>
          <a:p>
            <a:r>
              <a:rPr lang="en-US" dirty="0"/>
              <a:t>Higher % with community sector depression services </a:t>
            </a:r>
          </a:p>
          <a:p>
            <a:r>
              <a:rPr lang="en-US" dirty="0"/>
              <a:t>Higher % use of mood stabilizers </a:t>
            </a:r>
          </a:p>
        </p:txBody>
      </p:sp>
    </p:spTree>
    <p:extLst>
      <p:ext uri="{BB962C8B-B14F-4D97-AF65-F5344CB8AC3E}">
        <p14:creationId xmlns:p14="http://schemas.microsoft.com/office/powerpoint/2010/main" val="17316838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2"/>
                </a:solidFill>
                <a:latin typeface="Arial" panose="020B0604020202020204" pitchFamily="34" charset="0"/>
                <a:cs typeface="Arial" panose="020B0604020202020204" pitchFamily="34" charset="0"/>
              </a:rPr>
              <a:t>3-Year Outcomes Differ by </a:t>
            </a:r>
            <a:br>
              <a:rPr lang="en-US" b="1" dirty="0">
                <a:solidFill>
                  <a:schemeClr val="tx2"/>
                </a:solidFill>
                <a:latin typeface="Arial" panose="020B0604020202020204" pitchFamily="34" charset="0"/>
                <a:cs typeface="Arial" panose="020B0604020202020204" pitchFamily="34" charset="0"/>
              </a:rPr>
            </a:br>
            <a:r>
              <a:rPr lang="en-US" b="1" dirty="0">
                <a:solidFill>
                  <a:schemeClr val="tx2"/>
                </a:solidFill>
                <a:latin typeface="Arial" panose="020B0604020202020204" pitchFamily="34" charset="0"/>
                <a:cs typeface="Arial" panose="020B0604020202020204" pitchFamily="34" charset="0"/>
              </a:rPr>
              <a:t>Screening Sector</a:t>
            </a:r>
          </a:p>
        </p:txBody>
      </p:sp>
      <p:sp>
        <p:nvSpPr>
          <p:cNvPr id="3" name="Content Placeholder 2"/>
          <p:cNvSpPr>
            <a:spLocks noGrp="1"/>
          </p:cNvSpPr>
          <p:nvPr>
            <p:ph idx="1"/>
          </p:nvPr>
        </p:nvSpPr>
        <p:spPr/>
        <p:txBody>
          <a:bodyPr>
            <a:normAutofit/>
          </a:bodyPr>
          <a:lstStyle/>
          <a:p>
            <a:pPr marL="0" indent="0">
              <a:buNone/>
            </a:pPr>
            <a:r>
              <a:rPr lang="en-US" dirty="0"/>
              <a:t>CEP Compared to RS </a:t>
            </a:r>
            <a:r>
              <a:rPr lang="en-US" sz="2000" dirty="0"/>
              <a:t>[significant interaction]</a:t>
            </a:r>
          </a:p>
          <a:p>
            <a:r>
              <a:rPr lang="en-US" sz="2400" u="sng" dirty="0"/>
              <a:t>in healthcare compared to community sector clients :</a:t>
            </a:r>
            <a:r>
              <a:rPr lang="en-US" sz="2400" dirty="0"/>
              <a:t> more improvement in physical health quality of life, % with community depression service visit and greater mean social services for depression  </a:t>
            </a:r>
          </a:p>
          <a:p>
            <a:r>
              <a:rPr lang="en-US" sz="2400" u="sng" dirty="0"/>
              <a:t>in community compared to healthcare clients :</a:t>
            </a:r>
            <a:r>
              <a:rPr lang="en-US" sz="2400" dirty="0"/>
              <a:t> greater increase in appropriate depression treatment (either not depressed or using antidepressants or &gt;=4 healthcare depression visits)</a:t>
            </a:r>
            <a:endParaRPr lang="en-US" dirty="0"/>
          </a:p>
          <a:p>
            <a:endParaRPr lang="en-US" dirty="0"/>
          </a:p>
        </p:txBody>
      </p:sp>
    </p:spTree>
    <p:extLst>
      <p:ext uri="{BB962C8B-B14F-4D97-AF65-F5344CB8AC3E}">
        <p14:creationId xmlns:p14="http://schemas.microsoft.com/office/powerpoint/2010/main" val="354117052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856" y="1016794"/>
            <a:ext cx="8539844" cy="771185"/>
          </a:xfrm>
        </p:spPr>
        <p:txBody>
          <a:bodyPr>
            <a:normAutofit fontScale="90000"/>
          </a:bodyPr>
          <a:lstStyle/>
          <a:p>
            <a:r>
              <a:rPr lang="en-US" sz="2400" dirty="0"/>
              <a:t># of Periods in Community Defined Remission in 3 years, females</a:t>
            </a:r>
            <a:br>
              <a:rPr lang="en-US" sz="2400" dirty="0"/>
            </a:br>
            <a:r>
              <a:rPr lang="en-US" sz="2400" dirty="0"/>
              <a:t>(not depressed, not poor MHRQL, or some mental wellness)</a:t>
            </a:r>
          </a:p>
        </p:txBody>
      </p:sp>
      <p:graphicFrame>
        <p:nvGraphicFramePr>
          <p:cNvPr id="3" name="Chart 2"/>
          <p:cNvGraphicFramePr>
            <a:graphicFrameLocks/>
          </p:cNvGraphicFramePr>
          <p:nvPr>
            <p:extLst/>
          </p:nvPr>
        </p:nvGraphicFramePr>
        <p:xfrm>
          <a:off x="620486" y="1902280"/>
          <a:ext cx="8278586" cy="35596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5839214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8E47A-6DDA-5148-BA8E-138427673C8B}"/>
              </a:ext>
            </a:extLst>
          </p:cNvPr>
          <p:cNvSpPr>
            <a:spLocks noGrp="1"/>
          </p:cNvSpPr>
          <p:nvPr>
            <p:ph type="title"/>
          </p:nvPr>
        </p:nvSpPr>
        <p:spPr/>
        <p:txBody>
          <a:bodyPr/>
          <a:lstStyle/>
          <a:p>
            <a:r>
              <a:rPr lang="en-US" dirty="0"/>
              <a:t>4-Year follow-up of 3-year participants</a:t>
            </a:r>
          </a:p>
        </p:txBody>
      </p:sp>
      <p:sp>
        <p:nvSpPr>
          <p:cNvPr id="3" name="Text Placeholder 2">
            <a:extLst>
              <a:ext uri="{FF2B5EF4-FFF2-40B4-BE49-F238E27FC236}">
                <a16:creationId xmlns:a16="http://schemas.microsoft.com/office/drawing/2014/main" id="{C91F9A30-4511-E548-80D9-378335AB6B9B}"/>
              </a:ext>
            </a:extLst>
          </p:cNvPr>
          <p:cNvSpPr>
            <a:spLocks noGrp="1"/>
          </p:cNvSpPr>
          <p:nvPr>
            <p:ph type="body" sz="quarter" idx="10"/>
          </p:nvPr>
        </p:nvSpPr>
        <p:spPr/>
        <p:txBody>
          <a:bodyPr/>
          <a:lstStyle/>
          <a:p>
            <a:r>
              <a:rPr lang="en-US" dirty="0"/>
              <a:t>CEP relative to RS improved likelihood of:</a:t>
            </a:r>
          </a:p>
          <a:p>
            <a:pPr lvl="1"/>
            <a:r>
              <a:rPr lang="en-US" dirty="0"/>
              <a:t>clinical remission (not having probable depression by PHQ2)</a:t>
            </a:r>
          </a:p>
          <a:p>
            <a:pPr lvl="1"/>
            <a:r>
              <a:rPr lang="en-US" dirty="0"/>
              <a:t>community-defined remission (not probable depression, not poor mental-health related quality of life, or some mental wellness).</a:t>
            </a:r>
          </a:p>
          <a:p>
            <a:r>
              <a:rPr lang="en-US" dirty="0"/>
              <a:t>Other predictors: depression treatment self-efficacy; social support; chronic conditions</a:t>
            </a:r>
          </a:p>
          <a:p>
            <a:r>
              <a:rPr lang="en-US" dirty="0"/>
              <a:t>Exploratory due to low response rate</a:t>
            </a:r>
          </a:p>
        </p:txBody>
      </p:sp>
    </p:spTree>
    <p:extLst>
      <p:ext uri="{BB962C8B-B14F-4D97-AF65-F5344CB8AC3E}">
        <p14:creationId xmlns:p14="http://schemas.microsoft.com/office/powerpoint/2010/main" val="422545108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rtlCol="0">
            <a:noAutofit/>
          </a:bodyPr>
          <a:lstStyle/>
          <a:p>
            <a:pPr eaLnBrk="1" fontAlgn="auto" hangingPunct="1">
              <a:spcAft>
                <a:spcPts val="0"/>
              </a:spcAft>
              <a:defRPr/>
            </a:pPr>
            <a:r>
              <a:rPr lang="en-US" sz="3200" dirty="0">
                <a:ea typeface="+mj-ea"/>
                <a:cs typeface="+mj-cs"/>
              </a:rPr>
              <a:t/>
            </a:r>
            <a:br>
              <a:rPr lang="en-US" sz="3200" dirty="0">
                <a:ea typeface="+mj-ea"/>
                <a:cs typeface="+mj-cs"/>
              </a:rPr>
            </a:br>
            <a:r>
              <a:rPr lang="en-US" sz="3200" dirty="0">
                <a:ea typeface="+mj-ea"/>
                <a:cs typeface="+mj-cs"/>
              </a:rPr>
              <a:t>Challenges of engaging</a:t>
            </a:r>
            <a:br>
              <a:rPr lang="en-US" sz="3200" dirty="0">
                <a:ea typeface="+mj-ea"/>
                <a:cs typeface="+mj-cs"/>
              </a:rPr>
            </a:br>
            <a:r>
              <a:rPr lang="en-US" sz="3200" dirty="0">
                <a:ea typeface="+mj-ea"/>
                <a:cs typeface="+mj-cs"/>
              </a:rPr>
              <a:t>minority communities </a:t>
            </a:r>
            <a:br>
              <a:rPr lang="en-US" sz="3200" dirty="0">
                <a:ea typeface="+mj-ea"/>
                <a:cs typeface="+mj-cs"/>
              </a:rPr>
            </a:br>
            <a:r>
              <a:rPr lang="en-US" sz="3200" dirty="0">
                <a:ea typeface="+mj-ea"/>
                <a:cs typeface="+mj-cs"/>
              </a:rPr>
              <a:t>in services and research</a:t>
            </a:r>
          </a:p>
        </p:txBody>
      </p:sp>
      <p:sp>
        <p:nvSpPr>
          <p:cNvPr id="17410" name="Rectangle 3"/>
          <p:cNvSpPr>
            <a:spLocks noGrp="1" noChangeArrowheads="1"/>
          </p:cNvSpPr>
          <p:nvPr>
            <p:ph type="body" sz="quarter" idx="10"/>
          </p:nvPr>
        </p:nvSpPr>
        <p:spPr>
          <a:xfrm>
            <a:off x="457200" y="1143000"/>
            <a:ext cx="8175625" cy="4930775"/>
          </a:xfrm>
        </p:spPr>
        <p:txBody>
          <a:bodyPr/>
          <a:lstStyle/>
          <a:p>
            <a:pPr eaLnBrk="1" hangingPunct="1"/>
            <a:endParaRPr lang="en-US" dirty="0">
              <a:latin typeface="Franklin Gothic Book" charset="0"/>
            </a:endParaRPr>
          </a:p>
          <a:p>
            <a:pPr eaLnBrk="1" hangingPunct="1"/>
            <a:endParaRPr lang="en-US" dirty="0">
              <a:latin typeface="Franklin Gothic Book" charset="0"/>
            </a:endParaRPr>
          </a:p>
          <a:p>
            <a:pPr eaLnBrk="1" hangingPunct="1"/>
            <a:endParaRPr lang="en-US" dirty="0">
              <a:latin typeface="Franklin Gothic Book" charset="0"/>
            </a:endParaRPr>
          </a:p>
        </p:txBody>
      </p:sp>
      <p:sp>
        <p:nvSpPr>
          <p:cNvPr id="17411" name="Rectangle 4"/>
          <p:cNvSpPr>
            <a:spLocks noChangeArrowheads="1"/>
          </p:cNvSpPr>
          <p:nvPr/>
        </p:nvSpPr>
        <p:spPr bwMode="auto">
          <a:xfrm>
            <a:off x="381000" y="1676400"/>
            <a:ext cx="82296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ts val="3075"/>
              </a:spcBef>
              <a:buFontTx/>
              <a:buChar char="•"/>
            </a:pPr>
            <a:r>
              <a:rPr lang="en-US" sz="2800" dirty="0">
                <a:solidFill>
                  <a:srgbClr val="000000"/>
                </a:solidFill>
                <a:latin typeface="Franklin Gothic Book" charset="0"/>
              </a:rPr>
              <a:t>Tragic historical legacy of research abuses of minority populations</a:t>
            </a:r>
          </a:p>
          <a:p>
            <a:pPr marL="342900" indent="-342900">
              <a:lnSpc>
                <a:spcPct val="90000"/>
              </a:lnSpc>
              <a:spcBef>
                <a:spcPts val="3075"/>
              </a:spcBef>
              <a:buFontTx/>
              <a:buChar char="•"/>
            </a:pPr>
            <a:r>
              <a:rPr lang="en-US" sz="2800" dirty="0">
                <a:solidFill>
                  <a:srgbClr val="000000"/>
                </a:solidFill>
                <a:latin typeface="Franklin Gothic Book" charset="0"/>
              </a:rPr>
              <a:t>Distrust of government programs and health services</a:t>
            </a:r>
          </a:p>
          <a:p>
            <a:pPr marL="342900" indent="-342900">
              <a:lnSpc>
                <a:spcPct val="90000"/>
              </a:lnSpc>
              <a:spcBef>
                <a:spcPts val="3075"/>
              </a:spcBef>
              <a:buFontTx/>
              <a:buChar char="•"/>
            </a:pPr>
            <a:r>
              <a:rPr lang="en-US" sz="2800" dirty="0">
                <a:solidFill>
                  <a:srgbClr val="000000"/>
                </a:solidFill>
                <a:latin typeface="Franklin Gothic Book" charset="0"/>
              </a:rPr>
              <a:t>Community-based participatory research approaches are recommended to build trust in research and servi</a:t>
            </a:r>
            <a:r>
              <a:rPr lang="en-US" sz="2800" dirty="0">
                <a:latin typeface="Franklin Gothic Book" charset="0"/>
              </a:rPr>
              <a:t>ces and promote leadership in research of members of populations studied</a:t>
            </a:r>
          </a:p>
          <a:p>
            <a:pPr marL="342900" indent="-342900">
              <a:lnSpc>
                <a:spcPct val="90000"/>
              </a:lnSpc>
              <a:spcBef>
                <a:spcPts val="3075"/>
              </a:spcBef>
              <a:buFontTx/>
              <a:buChar char="•"/>
            </a:pPr>
            <a:r>
              <a:rPr lang="en-US" sz="2800" dirty="0">
                <a:latin typeface="Franklin Gothic Book" charset="0"/>
              </a:rPr>
              <a:t>Partner Story</a:t>
            </a:r>
          </a:p>
        </p:txBody>
      </p:sp>
    </p:spTree>
    <p:extLst>
      <p:ext uri="{BB962C8B-B14F-4D97-AF65-F5344CB8AC3E}">
        <p14:creationId xmlns:p14="http://schemas.microsoft.com/office/powerpoint/2010/main" val="144462474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6057" y="1096736"/>
            <a:ext cx="8088086" cy="620486"/>
          </a:xfrm>
        </p:spPr>
        <p:txBody>
          <a:bodyPr>
            <a:normAutofit/>
          </a:bodyPr>
          <a:lstStyle/>
          <a:p>
            <a:r>
              <a:rPr lang="en-US" sz="2700" dirty="0"/>
              <a:t>Remission by Intervention Status at 4-Year (N=283) </a:t>
            </a:r>
          </a:p>
        </p:txBody>
      </p:sp>
      <p:graphicFrame>
        <p:nvGraphicFramePr>
          <p:cNvPr id="7" name="Chart 6"/>
          <p:cNvGraphicFramePr>
            <a:graphicFrameLocks/>
          </p:cNvGraphicFramePr>
          <p:nvPr>
            <p:extLst>
              <p:ext uri="{D42A27DB-BD31-4B8C-83A1-F6EECF244321}">
                <p14:modId xmlns:p14="http://schemas.microsoft.com/office/powerpoint/2010/main" val="1255010704"/>
              </p:ext>
            </p:extLst>
          </p:nvPr>
        </p:nvGraphicFramePr>
        <p:xfrm>
          <a:off x="1143000" y="1717222"/>
          <a:ext cx="7086601" cy="32357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6680968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2"/>
          <p:cNvSpPr>
            <a:spLocks noGrp="1" noChangeArrowheads="1"/>
          </p:cNvSpPr>
          <p:nvPr>
            <p:ph type="title"/>
          </p:nvPr>
        </p:nvSpPr>
        <p:spPr>
          <a:xfrm>
            <a:off x="0" y="403225"/>
            <a:ext cx="9144000" cy="611188"/>
          </a:xfrm>
        </p:spPr>
        <p:txBody>
          <a:bodyPr/>
          <a:lstStyle/>
          <a:p>
            <a:r>
              <a:rPr lang="en-US" i="0" dirty="0"/>
              <a:t>Community Benefits</a:t>
            </a:r>
          </a:p>
        </p:txBody>
      </p:sp>
      <p:sp>
        <p:nvSpPr>
          <p:cNvPr id="673795" name="Rectangle 3"/>
          <p:cNvSpPr>
            <a:spLocks noGrp="1" noChangeArrowheads="1"/>
          </p:cNvSpPr>
          <p:nvPr>
            <p:ph type="body" idx="1"/>
          </p:nvPr>
        </p:nvSpPr>
        <p:spPr>
          <a:xfrm>
            <a:off x="990600" y="1228725"/>
            <a:ext cx="7772400" cy="5391150"/>
          </a:xfrm>
        </p:spPr>
        <p:txBody>
          <a:bodyPr/>
          <a:lstStyle/>
          <a:p>
            <a:r>
              <a:rPr lang="en-US" sz="2000" dirty="0"/>
              <a:t>Over 150 training events in 18 months</a:t>
            </a:r>
          </a:p>
          <a:p>
            <a:r>
              <a:rPr lang="en-US" sz="2000" dirty="0"/>
              <a:t>Community leaders trained as experts (24 in CBT alone)</a:t>
            </a:r>
          </a:p>
          <a:p>
            <a:r>
              <a:rPr lang="en-US" sz="2000" dirty="0"/>
              <a:t>CME, CEUs, certificates of appreciation for all providers</a:t>
            </a:r>
          </a:p>
          <a:p>
            <a:r>
              <a:rPr lang="en-US" sz="2000" dirty="0"/>
              <a:t>$-matching requirements for community grants</a:t>
            </a:r>
          </a:p>
          <a:p>
            <a:r>
              <a:rPr lang="en-US" sz="2000" dirty="0"/>
              <a:t>Research opportunities</a:t>
            </a:r>
          </a:p>
          <a:p>
            <a:r>
              <a:rPr lang="en-US" sz="2000" dirty="0"/>
              <a:t>Data for community programs and policy makers</a:t>
            </a:r>
          </a:p>
          <a:p>
            <a:r>
              <a:rPr lang="en-US" sz="2000" dirty="0"/>
              <a:t>Website, toolkits and resources</a:t>
            </a:r>
          </a:p>
          <a:p>
            <a:r>
              <a:rPr lang="en-US" sz="2000" dirty="0">
                <a:cs typeface="Courier New" charset="0"/>
              </a:rPr>
              <a:t>Hope:  We can improve outcomes, save lives, and inform policy debates locally and across California</a:t>
            </a:r>
          </a:p>
        </p:txBody>
      </p:sp>
      <p:pic>
        <p:nvPicPr>
          <p:cNvPr id="2" name="Picture 1">
            <a:extLst>
              <a:ext uri="{FF2B5EF4-FFF2-40B4-BE49-F238E27FC236}">
                <a16:creationId xmlns:a16="http://schemas.microsoft.com/office/drawing/2014/main" id="{DCA6AE66-337E-B946-B291-183AB4043E2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4310942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solidFill>
                <a:latin typeface="Arial" panose="020B0604020202020204" pitchFamily="34" charset="0"/>
                <a:cs typeface="Arial" panose="020B0604020202020204" pitchFamily="34" charset="0"/>
              </a:rPr>
              <a:t>Policy Impact</a:t>
            </a:r>
          </a:p>
        </p:txBody>
      </p:sp>
      <p:sp>
        <p:nvSpPr>
          <p:cNvPr id="3" name="Content Placeholder 2"/>
          <p:cNvSpPr>
            <a:spLocks noGrp="1"/>
          </p:cNvSpPr>
          <p:nvPr>
            <p:ph idx="1"/>
          </p:nvPr>
        </p:nvSpPr>
        <p:spPr/>
        <p:txBody>
          <a:bodyPr>
            <a:normAutofit/>
          </a:bodyPr>
          <a:lstStyle/>
          <a:p>
            <a:r>
              <a:rPr lang="en-US" dirty="0"/>
              <a:t>LAC Agencies (DMH leading) proposed Health Neighborhood Initiative to coordinate behavioral health services and address social determinants in 10 neighborhoods </a:t>
            </a:r>
          </a:p>
          <a:p>
            <a:r>
              <a:rPr lang="en-US" dirty="0"/>
              <a:t>Dissemination plans for New York City</a:t>
            </a:r>
          </a:p>
          <a:p>
            <a:r>
              <a:rPr lang="en-US" dirty="0"/>
              <a:t>National Community Centers of Participatory Research Excellence in Health </a:t>
            </a:r>
          </a:p>
        </p:txBody>
      </p:sp>
    </p:spTree>
    <p:extLst>
      <p:ext uri="{BB962C8B-B14F-4D97-AF65-F5344CB8AC3E}">
        <p14:creationId xmlns:p14="http://schemas.microsoft.com/office/powerpoint/2010/main" val="123573732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a:latin typeface="Franklin Gothic Medium" charset="0"/>
              </a:rPr>
              <a:t>The Promise of CPIC</a:t>
            </a:r>
          </a:p>
        </p:txBody>
      </p:sp>
      <p:pic>
        <p:nvPicPr>
          <p:cNvPr id="2" name="CPIC Key Activity.mp4">
            <a:hlinkClick r:id="" action="ppaction://media"/>
            <a:extLst>
              <a:ext uri="{FF2B5EF4-FFF2-40B4-BE49-F238E27FC236}">
                <a16:creationId xmlns:a16="http://schemas.microsoft.com/office/drawing/2014/main" id="{4D08F064-0821-0043-BB68-5AEED7954D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0600" y="990600"/>
            <a:ext cx="7162800" cy="5372100"/>
          </a:xfrm>
          <a:prstGeom prst="rect">
            <a:avLst/>
          </a:prstGeom>
        </p:spPr>
      </p:pic>
    </p:spTree>
    <p:extLst>
      <p:ext uri="{BB962C8B-B14F-4D97-AF65-F5344CB8AC3E}">
        <p14:creationId xmlns:p14="http://schemas.microsoft.com/office/powerpoint/2010/main" val="279944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ctivities_Page_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5801" y="1583170"/>
            <a:ext cx="4123319" cy="5336059"/>
          </a:xfrm>
          <a:prstGeom prst="rect">
            <a:avLst/>
          </a:prstGeom>
        </p:spPr>
      </p:pic>
      <p:pic>
        <p:nvPicPr>
          <p:cNvPr id="7" name="Picture 6" descr="Activities_Page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424" y="1583171"/>
            <a:ext cx="4012868" cy="5193124"/>
          </a:xfrm>
          <a:prstGeom prst="rect">
            <a:avLst/>
          </a:prstGeom>
        </p:spPr>
      </p:pic>
      <p:sp>
        <p:nvSpPr>
          <p:cNvPr id="4" name="Title 1"/>
          <p:cNvSpPr>
            <a:spLocks noGrp="1"/>
          </p:cNvSpPr>
          <p:nvPr>
            <p:ph type="title"/>
          </p:nvPr>
        </p:nvSpPr>
        <p:spPr>
          <a:xfrm>
            <a:off x="457200" y="155448"/>
            <a:ext cx="8229600" cy="1252728"/>
          </a:xfrm>
        </p:spPr>
        <p:txBody>
          <a:bodyPr>
            <a:normAutofit/>
          </a:bodyPr>
          <a:lstStyle/>
          <a:p>
            <a:r>
              <a:rPr lang="en-US" sz="3500" dirty="0"/>
              <a:t>Activities for Community-Academic Partnerships: Appendix</a:t>
            </a:r>
          </a:p>
        </p:txBody>
      </p:sp>
    </p:spTree>
    <p:extLst>
      <p:ext uri="{BB962C8B-B14F-4D97-AF65-F5344CB8AC3E}">
        <p14:creationId xmlns:p14="http://schemas.microsoft.com/office/powerpoint/2010/main" val="37895204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normAutofit fontScale="90000"/>
          </a:bodyPr>
          <a:lstStyle/>
          <a:p>
            <a:pPr eaLnBrk="1" hangingPunct="1"/>
            <a:r>
              <a:rPr lang="en-US" sz="2400" b="1" dirty="0">
                <a:solidFill>
                  <a:schemeClr val="tx2"/>
                </a:solidFill>
                <a:latin typeface="Arial" panose="020B0604020202020204" pitchFamily="34" charset="0"/>
                <a:cs typeface="Arial" panose="020B0604020202020204" pitchFamily="34" charset="0"/>
              </a:rPr>
              <a:t>2014 ACTS Team Science Award</a:t>
            </a:r>
            <a:br>
              <a:rPr lang="en-US" sz="2400" b="1" dirty="0">
                <a:solidFill>
                  <a:schemeClr val="tx2"/>
                </a:solidFill>
                <a:latin typeface="Arial" panose="020B0604020202020204" pitchFamily="34" charset="0"/>
                <a:cs typeface="Arial" panose="020B0604020202020204" pitchFamily="34" charset="0"/>
              </a:rPr>
            </a:br>
            <a:r>
              <a:rPr lang="en-US" sz="2400" b="1" dirty="0">
                <a:solidFill>
                  <a:schemeClr val="tx2"/>
                </a:solidFill>
                <a:latin typeface="Arial" panose="020B0604020202020204" pitchFamily="34" charset="0"/>
                <a:cs typeface="Arial" panose="020B0604020202020204" pitchFamily="34" charset="0"/>
              </a:rPr>
              <a:t>2015 Campus-Community Partnerships for Health </a:t>
            </a:r>
            <a:br>
              <a:rPr lang="en-US" sz="2400" b="1" dirty="0">
                <a:solidFill>
                  <a:schemeClr val="tx2"/>
                </a:solidFill>
                <a:latin typeface="Arial" panose="020B0604020202020204" pitchFamily="34" charset="0"/>
                <a:cs typeface="Arial" panose="020B0604020202020204" pitchFamily="34" charset="0"/>
              </a:rPr>
            </a:br>
            <a:r>
              <a:rPr lang="en-US" sz="2400" b="1" dirty="0">
                <a:solidFill>
                  <a:schemeClr val="tx2"/>
                </a:solidFill>
                <a:latin typeface="Arial" panose="020B0604020202020204" pitchFamily="34" charset="0"/>
                <a:cs typeface="Arial" panose="020B0604020202020204" pitchFamily="34" charset="0"/>
              </a:rPr>
              <a:t>Annual Award </a:t>
            </a:r>
          </a:p>
        </p:txBody>
      </p:sp>
      <p:sp>
        <p:nvSpPr>
          <p:cNvPr id="52226" name="Text Placeholder 3"/>
          <p:cNvSpPr>
            <a:spLocks noGrp="1"/>
          </p:cNvSpPr>
          <p:nvPr>
            <p:ph type="body" sz="quarter" idx="4294967295"/>
          </p:nvPr>
        </p:nvSpPr>
        <p:spPr>
          <a:xfrm>
            <a:off x="0" y="5334000"/>
            <a:ext cx="9144000" cy="1014413"/>
          </a:xfrm>
        </p:spPr>
        <p:txBody>
          <a:bodyPr/>
          <a:lstStyle/>
          <a:p>
            <a:pPr marL="914400" lvl="2" indent="0" algn="ctr" eaLnBrk="1" hangingPunct="1">
              <a:spcBef>
                <a:spcPct val="0"/>
              </a:spcBef>
              <a:buFont typeface="Arial" charset="0"/>
              <a:buNone/>
            </a:pPr>
            <a:r>
              <a:rPr lang="en-US" sz="1800" dirty="0">
                <a:latin typeface="Franklin Gothic Book" charset="0"/>
              </a:rPr>
              <a:t>Funders of CPIC: National Institute of Mental Health; National Library of Medicine; Robert Wood Johnson Foundation; California Community Foundation; </a:t>
            </a:r>
          </a:p>
          <a:p>
            <a:pPr marL="0" indent="0" algn="ctr" eaLnBrk="1" hangingPunct="1">
              <a:spcBef>
                <a:spcPct val="0"/>
              </a:spcBef>
              <a:buFont typeface="Arial" charset="0"/>
              <a:buNone/>
            </a:pPr>
            <a:r>
              <a:rPr lang="en-US" sz="1800" dirty="0">
                <a:latin typeface="Franklin Gothic Book" charset="0"/>
              </a:rPr>
              <a:t>UCLA Clinical and Translational Science Institute;</a:t>
            </a:r>
          </a:p>
          <a:p>
            <a:pPr marL="0" indent="0" algn="ctr" eaLnBrk="1" hangingPunct="1">
              <a:spcBef>
                <a:spcPct val="0"/>
              </a:spcBef>
              <a:buFont typeface="Arial" charset="0"/>
              <a:buNone/>
            </a:pPr>
            <a:r>
              <a:rPr lang="en-US" sz="1800" dirty="0">
                <a:latin typeface="Franklin Gothic Book" charset="0"/>
              </a:rPr>
              <a:t>Patient Centered Outcomes Research Institute;</a:t>
            </a:r>
          </a:p>
          <a:p>
            <a:pPr marL="0" indent="0" algn="ctr" eaLnBrk="1" hangingPunct="1">
              <a:spcBef>
                <a:spcPct val="0"/>
              </a:spcBef>
              <a:buFont typeface="Arial" charset="0"/>
              <a:buNone/>
            </a:pPr>
            <a:r>
              <a:rPr lang="en-US" sz="1800" dirty="0">
                <a:latin typeface="Franklin Gothic Book" charset="0"/>
              </a:rPr>
              <a:t>National Institute for Minority Health and Health Disparities</a:t>
            </a:r>
          </a:p>
          <a:p>
            <a:pPr marL="0" indent="0" algn="ctr" eaLnBrk="1" hangingPunct="1">
              <a:spcBef>
                <a:spcPct val="0"/>
              </a:spcBef>
              <a:buFont typeface="Arial" charset="0"/>
              <a:buNone/>
            </a:pPr>
            <a:endParaRPr lang="en-US" sz="1800" dirty="0">
              <a:latin typeface="Franklin Gothic Book" charset="0"/>
            </a:endParaRPr>
          </a:p>
          <a:p>
            <a:pPr marL="0" indent="0" algn="ctr" eaLnBrk="1" hangingPunct="1">
              <a:spcBef>
                <a:spcPct val="0"/>
              </a:spcBef>
              <a:buFont typeface="Arial" charset="0"/>
              <a:buNone/>
            </a:pPr>
            <a:endParaRPr lang="en-US" sz="1800" dirty="0">
              <a:latin typeface="Franklin Gothic Book" charset="0"/>
            </a:endParaRPr>
          </a:p>
        </p:txBody>
      </p:sp>
      <p:sp>
        <p:nvSpPr>
          <p:cNvPr id="52227" name="TextBox 2"/>
          <p:cNvSpPr txBox="1">
            <a:spLocks noChangeArrowheads="1"/>
          </p:cNvSpPr>
          <p:nvPr/>
        </p:nvSpPr>
        <p:spPr bwMode="auto">
          <a:xfrm>
            <a:off x="2220913" y="801688"/>
            <a:ext cx="130175" cy="7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4291" tIns="32146" rIns="64291" bIns="32146">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endParaRPr lang="en-US" sz="4200">
              <a:latin typeface="Franklin Gothic Book" charset="0"/>
            </a:endParaRPr>
          </a:p>
        </p:txBody>
      </p:sp>
      <p:pic>
        <p:nvPicPr>
          <p:cNvPr id="52228" name="Picture 3" descr="CPI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7800" y="1276914"/>
            <a:ext cx="5867400" cy="3911600"/>
          </a:xfrm>
          <a:prstGeom prst="rect">
            <a:avLst/>
          </a:prstGeom>
          <a:solidFill>
            <a:srgbClr val="000000">
              <a:shade val="95000"/>
            </a:srgbClr>
          </a:solidFill>
          <a:ln w="9525">
            <a:solidFill>
              <a:srgbClr val="000000"/>
            </a:solidFill>
            <a:miter lim="800000"/>
            <a:headEnd/>
            <a:tailEnd/>
          </a:ln>
          <a:effectLst>
            <a:outerShdw blurRad="254000" dist="190500" dir="2700000" sy="90000" algn="bl" rotWithShape="0">
              <a:srgbClr val="000000">
                <a:alpha val="40000"/>
              </a:srgbClr>
            </a:outerShdw>
          </a:effectLst>
          <a:extLst/>
        </p:spPr>
      </p:pic>
    </p:spTree>
    <p:extLst>
      <p:ext uri="{BB962C8B-B14F-4D97-AF65-F5344CB8AC3E}">
        <p14:creationId xmlns:p14="http://schemas.microsoft.com/office/powerpoint/2010/main" val="320571912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2" descr="Ken-Wells-and-Loretta-Jones-CROPPE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813"/>
            <a:ext cx="9144000" cy="7172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3"/>
          <p:cNvSpPr>
            <a:spLocks noGrp="1"/>
          </p:cNvSpPr>
          <p:nvPr>
            <p:ph type="title"/>
          </p:nvPr>
        </p:nvSpPr>
        <p:spPr/>
        <p:txBody>
          <a:bodyPr rtlCol="0">
            <a:normAutofit fontScale="90000"/>
          </a:bodyPr>
          <a:lstStyle/>
          <a:p>
            <a:pPr algn="l" eaLnBrk="1" fontAlgn="auto" hangingPunct="1">
              <a:spcAft>
                <a:spcPts val="0"/>
              </a:spcAft>
              <a:defRPr/>
            </a:pPr>
            <a:r>
              <a:rPr lang="en-US" dirty="0">
                <a:solidFill>
                  <a:schemeClr val="bg1"/>
                </a:solidFill>
                <a:ea typeface="+mj-ea"/>
                <a:cs typeface="+mj-cs"/>
              </a:rPr>
              <a:t>Community Partnered Participatory Research (CPPR)</a:t>
            </a:r>
          </a:p>
        </p:txBody>
      </p:sp>
      <p:sp>
        <p:nvSpPr>
          <p:cNvPr id="3" name="Text Placeholder 2"/>
          <p:cNvSpPr>
            <a:spLocks noGrp="1"/>
          </p:cNvSpPr>
          <p:nvPr>
            <p:ph type="body" sz="quarter" idx="10"/>
          </p:nvPr>
        </p:nvSpPr>
        <p:spPr>
          <a:xfrm>
            <a:off x="457200" y="1371600"/>
            <a:ext cx="8175625" cy="5486400"/>
          </a:xfrm>
        </p:spPr>
        <p:txBody>
          <a:bodyPr rtlCol="0">
            <a:noAutofit/>
          </a:bodyPr>
          <a:lstStyle/>
          <a:p>
            <a:pPr marL="0" indent="0" eaLnBrk="1" fontAlgn="auto" hangingPunct="1">
              <a:spcAft>
                <a:spcPts val="0"/>
              </a:spcAft>
              <a:buFont typeface="Arial" pitchFamily="34" charset="0"/>
              <a:buNone/>
              <a:defRPr/>
            </a:pPr>
            <a:r>
              <a:rPr lang="en-US" dirty="0">
                <a:solidFill>
                  <a:schemeClr val="bg1"/>
                </a:solidFill>
                <a:ea typeface="+mn-ea"/>
                <a:cs typeface="+mn-cs"/>
              </a:rPr>
              <a:t>CPPR Principles:</a:t>
            </a:r>
          </a:p>
          <a:p>
            <a:pPr eaLnBrk="1" fontAlgn="auto" hangingPunct="1">
              <a:spcAft>
                <a:spcPts val="0"/>
              </a:spcAft>
              <a:buClr>
                <a:schemeClr val="bg1"/>
              </a:buClr>
              <a:buFont typeface="Arial" pitchFamily="34" charset="0"/>
              <a:buChar char="•"/>
              <a:defRPr/>
            </a:pPr>
            <a:r>
              <a:rPr lang="en-US" dirty="0">
                <a:solidFill>
                  <a:schemeClr val="bg1"/>
                </a:solidFill>
                <a:ea typeface="+mn-ea"/>
                <a:cs typeface="+mn-cs"/>
              </a:rPr>
              <a:t>Transparency, Respect</a:t>
            </a:r>
          </a:p>
          <a:p>
            <a:pPr eaLnBrk="1" fontAlgn="auto" hangingPunct="1">
              <a:spcAft>
                <a:spcPts val="0"/>
              </a:spcAft>
              <a:buClr>
                <a:schemeClr val="bg1"/>
              </a:buClr>
              <a:buFont typeface="Arial" pitchFamily="34" charset="0"/>
              <a:buChar char="•"/>
              <a:defRPr/>
            </a:pPr>
            <a:r>
              <a:rPr lang="en-US" dirty="0">
                <a:solidFill>
                  <a:schemeClr val="bg1"/>
                </a:solidFill>
                <a:ea typeface="+mn-ea"/>
                <a:cs typeface="+mn-cs"/>
              </a:rPr>
              <a:t>Power sharing, Co-leadership</a:t>
            </a:r>
          </a:p>
          <a:p>
            <a:pPr eaLnBrk="1" fontAlgn="auto" hangingPunct="1">
              <a:spcAft>
                <a:spcPts val="0"/>
              </a:spcAft>
              <a:buClr>
                <a:schemeClr val="bg1"/>
              </a:buClr>
              <a:buFont typeface="Arial" pitchFamily="34" charset="0"/>
              <a:buChar char="•"/>
              <a:defRPr/>
            </a:pPr>
            <a:r>
              <a:rPr lang="en-US" dirty="0">
                <a:solidFill>
                  <a:schemeClr val="bg1"/>
                </a:solidFill>
                <a:ea typeface="+mn-ea"/>
                <a:cs typeface="+mn-cs"/>
              </a:rPr>
              <a:t>Two-way knowledge exchange</a:t>
            </a:r>
          </a:p>
          <a:p>
            <a:pPr marL="0" indent="0" eaLnBrk="1" fontAlgn="auto" hangingPunct="1">
              <a:spcAft>
                <a:spcPts val="0"/>
              </a:spcAft>
              <a:buClr>
                <a:schemeClr val="bg1"/>
              </a:buClr>
              <a:buNone/>
              <a:defRPr/>
            </a:pPr>
            <a:r>
              <a:rPr lang="en-US" dirty="0">
                <a:solidFill>
                  <a:schemeClr val="bg1"/>
                </a:solidFill>
                <a:ea typeface="+mn-ea"/>
                <a:cs typeface="+mn-cs"/>
              </a:rPr>
              <a:t>Structure: Council, Work Groups, Community Forum</a:t>
            </a:r>
          </a:p>
          <a:p>
            <a:pPr marL="0" indent="0" eaLnBrk="1" fontAlgn="auto" hangingPunct="1">
              <a:spcAft>
                <a:spcPts val="0"/>
              </a:spcAft>
              <a:buClr>
                <a:schemeClr val="bg1"/>
              </a:buClr>
              <a:buNone/>
              <a:defRPr/>
            </a:pPr>
            <a:r>
              <a:rPr lang="en-US" dirty="0">
                <a:solidFill>
                  <a:schemeClr val="bg1"/>
                </a:solidFill>
                <a:ea typeface="+mn-ea"/>
                <a:cs typeface="+mn-cs"/>
              </a:rPr>
              <a:t>Stages: Vision, Valley Victory</a:t>
            </a:r>
          </a:p>
          <a:p>
            <a:pPr marL="0" indent="0" eaLnBrk="1" fontAlgn="auto" hangingPunct="1">
              <a:spcAft>
                <a:spcPts val="0"/>
              </a:spcAft>
              <a:buClr>
                <a:schemeClr val="bg1"/>
              </a:buClr>
              <a:buNone/>
              <a:defRPr/>
            </a:pPr>
            <a:r>
              <a:rPr lang="en-US" dirty="0">
                <a:solidFill>
                  <a:schemeClr val="bg1"/>
                </a:solidFill>
                <a:ea typeface="+mn-ea"/>
                <a:cs typeface="+mn-cs"/>
              </a:rPr>
              <a:t>	Jones and Wells, JAMA 2007</a:t>
            </a:r>
          </a:p>
          <a:p>
            <a:pPr marL="0" indent="0" eaLnBrk="1" fontAlgn="auto" hangingPunct="1">
              <a:spcAft>
                <a:spcPts val="0"/>
              </a:spcAft>
              <a:buClr>
                <a:schemeClr val="bg1"/>
              </a:buClr>
              <a:buNone/>
              <a:defRPr/>
            </a:pPr>
            <a:endParaRPr lang="en-US" dirty="0">
              <a:solidFill>
                <a:schemeClr val="bg1"/>
              </a:solidFill>
              <a:ea typeface="+mn-ea"/>
              <a:cs typeface="+mn-cs"/>
            </a:endParaRPr>
          </a:p>
          <a:p>
            <a:pPr eaLnBrk="1" fontAlgn="auto" hangingPunct="1">
              <a:spcAft>
                <a:spcPts val="0"/>
              </a:spcAft>
              <a:buFont typeface="Arial" pitchFamily="34" charset="0"/>
              <a:buChar char="•"/>
              <a:defRPr/>
            </a:pPr>
            <a:endParaRPr lang="en-US" dirty="0">
              <a:solidFill>
                <a:schemeClr val="bg1"/>
              </a:solidFill>
              <a:ea typeface="+mn-ea"/>
              <a:cs typeface="+mn-cs"/>
            </a:endParaRPr>
          </a:p>
        </p:txBody>
      </p:sp>
    </p:spTree>
    <p:extLst>
      <p:ext uri="{BB962C8B-B14F-4D97-AF65-F5344CB8AC3E}">
        <p14:creationId xmlns:p14="http://schemas.microsoft.com/office/powerpoint/2010/main" val="275579422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87" name="Text Box 19"/>
          <p:cNvSpPr txBox="1">
            <a:spLocks noChangeArrowheads="1"/>
          </p:cNvSpPr>
          <p:nvPr/>
        </p:nvSpPr>
        <p:spPr bwMode="auto">
          <a:xfrm>
            <a:off x="28575" y="6261100"/>
            <a:ext cx="8810625" cy="581025"/>
          </a:xfrm>
          <a:prstGeom prst="rect">
            <a:avLst/>
          </a:prstGeom>
          <a:noFill/>
          <a:ln w="9525">
            <a:noFill/>
            <a:miter lim="800000"/>
            <a:headEnd/>
            <a:tailEnd/>
          </a:ln>
          <a:effectLst>
            <a:outerShdw blurRad="63500" dist="17961" dir="2700000" algn="ctr" rotWithShape="0">
              <a:schemeClr val="bg2">
                <a:alpha val="74998"/>
              </a:schemeClr>
            </a:outerShdw>
          </a:effectLst>
        </p:spPr>
        <p:txBody>
          <a:bodyPr>
            <a:spAutoFit/>
          </a:bodyPr>
          <a:lstStyle/>
          <a:p>
            <a:pPr eaLnBrk="0" hangingPunct="0">
              <a:defRPr/>
            </a:pPr>
            <a:r>
              <a:rPr lang="en-US" sz="1600" b="1" dirty="0">
                <a:solidFill>
                  <a:schemeClr val="tx1"/>
                </a:solidFill>
                <a:latin typeface="Franklin Gothic Book"/>
                <a:ea typeface="Arial" charset="0"/>
                <a:cs typeface="Franklin Gothic Book"/>
                <a:sym typeface="Gill Sans Light" pitchFamily="-109" charset="0"/>
              </a:rPr>
              <a:t>Source: This model was developed by </a:t>
            </a:r>
          </a:p>
          <a:p>
            <a:pPr eaLnBrk="0" hangingPunct="0">
              <a:defRPr/>
            </a:pPr>
            <a:r>
              <a:rPr lang="en-US" sz="1600" b="1" dirty="0">
                <a:solidFill>
                  <a:schemeClr val="tx1"/>
                </a:solidFill>
                <a:latin typeface="Franklin Gothic Book"/>
                <a:ea typeface="Arial" charset="0"/>
                <a:cs typeface="Franklin Gothic Book"/>
                <a:sym typeface="Gill Sans Light" pitchFamily="-109" charset="0"/>
              </a:rPr>
              <a:t>L. Jones, M.A., D.S. Martins, M.D., Y. </a:t>
            </a:r>
            <a:r>
              <a:rPr lang="en-US" sz="1600" b="1" dirty="0" err="1">
                <a:solidFill>
                  <a:schemeClr val="tx1"/>
                </a:solidFill>
                <a:latin typeface="Franklin Gothic Book"/>
                <a:ea typeface="Arial" charset="0"/>
                <a:cs typeface="Franklin Gothic Book"/>
                <a:sym typeface="Gill Sans Light" pitchFamily="-109" charset="0"/>
              </a:rPr>
              <a:t>Pardo</a:t>
            </a:r>
            <a:r>
              <a:rPr lang="en-US" sz="1600" b="1" dirty="0">
                <a:solidFill>
                  <a:schemeClr val="tx1"/>
                </a:solidFill>
                <a:latin typeface="Franklin Gothic Book"/>
                <a:ea typeface="Arial" charset="0"/>
                <a:cs typeface="Franklin Gothic Book"/>
                <a:sym typeface="Gill Sans Light" pitchFamily="-109" charset="0"/>
              </a:rPr>
              <a:t>, R. Baker &amp; K. C. Norris, M.D.</a:t>
            </a:r>
          </a:p>
        </p:txBody>
      </p:sp>
      <p:sp>
        <p:nvSpPr>
          <p:cNvPr id="21506" name="Oval 2"/>
          <p:cNvSpPr>
            <a:spLocks noChangeArrowheads="1"/>
          </p:cNvSpPr>
          <p:nvPr/>
        </p:nvSpPr>
        <p:spPr bwMode="auto">
          <a:xfrm>
            <a:off x="1876425" y="1143000"/>
            <a:ext cx="5303838" cy="5303838"/>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pPr>
              <a:defRPr/>
            </a:pPr>
            <a:endParaRPr lang="en-US">
              <a:latin typeface="Franklin Gothic Book" charset="0"/>
              <a:cs typeface="Franklin Gothic Book" charset="0"/>
            </a:endParaRPr>
          </a:p>
        </p:txBody>
      </p:sp>
      <p:sp>
        <p:nvSpPr>
          <p:cNvPr id="21507" name="Oval 3"/>
          <p:cNvSpPr>
            <a:spLocks noChangeArrowheads="1"/>
          </p:cNvSpPr>
          <p:nvPr/>
        </p:nvSpPr>
        <p:spPr bwMode="auto">
          <a:xfrm>
            <a:off x="2698750" y="1965325"/>
            <a:ext cx="3657600" cy="3657600"/>
          </a:xfrm>
          <a:prstGeom prst="ellipse">
            <a:avLst/>
          </a:prstGeom>
          <a:solidFill>
            <a:schemeClr val="tx2"/>
          </a:solidFill>
          <a:ln w="9525">
            <a:solidFill>
              <a:schemeClr val="bg1"/>
            </a:solidFill>
            <a:prstDash val="dash"/>
            <a:round/>
            <a:headEnd/>
            <a:tailEnd/>
          </a:ln>
        </p:spPr>
        <p:txBody>
          <a:bodyPr wrap="none" anchor="ctr"/>
          <a:lstStyle/>
          <a:p>
            <a:endParaRPr lang="en-US">
              <a:latin typeface="Franklin Gothic Book" charset="0"/>
            </a:endParaRPr>
          </a:p>
        </p:txBody>
      </p:sp>
      <p:sp>
        <p:nvSpPr>
          <p:cNvPr id="21508" name="Oval 4"/>
          <p:cNvSpPr>
            <a:spLocks noChangeArrowheads="1"/>
          </p:cNvSpPr>
          <p:nvPr/>
        </p:nvSpPr>
        <p:spPr bwMode="auto">
          <a:xfrm>
            <a:off x="3613150" y="2879725"/>
            <a:ext cx="1828800" cy="1828800"/>
          </a:xfrm>
          <a:prstGeom prst="ellipse">
            <a:avLst/>
          </a:prstGeom>
          <a:solidFill>
            <a:schemeClr val="tx2">
              <a:lumMod val="75000"/>
            </a:schemeClr>
          </a:solidFill>
          <a:ln w="9525">
            <a:solidFill>
              <a:schemeClr val="bg1"/>
            </a:solidFill>
            <a:prstDash val="dash"/>
            <a:round/>
            <a:headEnd/>
            <a:tailEnd/>
          </a:ln>
        </p:spPr>
        <p:txBody>
          <a:bodyPr wrap="none" anchor="ctr"/>
          <a:lstStyle/>
          <a:p>
            <a:pPr>
              <a:defRPr/>
            </a:pPr>
            <a:endParaRPr lang="en-US">
              <a:latin typeface="Franklin Gothic Book" charset="0"/>
              <a:cs typeface="Franklin Gothic Book" charset="0"/>
            </a:endParaRPr>
          </a:p>
        </p:txBody>
      </p:sp>
      <p:sp>
        <p:nvSpPr>
          <p:cNvPr id="21509" name="Text Box 5"/>
          <p:cNvSpPr txBox="1">
            <a:spLocks noChangeArrowheads="1"/>
          </p:cNvSpPr>
          <p:nvPr/>
        </p:nvSpPr>
        <p:spPr bwMode="auto">
          <a:xfrm>
            <a:off x="3214688" y="2133600"/>
            <a:ext cx="260191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a:r>
              <a:rPr lang="en-US" sz="1800">
                <a:solidFill>
                  <a:srgbClr val="FFFFFF"/>
                </a:solidFill>
                <a:latin typeface="Franklin Gothic Book" charset="0"/>
                <a:ea typeface="MS PGothic" charset="0"/>
                <a:cs typeface="MS PGothic" charset="0"/>
              </a:rPr>
              <a:t>Resident</a:t>
            </a:r>
            <a:br>
              <a:rPr lang="en-US" sz="1800">
                <a:solidFill>
                  <a:srgbClr val="FFFFFF"/>
                </a:solidFill>
                <a:latin typeface="Franklin Gothic Book" charset="0"/>
                <a:ea typeface="MS PGothic" charset="0"/>
                <a:cs typeface="MS PGothic" charset="0"/>
              </a:rPr>
            </a:br>
            <a:r>
              <a:rPr lang="en-US" sz="1800">
                <a:solidFill>
                  <a:srgbClr val="FFFFFF"/>
                </a:solidFill>
                <a:latin typeface="Franklin Gothic Book" charset="0"/>
                <a:ea typeface="MS PGothic" charset="0"/>
                <a:cs typeface="MS PGothic" charset="0"/>
              </a:rPr>
              <a:t>Experts</a:t>
            </a:r>
          </a:p>
        </p:txBody>
      </p:sp>
      <p:sp>
        <p:nvSpPr>
          <p:cNvPr id="21510" name="Text Box 6"/>
          <p:cNvSpPr txBox="1">
            <a:spLocks noChangeArrowheads="1"/>
          </p:cNvSpPr>
          <p:nvPr/>
        </p:nvSpPr>
        <p:spPr bwMode="auto">
          <a:xfrm>
            <a:off x="3214688" y="3581400"/>
            <a:ext cx="260191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a:r>
              <a:rPr lang="en-US" sz="1800">
                <a:solidFill>
                  <a:schemeClr val="bg1"/>
                </a:solidFill>
                <a:latin typeface="Franklin Gothic Book" charset="0"/>
                <a:ea typeface="MS PGothic" charset="0"/>
                <a:cs typeface="MS PGothic" charset="0"/>
              </a:rPr>
              <a:t>Partners</a:t>
            </a:r>
          </a:p>
          <a:p>
            <a:pPr algn="ctr"/>
            <a:endParaRPr lang="en-US" sz="1800">
              <a:solidFill>
                <a:schemeClr val="bg1"/>
              </a:solidFill>
              <a:latin typeface="Franklin Gothic Book" charset="0"/>
              <a:ea typeface="MS PGothic" charset="0"/>
              <a:cs typeface="MS PGothic" charset="0"/>
            </a:endParaRPr>
          </a:p>
        </p:txBody>
      </p:sp>
      <p:sp>
        <p:nvSpPr>
          <p:cNvPr id="21511" name="Text Box 7"/>
          <p:cNvSpPr txBox="1">
            <a:spLocks noChangeArrowheads="1"/>
          </p:cNvSpPr>
          <p:nvPr/>
        </p:nvSpPr>
        <p:spPr bwMode="auto">
          <a:xfrm>
            <a:off x="3216275" y="5503863"/>
            <a:ext cx="2598738"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a:r>
              <a:rPr lang="en-US" sz="3600">
                <a:solidFill>
                  <a:srgbClr val="FFFFFF"/>
                </a:solidFill>
                <a:latin typeface="Franklin Gothic Book" charset="0"/>
                <a:ea typeface="MS PGothic" charset="0"/>
                <a:cs typeface="MS PGothic" charset="0"/>
              </a:rPr>
              <a:t>Community</a:t>
            </a:r>
          </a:p>
        </p:txBody>
      </p:sp>
      <p:sp>
        <p:nvSpPr>
          <p:cNvPr id="21512" name="Text Box 8"/>
          <p:cNvSpPr txBox="1">
            <a:spLocks noChangeArrowheads="1"/>
          </p:cNvSpPr>
          <p:nvPr/>
        </p:nvSpPr>
        <p:spPr bwMode="auto">
          <a:xfrm>
            <a:off x="3216275" y="1295400"/>
            <a:ext cx="259873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a:r>
              <a:rPr lang="en-US" sz="3600">
                <a:solidFill>
                  <a:srgbClr val="FFFFFF"/>
                </a:solidFill>
                <a:latin typeface="Franklin Gothic Book" charset="0"/>
                <a:ea typeface="MS PGothic" charset="0"/>
                <a:cs typeface="MS PGothic" charset="0"/>
              </a:rPr>
              <a:t>Community</a:t>
            </a:r>
          </a:p>
        </p:txBody>
      </p:sp>
      <p:sp>
        <p:nvSpPr>
          <p:cNvPr id="21513" name="Text Box 9"/>
          <p:cNvSpPr txBox="1">
            <a:spLocks noChangeArrowheads="1"/>
          </p:cNvSpPr>
          <p:nvPr/>
        </p:nvSpPr>
        <p:spPr bwMode="auto">
          <a:xfrm>
            <a:off x="3216275" y="4800600"/>
            <a:ext cx="259873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a:r>
              <a:rPr lang="en-US" sz="1800">
                <a:solidFill>
                  <a:srgbClr val="FFFFFF"/>
                </a:solidFill>
                <a:latin typeface="Franklin Gothic Book" charset="0"/>
                <a:ea typeface="MS PGothic" charset="0"/>
                <a:cs typeface="MS PGothic" charset="0"/>
              </a:rPr>
              <a:t>Resident</a:t>
            </a:r>
            <a:br>
              <a:rPr lang="en-US" sz="1800">
                <a:solidFill>
                  <a:srgbClr val="FFFFFF"/>
                </a:solidFill>
                <a:latin typeface="Franklin Gothic Book" charset="0"/>
                <a:ea typeface="MS PGothic" charset="0"/>
                <a:cs typeface="MS PGothic" charset="0"/>
              </a:rPr>
            </a:br>
            <a:r>
              <a:rPr lang="en-US" sz="1800">
                <a:solidFill>
                  <a:srgbClr val="FFFFFF"/>
                </a:solidFill>
                <a:latin typeface="Franklin Gothic Book" charset="0"/>
                <a:ea typeface="MS PGothic" charset="0"/>
                <a:cs typeface="MS PGothic" charset="0"/>
              </a:rPr>
              <a:t>Experts</a:t>
            </a:r>
          </a:p>
        </p:txBody>
      </p:sp>
      <p:sp>
        <p:nvSpPr>
          <p:cNvPr id="21514" name="AutoShape 11"/>
          <p:cNvSpPr>
            <a:spLocks noChangeArrowheads="1"/>
          </p:cNvSpPr>
          <p:nvPr/>
        </p:nvSpPr>
        <p:spPr bwMode="auto">
          <a:xfrm rot="1747863">
            <a:off x="2168525" y="2624138"/>
            <a:ext cx="2198688" cy="712787"/>
          </a:xfrm>
          <a:prstGeom prst="leftRightArrow">
            <a:avLst>
              <a:gd name="adj1" fmla="val 50000"/>
              <a:gd name="adj2" fmla="val 57965"/>
            </a:avLst>
          </a:prstGeom>
          <a:noFill/>
          <a:ln w="9525">
            <a:solidFill>
              <a:srgbClr val="FFE957"/>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endParaRPr lang="en-US" b="1">
              <a:solidFill>
                <a:srgbClr val="FFE957"/>
              </a:solidFill>
              <a:latin typeface="Franklin Gothic Book" charset="0"/>
            </a:endParaRPr>
          </a:p>
        </p:txBody>
      </p:sp>
      <p:sp>
        <p:nvSpPr>
          <p:cNvPr id="21515" name="Text Box 12"/>
          <p:cNvSpPr txBox="1">
            <a:spLocks noChangeArrowheads="1"/>
          </p:cNvSpPr>
          <p:nvPr/>
        </p:nvSpPr>
        <p:spPr bwMode="auto">
          <a:xfrm rot="1747863">
            <a:off x="2690813" y="2828925"/>
            <a:ext cx="1262062" cy="34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r>
              <a:rPr lang="en-US" sz="1800" b="1">
                <a:solidFill>
                  <a:srgbClr val="FFE957"/>
                </a:solidFill>
                <a:latin typeface="Franklin Gothic Book" charset="0"/>
                <a:ea typeface="MS PGothic" charset="0"/>
                <a:cs typeface="MS PGothic" charset="0"/>
              </a:rPr>
              <a:t>Goal setting</a:t>
            </a:r>
            <a:endParaRPr lang="en-US" sz="2000" b="1">
              <a:solidFill>
                <a:srgbClr val="000000"/>
              </a:solidFill>
              <a:latin typeface="Franklin Gothic Book" charset="0"/>
              <a:ea typeface="MS PGothic" charset="0"/>
              <a:cs typeface="MS PGothic" charset="0"/>
            </a:endParaRPr>
          </a:p>
        </p:txBody>
      </p:sp>
      <p:sp>
        <p:nvSpPr>
          <p:cNvPr id="21516" name="AutoShape 13"/>
          <p:cNvSpPr>
            <a:spLocks noChangeArrowheads="1"/>
          </p:cNvSpPr>
          <p:nvPr/>
        </p:nvSpPr>
        <p:spPr bwMode="auto">
          <a:xfrm rot="-1676558">
            <a:off x="4745038" y="2708275"/>
            <a:ext cx="2147887" cy="719138"/>
          </a:xfrm>
          <a:prstGeom prst="leftRightArrow">
            <a:avLst>
              <a:gd name="adj1" fmla="val 50000"/>
              <a:gd name="adj2" fmla="val 54342"/>
            </a:avLst>
          </a:prstGeom>
          <a:noFill/>
          <a:ln w="9525">
            <a:solidFill>
              <a:srgbClr val="FFE957"/>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Franklin Gothic Book" charset="0"/>
            </a:endParaRPr>
          </a:p>
        </p:txBody>
      </p:sp>
      <p:sp>
        <p:nvSpPr>
          <p:cNvPr id="21517" name="Text Box 14"/>
          <p:cNvSpPr txBox="1">
            <a:spLocks noChangeArrowheads="1"/>
          </p:cNvSpPr>
          <p:nvPr/>
        </p:nvSpPr>
        <p:spPr bwMode="auto">
          <a:xfrm rot="-1676558">
            <a:off x="5356225" y="2878138"/>
            <a:ext cx="987425" cy="34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r>
              <a:rPr lang="en-US" sz="1800" b="1">
                <a:solidFill>
                  <a:srgbClr val="FFE957"/>
                </a:solidFill>
                <a:latin typeface="Franklin Gothic Book" charset="0"/>
                <a:ea typeface="MS PGothic" charset="0"/>
                <a:cs typeface="MS PGothic" charset="0"/>
              </a:rPr>
              <a:t>Planning</a:t>
            </a:r>
            <a:endParaRPr lang="en-US" sz="2000" b="1">
              <a:solidFill>
                <a:srgbClr val="000000"/>
              </a:solidFill>
              <a:latin typeface="Franklin Gothic Book" charset="0"/>
              <a:ea typeface="MS PGothic" charset="0"/>
              <a:cs typeface="MS PGothic" charset="0"/>
            </a:endParaRPr>
          </a:p>
        </p:txBody>
      </p:sp>
      <p:sp>
        <p:nvSpPr>
          <p:cNvPr id="21518" name="AutoShape 15"/>
          <p:cNvSpPr>
            <a:spLocks noChangeArrowheads="1"/>
          </p:cNvSpPr>
          <p:nvPr/>
        </p:nvSpPr>
        <p:spPr bwMode="auto">
          <a:xfrm rot="-1676558">
            <a:off x="2085975" y="4064000"/>
            <a:ext cx="2278063" cy="1016000"/>
          </a:xfrm>
          <a:prstGeom prst="leftRightArrow">
            <a:avLst>
              <a:gd name="adj1" fmla="val 50000"/>
              <a:gd name="adj2" fmla="val 40505"/>
            </a:avLst>
          </a:prstGeom>
          <a:noFill/>
          <a:ln w="9525">
            <a:solidFill>
              <a:srgbClr val="FFE957"/>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Franklin Gothic Book" charset="0"/>
            </a:endParaRPr>
          </a:p>
        </p:txBody>
      </p:sp>
      <p:sp>
        <p:nvSpPr>
          <p:cNvPr id="21519" name="Text Box 16"/>
          <p:cNvSpPr txBox="1">
            <a:spLocks noChangeArrowheads="1"/>
          </p:cNvSpPr>
          <p:nvPr/>
        </p:nvSpPr>
        <p:spPr bwMode="auto">
          <a:xfrm rot="-1676558">
            <a:off x="2643188" y="4167188"/>
            <a:ext cx="1423987" cy="906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r>
              <a:rPr lang="en-US" sz="1800" b="1">
                <a:solidFill>
                  <a:srgbClr val="FFE957"/>
                </a:solidFill>
                <a:latin typeface="Franklin Gothic Book" charset="0"/>
                <a:ea typeface="MS PGothic" charset="0"/>
                <a:cs typeface="MS PGothic" charset="0"/>
              </a:rPr>
              <a:t>Responsibility </a:t>
            </a:r>
          </a:p>
          <a:p>
            <a:r>
              <a:rPr lang="en-US" sz="1800" b="1">
                <a:solidFill>
                  <a:srgbClr val="FFE957"/>
                </a:solidFill>
                <a:latin typeface="Franklin Gothic Book" charset="0"/>
                <a:ea typeface="MS PGothic" charset="0"/>
                <a:cs typeface="MS PGothic" charset="0"/>
              </a:rPr>
              <a:t>&amp; authority</a:t>
            </a:r>
            <a:endParaRPr lang="en-US" sz="2000" b="1">
              <a:solidFill>
                <a:srgbClr val="FFE957"/>
              </a:solidFill>
              <a:latin typeface="Franklin Gothic Book" charset="0"/>
              <a:ea typeface="MS PGothic" charset="0"/>
              <a:cs typeface="MS PGothic" charset="0"/>
            </a:endParaRPr>
          </a:p>
          <a:p>
            <a:endParaRPr lang="en-US" sz="2000" b="1">
              <a:solidFill>
                <a:srgbClr val="000000"/>
              </a:solidFill>
              <a:latin typeface="Franklin Gothic Book" charset="0"/>
              <a:ea typeface="MS PGothic" charset="0"/>
              <a:cs typeface="MS PGothic" charset="0"/>
            </a:endParaRPr>
          </a:p>
        </p:txBody>
      </p:sp>
      <p:sp>
        <p:nvSpPr>
          <p:cNvPr id="21520" name="AutoShape 17"/>
          <p:cNvSpPr>
            <a:spLocks noChangeArrowheads="1"/>
          </p:cNvSpPr>
          <p:nvPr/>
        </p:nvSpPr>
        <p:spPr bwMode="auto">
          <a:xfrm rot="1747863">
            <a:off x="4754563" y="4156075"/>
            <a:ext cx="2227262" cy="782638"/>
          </a:xfrm>
          <a:prstGeom prst="leftRightArrow">
            <a:avLst>
              <a:gd name="adj1" fmla="val 50000"/>
              <a:gd name="adj2" fmla="val 52793"/>
            </a:avLst>
          </a:prstGeom>
          <a:noFill/>
          <a:ln w="9525">
            <a:solidFill>
              <a:srgbClr val="FFE957"/>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Franklin Gothic Book" charset="0"/>
            </a:endParaRPr>
          </a:p>
        </p:txBody>
      </p:sp>
      <p:sp>
        <p:nvSpPr>
          <p:cNvPr id="21521" name="Text Box 18"/>
          <p:cNvSpPr txBox="1">
            <a:spLocks noChangeArrowheads="1"/>
          </p:cNvSpPr>
          <p:nvPr/>
        </p:nvSpPr>
        <p:spPr bwMode="auto">
          <a:xfrm rot="1747863">
            <a:off x="4948238" y="4300538"/>
            <a:ext cx="1803400" cy="37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r>
              <a:rPr lang="en-US" sz="2000" b="1">
                <a:solidFill>
                  <a:srgbClr val="FFE957"/>
                </a:solidFill>
                <a:latin typeface="Franklin Gothic Book" charset="0"/>
                <a:ea typeface="MS PGothic" charset="0"/>
                <a:cs typeface="MS PGothic" charset="0"/>
              </a:rPr>
              <a:t>Sh</a:t>
            </a:r>
            <a:r>
              <a:rPr lang="en-US" sz="1800" b="1">
                <a:solidFill>
                  <a:srgbClr val="FFE957"/>
                </a:solidFill>
                <a:latin typeface="Franklin Gothic Book" charset="0"/>
                <a:ea typeface="MS PGothic" charset="0"/>
                <a:cs typeface="MS PGothic" charset="0"/>
              </a:rPr>
              <a:t>aring of results</a:t>
            </a:r>
            <a:endParaRPr lang="en-US" sz="2000" b="1">
              <a:solidFill>
                <a:srgbClr val="000000"/>
              </a:solidFill>
              <a:latin typeface="Franklin Gothic Book" charset="0"/>
              <a:ea typeface="MS PGothic" charset="0"/>
              <a:cs typeface="MS PGothic" charset="0"/>
            </a:endParaRPr>
          </a:p>
        </p:txBody>
      </p:sp>
      <p:sp>
        <p:nvSpPr>
          <p:cNvPr id="21522" name="Title 2"/>
          <p:cNvSpPr>
            <a:spLocks noGrp="1"/>
          </p:cNvSpPr>
          <p:nvPr>
            <p:ph type="title"/>
          </p:nvPr>
        </p:nvSpPr>
        <p:spPr>
          <a:xfrm>
            <a:off x="0" y="0"/>
            <a:ext cx="9144000" cy="1143000"/>
          </a:xfrm>
        </p:spPr>
        <p:txBody>
          <a:bodyPr/>
          <a:lstStyle/>
          <a:p>
            <a:pPr eaLnBrk="1" hangingPunct="1"/>
            <a:r>
              <a:rPr lang="en-US" sz="3600">
                <a:latin typeface="Franklin Gothic Medium" charset="0"/>
              </a:rPr>
              <a:t>Circle of influence model for</a:t>
            </a:r>
            <a:br>
              <a:rPr lang="en-US" sz="3600">
                <a:latin typeface="Franklin Gothic Medium" charset="0"/>
              </a:rPr>
            </a:br>
            <a:r>
              <a:rPr lang="en-US" sz="3600">
                <a:latin typeface="Franklin Gothic Medium" charset="0"/>
              </a:rPr>
              <a:t>collaborative research </a:t>
            </a:r>
            <a:r>
              <a:rPr lang="en-US" sz="3600" baseline="30000">
                <a:latin typeface="Franklin Gothic Medium" charset="0"/>
              </a:rPr>
              <a:t>© 2002</a:t>
            </a:r>
          </a:p>
        </p:txBody>
      </p:sp>
    </p:spTree>
    <p:extLst>
      <p:ext uri="{BB962C8B-B14F-4D97-AF65-F5344CB8AC3E}">
        <p14:creationId xmlns:p14="http://schemas.microsoft.com/office/powerpoint/2010/main" val="304592938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Number Placeholder 6"/>
          <p:cNvSpPr>
            <a:spLocks noGrp="1"/>
          </p:cNvSpPr>
          <p:nvPr>
            <p:ph type="sldNum" sz="quarter" idx="4294967295"/>
          </p:nvPr>
        </p:nvSpPr>
        <p:spPr bwMode="auto">
          <a:xfrm>
            <a:off x="146050" y="6361113"/>
            <a:ext cx="19050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78F195-81A1-2240-9795-899AFB66AB4E}" type="slidenum">
              <a:rPr lang="en-US"/>
              <a:pPr/>
              <a:t>6</a:t>
            </a:fld>
            <a:endParaRPr lang="en-US"/>
          </a:p>
        </p:txBody>
      </p:sp>
      <p:sp>
        <p:nvSpPr>
          <p:cNvPr id="457730" name="Rectangle 2"/>
          <p:cNvSpPr>
            <a:spLocks noGrp="1" noChangeArrowheads="1"/>
          </p:cNvSpPr>
          <p:nvPr>
            <p:ph type="title"/>
          </p:nvPr>
        </p:nvSpPr>
        <p:spPr>
          <a:xfrm>
            <a:off x="857250" y="276225"/>
            <a:ext cx="7999413" cy="1066800"/>
          </a:xfrm>
          <a:effectLst>
            <a:outerShdw blurRad="63500" dist="28398" dir="3806097" algn="ctr" rotWithShape="0">
              <a:schemeClr val="bg2">
                <a:alpha val="74998"/>
              </a:schemeClr>
            </a:outerShdw>
          </a:effectLst>
        </p:spPr>
        <p:txBody>
          <a:bodyPr/>
          <a:lstStyle/>
          <a:p>
            <a:pPr>
              <a:defRPr/>
            </a:pPr>
            <a:r>
              <a:rPr lang="en-US" sz="3200" dirty="0"/>
              <a:t>Find the Win-Win: </a:t>
            </a:r>
            <a:br>
              <a:rPr lang="en-US" sz="3200" dirty="0"/>
            </a:br>
            <a:r>
              <a:rPr lang="en-US" sz="3200" dirty="0"/>
              <a:t>Incentives for Engagement</a:t>
            </a:r>
          </a:p>
        </p:txBody>
      </p:sp>
      <p:graphicFrame>
        <p:nvGraphicFramePr>
          <p:cNvPr id="457731" name="Group 3"/>
          <p:cNvGraphicFramePr>
            <a:graphicFrameLocks noGrp="1"/>
          </p:cNvGraphicFramePr>
          <p:nvPr>
            <p:ph sz="half" idx="2"/>
          </p:nvPr>
        </p:nvGraphicFramePr>
        <p:xfrm>
          <a:off x="552450" y="1495425"/>
          <a:ext cx="8004175" cy="4927599"/>
        </p:xfrm>
        <a:graphic>
          <a:graphicData uri="http://schemas.openxmlformats.org/drawingml/2006/table">
            <a:tbl>
              <a:tblPr/>
              <a:tblGrid>
                <a:gridCol w="3654425">
                  <a:extLst>
                    <a:ext uri="{9D8B030D-6E8A-4147-A177-3AD203B41FA5}">
                      <a16:colId xmlns:a16="http://schemas.microsoft.com/office/drawing/2014/main" val="20000"/>
                    </a:ext>
                  </a:extLst>
                </a:gridCol>
                <a:gridCol w="4349750">
                  <a:extLst>
                    <a:ext uri="{9D8B030D-6E8A-4147-A177-3AD203B41FA5}">
                      <a16:colId xmlns:a16="http://schemas.microsoft.com/office/drawing/2014/main" val="20001"/>
                    </a:ext>
                  </a:extLst>
                </a:gridCol>
              </a:tblGrid>
              <a:tr h="596984">
                <a:tc>
                  <a:txBody>
                    <a:bodyPr/>
                    <a:lstStyle/>
                    <a:p>
                      <a:pPr marL="0" marR="0" lvl="0" indent="0" algn="l" defTabSz="914400" rtl="0" eaLnBrk="1" fontAlgn="base" latinLnBrk="0" hangingPunct="1">
                        <a:lnSpc>
                          <a:spcPct val="100000"/>
                        </a:lnSpc>
                        <a:spcBef>
                          <a:spcPct val="20000"/>
                        </a:spcBef>
                        <a:spcAft>
                          <a:spcPct val="0"/>
                        </a:spcAft>
                        <a:buClr>
                          <a:srgbClr val="CCFF33"/>
                        </a:buClr>
                        <a:buSzPct val="70000"/>
                        <a:buFont typeface="Wingdings" charset="0"/>
                        <a:buNone/>
                        <a:tabLst/>
                      </a:pPr>
                      <a:r>
                        <a:rPr kumimoji="0" lang="en-US" sz="2000" b="1" i="0" u="none" strike="noStrike" cap="none" normalizeH="0" baseline="0">
                          <a:ln>
                            <a:noFill/>
                          </a:ln>
                          <a:solidFill>
                            <a:schemeClr val="hlink"/>
                          </a:solidFill>
                          <a:effectLst/>
                          <a:latin typeface="Arial" charset="0"/>
                          <a:ea typeface="ＭＳ Ｐゴシック" charset="0"/>
                        </a:rPr>
                        <a:t>Sector</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33"/>
                        </a:buClr>
                        <a:buSzPct val="70000"/>
                        <a:buFont typeface="Wingdings" charset="0"/>
                        <a:buNone/>
                        <a:tabLst/>
                      </a:pPr>
                      <a:r>
                        <a:rPr kumimoji="0" lang="en-US" sz="2000" b="1" i="0" u="none" strike="noStrike" cap="none" normalizeH="0" baseline="0">
                          <a:ln>
                            <a:noFill/>
                          </a:ln>
                          <a:solidFill>
                            <a:schemeClr val="hlink"/>
                          </a:solidFill>
                          <a:effectLst/>
                          <a:latin typeface="Arial" charset="0"/>
                          <a:ea typeface="ＭＳ Ｐゴシック" charset="0"/>
                        </a:rPr>
                        <a:t>Wins</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22415">
                <a:tc>
                  <a:txBody>
                    <a:bodyPr/>
                    <a:lstStyle/>
                    <a:p>
                      <a:pPr marL="0" marR="0" lvl="0" indent="0" algn="l" defTabSz="914400" rtl="0" eaLnBrk="1" fontAlgn="base" latinLnBrk="0" hangingPunct="1">
                        <a:lnSpc>
                          <a:spcPct val="100000"/>
                        </a:lnSpc>
                        <a:spcBef>
                          <a:spcPct val="20000"/>
                        </a:spcBef>
                        <a:spcAft>
                          <a:spcPct val="0"/>
                        </a:spcAft>
                        <a:buClr>
                          <a:srgbClr val="CCFF33"/>
                        </a:buClr>
                        <a:buSzPct val="70000"/>
                        <a:buFont typeface="Wingdings" charset="0"/>
                        <a:buNone/>
                        <a:tabLst/>
                      </a:pPr>
                      <a:r>
                        <a:rPr kumimoji="0" lang="en-US" sz="1800" b="1" i="0" u="none" strike="noStrike" cap="none" normalizeH="0" baseline="0" dirty="0">
                          <a:ln>
                            <a:noFill/>
                          </a:ln>
                          <a:solidFill>
                            <a:schemeClr val="tx1"/>
                          </a:solidFill>
                          <a:effectLst/>
                          <a:latin typeface="Arial" charset="0"/>
                          <a:ea typeface="ＭＳ Ｐゴシック" charset="0"/>
                        </a:rPr>
                        <a:t>Children/families</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33400" marR="0" lvl="0" indent="-533400" algn="l" defTabSz="914400" rtl="0" eaLnBrk="1" fontAlgn="base" latinLnBrk="0" hangingPunct="1">
                        <a:lnSpc>
                          <a:spcPct val="100000"/>
                        </a:lnSpc>
                        <a:spcBef>
                          <a:spcPct val="20000"/>
                        </a:spcBef>
                        <a:spcAft>
                          <a:spcPct val="0"/>
                        </a:spcAft>
                        <a:buClr>
                          <a:srgbClr val="CCFF33"/>
                        </a:buClr>
                        <a:buSzPct val="70000"/>
                        <a:buFont typeface="Wingdings" charset="0"/>
                        <a:buNone/>
                        <a:tabLst/>
                      </a:pPr>
                      <a:r>
                        <a:rPr kumimoji="0" lang="en-US" sz="1800" b="0" i="0" u="none" strike="noStrike" cap="none" normalizeH="0" baseline="0">
                          <a:ln>
                            <a:noFill/>
                          </a:ln>
                          <a:solidFill>
                            <a:schemeClr val="tx1"/>
                          </a:solidFill>
                          <a:effectLst/>
                          <a:latin typeface="Arial" charset="0"/>
                          <a:ea typeface="ＭＳ Ｐゴシック" charset="0"/>
                        </a:rPr>
                        <a:t>Better daily lives</a:t>
                      </a:r>
                    </a:p>
                    <a:p>
                      <a:pPr marL="533400" marR="0" lvl="0" indent="-533400" algn="l" defTabSz="914400" rtl="0" eaLnBrk="1" fontAlgn="base" latinLnBrk="0" hangingPunct="1">
                        <a:lnSpc>
                          <a:spcPct val="100000"/>
                        </a:lnSpc>
                        <a:spcBef>
                          <a:spcPct val="20000"/>
                        </a:spcBef>
                        <a:spcAft>
                          <a:spcPct val="0"/>
                        </a:spcAft>
                        <a:buClr>
                          <a:srgbClr val="CCFF33"/>
                        </a:buClr>
                        <a:buSzPct val="70000"/>
                        <a:buFont typeface="Wingdings" charset="0"/>
                        <a:buNone/>
                        <a:tabLst/>
                      </a:pPr>
                      <a:r>
                        <a:rPr kumimoji="0" lang="en-US" sz="1800" b="0" i="0" u="none" strike="noStrike" cap="none" normalizeH="0" baseline="0">
                          <a:ln>
                            <a:noFill/>
                          </a:ln>
                          <a:solidFill>
                            <a:schemeClr val="tx1"/>
                          </a:solidFill>
                          <a:effectLst/>
                          <a:latin typeface="Arial" charset="0"/>
                          <a:ea typeface="ＭＳ Ｐゴシック" charset="0"/>
                        </a:rPr>
                        <a:t>Indirect benefits to whole community </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0187">
                <a:tc>
                  <a:txBody>
                    <a:bodyPr/>
                    <a:lstStyle/>
                    <a:p>
                      <a:pPr marL="0" marR="0" lvl="0" indent="0" algn="l" defTabSz="914400" rtl="0" eaLnBrk="1" fontAlgn="base" latinLnBrk="0" hangingPunct="1">
                        <a:lnSpc>
                          <a:spcPct val="100000"/>
                        </a:lnSpc>
                        <a:spcBef>
                          <a:spcPct val="20000"/>
                        </a:spcBef>
                        <a:spcAft>
                          <a:spcPct val="0"/>
                        </a:spcAft>
                        <a:buClr>
                          <a:srgbClr val="CCFF33"/>
                        </a:buClr>
                        <a:buSzPct val="70000"/>
                        <a:buFont typeface="Wingdings" charset="0"/>
                        <a:buNone/>
                        <a:tabLst/>
                      </a:pPr>
                      <a:r>
                        <a:rPr kumimoji="0" lang="en-US" sz="1800" b="1" i="0" u="none" strike="noStrike" cap="none" normalizeH="0" baseline="0" dirty="0">
                          <a:ln>
                            <a:noFill/>
                          </a:ln>
                          <a:solidFill>
                            <a:schemeClr val="tx1"/>
                          </a:solidFill>
                          <a:effectLst/>
                          <a:latin typeface="Arial" charset="0"/>
                          <a:ea typeface="ＭＳ Ｐゴシック" charset="0"/>
                        </a:rPr>
                        <a:t>Community</a:t>
                      </a:r>
                    </a:p>
                    <a:p>
                      <a:pPr marL="0" marR="0" lvl="0" indent="0" algn="l" defTabSz="914400" rtl="0" eaLnBrk="1" fontAlgn="base" latinLnBrk="0" hangingPunct="1">
                        <a:lnSpc>
                          <a:spcPct val="100000"/>
                        </a:lnSpc>
                        <a:spcBef>
                          <a:spcPct val="20000"/>
                        </a:spcBef>
                        <a:spcAft>
                          <a:spcPct val="0"/>
                        </a:spcAft>
                        <a:buClr>
                          <a:srgbClr val="CCFF33"/>
                        </a:buClr>
                        <a:buSzPct val="70000"/>
                        <a:buFont typeface="Wingdings" charset="0"/>
                        <a:buNone/>
                        <a:tabLst/>
                      </a:pPr>
                      <a:r>
                        <a:rPr kumimoji="0" lang="en-US" sz="1800" b="1" i="0" u="none" strike="noStrike" cap="none" normalizeH="0" baseline="0" dirty="0">
                          <a:ln>
                            <a:noFill/>
                          </a:ln>
                          <a:solidFill>
                            <a:schemeClr val="tx1"/>
                          </a:solidFill>
                          <a:effectLst/>
                          <a:latin typeface="Arial" charset="0"/>
                          <a:ea typeface="ＭＳ Ｐゴシック" charset="0"/>
                        </a:rPr>
                        <a:t>Organizations/schools</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33400" marR="0" lvl="0" indent="-533400" algn="l" defTabSz="914400" rtl="0" eaLnBrk="1" fontAlgn="base" latinLnBrk="0" hangingPunct="1">
                        <a:lnSpc>
                          <a:spcPct val="100000"/>
                        </a:lnSpc>
                        <a:spcBef>
                          <a:spcPct val="20000"/>
                        </a:spcBef>
                        <a:spcAft>
                          <a:spcPct val="0"/>
                        </a:spcAft>
                        <a:buClr>
                          <a:srgbClr val="CCFF33"/>
                        </a:buClr>
                        <a:buSzPct val="70000"/>
                        <a:buFont typeface="Wingdings" charset="0"/>
                        <a:buNone/>
                        <a:tabLst/>
                      </a:pPr>
                      <a:r>
                        <a:rPr kumimoji="0" lang="en-US" sz="1800" b="0" i="0" u="none" strike="noStrike" cap="none" normalizeH="0" baseline="0">
                          <a:ln>
                            <a:noFill/>
                          </a:ln>
                          <a:solidFill>
                            <a:schemeClr val="tx1"/>
                          </a:solidFill>
                          <a:effectLst/>
                          <a:latin typeface="Arial" charset="0"/>
                          <a:ea typeface="ＭＳ Ｐゴシック" charset="0"/>
                        </a:rPr>
                        <a:t>Community, political, financial support, recognition, networking, resources </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69401">
                <a:tc>
                  <a:txBody>
                    <a:bodyPr/>
                    <a:lstStyle/>
                    <a:p>
                      <a:pPr marL="0" marR="0" lvl="0" indent="0" algn="l" defTabSz="914400" rtl="0" eaLnBrk="1" fontAlgn="base" latinLnBrk="0" hangingPunct="1">
                        <a:lnSpc>
                          <a:spcPct val="100000"/>
                        </a:lnSpc>
                        <a:spcBef>
                          <a:spcPct val="20000"/>
                        </a:spcBef>
                        <a:spcAft>
                          <a:spcPct val="0"/>
                        </a:spcAft>
                        <a:buClr>
                          <a:srgbClr val="CCFF33"/>
                        </a:buClr>
                        <a:buSzPct val="70000"/>
                        <a:buFont typeface="Wingdings" charset="0"/>
                        <a:buNone/>
                        <a:tabLst/>
                      </a:pPr>
                      <a:r>
                        <a:rPr kumimoji="0" lang="en-US" sz="1800" b="1" i="0" u="none" strike="noStrike" cap="none" normalizeH="0" baseline="0" dirty="0">
                          <a:ln>
                            <a:noFill/>
                          </a:ln>
                          <a:solidFill>
                            <a:schemeClr val="tx1"/>
                          </a:solidFill>
                          <a:effectLst/>
                          <a:latin typeface="Arial" charset="0"/>
                          <a:ea typeface="ＭＳ Ｐゴシック" charset="0"/>
                        </a:rPr>
                        <a:t>Healthcare Agencies</a:t>
                      </a:r>
                    </a:p>
                    <a:p>
                      <a:pPr marL="0" marR="0" lvl="0" indent="0" algn="l" defTabSz="914400" rtl="0" eaLnBrk="1" fontAlgn="base" latinLnBrk="0" hangingPunct="1">
                        <a:lnSpc>
                          <a:spcPct val="100000"/>
                        </a:lnSpc>
                        <a:spcBef>
                          <a:spcPct val="20000"/>
                        </a:spcBef>
                        <a:spcAft>
                          <a:spcPct val="0"/>
                        </a:spcAft>
                        <a:buClr>
                          <a:srgbClr val="CCFF33"/>
                        </a:buClr>
                        <a:buSzPct val="70000"/>
                        <a:buFont typeface="Wingdings" charset="0"/>
                        <a:buNone/>
                        <a:tabLst/>
                      </a:pPr>
                      <a:endParaRPr kumimoji="0" lang="en-US" sz="1800" b="1" i="0" u="none" strike="noStrike" cap="none" normalizeH="0" baseline="0" dirty="0">
                        <a:ln>
                          <a:noFill/>
                        </a:ln>
                        <a:solidFill>
                          <a:schemeClr val="tx1"/>
                        </a:solidFill>
                        <a:effectLst/>
                        <a:latin typeface="Arial" charset="0"/>
                        <a:ea typeface="ＭＳ Ｐゴシック"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33400" marR="0" lvl="0" indent="-533400" algn="l" defTabSz="914400" rtl="0" eaLnBrk="1" fontAlgn="base" latinLnBrk="0" hangingPunct="1">
                        <a:lnSpc>
                          <a:spcPct val="100000"/>
                        </a:lnSpc>
                        <a:spcBef>
                          <a:spcPct val="20000"/>
                        </a:spcBef>
                        <a:spcAft>
                          <a:spcPct val="0"/>
                        </a:spcAft>
                        <a:buClr>
                          <a:srgbClr val="CCFF33"/>
                        </a:buClr>
                        <a:buSzPct val="70000"/>
                        <a:buFont typeface="Wingdings" charset="0"/>
                        <a:buNone/>
                        <a:tabLst/>
                      </a:pPr>
                      <a:r>
                        <a:rPr kumimoji="0" lang="en-US" sz="1800" b="0" i="0" u="none" strike="noStrike" cap="none" normalizeH="0" baseline="0" dirty="0">
                          <a:ln>
                            <a:noFill/>
                          </a:ln>
                          <a:solidFill>
                            <a:schemeClr val="tx1"/>
                          </a:solidFill>
                          <a:effectLst/>
                          <a:latin typeface="Arial" charset="0"/>
                          <a:ea typeface="ＭＳ Ｐゴシック" charset="0"/>
                        </a:rPr>
                        <a:t>More efficient or effective care, Increased market share,</a:t>
                      </a:r>
                    </a:p>
                    <a:p>
                      <a:pPr marL="533400" marR="0" lvl="0" indent="-533400" algn="l" defTabSz="914400" rtl="0" eaLnBrk="1" fontAlgn="base" latinLnBrk="0" hangingPunct="1">
                        <a:lnSpc>
                          <a:spcPct val="100000"/>
                        </a:lnSpc>
                        <a:spcBef>
                          <a:spcPct val="20000"/>
                        </a:spcBef>
                        <a:spcAft>
                          <a:spcPct val="0"/>
                        </a:spcAft>
                        <a:buClr>
                          <a:srgbClr val="CCFF33"/>
                        </a:buClr>
                        <a:buSzPct val="70000"/>
                        <a:buFont typeface="Wingdings" charset="0"/>
                        <a:buNone/>
                        <a:tabLst/>
                      </a:pPr>
                      <a:r>
                        <a:rPr kumimoji="0" lang="en-US" sz="1800" b="0" i="0" u="none" strike="noStrike" cap="none" normalizeH="0" baseline="0" dirty="0">
                          <a:ln>
                            <a:noFill/>
                          </a:ln>
                          <a:solidFill>
                            <a:schemeClr val="tx1"/>
                          </a:solidFill>
                          <a:effectLst/>
                          <a:latin typeface="Arial" charset="0"/>
                          <a:ea typeface="ＭＳ Ｐゴシック" charset="0"/>
                        </a:rPr>
                        <a:t>Positive image, tax write-off</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28819">
                <a:tc>
                  <a:txBody>
                    <a:bodyPr/>
                    <a:lstStyle/>
                    <a:p>
                      <a:pPr marL="0" marR="0" lvl="0" indent="0" algn="l" defTabSz="914400" rtl="0" eaLnBrk="1" fontAlgn="base" latinLnBrk="0" hangingPunct="1">
                        <a:lnSpc>
                          <a:spcPct val="100000"/>
                        </a:lnSpc>
                        <a:spcBef>
                          <a:spcPct val="20000"/>
                        </a:spcBef>
                        <a:spcAft>
                          <a:spcPct val="0"/>
                        </a:spcAft>
                        <a:buClr>
                          <a:srgbClr val="CCFF33"/>
                        </a:buClr>
                        <a:buSzPct val="70000"/>
                        <a:buFont typeface="Wingdings" charset="0"/>
                        <a:buNone/>
                        <a:tabLst/>
                      </a:pPr>
                      <a:r>
                        <a:rPr kumimoji="0" lang="en-US" sz="1800" b="1" i="0" u="none" strike="noStrike" cap="none" normalizeH="0" baseline="0" dirty="0">
                          <a:ln>
                            <a:noFill/>
                          </a:ln>
                          <a:solidFill>
                            <a:schemeClr val="tx1"/>
                          </a:solidFill>
                          <a:effectLst/>
                          <a:latin typeface="Arial" charset="0"/>
                          <a:ea typeface="ＭＳ Ｐゴシック" charset="0"/>
                        </a:rPr>
                        <a:t>Government</a:t>
                      </a:r>
                    </a:p>
                    <a:p>
                      <a:pPr marL="0" marR="0" lvl="0" indent="0" algn="l" defTabSz="914400" rtl="0" eaLnBrk="1" fontAlgn="base" latinLnBrk="0" hangingPunct="1">
                        <a:lnSpc>
                          <a:spcPct val="100000"/>
                        </a:lnSpc>
                        <a:spcBef>
                          <a:spcPct val="20000"/>
                        </a:spcBef>
                        <a:spcAft>
                          <a:spcPct val="0"/>
                        </a:spcAft>
                        <a:buClr>
                          <a:srgbClr val="CCFF33"/>
                        </a:buClr>
                        <a:buSzPct val="70000"/>
                        <a:buFont typeface="Wingdings" charset="0"/>
                        <a:buNone/>
                        <a:tabLst/>
                      </a:pPr>
                      <a:endParaRPr kumimoji="0" lang="en-US" sz="1800" b="1" i="0" u="none" strike="noStrike" cap="none" normalizeH="0" baseline="0" dirty="0">
                        <a:ln>
                          <a:noFill/>
                        </a:ln>
                        <a:solidFill>
                          <a:schemeClr val="tx1"/>
                        </a:solidFill>
                        <a:effectLst/>
                        <a:latin typeface="Arial" charset="0"/>
                        <a:ea typeface="ＭＳ Ｐゴシック"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33400" marR="0" lvl="0" indent="-533400" algn="l" defTabSz="914400" rtl="0" eaLnBrk="1" fontAlgn="base" latinLnBrk="0" hangingPunct="1">
                        <a:lnSpc>
                          <a:spcPct val="100000"/>
                        </a:lnSpc>
                        <a:spcBef>
                          <a:spcPct val="20000"/>
                        </a:spcBef>
                        <a:spcAft>
                          <a:spcPct val="0"/>
                        </a:spcAft>
                        <a:buClr>
                          <a:srgbClr val="CCFF33"/>
                        </a:buClr>
                        <a:buSzPct val="70000"/>
                        <a:buFont typeface="Wingdings" charset="0"/>
                        <a:buNone/>
                        <a:tabLst/>
                      </a:pPr>
                      <a:r>
                        <a:rPr kumimoji="0" lang="en-US" sz="1800" b="0" i="0" u="none" strike="noStrike" cap="none" normalizeH="0" baseline="0" dirty="0">
                          <a:ln>
                            <a:noFill/>
                          </a:ln>
                          <a:solidFill>
                            <a:schemeClr val="tx1"/>
                          </a:solidFill>
                          <a:effectLst/>
                          <a:latin typeface="Arial" charset="0"/>
                          <a:ea typeface="ＭＳ Ｐゴシック" charset="0"/>
                        </a:rPr>
                        <a:t>Improved implementation of programs, services; public trust in programs or research</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9793">
                <a:tc>
                  <a:txBody>
                    <a:bodyPr/>
                    <a:lstStyle/>
                    <a:p>
                      <a:pPr marL="0" marR="0" lvl="0" indent="0" algn="l" defTabSz="914400" rtl="0" eaLnBrk="1" fontAlgn="base" latinLnBrk="0" hangingPunct="1">
                        <a:lnSpc>
                          <a:spcPct val="100000"/>
                        </a:lnSpc>
                        <a:spcBef>
                          <a:spcPct val="20000"/>
                        </a:spcBef>
                        <a:spcAft>
                          <a:spcPct val="0"/>
                        </a:spcAft>
                        <a:buClr>
                          <a:srgbClr val="CCFF33"/>
                        </a:buClr>
                        <a:buSzPct val="70000"/>
                        <a:buFont typeface="Wingdings" charset="0"/>
                        <a:buNone/>
                        <a:tabLst/>
                      </a:pPr>
                      <a:r>
                        <a:rPr kumimoji="0" lang="en-US" sz="1800" b="1" i="0" u="none" strike="noStrike" cap="none" normalizeH="0" baseline="0" dirty="0">
                          <a:ln>
                            <a:noFill/>
                          </a:ln>
                          <a:solidFill>
                            <a:schemeClr val="tx1"/>
                          </a:solidFill>
                          <a:effectLst/>
                          <a:latin typeface="Arial" charset="0"/>
                          <a:ea typeface="ＭＳ Ｐゴシック" charset="0"/>
                        </a:rPr>
                        <a:t>Universities</a:t>
                      </a:r>
                    </a:p>
                    <a:p>
                      <a:pPr marL="0" marR="0" lvl="0" indent="0" algn="l" defTabSz="914400" rtl="0" eaLnBrk="1" fontAlgn="base" latinLnBrk="0" hangingPunct="1">
                        <a:lnSpc>
                          <a:spcPct val="100000"/>
                        </a:lnSpc>
                        <a:spcBef>
                          <a:spcPct val="20000"/>
                        </a:spcBef>
                        <a:spcAft>
                          <a:spcPct val="0"/>
                        </a:spcAft>
                        <a:buClr>
                          <a:srgbClr val="CCFF33"/>
                        </a:buClr>
                        <a:buSzPct val="70000"/>
                        <a:buFont typeface="Wingdings" charset="0"/>
                        <a:buNone/>
                        <a:tabLst/>
                      </a:pPr>
                      <a:endParaRPr kumimoji="0" lang="en-US" sz="1800" b="1" i="0" u="none" strike="noStrike" cap="none" normalizeH="0" baseline="0" dirty="0">
                        <a:ln>
                          <a:noFill/>
                        </a:ln>
                        <a:solidFill>
                          <a:schemeClr val="tx1"/>
                        </a:solidFill>
                        <a:effectLst/>
                        <a:latin typeface="Arial" charset="0"/>
                        <a:ea typeface="ＭＳ Ｐゴシック"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33400" marR="0" lvl="0" indent="-533400" algn="l" defTabSz="914400" rtl="0" eaLnBrk="1" fontAlgn="base" latinLnBrk="0" hangingPunct="1">
                        <a:lnSpc>
                          <a:spcPct val="100000"/>
                        </a:lnSpc>
                        <a:spcBef>
                          <a:spcPct val="20000"/>
                        </a:spcBef>
                        <a:spcAft>
                          <a:spcPct val="0"/>
                        </a:spcAft>
                        <a:buClr>
                          <a:srgbClr val="CCFF33"/>
                        </a:buClr>
                        <a:buSzPct val="70000"/>
                        <a:buFont typeface="Wingdings" charset="0"/>
                        <a:buNone/>
                        <a:tabLst/>
                      </a:pPr>
                      <a:r>
                        <a:rPr kumimoji="0" lang="en-US" sz="1800" b="0" i="0" u="none" strike="noStrike" cap="none" normalizeH="0" baseline="0" dirty="0">
                          <a:ln>
                            <a:noFill/>
                          </a:ln>
                          <a:solidFill>
                            <a:schemeClr val="tx1"/>
                          </a:solidFill>
                          <a:effectLst/>
                          <a:latin typeface="Arial" charset="0"/>
                          <a:ea typeface="ＭＳ Ｐゴシック" charset="0"/>
                        </a:rPr>
                        <a:t>Greater impact, partnerships for research and training with 2-way knowledge transfer</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57754" name="Rectangle 26"/>
          <p:cNvSpPr>
            <a:spLocks noChangeArrowheads="1"/>
          </p:cNvSpPr>
          <p:nvPr/>
        </p:nvSpPr>
        <p:spPr bwMode="auto">
          <a:xfrm>
            <a:off x="6667500" y="62817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r">
              <a:defRPr/>
            </a:pPr>
            <a:fld id="{227DCFBE-A8DB-AD47-BCA0-AD4160F750AC}" type="slidenum">
              <a:rPr lang="en-US" sz="1000">
                <a:effectLst>
                  <a:outerShdw blurRad="38100" dist="38100" dir="2700000" algn="tl">
                    <a:srgbClr val="FFFFFF"/>
                  </a:outerShdw>
                </a:effectLst>
                <a:latin typeface="Verdana" charset="0"/>
              </a:rPr>
              <a:pPr algn="r">
                <a:defRPr/>
              </a:pPr>
              <a:t>6</a:t>
            </a:fld>
            <a:endParaRPr lang="en-US" sz="1000">
              <a:effectLst>
                <a:outerShdw blurRad="38100" dist="38100" dir="2700000" algn="tl">
                  <a:srgbClr val="FFFFFF"/>
                </a:outerShdw>
              </a:effectLst>
              <a:latin typeface="Verdana" charset="0"/>
            </a:endParaRPr>
          </a:p>
        </p:txBody>
      </p:sp>
    </p:spTree>
    <p:extLst>
      <p:ext uri="{BB962C8B-B14F-4D97-AF65-F5344CB8AC3E}">
        <p14:creationId xmlns:p14="http://schemas.microsoft.com/office/powerpoint/2010/main" val="2091652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0124" y="1097756"/>
            <a:ext cx="6000750" cy="857250"/>
          </a:xfrm>
        </p:spPr>
        <p:txBody>
          <a:bodyPr rtlCol="0">
            <a:normAutofit fontScale="90000"/>
          </a:bodyPr>
          <a:lstStyle/>
          <a:p>
            <a:pPr algn="ctr">
              <a:defRPr/>
            </a:pPr>
            <a:r>
              <a:rPr lang="en-US" b="1" dirty="0">
                <a:solidFill>
                  <a:srgbClr val="FFFF00"/>
                </a:solidFill>
                <a:effectLst>
                  <a:outerShdw blurRad="38100" dist="38100" dir="2700000" algn="tl">
                    <a:srgbClr val="000000">
                      <a:alpha val="43137"/>
                    </a:srgbClr>
                  </a:outerShdw>
                </a:effectLst>
              </a:rPr>
              <a:t>Equality and equity in health</a:t>
            </a:r>
          </a:p>
        </p:txBody>
      </p:sp>
      <p:sp>
        <p:nvSpPr>
          <p:cNvPr id="7" name="TextBox 6"/>
          <p:cNvSpPr txBox="1"/>
          <p:nvPr/>
        </p:nvSpPr>
        <p:spPr>
          <a:xfrm>
            <a:off x="0" y="3429976"/>
            <a:ext cx="2276295" cy="2769989"/>
          </a:xfrm>
          <a:prstGeom prst="rect">
            <a:avLst/>
          </a:prstGeom>
          <a:noFill/>
        </p:spPr>
        <p:txBody>
          <a:bodyPr wrap="square">
            <a:spAutoFit/>
          </a:bodyPr>
          <a:lstStyle/>
          <a:p>
            <a:pPr algn="ctr">
              <a:defRPr/>
            </a:pPr>
            <a:r>
              <a:rPr lang="en-US" sz="2250" b="1" dirty="0">
                <a:solidFill>
                  <a:srgbClr val="FFFF00"/>
                </a:solidFill>
                <a:effectLst>
                  <a:outerShdw blurRad="38100" dist="38100" dir="2700000" algn="tl">
                    <a:srgbClr val="000000">
                      <a:alpha val="43137"/>
                    </a:srgbClr>
                  </a:outerShdw>
                </a:effectLst>
              </a:rPr>
              <a:t>EQUALITY = </a:t>
            </a:r>
            <a:r>
              <a:rPr lang="en-US" sz="1650" b="1" dirty="0">
                <a:solidFill>
                  <a:srgbClr val="FFFF00"/>
                </a:solidFill>
                <a:effectLst>
                  <a:outerShdw blurRad="38100" dist="38100" dir="2700000" algn="tl" rotWithShape="0">
                    <a:srgbClr val="000000">
                      <a:alpha val="43137"/>
                    </a:srgbClr>
                  </a:outerShdw>
                </a:effectLst>
              </a:rPr>
              <a:t>SAMENESS</a:t>
            </a:r>
          </a:p>
          <a:p>
            <a:pPr algn="ctr">
              <a:defRPr/>
            </a:pPr>
            <a:r>
              <a:rPr lang="en-US" sz="2250" b="1" dirty="0">
                <a:solidFill>
                  <a:srgbClr val="FFFF00"/>
                </a:solidFill>
                <a:effectLst>
                  <a:outerShdw blurRad="38100" dist="38100" dir="2700000" algn="tl">
                    <a:srgbClr val="000000">
                      <a:alpha val="43137"/>
                    </a:srgbClr>
                  </a:outerShdw>
                </a:effectLst>
              </a:rPr>
              <a:t>Giving everyone the same thing only works if everyone starts from the same place.</a:t>
            </a:r>
          </a:p>
        </p:txBody>
      </p:sp>
      <p:sp>
        <p:nvSpPr>
          <p:cNvPr id="8" name="TextBox 7"/>
          <p:cNvSpPr txBox="1"/>
          <p:nvPr/>
        </p:nvSpPr>
        <p:spPr>
          <a:xfrm>
            <a:off x="6629400" y="3325655"/>
            <a:ext cx="2428336" cy="2169825"/>
          </a:xfrm>
          <a:prstGeom prst="rect">
            <a:avLst/>
          </a:prstGeom>
          <a:noFill/>
        </p:spPr>
        <p:txBody>
          <a:bodyPr wrap="square">
            <a:spAutoFit/>
          </a:bodyPr>
          <a:lstStyle/>
          <a:p>
            <a:pPr algn="ctr">
              <a:defRPr/>
            </a:pPr>
            <a:r>
              <a:rPr lang="en-US" sz="2250" b="1" dirty="0">
                <a:solidFill>
                  <a:schemeClr val="tx1"/>
                </a:solidFill>
              </a:rPr>
              <a:t>EQUITY = </a:t>
            </a:r>
            <a:r>
              <a:rPr lang="en-US" sz="1650" b="1" dirty="0">
                <a:solidFill>
                  <a:schemeClr val="tx1"/>
                </a:solidFill>
              </a:rPr>
              <a:t>FAIRNESS</a:t>
            </a:r>
          </a:p>
          <a:p>
            <a:pPr algn="ctr">
              <a:defRPr/>
            </a:pPr>
            <a:r>
              <a:rPr lang="en-US" sz="2250" b="1" dirty="0">
                <a:solidFill>
                  <a:schemeClr val="tx1"/>
                </a:solidFill>
              </a:rPr>
              <a:t>We must give everyone access </a:t>
            </a:r>
          </a:p>
          <a:p>
            <a:pPr algn="ctr">
              <a:defRPr/>
            </a:pPr>
            <a:r>
              <a:rPr lang="en-US" sz="2250" b="1" dirty="0">
                <a:solidFill>
                  <a:schemeClr val="tx1"/>
                </a:solidFill>
              </a:rPr>
              <a:t>to the same opportunities to ensure equity.</a:t>
            </a:r>
          </a:p>
        </p:txBody>
      </p:sp>
      <p:pic>
        <p:nvPicPr>
          <p:cNvPr id="10" name="Picture 9" descr="Screen Shot 2013-01-14 at 10.00.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2983" y="5373213"/>
            <a:ext cx="661018" cy="627538"/>
          </a:xfrm>
          <a:prstGeom prst="rect">
            <a:avLst/>
          </a:prstGeom>
          <a:solidFill>
            <a:schemeClr val="bg1"/>
          </a:solidFill>
          <a:ln>
            <a:solidFill>
              <a:schemeClr val="bg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2832" y="2548601"/>
            <a:ext cx="4521212" cy="2824611"/>
          </a:xfrm>
          <a:prstGeom prst="rect">
            <a:avLst/>
          </a:prstGeom>
        </p:spPr>
      </p:pic>
    </p:spTree>
    <p:extLst>
      <p:ext uri="{BB962C8B-B14F-4D97-AF65-F5344CB8AC3E}">
        <p14:creationId xmlns:p14="http://schemas.microsoft.com/office/powerpoint/2010/main" val="29382515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3" name="Diagram 3"/>
          <p:cNvGrpSpPr>
            <a:grpSpLocks noGrp="1" noChangeAspect="1"/>
          </p:cNvGrpSpPr>
          <p:nvPr/>
        </p:nvGrpSpPr>
        <p:grpSpPr bwMode="auto">
          <a:xfrm>
            <a:off x="228600" y="381000"/>
            <a:ext cx="8229600" cy="6061075"/>
            <a:chOff x="144" y="240"/>
            <a:chExt cx="5184" cy="3818"/>
          </a:xfrm>
        </p:grpSpPr>
        <p:sp>
          <p:nvSpPr>
            <p:cNvPr id="23576" name="AutoShape 4"/>
            <p:cNvSpPr>
              <a:spLocks noChangeAspect="1" noChangeArrowheads="1" noTextEdit="1"/>
            </p:cNvSpPr>
            <p:nvPr/>
          </p:nvSpPr>
          <p:spPr bwMode="auto">
            <a:xfrm>
              <a:off x="144" y="240"/>
              <a:ext cx="5184" cy="38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2357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11" y="240"/>
              <a:ext cx="708" cy="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78" name="Picture 6" descr="Go to RAND Hom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72" y="2736"/>
              <a:ext cx="378" cy="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79"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72" y="373"/>
              <a:ext cx="751" cy="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80" name="Picture 8" descr="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28" y="1044"/>
              <a:ext cx="514" cy="3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81" name="Picture 9" descr="Logo Trinity 07-0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64" y="2835"/>
              <a:ext cx="776" cy="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82" name="Picture 10"/>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770" y="3355"/>
              <a:ext cx="966" cy="2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83" name="Picture 11" descr="cope%20logo"/>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24" y="1824"/>
              <a:ext cx="598" cy="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84" name="Picture 12" descr="C:\Documents and Settings\eramos\Local Settings\Temporary Internet Files\OLK100\NamiUrbanLA-Logo-Converted (2).gif"/>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120" y="3433"/>
              <a:ext cx="1104" cy="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3585" name="Group 13"/>
            <p:cNvGrpSpPr>
              <a:grpSpLocks/>
            </p:cNvGrpSpPr>
            <p:nvPr/>
          </p:nvGrpSpPr>
          <p:grpSpPr bwMode="auto">
            <a:xfrm>
              <a:off x="4514" y="1665"/>
              <a:ext cx="503" cy="711"/>
              <a:chOff x="14580" y="1463"/>
              <a:chExt cx="1257" cy="1776"/>
            </a:xfrm>
          </p:grpSpPr>
          <p:sp>
            <p:nvSpPr>
              <p:cNvPr id="23586" name="Text Box 14"/>
              <p:cNvSpPr txBox="1">
                <a:spLocks noChangeArrowheads="1"/>
              </p:cNvSpPr>
              <p:nvPr/>
            </p:nvSpPr>
            <p:spPr bwMode="auto">
              <a:xfrm>
                <a:off x="14601" y="2718"/>
                <a:ext cx="1236" cy="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1300163"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defTabSz="1300163"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defTabSz="1300163"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defTabSz="1300163"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defTabSz="1300163"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defTabSz="1300163"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defTabSz="1300163"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defTabSz="1300163"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defTabSz="1300163"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r>
                  <a:rPr lang="en-US" sz="800">
                    <a:solidFill>
                      <a:schemeClr val="tx1"/>
                    </a:solidFill>
                    <a:latin typeface="Arial" charset="0"/>
                    <a:ea typeface="MS PGothic" charset="0"/>
                    <a:cs typeface="MS PGothic" charset="0"/>
                  </a:rPr>
                  <a:t>DEPARTMENT OF</a:t>
                </a:r>
              </a:p>
              <a:p>
                <a:pPr algn="ctr" eaLnBrk="1" hangingPunct="1"/>
                <a:r>
                  <a:rPr lang="en-US" sz="800">
                    <a:solidFill>
                      <a:schemeClr val="tx1"/>
                    </a:solidFill>
                    <a:latin typeface="Arial" charset="0"/>
                    <a:ea typeface="MS PGothic" charset="0"/>
                    <a:cs typeface="MS PGothic" charset="0"/>
                  </a:rPr>
                  <a:t>MENTAL HEALTH</a:t>
                </a:r>
              </a:p>
            </p:txBody>
          </p:sp>
          <p:pic>
            <p:nvPicPr>
              <p:cNvPr id="23587" name="Picture 15"/>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4580" y="1463"/>
                <a:ext cx="1257"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pic>
        <p:nvPicPr>
          <p:cNvPr id="23554" name="Picture 16" descr="USC"/>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524000" y="1447800"/>
            <a:ext cx="609600" cy="48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8" name="Text Box 17"/>
          <p:cNvSpPr txBox="1">
            <a:spLocks noChangeArrowheads="1"/>
          </p:cNvSpPr>
          <p:nvPr/>
        </p:nvSpPr>
        <p:spPr bwMode="auto">
          <a:xfrm>
            <a:off x="1981200" y="3429000"/>
            <a:ext cx="5181600" cy="881063"/>
          </a:xfrm>
          <a:prstGeom prst="rect">
            <a:avLst/>
          </a:prstGeom>
          <a:noFill/>
          <a:ln>
            <a:noFill/>
          </a:ln>
          <a:extLst/>
        </p:spPr>
        <p:txBody>
          <a:bodyPr lIns="91435" tIns="45718" rIns="91435" bIns="45718">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defTabSz="914353" eaLnBrk="1" hangingPunct="1">
              <a:lnSpc>
                <a:spcPct val="50000"/>
              </a:lnSpc>
              <a:spcBef>
                <a:spcPct val="50000"/>
              </a:spcBef>
              <a:defRPr/>
            </a:pPr>
            <a:r>
              <a:rPr lang="en-US" sz="2000" b="1" dirty="0">
                <a:solidFill>
                  <a:srgbClr val="000000"/>
                </a:solidFill>
                <a:latin typeface="+mn-lt"/>
              </a:rPr>
              <a:t>Working together in an </a:t>
            </a:r>
            <a:r>
              <a:rPr lang="en-US" sz="2000" b="1" i="1" dirty="0">
                <a:solidFill>
                  <a:srgbClr val="000000"/>
                </a:solidFill>
                <a:latin typeface="+mn-lt"/>
              </a:rPr>
              <a:t>equal </a:t>
            </a:r>
            <a:r>
              <a:rPr lang="en-US" sz="2000" b="1" dirty="0">
                <a:solidFill>
                  <a:srgbClr val="000000"/>
                </a:solidFill>
                <a:latin typeface="+mn-lt"/>
              </a:rPr>
              <a:t>partnership</a:t>
            </a:r>
          </a:p>
          <a:p>
            <a:pPr algn="ctr" defTabSz="914353" eaLnBrk="1" hangingPunct="1">
              <a:lnSpc>
                <a:spcPct val="50000"/>
              </a:lnSpc>
              <a:spcBef>
                <a:spcPct val="50000"/>
              </a:spcBef>
              <a:defRPr/>
            </a:pPr>
            <a:r>
              <a:rPr lang="en-US" sz="2000" b="1" dirty="0">
                <a:solidFill>
                  <a:srgbClr val="000000"/>
                </a:solidFill>
                <a:latin typeface="+mn-lt"/>
              </a:rPr>
              <a:t>to learn how to improve depression care</a:t>
            </a:r>
          </a:p>
          <a:p>
            <a:pPr algn="ctr" defTabSz="914353" eaLnBrk="1" hangingPunct="1">
              <a:lnSpc>
                <a:spcPct val="50000"/>
              </a:lnSpc>
              <a:spcBef>
                <a:spcPct val="50000"/>
              </a:spcBef>
              <a:defRPr/>
            </a:pPr>
            <a:r>
              <a:rPr lang="en-US" sz="2000" b="1" dirty="0">
                <a:solidFill>
                  <a:srgbClr val="000000"/>
                </a:solidFill>
                <a:latin typeface="+mn-lt"/>
              </a:rPr>
              <a:t>and build community strength</a:t>
            </a:r>
          </a:p>
        </p:txBody>
      </p:sp>
      <p:pic>
        <p:nvPicPr>
          <p:cNvPr id="23556" name="Picture 18" descr="cpic-logo-4a-2-400px"/>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916238" y="1657350"/>
            <a:ext cx="2852737" cy="162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7" name="Picture 18" descr="BHSLogo"/>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300" y="333375"/>
            <a:ext cx="950913" cy="94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8" name="Picture 19" descr="Jewish Family Services"/>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266700" y="5724525"/>
            <a:ext cx="1325563" cy="73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9" name="Picture 20" descr="St johns logo"/>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228600" y="3771900"/>
            <a:ext cx="1325563"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60" name="Picture 21" descr="http://www.mtv.com/thinkmtv/sexual_health/hiv_testing_day/images/logos/drew.jpg"/>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8250238" y="3155950"/>
            <a:ext cx="639762" cy="55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61" name="Picture 22" descr="New Image"/>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7804150" y="1573213"/>
            <a:ext cx="1096963" cy="896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62" name="Picture 23" descr="http://www.lancissues.org/Graphics/RecAndParks-color.gif"/>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200025" y="1828800"/>
            <a:ext cx="739775"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3563" name="Group 24"/>
          <p:cNvGrpSpPr>
            <a:grpSpLocks/>
          </p:cNvGrpSpPr>
          <p:nvPr/>
        </p:nvGrpSpPr>
        <p:grpSpPr bwMode="auto">
          <a:xfrm>
            <a:off x="5581650" y="6070600"/>
            <a:ext cx="1624013" cy="511175"/>
            <a:chOff x="5580" y="1260"/>
            <a:chExt cx="5513" cy="897"/>
          </a:xfrm>
        </p:grpSpPr>
        <p:pic>
          <p:nvPicPr>
            <p:cNvPr id="23574" name="Picture 25" descr="chc_heart_only"/>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5580" y="1260"/>
              <a:ext cx="1014" cy="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75" name="Picture 26" descr="chc_text_only"/>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6840" y="1260"/>
              <a:ext cx="4253" cy="6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3564" name="Picture 27" descr="index-02"/>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6505575" y="255588"/>
            <a:ext cx="812800" cy="73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65" name="Picture 28" descr="HealthServicesSociety-Logo"/>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2400300" y="6142038"/>
            <a:ext cx="1590675" cy="48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3566" name="Group 29"/>
          <p:cNvGrpSpPr>
            <a:grpSpLocks/>
          </p:cNvGrpSpPr>
          <p:nvPr/>
        </p:nvGrpSpPr>
        <p:grpSpPr bwMode="auto">
          <a:xfrm>
            <a:off x="7867650" y="161925"/>
            <a:ext cx="914400" cy="1143000"/>
            <a:chOff x="600" y="360"/>
            <a:chExt cx="1440" cy="1800"/>
          </a:xfrm>
        </p:grpSpPr>
        <p:sp>
          <p:nvSpPr>
            <p:cNvPr id="23572" name="Text Box 30"/>
            <p:cNvSpPr txBox="1">
              <a:spLocks noChangeArrowheads="1"/>
            </p:cNvSpPr>
            <p:nvPr/>
          </p:nvSpPr>
          <p:spPr bwMode="auto">
            <a:xfrm>
              <a:off x="600" y="1620"/>
              <a:ext cx="1440" cy="54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a:r>
                <a:rPr lang="en-US" sz="800">
                  <a:solidFill>
                    <a:schemeClr val="tx1"/>
                  </a:solidFill>
                  <a:latin typeface="Bodoni MT Condensed" charset="0"/>
                  <a:ea typeface="MS PGothic" charset="0"/>
                  <a:cs typeface="MS PGothic" charset="0"/>
                </a:rPr>
                <a:t>New Vision Church of</a:t>
              </a:r>
            </a:p>
            <a:p>
              <a:pPr algn="ctr"/>
              <a:r>
                <a:rPr lang="en-US" sz="800">
                  <a:solidFill>
                    <a:schemeClr val="tx1"/>
                  </a:solidFill>
                  <a:latin typeface="Bodoni MT Condensed" charset="0"/>
                  <a:ea typeface="MS PGothic" charset="0"/>
                  <a:cs typeface="MS PGothic" charset="0"/>
                </a:rPr>
                <a:t>Jesus Christ</a:t>
              </a:r>
              <a:endParaRPr lang="en-US" sz="1700">
                <a:solidFill>
                  <a:schemeClr val="tx1"/>
                </a:solidFill>
                <a:latin typeface="Arial" charset="0"/>
                <a:ea typeface="MS PGothic" charset="0"/>
                <a:cs typeface="MS PGothic" charset="0"/>
              </a:endParaRPr>
            </a:p>
          </p:txBody>
        </p:sp>
        <p:pic>
          <p:nvPicPr>
            <p:cNvPr id="23573" name="Picture 31"/>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960" y="360"/>
              <a:ext cx="720" cy="1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3567" name="Picture 32" descr="Hollywood Senior Multipurpose center"/>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a:off x="7816850" y="5265738"/>
            <a:ext cx="1073150" cy="1316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68" name="Picture 33" descr="SRHT"/>
          <p:cNvPicPr>
            <a:picLocks noChangeAspect="1" noChangeArrowheads="1"/>
          </p:cNvPicPr>
          <p:nvPr/>
        </p:nvPicPr>
        <p:blipFill>
          <a:blip r:embed="rId26">
            <a:extLst>
              <a:ext uri="{28A0092B-C50C-407E-A947-70E740481C1C}">
                <a14:useLocalDpi xmlns:a14="http://schemas.microsoft.com/office/drawing/2010/main"/>
              </a:ext>
            </a:extLst>
          </a:blip>
          <a:srcRect/>
          <a:stretch>
            <a:fillRect/>
          </a:stretch>
        </p:blipFill>
        <p:spPr bwMode="auto">
          <a:xfrm>
            <a:off x="1266825" y="133350"/>
            <a:ext cx="1371600" cy="960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69" name="Text Box 35"/>
          <p:cNvSpPr txBox="1">
            <a:spLocks noChangeArrowheads="1"/>
          </p:cNvSpPr>
          <p:nvPr/>
        </p:nvSpPr>
        <p:spPr bwMode="auto">
          <a:xfrm>
            <a:off x="7621588" y="4633913"/>
            <a:ext cx="1519237" cy="53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6576" tIns="36576" rIns="36576" bIns="36576"/>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r>
              <a:rPr lang="en-US" sz="800" b="1">
                <a:solidFill>
                  <a:srgbClr val="000000"/>
                </a:solidFill>
                <a:latin typeface="Gulim" charset="0"/>
              </a:rPr>
              <a:t>Watts Counseling and     Learning Center</a:t>
            </a:r>
            <a:endParaRPr lang="en-US">
              <a:latin typeface="Franklin Gothic Book" charset="0"/>
            </a:endParaRPr>
          </a:p>
        </p:txBody>
      </p:sp>
      <p:pic>
        <p:nvPicPr>
          <p:cNvPr id="23570" name="il_fi" descr="http://www.theweedstreetjournal.com/wp-content/uploads/2010/09/kaiser_permanente_logo.jpg"/>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7661275" y="3946525"/>
            <a:ext cx="1327150"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71" name="Picture 37"/>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114300" y="4452938"/>
            <a:ext cx="1135063" cy="896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ChangeArrowheads="1"/>
          </p:cNvSpPr>
          <p:nvPr/>
        </p:nvSpPr>
        <p:spPr bwMode="auto">
          <a:xfrm>
            <a:off x="6096000" y="990600"/>
            <a:ext cx="2514600" cy="62865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en-US" sz="1800" b="1" dirty="0">
                <a:solidFill>
                  <a:schemeClr val="bg1"/>
                </a:solidFill>
                <a:ea typeface="MS PGothic" charset="0"/>
                <a:cs typeface="MS PGothic" charset="0"/>
              </a:rPr>
              <a:t>Academic Capacity</a:t>
            </a:r>
          </a:p>
        </p:txBody>
      </p:sp>
      <p:sp>
        <p:nvSpPr>
          <p:cNvPr id="19459" name="Rectangle 6"/>
          <p:cNvSpPr>
            <a:spLocks noChangeArrowheads="1"/>
          </p:cNvSpPr>
          <p:nvPr/>
        </p:nvSpPr>
        <p:spPr bwMode="auto">
          <a:xfrm>
            <a:off x="457200" y="990600"/>
            <a:ext cx="2514600" cy="62865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en-US" sz="1800" b="1" dirty="0">
                <a:solidFill>
                  <a:schemeClr val="bg1"/>
                </a:solidFill>
                <a:ea typeface="MS PGothic" charset="0"/>
                <a:cs typeface="MS PGothic" charset="0"/>
              </a:rPr>
              <a:t>Community Capacity</a:t>
            </a:r>
          </a:p>
        </p:txBody>
      </p:sp>
      <p:sp>
        <p:nvSpPr>
          <p:cNvPr id="19460" name="Oval 14"/>
          <p:cNvSpPr>
            <a:spLocks noChangeArrowheads="1"/>
          </p:cNvSpPr>
          <p:nvPr/>
        </p:nvSpPr>
        <p:spPr bwMode="auto">
          <a:xfrm>
            <a:off x="3771900" y="5105400"/>
            <a:ext cx="1600200" cy="381000"/>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en-US" sz="1800" b="1" dirty="0">
                <a:solidFill>
                  <a:schemeClr val="bg1"/>
                </a:solidFill>
                <a:ea typeface="MS PGothic" charset="0"/>
                <a:cs typeface="MS PGothic" charset="0"/>
              </a:rPr>
              <a:t>Outcomes</a:t>
            </a:r>
          </a:p>
        </p:txBody>
      </p:sp>
      <p:sp>
        <p:nvSpPr>
          <p:cNvPr id="19462" name="Text Box 29"/>
          <p:cNvSpPr txBox="1">
            <a:spLocks noChangeArrowheads="1"/>
          </p:cNvSpPr>
          <p:nvPr/>
        </p:nvSpPr>
        <p:spPr bwMode="auto">
          <a:xfrm>
            <a:off x="1901825" y="6172200"/>
            <a:ext cx="53403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000">
                <a:solidFill>
                  <a:srgbClr val="414141"/>
                </a:solidFill>
                <a:latin typeface="Gill Sans Light" charset="0"/>
                <a:ea typeface="Heiti SC Light" charset="0"/>
                <a:cs typeface="Heiti SC Light" charset="0"/>
                <a:sym typeface="Gill Sans Light" charset="0"/>
              </a:defRPr>
            </a:lvl1pPr>
            <a:lvl2pPr marL="742950" indent="-285750" eaLnBrk="0" hangingPunct="0">
              <a:defRPr sz="3000">
                <a:solidFill>
                  <a:srgbClr val="414141"/>
                </a:solidFill>
                <a:latin typeface="Gill Sans Light" charset="0"/>
                <a:ea typeface="Heiti SC Light" charset="0"/>
                <a:cs typeface="Heiti SC Light" charset="0"/>
                <a:sym typeface="Gill Sans Light" charset="0"/>
              </a:defRPr>
            </a:lvl2pPr>
            <a:lvl3pPr marL="1143000" indent="-228600" eaLnBrk="0" hangingPunct="0">
              <a:defRPr sz="3000">
                <a:solidFill>
                  <a:srgbClr val="414141"/>
                </a:solidFill>
                <a:latin typeface="Gill Sans Light" charset="0"/>
                <a:ea typeface="Heiti SC Light" charset="0"/>
                <a:cs typeface="Heiti SC Light" charset="0"/>
                <a:sym typeface="Gill Sans Light" charset="0"/>
              </a:defRPr>
            </a:lvl3pPr>
            <a:lvl4pPr marL="1600200" indent="-228600" eaLnBrk="0" hangingPunct="0">
              <a:defRPr sz="3000">
                <a:solidFill>
                  <a:srgbClr val="414141"/>
                </a:solidFill>
                <a:latin typeface="Gill Sans Light" charset="0"/>
                <a:ea typeface="Heiti SC Light" charset="0"/>
                <a:cs typeface="Heiti SC Light" charset="0"/>
                <a:sym typeface="Gill Sans Light" charset="0"/>
              </a:defRPr>
            </a:lvl4pPr>
            <a:lvl5pPr marL="2057400" indent="-228600" eaLnBrk="0" hangingPunct="0">
              <a:defRPr sz="3000">
                <a:solidFill>
                  <a:srgbClr val="414141"/>
                </a:solidFill>
                <a:latin typeface="Gill Sans Light" charset="0"/>
                <a:ea typeface="Heiti SC Light" charset="0"/>
                <a:cs typeface="Heiti SC Light" charset="0"/>
                <a:sym typeface="Gill Sans Light" charset="0"/>
              </a:defRPr>
            </a:lvl5pPr>
            <a:lvl6pPr marL="25146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6pPr>
            <a:lvl7pPr marL="29718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7pPr>
            <a:lvl8pPr marL="34290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8pPr>
            <a:lvl9pPr marL="3886200" indent="-228600" eaLnBrk="0" fontAlgn="base" hangingPunct="0">
              <a:spcBef>
                <a:spcPct val="0"/>
              </a:spcBef>
              <a:spcAft>
                <a:spcPct val="0"/>
              </a:spcAft>
              <a:defRPr sz="3000">
                <a:solidFill>
                  <a:srgbClr val="414141"/>
                </a:solidFill>
                <a:latin typeface="Gill Sans Light" charset="0"/>
                <a:ea typeface="Heiti SC Light" charset="0"/>
                <a:cs typeface="Heiti SC Light" charset="0"/>
                <a:sym typeface="Gill Sans Light" charset="0"/>
              </a:defRPr>
            </a:lvl9pPr>
          </a:lstStyle>
          <a:p>
            <a:pPr algn="ctr" eaLnBrk="1" hangingPunct="1">
              <a:defRPr/>
            </a:pPr>
            <a:r>
              <a:rPr lang="en-US" sz="2400" dirty="0">
                <a:solidFill>
                  <a:schemeClr val="tx1"/>
                </a:solidFill>
                <a:latin typeface="+mn-lt"/>
                <a:ea typeface="MS PGothic" charset="0"/>
                <a:cs typeface="MS PGothic" charset="0"/>
              </a:rPr>
              <a:t>Partnered Dissemination (Victory)</a:t>
            </a:r>
          </a:p>
        </p:txBody>
      </p:sp>
      <p:sp>
        <p:nvSpPr>
          <p:cNvPr id="19463" name="Rectangle 4"/>
          <p:cNvSpPr>
            <a:spLocks noChangeArrowheads="1"/>
          </p:cNvSpPr>
          <p:nvPr/>
        </p:nvSpPr>
        <p:spPr bwMode="auto">
          <a:xfrm>
            <a:off x="2971800" y="3352800"/>
            <a:ext cx="1066800" cy="114300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en-US" sz="1200" b="1">
                <a:solidFill>
                  <a:schemeClr val="bg1"/>
                </a:solidFill>
                <a:ea typeface="MS PGothic" charset="0"/>
                <a:cs typeface="MS PGothic" charset="0"/>
              </a:rPr>
              <a:t>Resources for </a:t>
            </a:r>
          </a:p>
          <a:p>
            <a:pPr algn="ctr">
              <a:defRPr/>
            </a:pPr>
            <a:r>
              <a:rPr lang="en-US" sz="1200" b="1">
                <a:solidFill>
                  <a:schemeClr val="bg1"/>
                </a:solidFill>
                <a:ea typeface="MS PGothic" charset="0"/>
                <a:cs typeface="MS PGothic" charset="0"/>
              </a:rPr>
              <a:t>Services</a:t>
            </a:r>
          </a:p>
          <a:p>
            <a:pPr algn="ctr">
              <a:defRPr/>
            </a:pPr>
            <a:r>
              <a:rPr lang="en-US" sz="1000" b="1">
                <a:solidFill>
                  <a:schemeClr val="bg1"/>
                </a:solidFill>
                <a:ea typeface="MS PGothic" charset="0"/>
                <a:cs typeface="MS PGothic" charset="0"/>
              </a:rPr>
              <a:t>(Agency support)</a:t>
            </a:r>
          </a:p>
        </p:txBody>
      </p:sp>
      <p:sp>
        <p:nvSpPr>
          <p:cNvPr id="19464" name="Rectangle 4"/>
          <p:cNvSpPr>
            <a:spLocks noChangeArrowheads="1"/>
          </p:cNvSpPr>
          <p:nvPr/>
        </p:nvSpPr>
        <p:spPr bwMode="auto">
          <a:xfrm>
            <a:off x="5029200" y="3352800"/>
            <a:ext cx="1143000" cy="114300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pPr algn="ctr">
              <a:defRPr/>
            </a:pPr>
            <a:r>
              <a:rPr lang="en-US" sz="1200" b="1" dirty="0">
                <a:solidFill>
                  <a:schemeClr val="bg1"/>
                </a:solidFill>
                <a:ea typeface="MS PGothic" charset="0"/>
                <a:cs typeface="MS PGothic" charset="0"/>
              </a:rPr>
              <a:t>Community </a:t>
            </a:r>
          </a:p>
          <a:p>
            <a:pPr algn="ctr">
              <a:defRPr/>
            </a:pPr>
            <a:r>
              <a:rPr lang="en-US" sz="1200" b="1" dirty="0">
                <a:solidFill>
                  <a:schemeClr val="bg1"/>
                </a:solidFill>
                <a:ea typeface="MS PGothic" charset="0"/>
                <a:cs typeface="MS PGothic" charset="0"/>
              </a:rPr>
              <a:t>Engagement &amp;</a:t>
            </a:r>
          </a:p>
          <a:p>
            <a:pPr algn="ctr">
              <a:defRPr/>
            </a:pPr>
            <a:r>
              <a:rPr lang="en-US" sz="1200" b="1" dirty="0">
                <a:solidFill>
                  <a:schemeClr val="bg1"/>
                </a:solidFill>
                <a:ea typeface="MS PGothic" charset="0"/>
                <a:cs typeface="MS PGothic" charset="0"/>
              </a:rPr>
              <a:t>Planning</a:t>
            </a:r>
          </a:p>
          <a:p>
            <a:pPr algn="ctr">
              <a:defRPr/>
            </a:pPr>
            <a:r>
              <a:rPr lang="en-US" sz="1200" b="1" dirty="0">
                <a:solidFill>
                  <a:schemeClr val="bg1"/>
                </a:solidFill>
                <a:ea typeface="MS PGothic" charset="0"/>
                <a:cs typeface="MS PGothic" charset="0"/>
              </a:rPr>
              <a:t>(N</a:t>
            </a:r>
            <a:r>
              <a:rPr lang="en-US" sz="1000" b="1" dirty="0">
                <a:solidFill>
                  <a:schemeClr val="bg1"/>
                </a:solidFill>
                <a:ea typeface="MS PGothic" charset="0"/>
                <a:cs typeface="MS PGothic" charset="0"/>
              </a:rPr>
              <a:t>etwork support)</a:t>
            </a:r>
          </a:p>
        </p:txBody>
      </p:sp>
      <p:cxnSp>
        <p:nvCxnSpPr>
          <p:cNvPr id="38" name="Straight Arrow Connector 37"/>
          <p:cNvCxnSpPr>
            <a:cxnSpLocks noChangeShapeType="1"/>
          </p:cNvCxnSpPr>
          <p:nvPr/>
        </p:nvCxnSpPr>
        <p:spPr bwMode="auto">
          <a:xfrm>
            <a:off x="4553527" y="1481570"/>
            <a:ext cx="0" cy="552450"/>
          </a:xfrm>
          <a:prstGeom prst="straightConnector1">
            <a:avLst/>
          </a:prstGeom>
          <a:noFill/>
          <a:ln w="25400">
            <a:solidFill>
              <a:srgbClr val="FF66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39" name="Straight Arrow Connector 38"/>
          <p:cNvCxnSpPr>
            <a:cxnSpLocks noChangeShapeType="1"/>
            <a:endCxn id="19463" idx="0"/>
          </p:cNvCxnSpPr>
          <p:nvPr/>
        </p:nvCxnSpPr>
        <p:spPr bwMode="auto">
          <a:xfrm rot="5400000">
            <a:off x="3353594" y="2742406"/>
            <a:ext cx="762000" cy="458788"/>
          </a:xfrm>
          <a:prstGeom prst="straightConnector1">
            <a:avLst/>
          </a:prstGeom>
          <a:noFill/>
          <a:ln w="25400">
            <a:solidFill>
              <a:srgbClr val="FF66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41" name="Straight Arrow Connector 40"/>
          <p:cNvCxnSpPr>
            <a:cxnSpLocks noChangeShapeType="1"/>
          </p:cNvCxnSpPr>
          <p:nvPr/>
        </p:nvCxnSpPr>
        <p:spPr bwMode="auto">
          <a:xfrm rot="16200000" flipH="1">
            <a:off x="4991894" y="2782094"/>
            <a:ext cx="762000" cy="379412"/>
          </a:xfrm>
          <a:prstGeom prst="straightConnector1">
            <a:avLst/>
          </a:prstGeom>
          <a:noFill/>
          <a:ln w="25400">
            <a:solidFill>
              <a:srgbClr val="FF66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43" name="Down Arrow 42"/>
          <p:cNvSpPr>
            <a:spLocks noChangeArrowheads="1"/>
          </p:cNvSpPr>
          <p:nvPr/>
        </p:nvSpPr>
        <p:spPr bwMode="auto">
          <a:xfrm>
            <a:off x="4229100" y="4191000"/>
            <a:ext cx="685800" cy="685800"/>
          </a:xfrm>
          <a:prstGeom prst="downArrow">
            <a:avLst>
              <a:gd name="adj1" fmla="val 50000"/>
              <a:gd name="adj2" fmla="val 50000"/>
            </a:avLst>
          </a:prstGeom>
          <a:solidFill>
            <a:schemeClr val="accent1">
              <a:lumMod val="50000"/>
            </a:schemeClr>
          </a:solidFill>
          <a:ln>
            <a:headEnd/>
            <a:tailEnd/>
          </a:ln>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b="1">
              <a:solidFill>
                <a:schemeClr val="tx1"/>
              </a:solidFill>
              <a:ea typeface="ＭＳ Ｐゴシック" charset="-128"/>
              <a:cs typeface="ＭＳ Ｐゴシック" charset="-128"/>
              <a:sym typeface="Gill Sans Light" pitchFamily="-109" charset="0"/>
            </a:endParaRPr>
          </a:p>
        </p:txBody>
      </p:sp>
      <p:cxnSp>
        <p:nvCxnSpPr>
          <p:cNvPr id="45" name="Shape 44"/>
          <p:cNvCxnSpPr>
            <a:cxnSpLocks noChangeShapeType="1"/>
          </p:cNvCxnSpPr>
          <p:nvPr/>
        </p:nvCxnSpPr>
        <p:spPr bwMode="auto">
          <a:xfrm rot="5400000" flipH="1">
            <a:off x="-38100" y="3409950"/>
            <a:ext cx="4419600" cy="838200"/>
          </a:xfrm>
          <a:prstGeom prst="bentConnector3">
            <a:avLst>
              <a:gd name="adj1" fmla="val 50000"/>
            </a:avLst>
          </a:prstGeom>
          <a:noFill/>
          <a:ln w="25400">
            <a:solidFill>
              <a:srgbClr val="FF6600"/>
            </a:solidFill>
            <a:miter lim="800000"/>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19472" name="Line 18"/>
          <p:cNvSpPr>
            <a:spLocks noChangeShapeType="1"/>
          </p:cNvSpPr>
          <p:nvPr/>
        </p:nvSpPr>
        <p:spPr bwMode="auto">
          <a:xfrm>
            <a:off x="2990850" y="1304925"/>
            <a:ext cx="304800"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xmlns="">
                <a:noFill/>
              </a14:hiddenFill>
            </a:ext>
          </a:extLst>
        </p:spPr>
        <p:txBody>
          <a:bodyPr wrap="none"/>
          <a:lstStyle/>
          <a:p>
            <a:pPr>
              <a:defRPr/>
            </a:pPr>
            <a:endParaRPr lang="en-US" b="1">
              <a:solidFill>
                <a:schemeClr val="tx1"/>
              </a:solidFill>
              <a:latin typeface="+mn-lt"/>
            </a:endParaRPr>
          </a:p>
        </p:txBody>
      </p:sp>
      <p:sp>
        <p:nvSpPr>
          <p:cNvPr id="19473" name="Line 19"/>
          <p:cNvSpPr>
            <a:spLocks noChangeShapeType="1"/>
          </p:cNvSpPr>
          <p:nvPr/>
        </p:nvSpPr>
        <p:spPr bwMode="auto">
          <a:xfrm flipH="1">
            <a:off x="5848350" y="1304925"/>
            <a:ext cx="228600"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xmlns="">
                <a:noFill/>
              </a14:hiddenFill>
            </a:ext>
          </a:extLst>
        </p:spPr>
        <p:txBody>
          <a:bodyPr wrap="none"/>
          <a:lstStyle/>
          <a:p>
            <a:pPr>
              <a:defRPr/>
            </a:pPr>
            <a:endParaRPr lang="en-US" b="1">
              <a:solidFill>
                <a:schemeClr val="tx1"/>
              </a:solidFill>
              <a:latin typeface="+mn-lt"/>
            </a:endParaRPr>
          </a:p>
        </p:txBody>
      </p:sp>
      <p:cxnSp>
        <p:nvCxnSpPr>
          <p:cNvPr id="22" name="Shape 44"/>
          <p:cNvCxnSpPr>
            <a:cxnSpLocks noChangeShapeType="1"/>
          </p:cNvCxnSpPr>
          <p:nvPr/>
        </p:nvCxnSpPr>
        <p:spPr bwMode="auto">
          <a:xfrm rot="16200000">
            <a:off x="4762500" y="3409950"/>
            <a:ext cx="4419600" cy="838200"/>
          </a:xfrm>
          <a:prstGeom prst="bentConnector3">
            <a:avLst>
              <a:gd name="adj1" fmla="val 50000"/>
            </a:avLst>
          </a:prstGeom>
          <a:noFill/>
          <a:ln w="25400">
            <a:solidFill>
              <a:srgbClr val="FF6600"/>
            </a:solidFill>
            <a:miter lim="800000"/>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26641" name="Title 4"/>
          <p:cNvSpPr>
            <a:spLocks noGrp="1"/>
          </p:cNvSpPr>
          <p:nvPr>
            <p:ph type="title"/>
          </p:nvPr>
        </p:nvSpPr>
        <p:spPr>
          <a:xfrm>
            <a:off x="0" y="26988"/>
            <a:ext cx="9144000" cy="887412"/>
          </a:xfrm>
        </p:spPr>
        <p:txBody>
          <a:bodyPr/>
          <a:lstStyle/>
          <a:p>
            <a:pPr eaLnBrk="1" hangingPunct="1"/>
            <a:r>
              <a:rPr lang="en-US" dirty="0">
                <a:latin typeface="Franklin Gothic Medium" charset="0"/>
              </a:rPr>
              <a:t>Community Partners in Care (CPIC)</a:t>
            </a:r>
          </a:p>
        </p:txBody>
      </p:sp>
      <p:sp>
        <p:nvSpPr>
          <p:cNvPr id="19457" name="Rectangle 4"/>
          <p:cNvSpPr>
            <a:spLocks noChangeArrowheads="1"/>
          </p:cNvSpPr>
          <p:nvPr/>
        </p:nvSpPr>
        <p:spPr bwMode="auto">
          <a:xfrm>
            <a:off x="3124200" y="2057400"/>
            <a:ext cx="2895600" cy="57150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pPr marL="457200" indent="-457200" algn="ctr">
              <a:defRPr/>
            </a:pPr>
            <a:r>
              <a:rPr lang="en-US" sz="1600" b="1" dirty="0">
                <a:solidFill>
                  <a:schemeClr val="bg1"/>
                </a:solidFill>
                <a:ea typeface="MS PGothic" charset="0"/>
                <a:cs typeface="MS PGothic" charset="0"/>
              </a:rPr>
              <a:t>Partnered Trial (Valley)</a:t>
            </a:r>
          </a:p>
        </p:txBody>
      </p:sp>
      <p:sp>
        <p:nvSpPr>
          <p:cNvPr id="19461" name="Rectangle 27"/>
          <p:cNvSpPr>
            <a:spLocks noChangeArrowheads="1"/>
          </p:cNvSpPr>
          <p:nvPr/>
        </p:nvSpPr>
        <p:spPr bwMode="auto">
          <a:xfrm>
            <a:off x="3200400" y="1104900"/>
            <a:ext cx="2743200" cy="40005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pPr marL="457200" indent="-457200" algn="ctr">
              <a:defRPr/>
            </a:pPr>
            <a:r>
              <a:rPr lang="en-US" sz="1800" b="1" dirty="0">
                <a:solidFill>
                  <a:schemeClr val="bg1"/>
                </a:solidFill>
                <a:ea typeface="MS PGothic" charset="0"/>
                <a:cs typeface="MS PGothic" charset="0"/>
              </a:rPr>
              <a:t>Partnered Planning (Vision)</a:t>
            </a:r>
          </a:p>
        </p:txBody>
      </p:sp>
    </p:spTree>
    <p:extLst>
      <p:ext uri="{BB962C8B-B14F-4D97-AF65-F5344CB8AC3E}">
        <p14:creationId xmlns:p14="http://schemas.microsoft.com/office/powerpoint/2010/main" val="1262360867"/>
      </p:ext>
    </p:extLst>
  </p:cSld>
  <p:clrMapOvr>
    <a:masterClrMapping/>
  </p:clrMapOvr>
  <p:transition>
    <p:fade/>
  </p:transition>
</p:sld>
</file>

<file path=ppt/theme/theme1.xml><?xml version="1.0" encoding="utf-8"?>
<a:theme xmlns:a="http://schemas.openxmlformats.org/drawingml/2006/main" name="Health Simplified Temp June 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3897</TotalTime>
  <Pages>0</Pages>
  <Words>1594</Words>
  <Characters>0</Characters>
  <Application>Microsoft Office PowerPoint</Application>
  <PresentationFormat>Letter Paper (8.5x11 in)</PresentationFormat>
  <Lines>0</Lines>
  <Paragraphs>275</Paragraphs>
  <Slides>35</Slides>
  <Notes>18</Notes>
  <HiddenSlides>0</HiddenSlides>
  <MMClips>3</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51" baseType="lpstr">
      <vt:lpstr>MS PGothic</vt:lpstr>
      <vt:lpstr>MS PGothic</vt:lpstr>
      <vt:lpstr>Arial</vt:lpstr>
      <vt:lpstr>Bodoni MT Condensed</vt:lpstr>
      <vt:lpstr>Calibri</vt:lpstr>
      <vt:lpstr>Courier New</vt:lpstr>
      <vt:lpstr>Franklin Gothic Book</vt:lpstr>
      <vt:lpstr>Franklin Gothic Medium</vt:lpstr>
      <vt:lpstr>Gill Sans Light</vt:lpstr>
      <vt:lpstr>Gulim</vt:lpstr>
      <vt:lpstr>Heiti SC Light</vt:lpstr>
      <vt:lpstr>Helvetica</vt:lpstr>
      <vt:lpstr>Verdana</vt:lpstr>
      <vt:lpstr>Wingdings</vt:lpstr>
      <vt:lpstr>Health Simplified Temp June 2013</vt:lpstr>
      <vt:lpstr>Chart</vt:lpstr>
      <vt:lpstr>Community Engagement and Planning for Depression Services: Findings from Community Partners in Care</vt:lpstr>
      <vt:lpstr>  BACKGROUND   Depression is leading cause of disability worldwide   Collaborative care is a system approach to evidence-based depression care in health systems, BUT often not available in under-resourced communities.  “Little is known about the independent contribution of community linkages to improving health and behavioral health outcomes.”—SAMSHA 2012  How can we translate the promise of high quality depression care into better lives for under-resourced,  communities of color today? </vt:lpstr>
      <vt:lpstr> Challenges of engaging minority communities  in services and research</vt:lpstr>
      <vt:lpstr>Community Partnered Participatory Research (CPPR)</vt:lpstr>
      <vt:lpstr>Circle of influence model for collaborative research © 2002</vt:lpstr>
      <vt:lpstr>Find the Win-Win:  Incentives for Engagement</vt:lpstr>
      <vt:lpstr>Equality and equity in health</vt:lpstr>
      <vt:lpstr>PowerPoint Presentation</vt:lpstr>
      <vt:lpstr>Community Partners in Care (CPIC)</vt:lpstr>
      <vt:lpstr>Design of CPIC</vt:lpstr>
      <vt:lpstr>Community Input Expanded Study</vt:lpstr>
      <vt:lpstr>PowerPoint Presentation</vt:lpstr>
      <vt:lpstr>CPIC Depression Quality Improvement Resources</vt:lpstr>
      <vt:lpstr>PowerPoint Presentation</vt:lpstr>
      <vt:lpstr>CEP Stone Soup exercise</vt:lpstr>
      <vt:lpstr>CEP Over RS Increased Staff Participation in Depression Trainings  (N=1,622)</vt:lpstr>
      <vt:lpstr> Clients Are Diverse  (N = 4,440, mean age 47 years)</vt:lpstr>
      <vt:lpstr>One Homeless Participant’s  Quest for Services</vt:lpstr>
      <vt:lpstr>CPIC Video Summary of 6-month Outcomes</vt:lpstr>
      <vt:lpstr>CEP Increased Primary Care and  Public Health Visits for Depression  </vt:lpstr>
      <vt:lpstr>PowerPoint Presentation</vt:lpstr>
      <vt:lpstr>PowerPoint Presentation</vt:lpstr>
      <vt:lpstr>PowerPoint Presentation</vt:lpstr>
      <vt:lpstr>CEP Reduced Hospitalizations, 6 mo (N=1,018)</vt:lpstr>
      <vt:lpstr>12-month Client Outcomes</vt:lpstr>
      <vt:lpstr> 3-Year Outcomes </vt:lpstr>
      <vt:lpstr>3-Year Outcomes Differ by  Screening Sector</vt:lpstr>
      <vt:lpstr># of Periods in Community Defined Remission in 3 years, females (not depressed, not poor MHRQL, or some mental wellness)</vt:lpstr>
      <vt:lpstr>4-Year follow-up of 3-year participants</vt:lpstr>
      <vt:lpstr>Remission by Intervention Status at 4-Year (N=283) </vt:lpstr>
      <vt:lpstr>Community Benefits</vt:lpstr>
      <vt:lpstr>Policy Impact</vt:lpstr>
      <vt:lpstr>The Promise of CPIC</vt:lpstr>
      <vt:lpstr>Activities for Community-Academic Partnerships: Appendix</vt:lpstr>
      <vt:lpstr>2014 ACTS Team Science Award 2015 Campus-Community Partnerships for Health  Annual Award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Partners in Care</dc:title>
  <dc:creator>kwells</dc:creator>
  <cp:lastModifiedBy>Braddock, Heather K</cp:lastModifiedBy>
  <cp:revision>265</cp:revision>
  <cp:lastPrinted>2018-05-18T17:44:05Z</cp:lastPrinted>
  <dcterms:created xsi:type="dcterms:W3CDTF">2013-01-24T22:39:44Z</dcterms:created>
  <dcterms:modified xsi:type="dcterms:W3CDTF">2018-05-18T19:36:28Z</dcterms:modified>
</cp:coreProperties>
</file>