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258" r:id="rId2"/>
    <p:sldId id="260" r:id="rId3"/>
    <p:sldId id="275" r:id="rId4"/>
    <p:sldId id="297" r:id="rId5"/>
    <p:sldId id="289" r:id="rId6"/>
    <p:sldId id="291" r:id="rId7"/>
    <p:sldId id="284" r:id="rId8"/>
    <p:sldId id="285" r:id="rId9"/>
    <p:sldId id="266" r:id="rId10"/>
    <p:sldId id="267" r:id="rId11"/>
    <p:sldId id="268" r:id="rId12"/>
    <p:sldId id="269" r:id="rId13"/>
    <p:sldId id="281" r:id="rId14"/>
    <p:sldId id="280" r:id="rId15"/>
    <p:sldId id="282" r:id="rId16"/>
    <p:sldId id="288" r:id="rId17"/>
    <p:sldId id="270" r:id="rId18"/>
    <p:sldId id="300" r:id="rId19"/>
    <p:sldId id="276" r:id="rId20"/>
    <p:sldId id="298" r:id="rId21"/>
    <p:sldId id="299" r:id="rId22"/>
    <p:sldId id="279"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C17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495"/>
    <p:restoredTop sz="86551"/>
  </p:normalViewPr>
  <p:slideViewPr>
    <p:cSldViewPr snapToGrid="0" snapToObjects="1">
      <p:cViewPr>
        <p:scale>
          <a:sx n="90" d="100"/>
          <a:sy n="90" d="100"/>
        </p:scale>
        <p:origin x="1792" y="6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AFE60D-9B23-DF47-8517-4490689C7FA8}" type="datetimeFigureOut">
              <a:rPr lang="en-US" smtClean="0"/>
              <a:t>12/11/17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63B664-56EE-E84E-826A-88BE7B868AFD}" type="slidenum">
              <a:rPr lang="en-US" smtClean="0"/>
              <a:t>‹#›</a:t>
            </a:fld>
            <a:endParaRPr lang="en-US"/>
          </a:p>
        </p:txBody>
      </p:sp>
    </p:spTree>
    <p:extLst>
      <p:ext uri="{BB962C8B-B14F-4D97-AF65-F5344CB8AC3E}">
        <p14:creationId xmlns:p14="http://schemas.microsoft.com/office/powerpoint/2010/main" val="20975459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449CC2-D742-0E4D-92B5-8D9A95DA9105}" type="slidenum">
              <a:rPr lang="en-US" smtClean="0"/>
              <a:t>1</a:t>
            </a:fld>
            <a:endParaRPr lang="en-US"/>
          </a:p>
        </p:txBody>
      </p:sp>
    </p:spTree>
    <p:extLst>
      <p:ext uri="{BB962C8B-B14F-4D97-AF65-F5344CB8AC3E}">
        <p14:creationId xmlns:p14="http://schemas.microsoft.com/office/powerpoint/2010/main" val="10162991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you choose your objective,</a:t>
            </a:r>
            <a:r>
              <a:rPr lang="en-US" baseline="0" dirty="0" smtClean="0"/>
              <a:t> you can choose your target, which is where I believe the real value of paid content is in the first place. You can target individuals within the Facebook Ads manager based on everything from education, work place, family and relationship status</a:t>
            </a:r>
            <a:r>
              <a:rPr lang="is-IS" baseline="0" dirty="0" smtClean="0"/>
              <a:t>….....</a:t>
            </a:r>
            <a:endParaRPr lang="en-US" dirty="0"/>
          </a:p>
        </p:txBody>
      </p:sp>
      <p:sp>
        <p:nvSpPr>
          <p:cNvPr id="4" name="Slide Number Placeholder 3"/>
          <p:cNvSpPr>
            <a:spLocks noGrp="1"/>
          </p:cNvSpPr>
          <p:nvPr>
            <p:ph type="sldNum" sz="quarter" idx="10"/>
          </p:nvPr>
        </p:nvSpPr>
        <p:spPr/>
        <p:txBody>
          <a:bodyPr/>
          <a:lstStyle/>
          <a:p>
            <a:fld id="{DE63B664-56EE-E84E-826A-88BE7B868AFD}" type="slidenum">
              <a:rPr lang="en-US" smtClean="0"/>
              <a:t>10</a:t>
            </a:fld>
            <a:endParaRPr lang="en-US"/>
          </a:p>
        </p:txBody>
      </p:sp>
    </p:spTree>
    <p:extLst>
      <p:ext uri="{BB962C8B-B14F-4D97-AF65-F5344CB8AC3E}">
        <p14:creationId xmlns:p14="http://schemas.microsoft.com/office/powerpoint/2010/main" val="11920986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Interests, hobbies,</a:t>
            </a:r>
            <a:r>
              <a:rPr lang="en-US" baseline="0" dirty="0" smtClean="0"/>
              <a:t> entertainment, technology</a:t>
            </a:r>
            <a:r>
              <a:rPr lang="is-IS" baseline="0" dirty="0" smtClean="0"/>
              <a:t>….....</a:t>
            </a:r>
            <a:endParaRPr lang="en-US" dirty="0"/>
          </a:p>
        </p:txBody>
      </p:sp>
      <p:sp>
        <p:nvSpPr>
          <p:cNvPr id="4" name="Slide Number Placeholder 3"/>
          <p:cNvSpPr>
            <a:spLocks noGrp="1"/>
          </p:cNvSpPr>
          <p:nvPr>
            <p:ph type="sldNum" sz="quarter" idx="10"/>
          </p:nvPr>
        </p:nvSpPr>
        <p:spPr/>
        <p:txBody>
          <a:bodyPr/>
          <a:lstStyle/>
          <a:p>
            <a:fld id="{DE63B664-56EE-E84E-826A-88BE7B868AFD}" type="slidenum">
              <a:rPr lang="en-US" smtClean="0"/>
              <a:t>11</a:t>
            </a:fld>
            <a:endParaRPr lang="en-US"/>
          </a:p>
        </p:txBody>
      </p:sp>
    </p:spTree>
    <p:extLst>
      <p:ext uri="{BB962C8B-B14F-4D97-AF65-F5344CB8AC3E}">
        <p14:creationId xmlns:p14="http://schemas.microsoft.com/office/powerpoint/2010/main" val="212976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Purchase</a:t>
            </a:r>
            <a:r>
              <a:rPr lang="en-US" baseline="0" dirty="0" smtClean="0"/>
              <a:t> behavior, media consumed, events, job roles</a:t>
            </a:r>
            <a:r>
              <a:rPr lang="is-IS" baseline="0" dirty="0" smtClean="0"/>
              <a:t>…...... You name it, there’s probably a metric for it. </a:t>
            </a:r>
            <a:endParaRPr lang="en-US" dirty="0"/>
          </a:p>
        </p:txBody>
      </p:sp>
      <p:sp>
        <p:nvSpPr>
          <p:cNvPr id="4" name="Slide Number Placeholder 3"/>
          <p:cNvSpPr>
            <a:spLocks noGrp="1"/>
          </p:cNvSpPr>
          <p:nvPr>
            <p:ph type="sldNum" sz="quarter" idx="10"/>
          </p:nvPr>
        </p:nvSpPr>
        <p:spPr/>
        <p:txBody>
          <a:bodyPr/>
          <a:lstStyle/>
          <a:p>
            <a:fld id="{DE63B664-56EE-E84E-826A-88BE7B868AFD}" type="slidenum">
              <a:rPr lang="en-US" smtClean="0"/>
              <a:t>12</a:t>
            </a:fld>
            <a:endParaRPr lang="en-US"/>
          </a:p>
        </p:txBody>
      </p:sp>
    </p:spTree>
    <p:extLst>
      <p:ext uri="{BB962C8B-B14F-4D97-AF65-F5344CB8AC3E}">
        <p14:creationId xmlns:p14="http://schemas.microsoft.com/office/powerpoint/2010/main" val="5590710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what the Ads Manager looks like to</a:t>
            </a:r>
            <a:r>
              <a:rPr lang="en-US" baseline="0" dirty="0" smtClean="0"/>
              <a:t> set up your ad, outlining your target audience. This ad I was setting up was to announce a new occupational therapy doctorate program at UNMC, So I wanted to reach undergraduates in school between 2013-2019 who are deciding what comes next. The audience size is a bit broad because I was targeting six states in the </a:t>
            </a:r>
            <a:r>
              <a:rPr lang="en-US" baseline="0" dirty="0" err="1" smtClean="0"/>
              <a:t>midwest</a:t>
            </a:r>
            <a:r>
              <a:rPr lang="en-US" baseline="0" dirty="0" smtClean="0"/>
              <a:t>. That’s broader than I typically do, but that’s because this is a broad program announcement. </a:t>
            </a:r>
            <a:endParaRPr lang="en-US" dirty="0"/>
          </a:p>
        </p:txBody>
      </p:sp>
      <p:sp>
        <p:nvSpPr>
          <p:cNvPr id="4" name="Slide Number Placeholder 3"/>
          <p:cNvSpPr>
            <a:spLocks noGrp="1"/>
          </p:cNvSpPr>
          <p:nvPr>
            <p:ph type="sldNum" sz="quarter" idx="10"/>
          </p:nvPr>
        </p:nvSpPr>
        <p:spPr/>
        <p:txBody>
          <a:bodyPr/>
          <a:lstStyle/>
          <a:p>
            <a:fld id="{DE63B664-56EE-E84E-826A-88BE7B868AFD}" type="slidenum">
              <a:rPr lang="en-US" smtClean="0"/>
              <a:t>13</a:t>
            </a:fld>
            <a:endParaRPr lang="en-US"/>
          </a:p>
        </p:txBody>
      </p:sp>
    </p:spTree>
    <p:extLst>
      <p:ext uri="{BB962C8B-B14F-4D97-AF65-F5344CB8AC3E}">
        <p14:creationId xmlns:p14="http://schemas.microsoft.com/office/powerpoint/2010/main" val="7087437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you choose how long the ad will run, what your budget is, and how you would</a:t>
            </a:r>
            <a:r>
              <a:rPr lang="en-US" baseline="0" dirty="0" smtClean="0"/>
              <a:t> like to optimize the ads. As you can see, it will estimate your reach and conversions based on the objective you choose, so far this, I’m going for link clicks because I want my audience to read more about the program coming. </a:t>
            </a:r>
            <a:endParaRPr lang="en-US" dirty="0"/>
          </a:p>
        </p:txBody>
      </p:sp>
      <p:sp>
        <p:nvSpPr>
          <p:cNvPr id="4" name="Slide Number Placeholder 3"/>
          <p:cNvSpPr>
            <a:spLocks noGrp="1"/>
          </p:cNvSpPr>
          <p:nvPr>
            <p:ph type="sldNum" sz="quarter" idx="10"/>
          </p:nvPr>
        </p:nvSpPr>
        <p:spPr/>
        <p:txBody>
          <a:bodyPr/>
          <a:lstStyle/>
          <a:p>
            <a:fld id="{DE63B664-56EE-E84E-826A-88BE7B868AFD}" type="slidenum">
              <a:rPr lang="en-US" smtClean="0"/>
              <a:t>14</a:t>
            </a:fld>
            <a:endParaRPr lang="en-US"/>
          </a:p>
        </p:txBody>
      </p:sp>
    </p:spTree>
    <p:extLst>
      <p:ext uri="{BB962C8B-B14F-4D97-AF65-F5344CB8AC3E}">
        <p14:creationId xmlns:p14="http://schemas.microsoft.com/office/powerpoint/2010/main" val="3777825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a:t>
            </a:r>
            <a:r>
              <a:rPr lang="en-US" baseline="0" dirty="0" smtClean="0"/>
              <a:t> then it’s time to choose the creative components of the ad. This is where you can decide if you are using an existing post, for a Boosted Post Ad, or are developing a new “dark” Facebook ad. </a:t>
            </a:r>
            <a:endParaRPr lang="en-US" dirty="0"/>
          </a:p>
        </p:txBody>
      </p:sp>
      <p:sp>
        <p:nvSpPr>
          <p:cNvPr id="4" name="Slide Number Placeholder 3"/>
          <p:cNvSpPr>
            <a:spLocks noGrp="1"/>
          </p:cNvSpPr>
          <p:nvPr>
            <p:ph type="sldNum" sz="quarter" idx="10"/>
          </p:nvPr>
        </p:nvSpPr>
        <p:spPr/>
        <p:txBody>
          <a:bodyPr/>
          <a:lstStyle/>
          <a:p>
            <a:fld id="{DE63B664-56EE-E84E-826A-88BE7B868AFD}" type="slidenum">
              <a:rPr lang="en-US" smtClean="0"/>
              <a:t>15</a:t>
            </a:fld>
            <a:endParaRPr lang="en-US"/>
          </a:p>
        </p:txBody>
      </p:sp>
    </p:spTree>
    <p:extLst>
      <p:ext uri="{BB962C8B-B14F-4D97-AF65-F5344CB8AC3E}">
        <p14:creationId xmlns:p14="http://schemas.microsoft.com/office/powerpoint/2010/main" val="10930337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addition to</a:t>
            </a:r>
            <a:r>
              <a:rPr lang="en-US" baseline="0" dirty="0" smtClean="0"/>
              <a:t> targeting people based on interests or demographics, you can also develop lookalike audiences. Lookalike audiences are an advanced targeting option that builds a lookalike audience based on a source audience. This enables you to find new audiences that are similar to your existing audience. Here are some options for a lookalike audience, you can target individuals based on who has visited your website, email addresses, those who have watched your videos, </a:t>
            </a:r>
            <a:r>
              <a:rPr lang="en-US" baseline="0" dirty="0" err="1" smtClean="0"/>
              <a:t>RSVPed</a:t>
            </a:r>
            <a:r>
              <a:rPr lang="en-US" baseline="0" dirty="0" smtClean="0"/>
              <a:t> to your events, engaged with your Instagram account, and more. Lookalike audiences give you more control, as you are able to define who that source audience is in order to reach new people who are similar. </a:t>
            </a:r>
            <a:endParaRPr lang="en-US" dirty="0"/>
          </a:p>
        </p:txBody>
      </p:sp>
      <p:sp>
        <p:nvSpPr>
          <p:cNvPr id="4" name="Slide Number Placeholder 3"/>
          <p:cNvSpPr>
            <a:spLocks noGrp="1"/>
          </p:cNvSpPr>
          <p:nvPr>
            <p:ph type="sldNum" sz="quarter" idx="10"/>
          </p:nvPr>
        </p:nvSpPr>
        <p:spPr/>
        <p:txBody>
          <a:bodyPr/>
          <a:lstStyle/>
          <a:p>
            <a:fld id="{DE63B664-56EE-E84E-826A-88BE7B868AFD}" type="slidenum">
              <a:rPr lang="en-US" smtClean="0"/>
              <a:t>16</a:t>
            </a:fld>
            <a:endParaRPr lang="en-US"/>
          </a:p>
        </p:txBody>
      </p:sp>
    </p:spTree>
    <p:extLst>
      <p:ext uri="{BB962C8B-B14F-4D97-AF65-F5344CB8AC3E}">
        <p14:creationId xmlns:p14="http://schemas.microsoft.com/office/powerpoint/2010/main" val="11124585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Paid</a:t>
            </a:r>
            <a:r>
              <a:rPr lang="en-US" baseline="0" dirty="0" smtClean="0"/>
              <a:t> social</a:t>
            </a:r>
            <a:r>
              <a:rPr lang="en-US" dirty="0" smtClean="0"/>
              <a:t> content has also</a:t>
            </a:r>
            <a:r>
              <a:rPr lang="en-US" baseline="0" dirty="0" smtClean="0"/>
              <a:t> been very valuable for us when targeting clinical trial participants. These individuals most likely don’t already follow our page, but recognize our brand name and find it credible, so they click into these ads to register as a participant. </a:t>
            </a:r>
            <a:endParaRPr lang="en-US" dirty="0"/>
          </a:p>
        </p:txBody>
      </p:sp>
      <p:sp>
        <p:nvSpPr>
          <p:cNvPr id="4" name="Slide Number Placeholder 3"/>
          <p:cNvSpPr>
            <a:spLocks noGrp="1"/>
          </p:cNvSpPr>
          <p:nvPr>
            <p:ph type="sldNum" sz="quarter" idx="10"/>
          </p:nvPr>
        </p:nvSpPr>
        <p:spPr/>
        <p:txBody>
          <a:bodyPr/>
          <a:lstStyle/>
          <a:p>
            <a:fld id="{DE63B664-56EE-E84E-826A-88BE7B868AFD}" type="slidenum">
              <a:rPr lang="en-US" smtClean="0"/>
              <a:t>17</a:t>
            </a:fld>
            <a:endParaRPr lang="en-US"/>
          </a:p>
        </p:txBody>
      </p:sp>
    </p:spTree>
    <p:extLst>
      <p:ext uri="{BB962C8B-B14F-4D97-AF65-F5344CB8AC3E}">
        <p14:creationId xmlns:p14="http://schemas.microsoft.com/office/powerpoint/2010/main" val="3830465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have a medical fitness facility on campus</a:t>
            </a:r>
            <a:r>
              <a:rPr lang="en-US" baseline="0" dirty="0" smtClean="0"/>
              <a:t>, that is mostly used by senior citizens in the community. We did a social ad campaign for them, targeting people with various medical conditions. The ROI on this was clear when we saw an increase in walk-in new members. </a:t>
            </a:r>
            <a:endParaRPr lang="en-US" dirty="0"/>
          </a:p>
        </p:txBody>
      </p:sp>
      <p:sp>
        <p:nvSpPr>
          <p:cNvPr id="4" name="Slide Number Placeholder 3"/>
          <p:cNvSpPr>
            <a:spLocks noGrp="1"/>
          </p:cNvSpPr>
          <p:nvPr>
            <p:ph type="sldNum" sz="quarter" idx="10"/>
          </p:nvPr>
        </p:nvSpPr>
        <p:spPr/>
        <p:txBody>
          <a:bodyPr/>
          <a:lstStyle/>
          <a:p>
            <a:fld id="{DE63B664-56EE-E84E-826A-88BE7B868AFD}" type="slidenum">
              <a:rPr lang="en-US" smtClean="0"/>
              <a:t>19</a:t>
            </a:fld>
            <a:endParaRPr lang="en-US"/>
          </a:p>
        </p:txBody>
      </p:sp>
    </p:spTree>
    <p:extLst>
      <p:ext uri="{BB962C8B-B14F-4D97-AF65-F5344CB8AC3E}">
        <p14:creationId xmlns:p14="http://schemas.microsoft.com/office/powerpoint/2010/main" val="6237762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63B664-56EE-E84E-826A-88BE7B868AFD}" type="slidenum">
              <a:rPr lang="en-US" smtClean="0"/>
              <a:t>20</a:t>
            </a:fld>
            <a:endParaRPr lang="en-US"/>
          </a:p>
        </p:txBody>
      </p:sp>
    </p:spTree>
    <p:extLst>
      <p:ext uri="{BB962C8B-B14F-4D97-AF65-F5344CB8AC3E}">
        <p14:creationId xmlns:p14="http://schemas.microsoft.com/office/powerpoint/2010/main" val="5072747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Depending</a:t>
            </a:r>
            <a:r>
              <a:rPr lang="en-US" baseline="0" dirty="0" smtClean="0"/>
              <a:t> on the following of your page, only about 5% of your audience is seeing your page’s content organically. Here’s a couple Facebook posts from UNMC. Not particularly engaging, and that became quite clear when they both reached so few people. If people engage with your organic content soon after it’s posted, because it’s just stellar quality content, more people will see it. But if it doesn’t really pick up steam, Facebook almost considers it invisible, and it disappears, only reaching a small amount of people, similar to these posts. So engagement breeds further reach, and reaching more people breeds engagement. </a:t>
            </a:r>
            <a:endParaRPr lang="en-US" dirty="0"/>
          </a:p>
        </p:txBody>
      </p:sp>
      <p:sp>
        <p:nvSpPr>
          <p:cNvPr id="4" name="Slide Number Placeholder 3"/>
          <p:cNvSpPr>
            <a:spLocks noGrp="1"/>
          </p:cNvSpPr>
          <p:nvPr>
            <p:ph type="sldNum" sz="quarter" idx="10"/>
          </p:nvPr>
        </p:nvSpPr>
        <p:spPr/>
        <p:txBody>
          <a:bodyPr/>
          <a:lstStyle/>
          <a:p>
            <a:fld id="{DE63B664-56EE-E84E-826A-88BE7B868AFD}" type="slidenum">
              <a:rPr lang="en-US" smtClean="0"/>
              <a:t>2</a:t>
            </a:fld>
            <a:endParaRPr lang="en-US"/>
          </a:p>
        </p:txBody>
      </p:sp>
    </p:spTree>
    <p:extLst>
      <p:ext uri="{BB962C8B-B14F-4D97-AF65-F5344CB8AC3E}">
        <p14:creationId xmlns:p14="http://schemas.microsoft.com/office/powerpoint/2010/main" val="1968158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 you everyone!</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DE63B664-56EE-E84E-826A-88BE7B868AFD}" type="slidenum">
              <a:rPr lang="en-US" smtClean="0"/>
              <a:t>22</a:t>
            </a:fld>
            <a:endParaRPr lang="en-US"/>
          </a:p>
        </p:txBody>
      </p:sp>
    </p:spTree>
    <p:extLst>
      <p:ext uri="{BB962C8B-B14F-4D97-AF65-F5344CB8AC3E}">
        <p14:creationId xmlns:p14="http://schemas.microsoft.com/office/powerpoint/2010/main" val="11621361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instance, the University of Nebraska-Lincoln does not do</a:t>
            </a:r>
            <a:r>
              <a:rPr lang="en-US" baseline="0" dirty="0" smtClean="0"/>
              <a:t> paid content. With 135,000 people following the page, enough people see it and engage organically. 5% of that audience is still thousands of people. But for a smaller school, paid content can be so valuable, especially when there’s a specific audience you’re looking to target. </a:t>
            </a:r>
            <a:endParaRPr lang="en-US" dirty="0"/>
          </a:p>
        </p:txBody>
      </p:sp>
      <p:sp>
        <p:nvSpPr>
          <p:cNvPr id="4" name="Slide Number Placeholder 3"/>
          <p:cNvSpPr>
            <a:spLocks noGrp="1"/>
          </p:cNvSpPr>
          <p:nvPr>
            <p:ph type="sldNum" sz="quarter" idx="10"/>
          </p:nvPr>
        </p:nvSpPr>
        <p:spPr/>
        <p:txBody>
          <a:bodyPr/>
          <a:lstStyle/>
          <a:p>
            <a:fld id="{DE63B664-56EE-E84E-826A-88BE7B868AFD}" type="slidenum">
              <a:rPr lang="en-US" smtClean="0"/>
              <a:t>3</a:t>
            </a:fld>
            <a:endParaRPr lang="en-US"/>
          </a:p>
        </p:txBody>
      </p:sp>
    </p:spTree>
    <p:extLst>
      <p:ext uri="{BB962C8B-B14F-4D97-AF65-F5344CB8AC3E}">
        <p14:creationId xmlns:p14="http://schemas.microsoft.com/office/powerpoint/2010/main" val="10090214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Facebook has multiple options</a:t>
            </a:r>
            <a:r>
              <a:rPr lang="en-US" baseline="0" dirty="0" smtClean="0"/>
              <a:t> available for paid content, and which one you choose depends on your marketing goals. </a:t>
            </a:r>
            <a:r>
              <a:rPr lang="en-US" dirty="0" smtClean="0"/>
              <a:t>So what’s the difference between a</a:t>
            </a:r>
            <a:r>
              <a:rPr lang="en-US" baseline="0" dirty="0" smtClean="0"/>
              <a:t> Facebook boosted post, a boosted post ad, and a Facebook ad? I’ve got you covered</a:t>
            </a:r>
            <a:r>
              <a:rPr lang="is-IS" baseline="0" dirty="0" smtClean="0"/>
              <a:t>…</a:t>
            </a:r>
            <a:endParaRPr lang="en-US" dirty="0"/>
          </a:p>
        </p:txBody>
      </p:sp>
      <p:sp>
        <p:nvSpPr>
          <p:cNvPr id="4" name="Slide Number Placeholder 3"/>
          <p:cNvSpPr>
            <a:spLocks noGrp="1"/>
          </p:cNvSpPr>
          <p:nvPr>
            <p:ph type="sldNum" sz="quarter" idx="10"/>
          </p:nvPr>
        </p:nvSpPr>
        <p:spPr/>
        <p:txBody>
          <a:bodyPr/>
          <a:lstStyle/>
          <a:p>
            <a:fld id="{DE63B664-56EE-E84E-826A-88BE7B868AFD}" type="slidenum">
              <a:rPr lang="en-US" smtClean="0"/>
              <a:t>4</a:t>
            </a:fld>
            <a:endParaRPr lang="en-US"/>
          </a:p>
        </p:txBody>
      </p:sp>
    </p:spTree>
    <p:extLst>
      <p:ext uri="{BB962C8B-B14F-4D97-AF65-F5344CB8AC3E}">
        <p14:creationId xmlns:p14="http://schemas.microsoft.com/office/powerpoint/2010/main" val="8356013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a breakdown of</a:t>
            </a:r>
            <a:r>
              <a:rPr lang="en-US" baseline="0" dirty="0" smtClean="0"/>
              <a:t> what’s offered with each option. Boosted post appear on your Facebook page, and can be boosted directly from your page using the blue Boost Post button in the bottom </a:t>
            </a:r>
            <a:r>
              <a:rPr lang="en-US" baseline="0" dirty="0" err="1" smtClean="0"/>
              <a:t>righthand</a:t>
            </a:r>
            <a:r>
              <a:rPr lang="en-US" baseline="0" dirty="0" smtClean="0"/>
              <a:t> corner of each post. This is the most basic form of advertising, meaning you are somewhat limited in your options, as you can see here. Boosted </a:t>
            </a:r>
            <a:r>
              <a:rPr lang="en-US" baseline="0" dirty="0" err="1" smtClean="0"/>
              <a:t>facebook</a:t>
            </a:r>
            <a:r>
              <a:rPr lang="en-US" baseline="0" dirty="0" smtClean="0"/>
              <a:t> ads are boosted posts on steroids, they are ads the same concept as a boosted post, but with more options available for scheduling and targeting. These are developed in the Facebook Ads Manager, which is like the backend of Facebook for ads, that anyone with a company page can have access to. Finally Facebook ads are “dark ads”. These do not live on your Facebook page, and are only seen by the audience you designate. </a:t>
            </a:r>
            <a:endParaRPr lang="en-US" dirty="0"/>
          </a:p>
        </p:txBody>
      </p:sp>
      <p:sp>
        <p:nvSpPr>
          <p:cNvPr id="4" name="Slide Number Placeholder 3"/>
          <p:cNvSpPr>
            <a:spLocks noGrp="1"/>
          </p:cNvSpPr>
          <p:nvPr>
            <p:ph type="sldNum" sz="quarter" idx="10"/>
          </p:nvPr>
        </p:nvSpPr>
        <p:spPr/>
        <p:txBody>
          <a:bodyPr/>
          <a:lstStyle/>
          <a:p>
            <a:fld id="{DE63B664-56EE-E84E-826A-88BE7B868AFD}" type="slidenum">
              <a:rPr lang="en-US" smtClean="0"/>
              <a:t>5</a:t>
            </a:fld>
            <a:endParaRPr lang="en-US"/>
          </a:p>
        </p:txBody>
      </p:sp>
    </p:spTree>
    <p:extLst>
      <p:ext uri="{BB962C8B-B14F-4D97-AF65-F5344CB8AC3E}">
        <p14:creationId xmlns:p14="http://schemas.microsoft.com/office/powerpoint/2010/main" val="20925325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 yourself</a:t>
            </a:r>
            <a:r>
              <a:rPr lang="en-US" baseline="0" dirty="0" smtClean="0"/>
              <a:t> where is your audience most active, and go from there. Twitter has their own promoted tweets platform, similar to Facebook’s Ad Manager. You can target individuals based on what they tweet about, who they follow, demographics, etc. </a:t>
            </a:r>
            <a:endParaRPr lang="en-US" dirty="0"/>
          </a:p>
        </p:txBody>
      </p:sp>
      <p:sp>
        <p:nvSpPr>
          <p:cNvPr id="4" name="Slide Number Placeholder 3"/>
          <p:cNvSpPr>
            <a:spLocks noGrp="1"/>
          </p:cNvSpPr>
          <p:nvPr>
            <p:ph type="sldNum" sz="quarter" idx="10"/>
          </p:nvPr>
        </p:nvSpPr>
        <p:spPr/>
        <p:txBody>
          <a:bodyPr/>
          <a:lstStyle/>
          <a:p>
            <a:fld id="{DE63B664-56EE-E84E-826A-88BE7B868AFD}" type="slidenum">
              <a:rPr lang="en-US" smtClean="0"/>
              <a:t>6</a:t>
            </a:fld>
            <a:endParaRPr lang="en-US"/>
          </a:p>
        </p:txBody>
      </p:sp>
    </p:spTree>
    <p:extLst>
      <p:ext uri="{BB962C8B-B14F-4D97-AF65-F5344CB8AC3E}">
        <p14:creationId xmlns:p14="http://schemas.microsoft.com/office/powerpoint/2010/main" val="6893780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some dat</a:t>
            </a:r>
            <a:r>
              <a:rPr lang="en-US" baseline="0" dirty="0" smtClean="0"/>
              <a:t>a pulled from a </a:t>
            </a:r>
            <a:r>
              <a:rPr lang="en-US" baseline="0" dirty="0" err="1" smtClean="0"/>
              <a:t>Hootsuite</a:t>
            </a:r>
            <a:r>
              <a:rPr lang="en-US" baseline="0" dirty="0" smtClean="0"/>
              <a:t> higher education webinar last week. 67% of institutions are currently using paid advertising on social in some capacity. I was just talking to </a:t>
            </a:r>
            <a:r>
              <a:rPr lang="en-US" baseline="0" dirty="0" err="1" smtClean="0"/>
              <a:t>Karine</a:t>
            </a:r>
            <a:r>
              <a:rPr lang="en-US" baseline="0" dirty="0" smtClean="0"/>
              <a:t> </a:t>
            </a:r>
            <a:r>
              <a:rPr lang="en-US" baseline="0" dirty="0" err="1" smtClean="0"/>
              <a:t>Joly</a:t>
            </a:r>
            <a:r>
              <a:rPr lang="en-US" baseline="0" dirty="0" smtClean="0"/>
              <a:t> yesterday about this, and she mentioned that last year a similar survey was conducted and found that 58% of institutions are using paid content. So clearly the need for it is increasing among universities and colleges. </a:t>
            </a:r>
            <a:endParaRPr lang="en-US" dirty="0"/>
          </a:p>
        </p:txBody>
      </p:sp>
      <p:sp>
        <p:nvSpPr>
          <p:cNvPr id="4" name="Slide Number Placeholder 3"/>
          <p:cNvSpPr>
            <a:spLocks noGrp="1"/>
          </p:cNvSpPr>
          <p:nvPr>
            <p:ph type="sldNum" sz="quarter" idx="10"/>
          </p:nvPr>
        </p:nvSpPr>
        <p:spPr/>
        <p:txBody>
          <a:bodyPr/>
          <a:lstStyle/>
          <a:p>
            <a:fld id="{DE63B664-56EE-E84E-826A-88BE7B868AFD}" type="slidenum">
              <a:rPr lang="en-US" smtClean="0"/>
              <a:t>7</a:t>
            </a:fld>
            <a:endParaRPr lang="en-US"/>
          </a:p>
        </p:txBody>
      </p:sp>
    </p:spTree>
    <p:extLst>
      <p:ext uri="{BB962C8B-B14F-4D97-AF65-F5344CB8AC3E}">
        <p14:creationId xmlns:p14="http://schemas.microsoft.com/office/powerpoint/2010/main" val="3064415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a:t>
            </a:r>
            <a:r>
              <a:rPr lang="en-US" baseline="0" dirty="0" smtClean="0"/>
              <a:t> looking ahead, 51% expect an increase in their paid ads budget in 2018. What does this mean? This means there will be more competition. We are all going after the same thing right, prospective student eyeballs, and hopefully, eventually applications. The more content in the social space, the harder it will be to reach substantial numbers, with ad prices likely increasing. What struck me is 37% have invested in an ads platform, meaning the remaining 30% who are doing ads are just boosting posts. Using the Facebook Ads Manager is free, all you need is a credit card to charge it to. </a:t>
            </a:r>
            <a:endParaRPr lang="en-US" dirty="0"/>
          </a:p>
        </p:txBody>
      </p:sp>
      <p:sp>
        <p:nvSpPr>
          <p:cNvPr id="4" name="Slide Number Placeholder 3"/>
          <p:cNvSpPr>
            <a:spLocks noGrp="1"/>
          </p:cNvSpPr>
          <p:nvPr>
            <p:ph type="sldNum" sz="quarter" idx="10"/>
          </p:nvPr>
        </p:nvSpPr>
        <p:spPr/>
        <p:txBody>
          <a:bodyPr/>
          <a:lstStyle/>
          <a:p>
            <a:fld id="{DE63B664-56EE-E84E-826A-88BE7B868AFD}" type="slidenum">
              <a:rPr lang="en-US" smtClean="0"/>
              <a:t>8</a:t>
            </a:fld>
            <a:endParaRPr lang="en-US"/>
          </a:p>
        </p:txBody>
      </p:sp>
    </p:spTree>
    <p:extLst>
      <p:ext uri="{BB962C8B-B14F-4D97-AF65-F5344CB8AC3E}">
        <p14:creationId xmlns:p14="http://schemas.microsoft.com/office/powerpoint/2010/main" val="1431347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let’s dig into the Ads Manager a bit</a:t>
            </a:r>
            <a:r>
              <a:rPr lang="en-US" baseline="0" dirty="0" smtClean="0"/>
              <a:t> – here are some objectives to choose from for starting out your ads campaign, covering awareness, consideration, and conversion. </a:t>
            </a:r>
            <a:endParaRPr lang="en-US" dirty="0"/>
          </a:p>
        </p:txBody>
      </p:sp>
      <p:sp>
        <p:nvSpPr>
          <p:cNvPr id="4" name="Slide Number Placeholder 3"/>
          <p:cNvSpPr>
            <a:spLocks noGrp="1"/>
          </p:cNvSpPr>
          <p:nvPr>
            <p:ph type="sldNum" sz="quarter" idx="10"/>
          </p:nvPr>
        </p:nvSpPr>
        <p:spPr/>
        <p:txBody>
          <a:bodyPr/>
          <a:lstStyle/>
          <a:p>
            <a:fld id="{DE63B664-56EE-E84E-826A-88BE7B868AFD}" type="slidenum">
              <a:rPr lang="en-US" smtClean="0"/>
              <a:t>9</a:t>
            </a:fld>
            <a:endParaRPr lang="en-US"/>
          </a:p>
        </p:txBody>
      </p:sp>
    </p:spTree>
    <p:extLst>
      <p:ext uri="{BB962C8B-B14F-4D97-AF65-F5344CB8AC3E}">
        <p14:creationId xmlns:p14="http://schemas.microsoft.com/office/powerpoint/2010/main" val="1057194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6D0B781-1C4E-114A-99F1-79B811DBA2E5}" type="datetimeFigureOut">
              <a:rPr lang="en-US" smtClean="0"/>
              <a:t>12/11/17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0B2832-F052-4B4F-8023-6B502D896719}" type="slidenum">
              <a:rPr lang="en-US" smtClean="0"/>
              <a:t>‹#›</a:t>
            </a:fld>
            <a:endParaRPr lang="en-US"/>
          </a:p>
        </p:txBody>
      </p:sp>
    </p:spTree>
    <p:extLst>
      <p:ext uri="{BB962C8B-B14F-4D97-AF65-F5344CB8AC3E}">
        <p14:creationId xmlns:p14="http://schemas.microsoft.com/office/powerpoint/2010/main" val="18052983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D0B781-1C4E-114A-99F1-79B811DBA2E5}" type="datetimeFigureOut">
              <a:rPr lang="en-US" smtClean="0"/>
              <a:t>12/11/17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0B2832-F052-4B4F-8023-6B502D896719}" type="slidenum">
              <a:rPr lang="en-US" smtClean="0"/>
              <a:t>‹#›</a:t>
            </a:fld>
            <a:endParaRPr lang="en-US"/>
          </a:p>
        </p:txBody>
      </p:sp>
    </p:spTree>
    <p:extLst>
      <p:ext uri="{BB962C8B-B14F-4D97-AF65-F5344CB8AC3E}">
        <p14:creationId xmlns:p14="http://schemas.microsoft.com/office/powerpoint/2010/main" val="11910677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D0B781-1C4E-114A-99F1-79B811DBA2E5}" type="datetimeFigureOut">
              <a:rPr lang="en-US" smtClean="0"/>
              <a:t>12/11/17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0B2832-F052-4B4F-8023-6B502D896719}" type="slidenum">
              <a:rPr lang="en-US" smtClean="0"/>
              <a:t>‹#›</a:t>
            </a:fld>
            <a:endParaRPr lang="en-US"/>
          </a:p>
        </p:txBody>
      </p:sp>
    </p:spTree>
    <p:extLst>
      <p:ext uri="{BB962C8B-B14F-4D97-AF65-F5344CB8AC3E}">
        <p14:creationId xmlns:p14="http://schemas.microsoft.com/office/powerpoint/2010/main" val="15801467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D0B781-1C4E-114A-99F1-79B811DBA2E5}" type="datetimeFigureOut">
              <a:rPr lang="en-US" smtClean="0"/>
              <a:t>12/11/17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0B2832-F052-4B4F-8023-6B502D896719}" type="slidenum">
              <a:rPr lang="en-US" smtClean="0"/>
              <a:t>‹#›</a:t>
            </a:fld>
            <a:endParaRPr lang="en-US"/>
          </a:p>
        </p:txBody>
      </p:sp>
    </p:spTree>
    <p:extLst>
      <p:ext uri="{BB962C8B-B14F-4D97-AF65-F5344CB8AC3E}">
        <p14:creationId xmlns:p14="http://schemas.microsoft.com/office/powerpoint/2010/main" val="1720590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D0B781-1C4E-114A-99F1-79B811DBA2E5}" type="datetimeFigureOut">
              <a:rPr lang="en-US" smtClean="0"/>
              <a:t>12/11/17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0B2832-F052-4B4F-8023-6B502D896719}" type="slidenum">
              <a:rPr lang="en-US" smtClean="0"/>
              <a:t>‹#›</a:t>
            </a:fld>
            <a:endParaRPr lang="en-US"/>
          </a:p>
        </p:txBody>
      </p:sp>
    </p:spTree>
    <p:extLst>
      <p:ext uri="{BB962C8B-B14F-4D97-AF65-F5344CB8AC3E}">
        <p14:creationId xmlns:p14="http://schemas.microsoft.com/office/powerpoint/2010/main" val="19664715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6D0B781-1C4E-114A-99F1-79B811DBA2E5}" type="datetimeFigureOut">
              <a:rPr lang="en-US" smtClean="0"/>
              <a:t>12/11/17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0B2832-F052-4B4F-8023-6B502D896719}" type="slidenum">
              <a:rPr lang="en-US" smtClean="0"/>
              <a:t>‹#›</a:t>
            </a:fld>
            <a:endParaRPr lang="en-US"/>
          </a:p>
        </p:txBody>
      </p:sp>
    </p:spTree>
    <p:extLst>
      <p:ext uri="{BB962C8B-B14F-4D97-AF65-F5344CB8AC3E}">
        <p14:creationId xmlns:p14="http://schemas.microsoft.com/office/powerpoint/2010/main" val="7140807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6D0B781-1C4E-114A-99F1-79B811DBA2E5}" type="datetimeFigureOut">
              <a:rPr lang="en-US" smtClean="0"/>
              <a:t>12/11/17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80B2832-F052-4B4F-8023-6B502D896719}" type="slidenum">
              <a:rPr lang="en-US" smtClean="0"/>
              <a:t>‹#›</a:t>
            </a:fld>
            <a:endParaRPr lang="en-US"/>
          </a:p>
        </p:txBody>
      </p:sp>
    </p:spTree>
    <p:extLst>
      <p:ext uri="{BB962C8B-B14F-4D97-AF65-F5344CB8AC3E}">
        <p14:creationId xmlns:p14="http://schemas.microsoft.com/office/powerpoint/2010/main" val="14165122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6D0B781-1C4E-114A-99F1-79B811DBA2E5}" type="datetimeFigureOut">
              <a:rPr lang="en-US" smtClean="0"/>
              <a:t>12/11/17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80B2832-F052-4B4F-8023-6B502D896719}" type="slidenum">
              <a:rPr lang="en-US" smtClean="0"/>
              <a:t>‹#›</a:t>
            </a:fld>
            <a:endParaRPr lang="en-US"/>
          </a:p>
        </p:txBody>
      </p:sp>
    </p:spTree>
    <p:extLst>
      <p:ext uri="{BB962C8B-B14F-4D97-AF65-F5344CB8AC3E}">
        <p14:creationId xmlns:p14="http://schemas.microsoft.com/office/powerpoint/2010/main" val="3168347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D0B781-1C4E-114A-99F1-79B811DBA2E5}" type="datetimeFigureOut">
              <a:rPr lang="en-US" smtClean="0"/>
              <a:t>12/11/17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80B2832-F052-4B4F-8023-6B502D896719}" type="slidenum">
              <a:rPr lang="en-US" smtClean="0"/>
              <a:t>‹#›</a:t>
            </a:fld>
            <a:endParaRPr lang="en-US"/>
          </a:p>
        </p:txBody>
      </p:sp>
    </p:spTree>
    <p:extLst>
      <p:ext uri="{BB962C8B-B14F-4D97-AF65-F5344CB8AC3E}">
        <p14:creationId xmlns:p14="http://schemas.microsoft.com/office/powerpoint/2010/main" val="14298167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D0B781-1C4E-114A-99F1-79B811DBA2E5}" type="datetimeFigureOut">
              <a:rPr lang="en-US" smtClean="0"/>
              <a:t>12/11/17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0B2832-F052-4B4F-8023-6B502D896719}" type="slidenum">
              <a:rPr lang="en-US" smtClean="0"/>
              <a:t>‹#›</a:t>
            </a:fld>
            <a:endParaRPr lang="en-US"/>
          </a:p>
        </p:txBody>
      </p:sp>
    </p:spTree>
    <p:extLst>
      <p:ext uri="{BB962C8B-B14F-4D97-AF65-F5344CB8AC3E}">
        <p14:creationId xmlns:p14="http://schemas.microsoft.com/office/powerpoint/2010/main" val="588830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D0B781-1C4E-114A-99F1-79B811DBA2E5}" type="datetimeFigureOut">
              <a:rPr lang="en-US" smtClean="0"/>
              <a:t>12/11/17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0B2832-F052-4B4F-8023-6B502D896719}" type="slidenum">
              <a:rPr lang="en-US" smtClean="0"/>
              <a:t>‹#›</a:t>
            </a:fld>
            <a:endParaRPr lang="en-US"/>
          </a:p>
        </p:txBody>
      </p:sp>
    </p:spTree>
    <p:extLst>
      <p:ext uri="{BB962C8B-B14F-4D97-AF65-F5344CB8AC3E}">
        <p14:creationId xmlns:p14="http://schemas.microsoft.com/office/powerpoint/2010/main" val="86151757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D0B781-1C4E-114A-99F1-79B811DBA2E5}" type="datetimeFigureOut">
              <a:rPr lang="en-US" smtClean="0"/>
              <a:t>12/11/17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0B2832-F052-4B4F-8023-6B502D896719}" type="slidenum">
              <a:rPr lang="en-US" smtClean="0"/>
              <a:t>‹#›</a:t>
            </a:fld>
            <a:endParaRPr lang="en-US"/>
          </a:p>
        </p:txBody>
      </p:sp>
    </p:spTree>
    <p:extLst>
      <p:ext uri="{BB962C8B-B14F-4D97-AF65-F5344CB8AC3E}">
        <p14:creationId xmlns:p14="http://schemas.microsoft.com/office/powerpoint/2010/main" val="8849366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jp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jp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358902"/>
            <a:ext cx="12191999" cy="2387600"/>
          </a:xfrm>
        </p:spPr>
        <p:txBody>
          <a:bodyPr>
            <a:normAutofit/>
          </a:bodyPr>
          <a:lstStyle/>
          <a:p>
            <a:r>
              <a:rPr lang="en-US" b="1" dirty="0" smtClean="0"/>
              <a:t>We Live in a Pay to Play World</a:t>
            </a:r>
            <a:r>
              <a:rPr lang="is-IS" b="1" dirty="0" smtClean="0"/>
              <a:t>… </a:t>
            </a:r>
            <a:br>
              <a:rPr lang="is-IS" b="1" dirty="0" smtClean="0"/>
            </a:br>
            <a:r>
              <a:rPr lang="is-IS" b="1" dirty="0" smtClean="0"/>
              <a:t>Let’s Embrace It!</a:t>
            </a:r>
            <a:endParaRPr lang="en-US" b="1" dirty="0"/>
          </a:p>
        </p:txBody>
      </p:sp>
      <p:sp>
        <p:nvSpPr>
          <p:cNvPr id="5" name="Parallelogram 4"/>
          <p:cNvSpPr/>
          <p:nvPr/>
        </p:nvSpPr>
        <p:spPr>
          <a:xfrm rot="10800000">
            <a:off x="7724897" y="6061702"/>
            <a:ext cx="6160319" cy="841268"/>
          </a:xfrm>
          <a:prstGeom prst="parallelogram">
            <a:avLst>
              <a:gd name="adj" fmla="val 47883"/>
            </a:avLst>
          </a:prstGeom>
          <a:solidFill>
            <a:srgbClr val="AC17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7907237" y="6159500"/>
            <a:ext cx="4324964" cy="523220"/>
          </a:xfrm>
          <a:prstGeom prst="rect">
            <a:avLst/>
          </a:prstGeom>
        </p:spPr>
        <p:txBody>
          <a:bodyPr rtlCol="0">
            <a:spAutoFit/>
          </a:bodyPr>
          <a:lstStyle/>
          <a:p>
            <a:pPr algn="ctr"/>
            <a:r>
              <a:rPr lang="en-US" sz="2800" b="1" dirty="0">
                <a:solidFill>
                  <a:srgbClr val="FFFFFF"/>
                </a:solidFill>
              </a:rPr>
              <a:t>@abbyelisabeth25</a:t>
            </a:r>
          </a:p>
        </p:txBody>
      </p:sp>
      <p:sp>
        <p:nvSpPr>
          <p:cNvPr id="8" name="Parallelogram 7"/>
          <p:cNvSpPr/>
          <p:nvPr/>
        </p:nvSpPr>
        <p:spPr>
          <a:xfrm rot="10800000">
            <a:off x="-1956514" y="0"/>
            <a:ext cx="6160319" cy="841268"/>
          </a:xfrm>
          <a:prstGeom prst="parallelogram">
            <a:avLst>
              <a:gd name="adj" fmla="val 47883"/>
            </a:avLst>
          </a:prstGeom>
          <a:solidFill>
            <a:srgbClr val="AC17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37880" y="155992"/>
            <a:ext cx="4324964" cy="523220"/>
          </a:xfrm>
          <a:prstGeom prst="rect">
            <a:avLst/>
          </a:prstGeom>
        </p:spPr>
        <p:txBody>
          <a:bodyPr rtlCol="0">
            <a:spAutoFit/>
          </a:bodyPr>
          <a:lstStyle/>
          <a:p>
            <a:pPr algn="ctr"/>
            <a:r>
              <a:rPr lang="en-US" sz="2800" b="1" dirty="0" smtClean="0">
                <a:solidFill>
                  <a:srgbClr val="FFFFFF"/>
                </a:solidFill>
              </a:rPr>
              <a:t>#HESM</a:t>
            </a:r>
            <a:endParaRPr lang="en-US" sz="2800" b="1" dirty="0">
              <a:solidFill>
                <a:srgbClr val="FFFFFF"/>
              </a:solidFill>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38154" y="4579774"/>
            <a:ext cx="3531565" cy="603686"/>
          </a:xfrm>
          <a:prstGeom prst="rect">
            <a:avLst/>
          </a:prstGeom>
        </p:spPr>
      </p:pic>
      <p:sp>
        <p:nvSpPr>
          <p:cNvPr id="12" name="TextBox 11"/>
          <p:cNvSpPr txBox="1"/>
          <p:nvPr/>
        </p:nvSpPr>
        <p:spPr>
          <a:xfrm>
            <a:off x="2024602" y="4379965"/>
            <a:ext cx="3685945" cy="1138773"/>
          </a:xfrm>
          <a:prstGeom prst="rect">
            <a:avLst/>
          </a:prstGeom>
          <a:noFill/>
        </p:spPr>
        <p:txBody>
          <a:bodyPr wrap="none" rtlCol="0">
            <a:spAutoFit/>
          </a:bodyPr>
          <a:lstStyle/>
          <a:p>
            <a:pPr algn="ctr"/>
            <a:r>
              <a:rPr lang="en-US" sz="3200" dirty="0"/>
              <a:t>Abby Meyer</a:t>
            </a:r>
          </a:p>
          <a:p>
            <a:pPr algn="ctr"/>
            <a:r>
              <a:rPr lang="en-US" dirty="0"/>
              <a:t>Web Content/ Social Media Specialist</a:t>
            </a:r>
          </a:p>
          <a:p>
            <a:endParaRPr lang="en-US" dirty="0"/>
          </a:p>
        </p:txBody>
      </p:sp>
    </p:spTree>
    <p:extLst>
      <p:ext uri="{BB962C8B-B14F-4D97-AF65-F5344CB8AC3E}">
        <p14:creationId xmlns:p14="http://schemas.microsoft.com/office/powerpoint/2010/main" val="11322585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rallelogram 3"/>
          <p:cNvSpPr/>
          <p:nvPr/>
        </p:nvSpPr>
        <p:spPr>
          <a:xfrm rot="10800000">
            <a:off x="7724897" y="6061702"/>
            <a:ext cx="6160319" cy="841268"/>
          </a:xfrm>
          <a:prstGeom prst="parallelogram">
            <a:avLst>
              <a:gd name="adj" fmla="val 47883"/>
            </a:avLst>
          </a:prstGeom>
          <a:solidFill>
            <a:srgbClr val="AC17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7907237" y="6159500"/>
            <a:ext cx="4324964" cy="523220"/>
          </a:xfrm>
          <a:prstGeom prst="rect">
            <a:avLst/>
          </a:prstGeom>
        </p:spPr>
        <p:txBody>
          <a:bodyPr rtlCol="0">
            <a:spAutoFit/>
          </a:bodyPr>
          <a:lstStyle/>
          <a:p>
            <a:pPr algn="ctr"/>
            <a:r>
              <a:rPr lang="en-US" sz="2800" b="1" dirty="0">
                <a:solidFill>
                  <a:srgbClr val="FFFFFF"/>
                </a:solidFill>
              </a:rPr>
              <a:t>@abbyelisabeth25</a:t>
            </a:r>
          </a:p>
        </p:txBody>
      </p:sp>
      <p:sp>
        <p:nvSpPr>
          <p:cNvPr id="6" name="Parallelogram 5"/>
          <p:cNvSpPr/>
          <p:nvPr/>
        </p:nvSpPr>
        <p:spPr>
          <a:xfrm rot="10800000">
            <a:off x="-1956514" y="0"/>
            <a:ext cx="6160319" cy="841268"/>
          </a:xfrm>
          <a:prstGeom prst="parallelogram">
            <a:avLst>
              <a:gd name="adj" fmla="val 47883"/>
            </a:avLst>
          </a:prstGeom>
          <a:solidFill>
            <a:srgbClr val="AC17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7880" y="155992"/>
            <a:ext cx="4324964" cy="523220"/>
          </a:xfrm>
          <a:prstGeom prst="rect">
            <a:avLst/>
          </a:prstGeom>
        </p:spPr>
        <p:txBody>
          <a:bodyPr rtlCol="0">
            <a:spAutoFit/>
          </a:bodyPr>
          <a:lstStyle/>
          <a:p>
            <a:pPr algn="ctr"/>
            <a:r>
              <a:rPr lang="en-US" sz="2800" b="1" dirty="0">
                <a:solidFill>
                  <a:srgbClr val="FFFFFF"/>
                </a:solidFill>
              </a:rPr>
              <a:t>#</a:t>
            </a:r>
            <a:r>
              <a:rPr lang="en-US" sz="2800" b="1" dirty="0" smtClean="0">
                <a:solidFill>
                  <a:srgbClr val="FFFFFF"/>
                </a:solidFill>
              </a:rPr>
              <a:t>HESM</a:t>
            </a:r>
            <a:endParaRPr lang="en-US" sz="2800" b="1" dirty="0">
              <a:solidFill>
                <a:srgbClr val="FFFFFF"/>
              </a:solidFill>
            </a:endParaRPr>
          </a:p>
        </p:txBody>
      </p:sp>
      <p:sp>
        <p:nvSpPr>
          <p:cNvPr id="8" name="Title 1"/>
          <p:cNvSpPr txBox="1">
            <a:spLocks/>
          </p:cNvSpPr>
          <p:nvPr/>
        </p:nvSpPr>
        <p:spPr>
          <a:xfrm>
            <a:off x="0" y="1061519"/>
            <a:ext cx="12192000" cy="1079631"/>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smtClean="0"/>
              <a:t>Select your audience based on </a:t>
            </a:r>
          </a:p>
          <a:p>
            <a:pPr algn="ctr"/>
            <a:r>
              <a:rPr lang="en-US" dirty="0" smtClean="0"/>
              <a:t>demographics and interests</a:t>
            </a:r>
            <a:endParaRPr lang="en-US" dirty="0"/>
          </a:p>
        </p:txBody>
      </p:sp>
      <p:pic>
        <p:nvPicPr>
          <p:cNvPr id="9"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46308" y="2145120"/>
            <a:ext cx="4932023" cy="3696331"/>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55363" y="2585340"/>
            <a:ext cx="4224557" cy="2818571"/>
          </a:xfrm>
          <a:prstGeom prst="rect">
            <a:avLst/>
          </a:prstGeom>
        </p:spPr>
      </p:pic>
    </p:spTree>
    <p:extLst>
      <p:ext uri="{BB962C8B-B14F-4D97-AF65-F5344CB8AC3E}">
        <p14:creationId xmlns:p14="http://schemas.microsoft.com/office/powerpoint/2010/main" val="1218576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rallelogram 3"/>
          <p:cNvSpPr/>
          <p:nvPr/>
        </p:nvSpPr>
        <p:spPr>
          <a:xfrm rot="10800000">
            <a:off x="7724897" y="6061702"/>
            <a:ext cx="6160319" cy="841268"/>
          </a:xfrm>
          <a:prstGeom prst="parallelogram">
            <a:avLst>
              <a:gd name="adj" fmla="val 47883"/>
            </a:avLst>
          </a:prstGeom>
          <a:solidFill>
            <a:srgbClr val="AC17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7907237" y="6159500"/>
            <a:ext cx="4324964" cy="523220"/>
          </a:xfrm>
          <a:prstGeom prst="rect">
            <a:avLst/>
          </a:prstGeom>
        </p:spPr>
        <p:txBody>
          <a:bodyPr rtlCol="0">
            <a:spAutoFit/>
          </a:bodyPr>
          <a:lstStyle/>
          <a:p>
            <a:pPr algn="ctr"/>
            <a:r>
              <a:rPr lang="en-US" sz="2800" b="1" dirty="0">
                <a:solidFill>
                  <a:srgbClr val="FFFFFF"/>
                </a:solidFill>
              </a:rPr>
              <a:t>@abbyelisabeth25</a:t>
            </a:r>
          </a:p>
        </p:txBody>
      </p:sp>
      <p:sp>
        <p:nvSpPr>
          <p:cNvPr id="6" name="Parallelogram 5"/>
          <p:cNvSpPr/>
          <p:nvPr/>
        </p:nvSpPr>
        <p:spPr>
          <a:xfrm rot="10800000">
            <a:off x="-1956514" y="0"/>
            <a:ext cx="6160319" cy="841268"/>
          </a:xfrm>
          <a:prstGeom prst="parallelogram">
            <a:avLst>
              <a:gd name="adj" fmla="val 47883"/>
            </a:avLst>
          </a:prstGeom>
          <a:solidFill>
            <a:srgbClr val="AC17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7880" y="155992"/>
            <a:ext cx="4324964" cy="523220"/>
          </a:xfrm>
          <a:prstGeom prst="rect">
            <a:avLst/>
          </a:prstGeom>
        </p:spPr>
        <p:txBody>
          <a:bodyPr rtlCol="0">
            <a:spAutoFit/>
          </a:bodyPr>
          <a:lstStyle/>
          <a:p>
            <a:pPr algn="ctr"/>
            <a:r>
              <a:rPr lang="en-US" sz="2800" b="1" dirty="0">
                <a:solidFill>
                  <a:srgbClr val="FFFFFF"/>
                </a:solidFill>
              </a:rPr>
              <a:t>#</a:t>
            </a:r>
            <a:r>
              <a:rPr lang="en-US" sz="2800" b="1" dirty="0" smtClean="0">
                <a:solidFill>
                  <a:srgbClr val="FFFFFF"/>
                </a:solidFill>
              </a:rPr>
              <a:t>HESM</a:t>
            </a:r>
            <a:endParaRPr lang="en-US" sz="2800" b="1" dirty="0">
              <a:solidFill>
                <a:srgbClr val="FFFFFF"/>
              </a:solidFill>
            </a:endParaRPr>
          </a:p>
        </p:txBody>
      </p:sp>
      <p:sp>
        <p:nvSpPr>
          <p:cNvPr id="8" name="Title 1"/>
          <p:cNvSpPr txBox="1">
            <a:spLocks/>
          </p:cNvSpPr>
          <p:nvPr/>
        </p:nvSpPr>
        <p:spPr>
          <a:xfrm>
            <a:off x="1123644" y="1037248"/>
            <a:ext cx="9988639" cy="86777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dirty="0" smtClean="0"/>
              <a:t>Select your audience based on </a:t>
            </a:r>
          </a:p>
          <a:p>
            <a:pPr algn="ctr"/>
            <a:r>
              <a:rPr lang="en-US" sz="4000" dirty="0" smtClean="0"/>
              <a:t>demographics and interests</a:t>
            </a:r>
            <a:endParaRPr lang="en-US" sz="4000" dirty="0"/>
          </a:p>
        </p:txBody>
      </p:sp>
      <p:pic>
        <p:nvPicPr>
          <p:cNvPr id="9" name="Content Placeholder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0402" y="2501964"/>
            <a:ext cx="4491882" cy="2526685"/>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1925" y="2039545"/>
            <a:ext cx="5037001" cy="3783299"/>
          </a:xfrm>
          <a:prstGeom prst="rect">
            <a:avLst/>
          </a:prstGeom>
        </p:spPr>
      </p:pic>
    </p:spTree>
    <p:extLst>
      <p:ext uri="{BB962C8B-B14F-4D97-AF65-F5344CB8AC3E}">
        <p14:creationId xmlns:p14="http://schemas.microsoft.com/office/powerpoint/2010/main" val="5370988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rallelogram 3"/>
          <p:cNvSpPr/>
          <p:nvPr/>
        </p:nvSpPr>
        <p:spPr>
          <a:xfrm rot="10800000">
            <a:off x="7724897" y="6061702"/>
            <a:ext cx="6160319" cy="841268"/>
          </a:xfrm>
          <a:prstGeom prst="parallelogram">
            <a:avLst>
              <a:gd name="adj" fmla="val 47883"/>
            </a:avLst>
          </a:prstGeom>
          <a:solidFill>
            <a:srgbClr val="AC17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7907237" y="6159500"/>
            <a:ext cx="4324964" cy="523220"/>
          </a:xfrm>
          <a:prstGeom prst="rect">
            <a:avLst/>
          </a:prstGeom>
        </p:spPr>
        <p:txBody>
          <a:bodyPr rtlCol="0">
            <a:spAutoFit/>
          </a:bodyPr>
          <a:lstStyle/>
          <a:p>
            <a:pPr algn="ctr"/>
            <a:r>
              <a:rPr lang="en-US" sz="2800" b="1" dirty="0">
                <a:solidFill>
                  <a:srgbClr val="FFFFFF"/>
                </a:solidFill>
              </a:rPr>
              <a:t>@abbyelisabeth25</a:t>
            </a:r>
          </a:p>
        </p:txBody>
      </p:sp>
      <p:sp>
        <p:nvSpPr>
          <p:cNvPr id="6" name="Parallelogram 5"/>
          <p:cNvSpPr/>
          <p:nvPr/>
        </p:nvSpPr>
        <p:spPr>
          <a:xfrm rot="10800000">
            <a:off x="-1956514" y="0"/>
            <a:ext cx="6160319" cy="841268"/>
          </a:xfrm>
          <a:prstGeom prst="parallelogram">
            <a:avLst>
              <a:gd name="adj" fmla="val 47883"/>
            </a:avLst>
          </a:prstGeom>
          <a:solidFill>
            <a:srgbClr val="AC17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7880" y="155992"/>
            <a:ext cx="4324964" cy="523220"/>
          </a:xfrm>
          <a:prstGeom prst="rect">
            <a:avLst/>
          </a:prstGeom>
        </p:spPr>
        <p:txBody>
          <a:bodyPr rtlCol="0">
            <a:spAutoFit/>
          </a:bodyPr>
          <a:lstStyle/>
          <a:p>
            <a:pPr algn="ctr"/>
            <a:r>
              <a:rPr lang="en-US" sz="2800" b="1" dirty="0">
                <a:solidFill>
                  <a:srgbClr val="FFFFFF"/>
                </a:solidFill>
              </a:rPr>
              <a:t>#</a:t>
            </a:r>
            <a:r>
              <a:rPr lang="en-US" sz="2800" b="1" dirty="0" smtClean="0">
                <a:solidFill>
                  <a:srgbClr val="FFFFFF"/>
                </a:solidFill>
              </a:rPr>
              <a:t>HESM</a:t>
            </a:r>
            <a:endParaRPr lang="en-US" sz="2800" b="1" dirty="0">
              <a:solidFill>
                <a:srgbClr val="FFFFFF"/>
              </a:solidFill>
            </a:endParaRPr>
          </a:p>
        </p:txBody>
      </p:sp>
      <p:sp>
        <p:nvSpPr>
          <p:cNvPr id="8" name="Title 1"/>
          <p:cNvSpPr txBox="1">
            <a:spLocks/>
          </p:cNvSpPr>
          <p:nvPr/>
        </p:nvSpPr>
        <p:spPr>
          <a:xfrm>
            <a:off x="-1" y="973173"/>
            <a:ext cx="12232202" cy="1054653"/>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smtClean="0"/>
              <a:t>Select your audience based on </a:t>
            </a:r>
          </a:p>
          <a:p>
            <a:pPr algn="ctr"/>
            <a:r>
              <a:rPr lang="en-US" dirty="0" smtClean="0"/>
              <a:t>demographics and interests</a:t>
            </a:r>
            <a:endParaRPr lang="en-US" dirty="0"/>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84575" y="2040343"/>
            <a:ext cx="4751695" cy="3587584"/>
          </a:xfrm>
          <a:prstGeom prst="rect">
            <a:avLst/>
          </a:prstGeom>
        </p:spPr>
      </p:pic>
      <p:pic>
        <p:nvPicPr>
          <p:cNvPr id="15" name="Content Placeholder 6"/>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611559" y="2708920"/>
            <a:ext cx="4579560" cy="2576002"/>
          </a:xfrm>
        </p:spPr>
      </p:pic>
    </p:spTree>
    <p:extLst>
      <p:ext uri="{BB962C8B-B14F-4D97-AF65-F5344CB8AC3E}">
        <p14:creationId xmlns:p14="http://schemas.microsoft.com/office/powerpoint/2010/main" val="11468185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7519" y="328612"/>
            <a:ext cx="11696374" cy="6192198"/>
          </a:xfrm>
          <a:prstGeom prst="rect">
            <a:avLst/>
          </a:prstGeom>
        </p:spPr>
      </p:pic>
    </p:spTree>
    <p:extLst>
      <p:ext uri="{BB962C8B-B14F-4D97-AF65-F5344CB8AC3E}">
        <p14:creationId xmlns:p14="http://schemas.microsoft.com/office/powerpoint/2010/main" val="13089485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7328" y="271463"/>
            <a:ext cx="11806971" cy="6349578"/>
          </a:xfrm>
        </p:spPr>
      </p:pic>
    </p:spTree>
    <p:extLst>
      <p:ext uri="{BB962C8B-B14F-4D97-AF65-F5344CB8AC3E}">
        <p14:creationId xmlns:p14="http://schemas.microsoft.com/office/powerpoint/2010/main" val="9747100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1896946" cy="6472237"/>
          </a:xfrm>
          <a:prstGeom prst="rect">
            <a:avLst/>
          </a:prstGeom>
        </p:spPr>
      </p:pic>
    </p:spTree>
    <p:extLst>
      <p:ext uri="{BB962C8B-B14F-4D97-AF65-F5344CB8AC3E}">
        <p14:creationId xmlns:p14="http://schemas.microsoft.com/office/powerpoint/2010/main" val="17858756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8705" y="387427"/>
            <a:ext cx="4879408" cy="6214095"/>
          </a:xfrm>
          <a:prstGeom prst="rect">
            <a:avLst/>
          </a:prstGeom>
        </p:spPr>
      </p:pic>
      <p:pic>
        <p:nvPicPr>
          <p:cNvPr id="6" name="Content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458" y="862696"/>
            <a:ext cx="5542155" cy="6002403"/>
          </a:xfrm>
          <a:prstGeom prst="rect">
            <a:avLst/>
          </a:prstGeom>
        </p:spPr>
      </p:pic>
      <p:sp>
        <p:nvSpPr>
          <p:cNvPr id="8" name="Left Bracket 7"/>
          <p:cNvSpPr/>
          <p:nvPr/>
        </p:nvSpPr>
        <p:spPr>
          <a:xfrm>
            <a:off x="6067192" y="1148576"/>
            <a:ext cx="535259" cy="5430644"/>
          </a:xfrm>
          <a:prstGeom prst="leftBracket">
            <a:avLst/>
          </a:prstGeom>
          <a:ln w="28575">
            <a:solidFill>
              <a:srgbClr val="AC172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0" name="Elbow Connector 9"/>
          <p:cNvCxnSpPr/>
          <p:nvPr/>
        </p:nvCxnSpPr>
        <p:spPr>
          <a:xfrm flipV="1">
            <a:off x="5363737" y="5151864"/>
            <a:ext cx="703455" cy="646770"/>
          </a:xfrm>
          <a:prstGeom prst="bentConnector3">
            <a:avLst>
              <a:gd name="adj1" fmla="val 50000"/>
            </a:avLst>
          </a:prstGeom>
          <a:ln w="28575">
            <a:solidFill>
              <a:srgbClr val="AC1727"/>
            </a:solidFill>
            <a:tailEnd type="triangle"/>
          </a:ln>
        </p:spPr>
        <p:style>
          <a:lnRef idx="1">
            <a:schemeClr val="accent1"/>
          </a:lnRef>
          <a:fillRef idx="0">
            <a:schemeClr val="accent1"/>
          </a:fillRef>
          <a:effectRef idx="0">
            <a:schemeClr val="accent1"/>
          </a:effectRef>
          <a:fontRef idx="minor">
            <a:schemeClr val="tx1"/>
          </a:fontRef>
        </p:style>
      </p:cxnSp>
      <p:sp>
        <p:nvSpPr>
          <p:cNvPr id="20" name="Title 1"/>
          <p:cNvSpPr txBox="1">
            <a:spLocks/>
          </p:cNvSpPr>
          <p:nvPr/>
        </p:nvSpPr>
        <p:spPr>
          <a:xfrm>
            <a:off x="378550" y="93923"/>
            <a:ext cx="4984596" cy="105465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mtClean="0"/>
              <a:t>Lookalike Audiences</a:t>
            </a:r>
            <a:endParaRPr lang="en-US" dirty="0"/>
          </a:p>
        </p:txBody>
      </p:sp>
    </p:spTree>
    <p:extLst>
      <p:ext uri="{BB962C8B-B14F-4D97-AF65-F5344CB8AC3E}">
        <p14:creationId xmlns:p14="http://schemas.microsoft.com/office/powerpoint/2010/main" val="21018070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rallelogram 3"/>
          <p:cNvSpPr/>
          <p:nvPr/>
        </p:nvSpPr>
        <p:spPr>
          <a:xfrm rot="10800000">
            <a:off x="7724897" y="6061702"/>
            <a:ext cx="6160319" cy="841268"/>
          </a:xfrm>
          <a:prstGeom prst="parallelogram">
            <a:avLst>
              <a:gd name="adj" fmla="val 47883"/>
            </a:avLst>
          </a:prstGeom>
          <a:solidFill>
            <a:srgbClr val="AC17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7907237" y="6159500"/>
            <a:ext cx="4324964" cy="523220"/>
          </a:xfrm>
          <a:prstGeom prst="rect">
            <a:avLst/>
          </a:prstGeom>
        </p:spPr>
        <p:txBody>
          <a:bodyPr rtlCol="0">
            <a:spAutoFit/>
          </a:bodyPr>
          <a:lstStyle/>
          <a:p>
            <a:pPr algn="ctr"/>
            <a:r>
              <a:rPr lang="en-US" sz="2800" b="1" dirty="0">
                <a:solidFill>
                  <a:srgbClr val="FFFFFF"/>
                </a:solidFill>
              </a:rPr>
              <a:t>@abbyelisabeth25</a:t>
            </a:r>
          </a:p>
        </p:txBody>
      </p:sp>
      <p:sp>
        <p:nvSpPr>
          <p:cNvPr id="6" name="Parallelogram 5"/>
          <p:cNvSpPr/>
          <p:nvPr/>
        </p:nvSpPr>
        <p:spPr>
          <a:xfrm rot="10800000">
            <a:off x="-1956514" y="0"/>
            <a:ext cx="6160319" cy="841268"/>
          </a:xfrm>
          <a:prstGeom prst="parallelogram">
            <a:avLst>
              <a:gd name="adj" fmla="val 47883"/>
            </a:avLst>
          </a:prstGeom>
          <a:solidFill>
            <a:srgbClr val="AC17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7880" y="155992"/>
            <a:ext cx="4324964" cy="523220"/>
          </a:xfrm>
          <a:prstGeom prst="rect">
            <a:avLst/>
          </a:prstGeom>
        </p:spPr>
        <p:txBody>
          <a:bodyPr rtlCol="0">
            <a:spAutoFit/>
          </a:bodyPr>
          <a:lstStyle/>
          <a:p>
            <a:pPr algn="ctr"/>
            <a:r>
              <a:rPr lang="en-US" sz="2800" b="1" dirty="0">
                <a:solidFill>
                  <a:srgbClr val="FFFFFF"/>
                </a:solidFill>
              </a:rPr>
              <a:t>#</a:t>
            </a:r>
            <a:r>
              <a:rPr lang="en-US" sz="2800" b="1" dirty="0" smtClean="0">
                <a:solidFill>
                  <a:srgbClr val="FFFFFF"/>
                </a:solidFill>
              </a:rPr>
              <a:t>HESM</a:t>
            </a:r>
            <a:endParaRPr lang="en-US" sz="2800" b="1" dirty="0">
              <a:solidFill>
                <a:srgbClr val="FFFFFF"/>
              </a:solidFill>
            </a:endParaRPr>
          </a:p>
        </p:txBody>
      </p:sp>
      <p:sp>
        <p:nvSpPr>
          <p:cNvPr id="8" name="Title 1"/>
          <p:cNvSpPr txBox="1">
            <a:spLocks/>
          </p:cNvSpPr>
          <p:nvPr/>
        </p:nvSpPr>
        <p:spPr>
          <a:xfrm>
            <a:off x="576620" y="997262"/>
            <a:ext cx="5625885" cy="52950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smtClean="0"/>
              <a:t>Target prospective clinical trial participants for Research Studies. </a:t>
            </a:r>
          </a:p>
          <a:p>
            <a:pPr algn="ctr"/>
            <a:endParaRPr lang="en-US" dirty="0"/>
          </a:p>
          <a:p>
            <a:pPr algn="ctr"/>
            <a:r>
              <a:rPr lang="en-US" sz="3200" dirty="0" smtClean="0">
                <a:latin typeface="DIN Condensed" charset="0"/>
                <a:ea typeface="DIN Condensed" charset="0"/>
                <a:cs typeface="DIN Condensed" charset="0"/>
              </a:rPr>
              <a:t>(women in the area, ages 50-60)</a:t>
            </a:r>
            <a:endParaRPr lang="en-US" sz="3200" dirty="0">
              <a:latin typeface="DIN Condensed" charset="0"/>
              <a:ea typeface="DIN Condensed" charset="0"/>
              <a:cs typeface="DIN Condensed" charset="0"/>
            </a:endParaRPr>
          </a:p>
        </p:txBody>
      </p:sp>
      <p:pic>
        <p:nvPicPr>
          <p:cNvPr id="9"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64078" y="235256"/>
            <a:ext cx="3900234" cy="5703993"/>
          </a:xfrm>
          <a:prstGeom prst="rect">
            <a:avLst/>
          </a:prstGeom>
        </p:spPr>
      </p:pic>
    </p:spTree>
    <p:extLst>
      <p:ext uri="{BB962C8B-B14F-4D97-AF65-F5344CB8AC3E}">
        <p14:creationId xmlns:p14="http://schemas.microsoft.com/office/powerpoint/2010/main" val="15711606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3588" y="142875"/>
            <a:ext cx="8218090" cy="6557962"/>
          </a:xfrm>
          <a:prstGeom prst="rect">
            <a:avLst/>
          </a:prstGeom>
        </p:spPr>
      </p:pic>
    </p:spTree>
    <p:extLst>
      <p:ext uri="{BB962C8B-B14F-4D97-AF65-F5344CB8AC3E}">
        <p14:creationId xmlns:p14="http://schemas.microsoft.com/office/powerpoint/2010/main" val="6162828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907237" y="6159500"/>
            <a:ext cx="4324964" cy="523220"/>
          </a:xfrm>
          <a:prstGeom prst="rect">
            <a:avLst/>
          </a:prstGeom>
        </p:spPr>
        <p:txBody>
          <a:bodyPr rtlCol="0">
            <a:spAutoFit/>
          </a:bodyPr>
          <a:lstStyle/>
          <a:p>
            <a:pPr algn="ctr"/>
            <a:r>
              <a:rPr lang="en-US" sz="2800" b="1" dirty="0">
                <a:solidFill>
                  <a:srgbClr val="FFFFFF"/>
                </a:solidFill>
              </a:rPr>
              <a:t>@abbyelisabeth25</a:t>
            </a: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29658"/>
            <a:ext cx="6430105" cy="5329842"/>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73307" y="829658"/>
            <a:ext cx="6188684" cy="5199037"/>
          </a:xfrm>
          <a:prstGeom prst="rect">
            <a:avLst/>
          </a:prstGeom>
        </p:spPr>
      </p:pic>
    </p:spTree>
    <p:extLst>
      <p:ext uri="{BB962C8B-B14F-4D97-AF65-F5344CB8AC3E}">
        <p14:creationId xmlns:p14="http://schemas.microsoft.com/office/powerpoint/2010/main" val="9911955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54039" y="1426470"/>
            <a:ext cx="5035658" cy="4751119"/>
          </a:xfrm>
        </p:spPr>
        <p:txBody>
          <a:bodyPr>
            <a:normAutofit/>
          </a:bodyPr>
          <a:lstStyle/>
          <a:p>
            <a:pPr marL="0" indent="0">
              <a:buNone/>
            </a:pPr>
            <a:r>
              <a:rPr lang="en-US" sz="3600" dirty="0" smtClean="0"/>
              <a:t>Organic reach hovers below 5% on Facebook. </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0376" y="635615"/>
            <a:ext cx="4370774" cy="5058114"/>
          </a:xfrm>
          <a:prstGeom prst="rect">
            <a:avLst/>
          </a:prstGeom>
        </p:spPr>
      </p:pic>
      <p:sp>
        <p:nvSpPr>
          <p:cNvPr id="5" name="Oval 4"/>
          <p:cNvSpPr/>
          <p:nvPr/>
        </p:nvSpPr>
        <p:spPr>
          <a:xfrm>
            <a:off x="6830376" y="5267256"/>
            <a:ext cx="1206088" cy="375329"/>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AC1727"/>
              </a:solidFill>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1534" y="2831270"/>
            <a:ext cx="4862004" cy="3346319"/>
          </a:xfrm>
          <a:prstGeom prst="rect">
            <a:avLst/>
          </a:prstGeom>
        </p:spPr>
      </p:pic>
      <p:sp>
        <p:nvSpPr>
          <p:cNvPr id="7" name="Oval 6"/>
          <p:cNvSpPr/>
          <p:nvPr/>
        </p:nvSpPr>
        <p:spPr>
          <a:xfrm>
            <a:off x="582117" y="5795060"/>
            <a:ext cx="1333149" cy="375329"/>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8" name="Parallelogram 7"/>
          <p:cNvSpPr/>
          <p:nvPr/>
        </p:nvSpPr>
        <p:spPr>
          <a:xfrm rot="10800000">
            <a:off x="7724897" y="6061702"/>
            <a:ext cx="6160319" cy="841268"/>
          </a:xfrm>
          <a:prstGeom prst="parallelogram">
            <a:avLst>
              <a:gd name="adj" fmla="val 47883"/>
            </a:avLst>
          </a:prstGeom>
          <a:solidFill>
            <a:srgbClr val="AC17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7907237" y="6159500"/>
            <a:ext cx="4324964" cy="523220"/>
          </a:xfrm>
          <a:prstGeom prst="rect">
            <a:avLst/>
          </a:prstGeom>
        </p:spPr>
        <p:txBody>
          <a:bodyPr rtlCol="0">
            <a:spAutoFit/>
          </a:bodyPr>
          <a:lstStyle/>
          <a:p>
            <a:pPr algn="ctr"/>
            <a:r>
              <a:rPr lang="en-US" sz="2800" b="1" dirty="0">
                <a:solidFill>
                  <a:srgbClr val="FFFFFF"/>
                </a:solidFill>
              </a:rPr>
              <a:t>@abbyelisabeth25</a:t>
            </a:r>
          </a:p>
        </p:txBody>
      </p:sp>
      <p:sp>
        <p:nvSpPr>
          <p:cNvPr id="10" name="Parallelogram 9"/>
          <p:cNvSpPr/>
          <p:nvPr/>
        </p:nvSpPr>
        <p:spPr>
          <a:xfrm rot="10800000">
            <a:off x="-1956514" y="0"/>
            <a:ext cx="6160319" cy="841268"/>
          </a:xfrm>
          <a:prstGeom prst="parallelogram">
            <a:avLst>
              <a:gd name="adj" fmla="val 47883"/>
            </a:avLst>
          </a:prstGeom>
          <a:solidFill>
            <a:srgbClr val="AC17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37880" y="155992"/>
            <a:ext cx="4324964" cy="523220"/>
          </a:xfrm>
          <a:prstGeom prst="rect">
            <a:avLst/>
          </a:prstGeom>
        </p:spPr>
        <p:txBody>
          <a:bodyPr rtlCol="0">
            <a:spAutoFit/>
          </a:bodyPr>
          <a:lstStyle/>
          <a:p>
            <a:pPr algn="ctr"/>
            <a:r>
              <a:rPr lang="en-US" sz="2800" b="1" dirty="0">
                <a:solidFill>
                  <a:srgbClr val="FFFFFF"/>
                </a:solidFill>
              </a:rPr>
              <a:t>#</a:t>
            </a:r>
            <a:r>
              <a:rPr lang="en-US" sz="2800" b="1" dirty="0" smtClean="0">
                <a:solidFill>
                  <a:srgbClr val="FFFFFF"/>
                </a:solidFill>
              </a:rPr>
              <a:t>HESM</a:t>
            </a:r>
            <a:endParaRPr lang="en-US" sz="2800" b="1" dirty="0">
              <a:solidFill>
                <a:srgbClr val="FFFFFF"/>
              </a:solidFill>
            </a:endParaRPr>
          </a:p>
        </p:txBody>
      </p:sp>
      <p:sp>
        <p:nvSpPr>
          <p:cNvPr id="21" name="Line Callout 1 20"/>
          <p:cNvSpPr/>
          <p:nvPr/>
        </p:nvSpPr>
        <p:spPr>
          <a:xfrm>
            <a:off x="8923491" y="4754542"/>
            <a:ext cx="1600200" cy="939187"/>
          </a:xfrm>
          <a:prstGeom prst="borderCallout1">
            <a:avLst>
              <a:gd name="adj1" fmla="val 39823"/>
              <a:gd name="adj2" fmla="val -371"/>
              <a:gd name="adj3" fmla="val 65415"/>
              <a:gd name="adj4" fmla="val -60959"/>
            </a:avLst>
          </a:prstGeom>
          <a:solidFill>
            <a:schemeClr val="bg1">
              <a:lumMod val="85000"/>
            </a:schemeClr>
          </a:solidFill>
          <a:ln w="28575">
            <a:solidFill>
              <a:srgbClr val="AC17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ysClr val="windowText" lastClr="000000"/>
                </a:solidFill>
              </a:rPr>
              <a:t>352 people reached</a:t>
            </a:r>
            <a:endParaRPr lang="en-US" sz="2000" dirty="0">
              <a:solidFill>
                <a:sysClr val="windowText" lastClr="000000"/>
              </a:solidFill>
            </a:endParaRPr>
          </a:p>
        </p:txBody>
      </p:sp>
      <p:sp>
        <p:nvSpPr>
          <p:cNvPr id="22" name="Line Callout 1 21"/>
          <p:cNvSpPr/>
          <p:nvPr/>
        </p:nvSpPr>
        <p:spPr>
          <a:xfrm>
            <a:off x="3012536" y="4754542"/>
            <a:ext cx="1600200" cy="939187"/>
          </a:xfrm>
          <a:prstGeom prst="borderCallout1">
            <a:avLst>
              <a:gd name="adj1" fmla="val 64761"/>
              <a:gd name="adj2" fmla="val -561"/>
              <a:gd name="adj3" fmla="val 123524"/>
              <a:gd name="adj4" fmla="val -70767"/>
            </a:avLst>
          </a:prstGeom>
          <a:solidFill>
            <a:schemeClr val="bg1">
              <a:lumMod val="85000"/>
            </a:schemeClr>
          </a:solidFill>
          <a:ln w="28575">
            <a:solidFill>
              <a:srgbClr val="AC17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ysClr val="windowText" lastClr="000000"/>
                </a:solidFill>
              </a:rPr>
              <a:t>569 people reached</a:t>
            </a:r>
            <a:endParaRPr lang="en-US" sz="2000" dirty="0">
              <a:solidFill>
                <a:sysClr val="windowText" lastClr="000000"/>
              </a:solidFill>
            </a:endParaRPr>
          </a:p>
        </p:txBody>
      </p:sp>
    </p:spTree>
    <p:extLst>
      <p:ext uri="{BB962C8B-B14F-4D97-AF65-F5344CB8AC3E}">
        <p14:creationId xmlns:p14="http://schemas.microsoft.com/office/powerpoint/2010/main" val="17266915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432241" y="225425"/>
            <a:ext cx="5597459" cy="6484862"/>
          </a:xfrm>
        </p:spPr>
      </p:pic>
    </p:spTree>
    <p:extLst>
      <p:ext uri="{BB962C8B-B14F-4D97-AF65-F5344CB8AC3E}">
        <p14:creationId xmlns:p14="http://schemas.microsoft.com/office/powerpoint/2010/main" val="11976474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8161" y="185738"/>
            <a:ext cx="10977673" cy="6672262"/>
          </a:xfrm>
        </p:spPr>
      </p:pic>
    </p:spTree>
    <p:extLst>
      <p:ext uri="{BB962C8B-B14F-4D97-AF65-F5344CB8AC3E}">
        <p14:creationId xmlns:p14="http://schemas.microsoft.com/office/powerpoint/2010/main" val="2559219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23645" y="1490113"/>
            <a:ext cx="9848850" cy="4351338"/>
          </a:xfrm>
        </p:spPr>
        <p:txBody>
          <a:bodyPr/>
          <a:lstStyle/>
          <a:p>
            <a:pPr marL="0" indent="0" algn="ctr">
              <a:buNone/>
            </a:pPr>
            <a:r>
              <a:rPr lang="en-CA" sz="4800" dirty="0" smtClean="0">
                <a:latin typeface="DIN Condensed" charset="0"/>
                <a:ea typeface="DIN Condensed" charset="0"/>
                <a:cs typeface="DIN Condensed" charset="0"/>
              </a:rPr>
              <a:t>What are the potential opportunities to incorporate paid </a:t>
            </a:r>
            <a:r>
              <a:rPr lang="en-CA" sz="4800" dirty="0" smtClean="0">
                <a:latin typeface="DIN Condensed" charset="0"/>
                <a:ea typeface="DIN Condensed" charset="0"/>
                <a:cs typeface="DIN Condensed" charset="0"/>
              </a:rPr>
              <a:t>social content </a:t>
            </a:r>
            <a:r>
              <a:rPr lang="en-CA" sz="4800" dirty="0" smtClean="0">
                <a:latin typeface="DIN Condensed" charset="0"/>
                <a:ea typeface="DIN Condensed" charset="0"/>
                <a:cs typeface="DIN Condensed" charset="0"/>
              </a:rPr>
              <a:t>into </a:t>
            </a:r>
            <a:r>
              <a:rPr lang="en-CA" sz="4800" smtClean="0">
                <a:latin typeface="DIN Condensed" charset="0"/>
                <a:ea typeface="DIN Condensed" charset="0"/>
                <a:cs typeface="DIN Condensed" charset="0"/>
              </a:rPr>
              <a:t>your </a:t>
            </a:r>
            <a:r>
              <a:rPr lang="en-CA" sz="4800" smtClean="0">
                <a:latin typeface="DIN Condensed" charset="0"/>
                <a:ea typeface="DIN Condensed" charset="0"/>
                <a:cs typeface="DIN Condensed" charset="0"/>
              </a:rPr>
              <a:t>clinical trial recruitment plan? </a:t>
            </a:r>
            <a:endParaRPr lang="en-CA" sz="4800" dirty="0" smtClean="0">
              <a:latin typeface="DIN Condensed" charset="0"/>
              <a:ea typeface="DIN Condensed" charset="0"/>
              <a:cs typeface="DIN Condensed" charset="0"/>
            </a:endParaRPr>
          </a:p>
          <a:p>
            <a:pPr marL="0" indent="0" algn="ctr">
              <a:buNone/>
            </a:pPr>
            <a:endParaRPr lang="en-CA" sz="4000" dirty="0">
              <a:latin typeface="DIN Condensed" charset="0"/>
              <a:ea typeface="DIN Condensed" charset="0"/>
              <a:cs typeface="DIN Condensed" charset="0"/>
            </a:endParaRPr>
          </a:p>
          <a:p>
            <a:pPr marL="0" indent="0" algn="ctr">
              <a:buNone/>
            </a:pPr>
            <a:r>
              <a:rPr lang="en-CA" sz="4000" dirty="0" smtClean="0">
                <a:latin typeface="DIN Condensed" charset="0"/>
                <a:ea typeface="DIN Condensed" charset="0"/>
                <a:cs typeface="DIN Condensed" charset="0"/>
              </a:rPr>
              <a:t>What are the steps that must be taken in order to make that happen? Budget considerations? </a:t>
            </a:r>
          </a:p>
          <a:p>
            <a:pPr marL="0" indent="0" algn="ctr">
              <a:buNone/>
            </a:pPr>
            <a:endParaRPr lang="en-CA" sz="4000" dirty="0">
              <a:solidFill>
                <a:srgbClr val="C00000"/>
              </a:solidFill>
            </a:endParaRPr>
          </a:p>
          <a:p>
            <a:pPr marL="0" indent="0" algn="ctr">
              <a:buNone/>
            </a:pPr>
            <a:endParaRPr lang="en-CA" sz="4000" dirty="0" smtClean="0">
              <a:solidFill>
                <a:srgbClr val="C00000"/>
              </a:solidFill>
            </a:endParaRPr>
          </a:p>
          <a:p>
            <a:pPr algn="ctr"/>
            <a:endParaRPr lang="en-US" dirty="0"/>
          </a:p>
        </p:txBody>
      </p:sp>
      <p:sp>
        <p:nvSpPr>
          <p:cNvPr id="4" name="Parallelogram 3"/>
          <p:cNvSpPr/>
          <p:nvPr/>
        </p:nvSpPr>
        <p:spPr>
          <a:xfrm rot="10800000">
            <a:off x="7724897" y="6061702"/>
            <a:ext cx="6160319" cy="841268"/>
          </a:xfrm>
          <a:prstGeom prst="parallelogram">
            <a:avLst>
              <a:gd name="adj" fmla="val 47883"/>
            </a:avLst>
          </a:prstGeom>
          <a:solidFill>
            <a:srgbClr val="AC17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7907237" y="6159500"/>
            <a:ext cx="4324964" cy="523220"/>
          </a:xfrm>
          <a:prstGeom prst="rect">
            <a:avLst/>
          </a:prstGeom>
        </p:spPr>
        <p:txBody>
          <a:bodyPr rtlCol="0">
            <a:spAutoFit/>
          </a:bodyPr>
          <a:lstStyle/>
          <a:p>
            <a:pPr algn="ctr"/>
            <a:r>
              <a:rPr lang="en-US" sz="2800" b="1" dirty="0">
                <a:solidFill>
                  <a:srgbClr val="FFFFFF"/>
                </a:solidFill>
              </a:rPr>
              <a:t>@abbyelisabeth25</a:t>
            </a:r>
          </a:p>
        </p:txBody>
      </p:sp>
      <p:sp>
        <p:nvSpPr>
          <p:cNvPr id="6" name="Parallelogram 5"/>
          <p:cNvSpPr/>
          <p:nvPr/>
        </p:nvSpPr>
        <p:spPr>
          <a:xfrm rot="10800000">
            <a:off x="-1956514" y="0"/>
            <a:ext cx="6160319" cy="841268"/>
          </a:xfrm>
          <a:prstGeom prst="parallelogram">
            <a:avLst>
              <a:gd name="adj" fmla="val 47883"/>
            </a:avLst>
          </a:prstGeom>
          <a:solidFill>
            <a:srgbClr val="AC17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7880" y="155992"/>
            <a:ext cx="4324964" cy="523220"/>
          </a:xfrm>
          <a:prstGeom prst="rect">
            <a:avLst/>
          </a:prstGeom>
        </p:spPr>
        <p:txBody>
          <a:bodyPr rtlCol="0">
            <a:spAutoFit/>
          </a:bodyPr>
          <a:lstStyle/>
          <a:p>
            <a:pPr algn="ctr"/>
            <a:r>
              <a:rPr lang="en-US" sz="2800" b="1" dirty="0">
                <a:solidFill>
                  <a:srgbClr val="FFFFFF"/>
                </a:solidFill>
              </a:rPr>
              <a:t>#</a:t>
            </a:r>
            <a:r>
              <a:rPr lang="en-US" sz="2800" b="1" dirty="0" smtClean="0">
                <a:solidFill>
                  <a:srgbClr val="FFFFFF"/>
                </a:solidFill>
              </a:rPr>
              <a:t>HESM</a:t>
            </a:r>
            <a:endParaRPr lang="en-US" sz="2800" b="1" dirty="0">
              <a:solidFill>
                <a:srgbClr val="FFFFFF"/>
              </a:solidFill>
            </a:endParaRPr>
          </a:p>
        </p:txBody>
      </p:sp>
    </p:spTree>
    <p:extLst>
      <p:ext uri="{BB962C8B-B14F-4D97-AF65-F5344CB8AC3E}">
        <p14:creationId xmlns:p14="http://schemas.microsoft.com/office/powerpoint/2010/main" val="6377106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70348" y="2069772"/>
            <a:ext cx="9567747" cy="4351338"/>
          </a:xfrm>
        </p:spPr>
        <p:txBody>
          <a:bodyPr/>
          <a:lstStyle/>
          <a:p>
            <a:pPr marL="0" indent="0">
              <a:buNone/>
            </a:pPr>
            <a:r>
              <a:rPr lang="en-CA" sz="4000" dirty="0" smtClean="0"/>
              <a:t>At a big university, quality content can go a long way organically. But for smaller schools, </a:t>
            </a:r>
            <a:r>
              <a:rPr lang="en-CA" sz="4000" b="1" dirty="0" smtClean="0">
                <a:solidFill>
                  <a:srgbClr val="C00000"/>
                </a:solidFill>
              </a:rPr>
              <a:t>sometimes Facebook posts need a literal “boost” to reach your desired audience. </a:t>
            </a:r>
            <a:endParaRPr lang="en-CA" sz="4000" dirty="0" smtClean="0">
              <a:solidFill>
                <a:srgbClr val="C00000"/>
              </a:solidFill>
            </a:endParaRPr>
          </a:p>
          <a:p>
            <a:endParaRPr lang="en-US" dirty="0"/>
          </a:p>
        </p:txBody>
      </p:sp>
      <p:sp>
        <p:nvSpPr>
          <p:cNvPr id="4" name="Parallelogram 3"/>
          <p:cNvSpPr/>
          <p:nvPr/>
        </p:nvSpPr>
        <p:spPr>
          <a:xfrm rot="10800000">
            <a:off x="7724897" y="6061702"/>
            <a:ext cx="6160319" cy="841268"/>
          </a:xfrm>
          <a:prstGeom prst="parallelogram">
            <a:avLst>
              <a:gd name="adj" fmla="val 47883"/>
            </a:avLst>
          </a:prstGeom>
          <a:solidFill>
            <a:srgbClr val="AC17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7907237" y="6159500"/>
            <a:ext cx="4324964" cy="523220"/>
          </a:xfrm>
          <a:prstGeom prst="rect">
            <a:avLst/>
          </a:prstGeom>
        </p:spPr>
        <p:txBody>
          <a:bodyPr rtlCol="0">
            <a:spAutoFit/>
          </a:bodyPr>
          <a:lstStyle/>
          <a:p>
            <a:pPr algn="ctr"/>
            <a:r>
              <a:rPr lang="en-US" sz="2800" b="1" dirty="0">
                <a:solidFill>
                  <a:srgbClr val="FFFFFF"/>
                </a:solidFill>
              </a:rPr>
              <a:t>@abbyelisabeth25</a:t>
            </a:r>
          </a:p>
        </p:txBody>
      </p:sp>
      <p:sp>
        <p:nvSpPr>
          <p:cNvPr id="6" name="Parallelogram 5"/>
          <p:cNvSpPr/>
          <p:nvPr/>
        </p:nvSpPr>
        <p:spPr>
          <a:xfrm rot="10800000">
            <a:off x="-1956514" y="0"/>
            <a:ext cx="6160319" cy="841268"/>
          </a:xfrm>
          <a:prstGeom prst="parallelogram">
            <a:avLst>
              <a:gd name="adj" fmla="val 47883"/>
            </a:avLst>
          </a:prstGeom>
          <a:solidFill>
            <a:srgbClr val="AC17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7880" y="155992"/>
            <a:ext cx="4324964" cy="523220"/>
          </a:xfrm>
          <a:prstGeom prst="rect">
            <a:avLst/>
          </a:prstGeom>
        </p:spPr>
        <p:txBody>
          <a:bodyPr rtlCol="0">
            <a:spAutoFit/>
          </a:bodyPr>
          <a:lstStyle/>
          <a:p>
            <a:pPr algn="ctr"/>
            <a:r>
              <a:rPr lang="en-US" sz="2800" b="1" dirty="0">
                <a:solidFill>
                  <a:srgbClr val="FFFFFF"/>
                </a:solidFill>
              </a:rPr>
              <a:t>#</a:t>
            </a:r>
            <a:r>
              <a:rPr lang="en-US" sz="2800" b="1" dirty="0" smtClean="0">
                <a:solidFill>
                  <a:srgbClr val="FFFFFF"/>
                </a:solidFill>
              </a:rPr>
              <a:t>HESM</a:t>
            </a:r>
            <a:endParaRPr lang="en-US" sz="2800" b="1" dirty="0">
              <a:solidFill>
                <a:srgbClr val="FFFFFF"/>
              </a:solidFill>
            </a:endParaRPr>
          </a:p>
        </p:txBody>
      </p:sp>
    </p:spTree>
    <p:extLst>
      <p:ext uri="{BB962C8B-B14F-4D97-AF65-F5344CB8AC3E}">
        <p14:creationId xmlns:p14="http://schemas.microsoft.com/office/powerpoint/2010/main" val="20927028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6623" y="2032139"/>
            <a:ext cx="9888433" cy="4388971"/>
          </a:xfrm>
        </p:spPr>
        <p:txBody>
          <a:bodyPr>
            <a:normAutofit/>
          </a:bodyPr>
          <a:lstStyle/>
          <a:p>
            <a:pPr marL="0" indent="0" algn="ctr">
              <a:buNone/>
            </a:pPr>
            <a:r>
              <a:rPr lang="en-US" sz="4400" dirty="0" smtClean="0"/>
              <a:t>Depends on your marketing goals.</a:t>
            </a:r>
          </a:p>
          <a:p>
            <a:pPr marL="0" indent="0" algn="ctr">
              <a:buNone/>
            </a:pPr>
            <a:r>
              <a:rPr lang="en-US" sz="1200" dirty="0" smtClean="0"/>
              <a:t>   </a:t>
            </a:r>
          </a:p>
          <a:p>
            <a:pPr marL="0" indent="0" algn="ctr">
              <a:buNone/>
            </a:pPr>
            <a:r>
              <a:rPr lang="en-US" sz="3600" dirty="0" smtClean="0"/>
              <a:t>Boosted posts can build reach and fan base. </a:t>
            </a:r>
          </a:p>
          <a:p>
            <a:pPr marL="0" indent="0" algn="ctr">
              <a:buNone/>
            </a:pPr>
            <a:r>
              <a:rPr lang="en-US" sz="3600" dirty="0" smtClean="0"/>
              <a:t>Ads are more likely to bring tangible outcomes or conversions due to the robust targeting and objective options. </a:t>
            </a:r>
          </a:p>
          <a:p>
            <a:pPr algn="ctr"/>
            <a:endParaRPr lang="en-US" dirty="0"/>
          </a:p>
        </p:txBody>
      </p:sp>
      <p:sp>
        <p:nvSpPr>
          <p:cNvPr id="4" name="Parallelogram 3"/>
          <p:cNvSpPr/>
          <p:nvPr/>
        </p:nvSpPr>
        <p:spPr>
          <a:xfrm rot="10800000">
            <a:off x="7724897" y="6061702"/>
            <a:ext cx="6160319" cy="841268"/>
          </a:xfrm>
          <a:prstGeom prst="parallelogram">
            <a:avLst>
              <a:gd name="adj" fmla="val 47883"/>
            </a:avLst>
          </a:prstGeom>
          <a:solidFill>
            <a:srgbClr val="AC17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7907237" y="6159500"/>
            <a:ext cx="4324964" cy="523220"/>
          </a:xfrm>
          <a:prstGeom prst="rect">
            <a:avLst/>
          </a:prstGeom>
        </p:spPr>
        <p:txBody>
          <a:bodyPr rtlCol="0">
            <a:spAutoFit/>
          </a:bodyPr>
          <a:lstStyle/>
          <a:p>
            <a:pPr algn="ctr"/>
            <a:r>
              <a:rPr lang="en-US" sz="2800" b="1" dirty="0">
                <a:solidFill>
                  <a:srgbClr val="FFFFFF"/>
                </a:solidFill>
              </a:rPr>
              <a:t>@abbyelisabeth25</a:t>
            </a:r>
          </a:p>
        </p:txBody>
      </p:sp>
      <p:sp>
        <p:nvSpPr>
          <p:cNvPr id="6" name="Parallelogram 5"/>
          <p:cNvSpPr/>
          <p:nvPr/>
        </p:nvSpPr>
        <p:spPr>
          <a:xfrm rot="10800000">
            <a:off x="-1956514" y="0"/>
            <a:ext cx="6160319" cy="841268"/>
          </a:xfrm>
          <a:prstGeom prst="parallelogram">
            <a:avLst>
              <a:gd name="adj" fmla="val 47883"/>
            </a:avLst>
          </a:prstGeom>
          <a:solidFill>
            <a:srgbClr val="AC17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7880" y="155992"/>
            <a:ext cx="4324964" cy="523220"/>
          </a:xfrm>
          <a:prstGeom prst="rect">
            <a:avLst/>
          </a:prstGeom>
        </p:spPr>
        <p:txBody>
          <a:bodyPr rtlCol="0">
            <a:spAutoFit/>
          </a:bodyPr>
          <a:lstStyle/>
          <a:p>
            <a:pPr algn="ctr"/>
            <a:r>
              <a:rPr lang="en-US" sz="2800" b="1" dirty="0">
                <a:solidFill>
                  <a:srgbClr val="FFFFFF"/>
                </a:solidFill>
              </a:rPr>
              <a:t>#</a:t>
            </a:r>
            <a:r>
              <a:rPr lang="en-US" sz="2800" b="1" dirty="0" smtClean="0">
                <a:solidFill>
                  <a:srgbClr val="FFFFFF"/>
                </a:solidFill>
              </a:rPr>
              <a:t>HESM</a:t>
            </a:r>
            <a:endParaRPr lang="en-US" sz="2800" b="1" dirty="0">
              <a:solidFill>
                <a:srgbClr val="FFFFFF"/>
              </a:solidFill>
            </a:endParaRPr>
          </a:p>
        </p:txBody>
      </p:sp>
      <p:sp>
        <p:nvSpPr>
          <p:cNvPr id="8" name="Title 1"/>
          <p:cNvSpPr txBox="1">
            <a:spLocks/>
          </p:cNvSpPr>
          <p:nvPr/>
        </p:nvSpPr>
        <p:spPr>
          <a:xfrm>
            <a:off x="484293" y="980021"/>
            <a:ext cx="11131445" cy="75162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smtClean="0"/>
              <a:t>Facebook Boosted Post, Boosted Post Ad, or Facebook Ad?</a:t>
            </a:r>
            <a:endParaRPr lang="en-US" sz="3600" dirty="0"/>
          </a:p>
        </p:txBody>
      </p:sp>
    </p:spTree>
    <p:extLst>
      <p:ext uri="{BB962C8B-B14F-4D97-AF65-F5344CB8AC3E}">
        <p14:creationId xmlns:p14="http://schemas.microsoft.com/office/powerpoint/2010/main" val="8903386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0043" y="111613"/>
            <a:ext cx="10515600" cy="751621"/>
          </a:xfrm>
        </p:spPr>
        <p:txBody>
          <a:bodyPr>
            <a:normAutofit/>
          </a:bodyPr>
          <a:lstStyle/>
          <a:p>
            <a:pPr algn="ctr"/>
            <a:r>
              <a:rPr lang="en-US" sz="2800" dirty="0" smtClean="0"/>
              <a:t>Facebook Boosted Post, Boosted Post Ad, or Facebook Ad?</a:t>
            </a:r>
            <a:endParaRPr lang="en-US" sz="2800"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983358428"/>
              </p:ext>
            </p:extLst>
          </p:nvPr>
        </p:nvGraphicFramePr>
        <p:xfrm>
          <a:off x="1505847" y="854930"/>
          <a:ext cx="9043992" cy="5716996"/>
        </p:xfrm>
        <a:graphic>
          <a:graphicData uri="http://schemas.openxmlformats.org/drawingml/2006/table">
            <a:tbl>
              <a:tblPr firstRow="1" bandRow="1">
                <a:tableStyleId>{073A0DAA-6AF3-43AB-8588-CEC1D06C72B9}</a:tableStyleId>
              </a:tblPr>
              <a:tblGrid>
                <a:gridCol w="2260998"/>
                <a:gridCol w="2260998"/>
                <a:gridCol w="2260998"/>
                <a:gridCol w="2260998"/>
              </a:tblGrid>
              <a:tr h="390532">
                <a:tc>
                  <a:txBody>
                    <a:bodyPr/>
                    <a:lstStyle/>
                    <a:p>
                      <a:pPr algn="ctr"/>
                      <a:endParaRPr lang="en-US" dirty="0"/>
                    </a:p>
                  </a:txBody>
                  <a:tcPr>
                    <a:solidFill>
                      <a:srgbClr val="AC1727"/>
                    </a:solidFill>
                  </a:tcPr>
                </a:tc>
                <a:tc>
                  <a:txBody>
                    <a:bodyPr/>
                    <a:lstStyle/>
                    <a:p>
                      <a:pPr algn="ctr"/>
                      <a:r>
                        <a:rPr lang="en-US" dirty="0" smtClean="0"/>
                        <a:t>Boosted Page Posts</a:t>
                      </a:r>
                      <a:endParaRPr lang="en-US" dirty="0"/>
                    </a:p>
                  </a:txBody>
                  <a:tcPr>
                    <a:solidFill>
                      <a:srgbClr val="AC1727"/>
                    </a:solidFill>
                  </a:tcPr>
                </a:tc>
                <a:tc>
                  <a:txBody>
                    <a:bodyPr/>
                    <a:lstStyle/>
                    <a:p>
                      <a:pPr algn="ctr"/>
                      <a:r>
                        <a:rPr lang="en-US" dirty="0" smtClean="0"/>
                        <a:t>Boosted Post Ads</a:t>
                      </a:r>
                      <a:endParaRPr lang="en-US" dirty="0"/>
                    </a:p>
                  </a:txBody>
                  <a:tcPr>
                    <a:solidFill>
                      <a:srgbClr val="AC1727"/>
                    </a:solidFill>
                  </a:tcPr>
                </a:tc>
                <a:tc>
                  <a:txBody>
                    <a:bodyPr/>
                    <a:lstStyle/>
                    <a:p>
                      <a:pPr algn="ctr"/>
                      <a:r>
                        <a:rPr lang="en-US" dirty="0" smtClean="0"/>
                        <a:t>Facebook</a:t>
                      </a:r>
                      <a:r>
                        <a:rPr lang="en-US" baseline="0" dirty="0" smtClean="0"/>
                        <a:t> Ads</a:t>
                      </a:r>
                      <a:endParaRPr lang="en-US" dirty="0"/>
                    </a:p>
                  </a:txBody>
                  <a:tcPr>
                    <a:solidFill>
                      <a:srgbClr val="AC1727"/>
                    </a:solidFill>
                  </a:tcPr>
                </a:tc>
              </a:tr>
              <a:tr h="390532">
                <a:tc>
                  <a:txBody>
                    <a:bodyPr/>
                    <a:lstStyle/>
                    <a:p>
                      <a:pPr algn="ctr"/>
                      <a:r>
                        <a:rPr lang="en-US" dirty="0" smtClean="0"/>
                        <a:t>Appears on FB Page</a:t>
                      </a:r>
                      <a:endParaRPr lang="en-US" dirty="0"/>
                    </a:p>
                  </a:txBody>
                  <a:tcPr/>
                </a:tc>
                <a:tc>
                  <a:txBody>
                    <a:bodyPr/>
                    <a:lstStyle/>
                    <a:p>
                      <a:pPr algn="ctr"/>
                      <a:r>
                        <a:rPr lang="en-US" dirty="0" smtClean="0"/>
                        <a:t>X</a:t>
                      </a:r>
                      <a:endParaRPr lang="en-US" dirty="0"/>
                    </a:p>
                  </a:txBody>
                  <a:tcPr/>
                </a:tc>
                <a:tc>
                  <a:txBody>
                    <a:bodyPr/>
                    <a:lstStyle/>
                    <a:p>
                      <a:pPr algn="ctr"/>
                      <a:r>
                        <a:rPr lang="en-US" dirty="0" smtClean="0"/>
                        <a:t>X</a:t>
                      </a:r>
                      <a:endParaRPr lang="en-US" dirty="0"/>
                    </a:p>
                  </a:txBody>
                  <a:tcPr/>
                </a:tc>
                <a:tc>
                  <a:txBody>
                    <a:bodyPr/>
                    <a:lstStyle/>
                    <a:p>
                      <a:pPr algn="ctr"/>
                      <a:endParaRPr lang="en-US"/>
                    </a:p>
                  </a:txBody>
                  <a:tcPr/>
                </a:tc>
              </a:tr>
              <a:tr h="390532">
                <a:tc>
                  <a:txBody>
                    <a:bodyPr/>
                    <a:lstStyle/>
                    <a:p>
                      <a:pPr algn="ctr"/>
                      <a:r>
                        <a:rPr lang="en-US" dirty="0" smtClean="0"/>
                        <a:t>Location Targeting</a:t>
                      </a:r>
                      <a:endParaRPr lang="en-US" dirty="0"/>
                    </a:p>
                  </a:txBody>
                  <a:tcPr/>
                </a:tc>
                <a:tc>
                  <a:txBody>
                    <a:bodyPr/>
                    <a:lstStyle/>
                    <a:p>
                      <a:pPr algn="ctr"/>
                      <a:r>
                        <a:rPr lang="en-US" dirty="0" smtClean="0"/>
                        <a:t>X</a:t>
                      </a:r>
                      <a:endParaRPr lang="en-US" dirty="0"/>
                    </a:p>
                  </a:txBody>
                  <a:tcPr/>
                </a:tc>
                <a:tc>
                  <a:txBody>
                    <a:bodyPr/>
                    <a:lstStyle/>
                    <a:p>
                      <a:pPr algn="ctr"/>
                      <a:r>
                        <a:rPr lang="en-US" dirty="0" smtClean="0"/>
                        <a:t>X</a:t>
                      </a:r>
                      <a:endParaRPr lang="en-US" dirty="0"/>
                    </a:p>
                  </a:txBody>
                  <a:tcPr/>
                </a:tc>
                <a:tc>
                  <a:txBody>
                    <a:bodyPr/>
                    <a:lstStyle/>
                    <a:p>
                      <a:pPr algn="ctr"/>
                      <a:r>
                        <a:rPr lang="en-US" dirty="0" smtClean="0"/>
                        <a:t>X</a:t>
                      </a:r>
                      <a:endParaRPr lang="en-US" dirty="0"/>
                    </a:p>
                  </a:txBody>
                  <a:tcPr/>
                </a:tc>
              </a:tr>
              <a:tr h="605241">
                <a:tc>
                  <a:txBody>
                    <a:bodyPr/>
                    <a:lstStyle/>
                    <a:p>
                      <a:pPr algn="ctr"/>
                      <a:r>
                        <a:rPr lang="en-US" dirty="0" smtClean="0"/>
                        <a:t>Age &amp;</a:t>
                      </a:r>
                      <a:r>
                        <a:rPr lang="en-US" baseline="0" dirty="0" smtClean="0"/>
                        <a:t> Gender Targeting</a:t>
                      </a:r>
                      <a:endParaRPr lang="en-US" dirty="0"/>
                    </a:p>
                  </a:txBody>
                  <a:tcPr/>
                </a:tc>
                <a:tc>
                  <a:txBody>
                    <a:bodyPr/>
                    <a:lstStyle/>
                    <a:p>
                      <a:pPr algn="ctr"/>
                      <a:r>
                        <a:rPr lang="en-US" dirty="0" smtClean="0"/>
                        <a:t>X</a:t>
                      </a:r>
                      <a:endParaRPr lang="en-US" dirty="0"/>
                    </a:p>
                  </a:txBody>
                  <a:tcPr/>
                </a:tc>
                <a:tc>
                  <a:txBody>
                    <a:bodyPr/>
                    <a:lstStyle/>
                    <a:p>
                      <a:pPr algn="ctr"/>
                      <a:r>
                        <a:rPr lang="en-US" dirty="0" smtClean="0"/>
                        <a:t>X</a:t>
                      </a:r>
                      <a:endParaRPr lang="en-US" dirty="0"/>
                    </a:p>
                  </a:txBody>
                  <a:tcPr/>
                </a:tc>
                <a:tc>
                  <a:txBody>
                    <a:bodyPr/>
                    <a:lstStyle/>
                    <a:p>
                      <a:pPr algn="ctr"/>
                      <a:r>
                        <a:rPr lang="en-US" dirty="0" smtClean="0"/>
                        <a:t>X</a:t>
                      </a:r>
                      <a:endParaRPr lang="en-US" dirty="0"/>
                    </a:p>
                  </a:txBody>
                  <a:tcPr/>
                </a:tc>
              </a:tr>
              <a:tr h="390532">
                <a:tc>
                  <a:txBody>
                    <a:bodyPr/>
                    <a:lstStyle/>
                    <a:p>
                      <a:pPr algn="ctr"/>
                      <a:r>
                        <a:rPr lang="en-US" dirty="0" smtClean="0"/>
                        <a:t>Interest</a:t>
                      </a:r>
                      <a:r>
                        <a:rPr lang="en-US" baseline="0" dirty="0" smtClean="0"/>
                        <a:t> Targeting</a:t>
                      </a:r>
                    </a:p>
                  </a:txBody>
                  <a:tcPr/>
                </a:tc>
                <a:tc>
                  <a:txBody>
                    <a:bodyPr/>
                    <a:lstStyle/>
                    <a:p>
                      <a:pPr algn="ctr"/>
                      <a:r>
                        <a:rPr lang="en-US" dirty="0" smtClean="0"/>
                        <a:t>X</a:t>
                      </a:r>
                      <a:endParaRPr lang="en-US" dirty="0"/>
                    </a:p>
                  </a:txBody>
                  <a:tcPr/>
                </a:tc>
                <a:tc>
                  <a:txBody>
                    <a:bodyPr/>
                    <a:lstStyle/>
                    <a:p>
                      <a:pPr algn="ctr"/>
                      <a:r>
                        <a:rPr lang="en-US" dirty="0" smtClean="0"/>
                        <a:t>X</a:t>
                      </a:r>
                      <a:endParaRPr lang="en-US" dirty="0"/>
                    </a:p>
                  </a:txBody>
                  <a:tcPr/>
                </a:tc>
                <a:tc>
                  <a:txBody>
                    <a:bodyPr/>
                    <a:lstStyle/>
                    <a:p>
                      <a:pPr algn="ctr"/>
                      <a:r>
                        <a:rPr lang="en-US" dirty="0" smtClean="0"/>
                        <a:t>X</a:t>
                      </a:r>
                      <a:endParaRPr lang="en-US" dirty="0"/>
                    </a:p>
                  </a:txBody>
                  <a:tcPr/>
                </a:tc>
              </a:tr>
              <a:tr h="390532">
                <a:tc>
                  <a:txBody>
                    <a:bodyPr/>
                    <a:lstStyle/>
                    <a:p>
                      <a:pPr algn="ctr"/>
                      <a:r>
                        <a:rPr lang="en-US" dirty="0" smtClean="0"/>
                        <a:t>Language</a:t>
                      </a:r>
                      <a:r>
                        <a:rPr lang="en-US" baseline="0" dirty="0" smtClean="0"/>
                        <a:t> Targeting</a:t>
                      </a:r>
                      <a:endParaRPr lang="en-US" dirty="0"/>
                    </a:p>
                  </a:txBody>
                  <a:tcPr/>
                </a:tc>
                <a:tc>
                  <a:txBody>
                    <a:bodyPr/>
                    <a:lstStyle/>
                    <a:p>
                      <a:pPr algn="ctr"/>
                      <a:endParaRPr lang="en-US"/>
                    </a:p>
                  </a:txBody>
                  <a:tcPr/>
                </a:tc>
                <a:tc>
                  <a:txBody>
                    <a:bodyPr/>
                    <a:lstStyle/>
                    <a:p>
                      <a:pPr algn="ctr"/>
                      <a:r>
                        <a:rPr lang="en-US" dirty="0" smtClean="0"/>
                        <a:t>X</a:t>
                      </a:r>
                      <a:endParaRPr lang="en-US" dirty="0"/>
                    </a:p>
                  </a:txBody>
                  <a:tcPr/>
                </a:tc>
                <a:tc>
                  <a:txBody>
                    <a:bodyPr/>
                    <a:lstStyle/>
                    <a:p>
                      <a:pPr algn="ctr"/>
                      <a:r>
                        <a:rPr lang="en-US" dirty="0" smtClean="0"/>
                        <a:t>X</a:t>
                      </a:r>
                      <a:endParaRPr lang="en-US" dirty="0"/>
                    </a:p>
                  </a:txBody>
                  <a:tcPr/>
                </a:tc>
              </a:tr>
              <a:tr h="390532">
                <a:tc>
                  <a:txBody>
                    <a:bodyPr/>
                    <a:lstStyle/>
                    <a:p>
                      <a:pPr algn="ctr"/>
                      <a:r>
                        <a:rPr lang="en-US" dirty="0" smtClean="0"/>
                        <a:t>Behavior Targeting</a:t>
                      </a:r>
                      <a:endParaRPr lang="en-US" dirty="0"/>
                    </a:p>
                  </a:txBody>
                  <a:tcPr/>
                </a:tc>
                <a:tc>
                  <a:txBody>
                    <a:bodyPr/>
                    <a:lstStyle/>
                    <a:p>
                      <a:pPr algn="ctr"/>
                      <a:endParaRPr lang="en-US" dirty="0"/>
                    </a:p>
                  </a:txBody>
                  <a:tcPr/>
                </a:tc>
                <a:tc>
                  <a:txBody>
                    <a:bodyPr/>
                    <a:lstStyle/>
                    <a:p>
                      <a:pPr algn="ctr"/>
                      <a:r>
                        <a:rPr lang="en-US" dirty="0" smtClean="0"/>
                        <a:t>X</a:t>
                      </a:r>
                      <a:endParaRPr lang="en-US" dirty="0"/>
                    </a:p>
                  </a:txBody>
                  <a:tcPr/>
                </a:tc>
                <a:tc>
                  <a:txBody>
                    <a:bodyPr/>
                    <a:lstStyle/>
                    <a:p>
                      <a:pPr algn="ctr"/>
                      <a:r>
                        <a:rPr lang="en-US" dirty="0" smtClean="0"/>
                        <a:t>X</a:t>
                      </a:r>
                      <a:endParaRPr lang="en-US" dirty="0"/>
                    </a:p>
                  </a:txBody>
                  <a:tcPr/>
                </a:tc>
              </a:tr>
              <a:tr h="390532">
                <a:tc>
                  <a:txBody>
                    <a:bodyPr/>
                    <a:lstStyle/>
                    <a:p>
                      <a:pPr algn="ctr"/>
                      <a:r>
                        <a:rPr lang="en-US" dirty="0" smtClean="0"/>
                        <a:t>Ad Scheduling</a:t>
                      </a:r>
                      <a:r>
                        <a:rPr lang="en-US" baseline="0" dirty="0" smtClean="0"/>
                        <a:t> </a:t>
                      </a:r>
                      <a:endParaRPr lang="en-US" dirty="0"/>
                    </a:p>
                  </a:txBody>
                  <a:tcPr/>
                </a:tc>
                <a:tc>
                  <a:txBody>
                    <a:bodyPr/>
                    <a:lstStyle/>
                    <a:p>
                      <a:pPr algn="ctr"/>
                      <a:endParaRPr lang="en-US"/>
                    </a:p>
                  </a:txBody>
                  <a:tcPr/>
                </a:tc>
                <a:tc>
                  <a:txBody>
                    <a:bodyPr/>
                    <a:lstStyle/>
                    <a:p>
                      <a:pPr algn="ctr"/>
                      <a:r>
                        <a:rPr lang="en-US" dirty="0" smtClean="0"/>
                        <a:t>X</a:t>
                      </a:r>
                      <a:endParaRPr lang="en-US" dirty="0"/>
                    </a:p>
                  </a:txBody>
                  <a:tcPr/>
                </a:tc>
                <a:tc>
                  <a:txBody>
                    <a:bodyPr/>
                    <a:lstStyle/>
                    <a:p>
                      <a:pPr algn="ctr"/>
                      <a:r>
                        <a:rPr lang="en-US" dirty="0" smtClean="0"/>
                        <a:t>X</a:t>
                      </a:r>
                      <a:endParaRPr lang="en-US" dirty="0"/>
                    </a:p>
                  </a:txBody>
                  <a:tcPr/>
                </a:tc>
              </a:tr>
              <a:tr h="390532">
                <a:tc>
                  <a:txBody>
                    <a:bodyPr/>
                    <a:lstStyle/>
                    <a:p>
                      <a:pPr algn="ctr"/>
                      <a:r>
                        <a:rPr lang="en-US" dirty="0" smtClean="0"/>
                        <a:t>Call to Action Button</a:t>
                      </a:r>
                      <a:endParaRPr lang="en-US" dirty="0"/>
                    </a:p>
                  </a:txBody>
                  <a:tcPr/>
                </a:tc>
                <a:tc>
                  <a:txBody>
                    <a:bodyPr/>
                    <a:lstStyle/>
                    <a:p>
                      <a:pPr algn="ctr"/>
                      <a:endParaRPr lang="en-US"/>
                    </a:p>
                  </a:txBody>
                  <a:tcPr/>
                </a:tc>
                <a:tc>
                  <a:txBody>
                    <a:bodyPr/>
                    <a:lstStyle/>
                    <a:p>
                      <a:pPr algn="ctr"/>
                      <a:endParaRPr lang="en-US"/>
                    </a:p>
                  </a:txBody>
                  <a:tcPr/>
                </a:tc>
                <a:tc>
                  <a:txBody>
                    <a:bodyPr/>
                    <a:lstStyle/>
                    <a:p>
                      <a:pPr algn="ctr"/>
                      <a:r>
                        <a:rPr lang="en-US" dirty="0" smtClean="0"/>
                        <a:t>X</a:t>
                      </a:r>
                      <a:endParaRPr lang="en-US" dirty="0"/>
                    </a:p>
                  </a:txBody>
                  <a:tcPr/>
                </a:tc>
              </a:tr>
              <a:tr h="390532">
                <a:tc>
                  <a:txBody>
                    <a:bodyPr/>
                    <a:lstStyle/>
                    <a:p>
                      <a:pPr algn="ctr"/>
                      <a:r>
                        <a:rPr lang="en-US" dirty="0" smtClean="0"/>
                        <a:t>Optimized Bidding</a:t>
                      </a:r>
                      <a:endParaRPr lang="en-US" dirty="0"/>
                    </a:p>
                  </a:txBody>
                  <a:tcPr/>
                </a:tc>
                <a:tc>
                  <a:txBody>
                    <a:bodyPr/>
                    <a:lstStyle/>
                    <a:p>
                      <a:pPr algn="ctr"/>
                      <a:endParaRPr lang="en-US"/>
                    </a:p>
                  </a:txBody>
                  <a:tcPr/>
                </a:tc>
                <a:tc>
                  <a:txBody>
                    <a:bodyPr/>
                    <a:lstStyle/>
                    <a:p>
                      <a:pPr algn="ctr"/>
                      <a:r>
                        <a:rPr lang="en-US" dirty="0" smtClean="0"/>
                        <a:t>X</a:t>
                      </a:r>
                      <a:endParaRPr lang="en-US" dirty="0"/>
                    </a:p>
                  </a:txBody>
                  <a:tcPr/>
                </a:tc>
                <a:tc>
                  <a:txBody>
                    <a:bodyPr/>
                    <a:lstStyle/>
                    <a:p>
                      <a:pPr algn="ctr"/>
                      <a:r>
                        <a:rPr lang="en-US" dirty="0" smtClean="0"/>
                        <a:t>X</a:t>
                      </a:r>
                      <a:endParaRPr lang="en-US" dirty="0"/>
                    </a:p>
                  </a:txBody>
                  <a:tcPr/>
                </a:tc>
              </a:tr>
              <a:tr h="390532">
                <a:tc>
                  <a:txBody>
                    <a:bodyPr/>
                    <a:lstStyle/>
                    <a:p>
                      <a:pPr algn="ctr"/>
                      <a:r>
                        <a:rPr lang="en-US" dirty="0" smtClean="0"/>
                        <a:t>Multiple Images</a:t>
                      </a:r>
                      <a:endParaRPr lang="en-US" dirty="0"/>
                    </a:p>
                  </a:txBody>
                  <a:tcPr/>
                </a:tc>
                <a:tc>
                  <a:txBody>
                    <a:bodyPr/>
                    <a:lstStyle/>
                    <a:p>
                      <a:pPr algn="ctr"/>
                      <a:endParaRPr lang="en-US"/>
                    </a:p>
                  </a:txBody>
                  <a:tcPr/>
                </a:tc>
                <a:tc>
                  <a:txBody>
                    <a:bodyPr/>
                    <a:lstStyle/>
                    <a:p>
                      <a:pPr algn="ctr"/>
                      <a:r>
                        <a:rPr lang="en-US" dirty="0" smtClean="0"/>
                        <a:t>X</a:t>
                      </a:r>
                      <a:endParaRPr lang="en-US" dirty="0"/>
                    </a:p>
                  </a:txBody>
                  <a:tcPr/>
                </a:tc>
                <a:tc>
                  <a:txBody>
                    <a:bodyPr/>
                    <a:lstStyle/>
                    <a:p>
                      <a:pPr algn="ctr"/>
                      <a:r>
                        <a:rPr lang="en-US" dirty="0" smtClean="0"/>
                        <a:t>X</a:t>
                      </a:r>
                      <a:endParaRPr lang="en-US" dirty="0"/>
                    </a:p>
                  </a:txBody>
                  <a:tcPr/>
                </a:tc>
              </a:tr>
              <a:tr h="390532">
                <a:tc>
                  <a:txBody>
                    <a:bodyPr/>
                    <a:lstStyle/>
                    <a:p>
                      <a:pPr algn="ctr"/>
                      <a:r>
                        <a:rPr lang="en-US" dirty="0" smtClean="0"/>
                        <a:t>Instagram Ads</a:t>
                      </a:r>
                      <a:endParaRPr lang="en-US" dirty="0"/>
                    </a:p>
                  </a:txBody>
                  <a:tcPr/>
                </a:tc>
                <a:tc>
                  <a:txBody>
                    <a:bodyPr/>
                    <a:lstStyle/>
                    <a:p>
                      <a:pPr algn="ctr"/>
                      <a:endParaRPr lang="en-US"/>
                    </a:p>
                  </a:txBody>
                  <a:tcPr/>
                </a:tc>
                <a:tc>
                  <a:txBody>
                    <a:bodyPr/>
                    <a:lstStyle/>
                    <a:p>
                      <a:pPr algn="ctr"/>
                      <a:r>
                        <a:rPr lang="en-US" dirty="0" smtClean="0"/>
                        <a:t>X</a:t>
                      </a:r>
                      <a:endParaRPr lang="en-US" dirty="0"/>
                    </a:p>
                  </a:txBody>
                  <a:tcPr/>
                </a:tc>
                <a:tc>
                  <a:txBody>
                    <a:bodyPr/>
                    <a:lstStyle/>
                    <a:p>
                      <a:pPr algn="ctr"/>
                      <a:r>
                        <a:rPr lang="en-US" dirty="0" smtClean="0"/>
                        <a:t>X</a:t>
                      </a:r>
                      <a:endParaRPr lang="en-US" dirty="0"/>
                    </a:p>
                  </a:txBody>
                  <a:tcPr/>
                </a:tc>
              </a:tr>
              <a:tr h="390532">
                <a:tc>
                  <a:txBody>
                    <a:bodyPr/>
                    <a:lstStyle/>
                    <a:p>
                      <a:pPr algn="ctr"/>
                      <a:r>
                        <a:rPr lang="en-US" dirty="0" err="1" smtClean="0"/>
                        <a:t>Righthand</a:t>
                      </a:r>
                      <a:r>
                        <a:rPr lang="en-US" baseline="0" dirty="0" smtClean="0"/>
                        <a:t> Side Ads</a:t>
                      </a:r>
                      <a:endParaRPr lang="en-US" dirty="0"/>
                    </a:p>
                  </a:txBody>
                  <a:tcPr/>
                </a:tc>
                <a:tc>
                  <a:txBody>
                    <a:bodyPr/>
                    <a:lstStyle/>
                    <a:p>
                      <a:pPr algn="ctr"/>
                      <a:endParaRPr lang="en-US"/>
                    </a:p>
                  </a:txBody>
                  <a:tcPr/>
                </a:tc>
                <a:tc>
                  <a:txBody>
                    <a:bodyPr/>
                    <a:lstStyle/>
                    <a:p>
                      <a:pPr algn="ctr"/>
                      <a:r>
                        <a:rPr lang="en-US" dirty="0" smtClean="0"/>
                        <a:t>X</a:t>
                      </a:r>
                      <a:endParaRPr lang="en-US" dirty="0"/>
                    </a:p>
                  </a:txBody>
                  <a:tcPr/>
                </a:tc>
                <a:tc>
                  <a:txBody>
                    <a:bodyPr/>
                    <a:lstStyle/>
                    <a:p>
                      <a:pPr algn="ctr"/>
                      <a:r>
                        <a:rPr lang="en-US" dirty="0" smtClean="0"/>
                        <a:t>X</a:t>
                      </a:r>
                      <a:endParaRPr lang="en-US" dirty="0"/>
                    </a:p>
                  </a:txBody>
                  <a:tcPr/>
                </a:tc>
              </a:tr>
              <a:tr h="390532">
                <a:tc>
                  <a:txBody>
                    <a:bodyPr/>
                    <a:lstStyle/>
                    <a:p>
                      <a:pPr algn="ctr"/>
                      <a:r>
                        <a:rPr lang="en-US" dirty="0" smtClean="0"/>
                        <a:t>Objective Choice</a:t>
                      </a:r>
                      <a:endParaRPr lang="en-US" dirty="0"/>
                    </a:p>
                  </a:txBody>
                  <a:tcPr/>
                </a:tc>
                <a:tc>
                  <a:txBody>
                    <a:bodyPr/>
                    <a:lstStyle/>
                    <a:p>
                      <a:pPr algn="ctr"/>
                      <a:endParaRPr lang="en-US"/>
                    </a:p>
                  </a:txBody>
                  <a:tcPr/>
                </a:tc>
                <a:tc>
                  <a:txBody>
                    <a:bodyPr/>
                    <a:lstStyle/>
                    <a:p>
                      <a:pPr algn="ctr"/>
                      <a:r>
                        <a:rPr lang="en-US" dirty="0" smtClean="0"/>
                        <a:t>X</a:t>
                      </a:r>
                      <a:endParaRPr lang="en-US" dirty="0"/>
                    </a:p>
                  </a:txBody>
                  <a:tcPr/>
                </a:tc>
                <a:tc>
                  <a:txBody>
                    <a:bodyPr/>
                    <a:lstStyle/>
                    <a:p>
                      <a:pPr algn="ctr"/>
                      <a:r>
                        <a:rPr lang="en-US" dirty="0" smtClean="0"/>
                        <a:t>X</a:t>
                      </a:r>
                      <a:endParaRPr lang="en-US" dirty="0"/>
                    </a:p>
                  </a:txBody>
                  <a:tcPr/>
                </a:tc>
              </a:tr>
            </a:tbl>
          </a:graphicData>
        </a:graphic>
      </p:graphicFrame>
    </p:spTree>
    <p:extLst>
      <p:ext uri="{BB962C8B-B14F-4D97-AF65-F5344CB8AC3E}">
        <p14:creationId xmlns:p14="http://schemas.microsoft.com/office/powerpoint/2010/main" val="10204679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2463" y="1366492"/>
            <a:ext cx="10515600" cy="751621"/>
          </a:xfrm>
        </p:spPr>
        <p:txBody>
          <a:bodyPr>
            <a:normAutofit/>
          </a:bodyPr>
          <a:lstStyle/>
          <a:p>
            <a:pPr algn="ctr"/>
            <a:r>
              <a:rPr lang="en-US" smtClean="0"/>
              <a:t>Which platform should I advertise on?!</a:t>
            </a:r>
            <a:endParaRPr lang="en-US" dirty="0"/>
          </a:p>
        </p:txBody>
      </p:sp>
      <p:pic>
        <p:nvPicPr>
          <p:cNvPr id="8" name="Content Placeholder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009084" y="2749793"/>
            <a:ext cx="1820342" cy="1820342"/>
          </a:xfrm>
        </p:spPr>
      </p:pic>
      <p:sp>
        <p:nvSpPr>
          <p:cNvPr id="4" name="Parallelogram 3"/>
          <p:cNvSpPr/>
          <p:nvPr/>
        </p:nvSpPr>
        <p:spPr>
          <a:xfrm rot="10800000">
            <a:off x="7724897" y="6061702"/>
            <a:ext cx="6160319" cy="841268"/>
          </a:xfrm>
          <a:prstGeom prst="parallelogram">
            <a:avLst>
              <a:gd name="adj" fmla="val 47883"/>
            </a:avLst>
          </a:prstGeom>
          <a:solidFill>
            <a:srgbClr val="AC17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7907237" y="6159500"/>
            <a:ext cx="4324964" cy="523220"/>
          </a:xfrm>
          <a:prstGeom prst="rect">
            <a:avLst/>
          </a:prstGeom>
        </p:spPr>
        <p:txBody>
          <a:bodyPr rtlCol="0">
            <a:spAutoFit/>
          </a:bodyPr>
          <a:lstStyle/>
          <a:p>
            <a:pPr algn="ctr"/>
            <a:r>
              <a:rPr lang="en-US" sz="2800" b="1" dirty="0">
                <a:solidFill>
                  <a:srgbClr val="FFFFFF"/>
                </a:solidFill>
              </a:rPr>
              <a:t>@abbyelisabeth25</a:t>
            </a:r>
          </a:p>
        </p:txBody>
      </p:sp>
      <p:sp>
        <p:nvSpPr>
          <p:cNvPr id="6" name="Parallelogram 5"/>
          <p:cNvSpPr/>
          <p:nvPr/>
        </p:nvSpPr>
        <p:spPr>
          <a:xfrm rot="10800000">
            <a:off x="-1956514" y="0"/>
            <a:ext cx="6160319" cy="841268"/>
          </a:xfrm>
          <a:prstGeom prst="parallelogram">
            <a:avLst>
              <a:gd name="adj" fmla="val 47883"/>
            </a:avLst>
          </a:prstGeom>
          <a:solidFill>
            <a:srgbClr val="AC17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7880" y="155992"/>
            <a:ext cx="4324964" cy="523220"/>
          </a:xfrm>
          <a:prstGeom prst="rect">
            <a:avLst/>
          </a:prstGeom>
        </p:spPr>
        <p:txBody>
          <a:bodyPr rtlCol="0">
            <a:spAutoFit/>
          </a:bodyPr>
          <a:lstStyle/>
          <a:p>
            <a:pPr algn="ctr"/>
            <a:r>
              <a:rPr lang="en-US" sz="2800" b="1" dirty="0">
                <a:solidFill>
                  <a:srgbClr val="FFFFFF"/>
                </a:solidFill>
              </a:rPr>
              <a:t>#</a:t>
            </a:r>
            <a:r>
              <a:rPr lang="en-US" sz="2800" b="1" dirty="0" smtClean="0">
                <a:solidFill>
                  <a:srgbClr val="FFFFFF"/>
                </a:solidFill>
              </a:rPr>
              <a:t>HESM</a:t>
            </a:r>
            <a:endParaRPr lang="en-US" sz="2800" b="1" dirty="0">
              <a:solidFill>
                <a:srgbClr val="FFFFFF"/>
              </a:solidFill>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21821" y="2749793"/>
            <a:ext cx="1822451" cy="1822451"/>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94238" y="2748947"/>
            <a:ext cx="1821188" cy="1821188"/>
          </a:xfrm>
          <a:prstGeom prst="rect">
            <a:avLst/>
          </a:prstGeom>
        </p:spPr>
      </p:pic>
      <p:sp>
        <p:nvSpPr>
          <p:cNvPr id="11" name="Content Placeholder 2"/>
          <p:cNvSpPr txBox="1">
            <a:spLocks/>
          </p:cNvSpPr>
          <p:nvPr/>
        </p:nvSpPr>
        <p:spPr>
          <a:xfrm>
            <a:off x="973775" y="4879975"/>
            <a:ext cx="9888433" cy="179830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en-US" sz="3600" dirty="0" smtClean="0"/>
              <a:t>Where is your audience most active?</a:t>
            </a:r>
          </a:p>
          <a:p>
            <a:pPr algn="ctr"/>
            <a:endParaRPr lang="en-US" dirty="0"/>
          </a:p>
        </p:txBody>
      </p:sp>
    </p:spTree>
    <p:extLst>
      <p:ext uri="{BB962C8B-B14F-4D97-AF65-F5344CB8AC3E}">
        <p14:creationId xmlns:p14="http://schemas.microsoft.com/office/powerpoint/2010/main" val="9420845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907237" y="6159500"/>
            <a:ext cx="4324964" cy="523220"/>
          </a:xfrm>
          <a:prstGeom prst="rect">
            <a:avLst/>
          </a:prstGeom>
        </p:spPr>
        <p:txBody>
          <a:bodyPr rtlCol="0">
            <a:spAutoFit/>
          </a:bodyPr>
          <a:lstStyle/>
          <a:p>
            <a:pPr algn="ctr"/>
            <a:r>
              <a:rPr lang="en-US" sz="2800" b="1" dirty="0">
                <a:solidFill>
                  <a:srgbClr val="FFFFFF"/>
                </a:solidFill>
              </a:rPr>
              <a:t>@abbyelisabeth25</a:t>
            </a:r>
          </a:p>
        </p:txBody>
      </p:sp>
      <p:sp>
        <p:nvSpPr>
          <p:cNvPr id="7" name="TextBox 6"/>
          <p:cNvSpPr txBox="1"/>
          <p:nvPr/>
        </p:nvSpPr>
        <p:spPr>
          <a:xfrm>
            <a:off x="-137880" y="155992"/>
            <a:ext cx="4324964" cy="523220"/>
          </a:xfrm>
          <a:prstGeom prst="rect">
            <a:avLst/>
          </a:prstGeom>
        </p:spPr>
        <p:txBody>
          <a:bodyPr rtlCol="0">
            <a:spAutoFit/>
          </a:bodyPr>
          <a:lstStyle/>
          <a:p>
            <a:pPr algn="ctr"/>
            <a:r>
              <a:rPr lang="en-US" sz="2800" b="1" dirty="0">
                <a:solidFill>
                  <a:srgbClr val="FFFFFF"/>
                </a:solidFill>
              </a:rPr>
              <a:t>#HEWEB17</a:t>
            </a:r>
          </a:p>
        </p:txBody>
      </p:sp>
      <p:pic>
        <p:nvPicPr>
          <p:cNvPr id="8" name="Content Placeholder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47989"/>
            <a:ext cx="12052300" cy="6534732"/>
          </a:xfrm>
        </p:spPr>
      </p:pic>
      <p:sp>
        <p:nvSpPr>
          <p:cNvPr id="9" name="TextBox 8"/>
          <p:cNvSpPr txBox="1"/>
          <p:nvPr/>
        </p:nvSpPr>
        <p:spPr>
          <a:xfrm>
            <a:off x="9912025" y="6221055"/>
            <a:ext cx="1486817" cy="307777"/>
          </a:xfrm>
          <a:prstGeom prst="rect">
            <a:avLst/>
          </a:prstGeom>
          <a:noFill/>
        </p:spPr>
        <p:txBody>
          <a:bodyPr wrap="none" rtlCol="0">
            <a:spAutoFit/>
          </a:bodyPr>
          <a:lstStyle/>
          <a:p>
            <a:r>
              <a:rPr lang="en-US" sz="1400" smtClean="0"/>
              <a:t>Source: Hootsuite</a:t>
            </a:r>
            <a:endParaRPr lang="en-US" sz="1400" dirty="0"/>
          </a:p>
        </p:txBody>
      </p:sp>
      <p:sp>
        <p:nvSpPr>
          <p:cNvPr id="10" name="Rounded Rectangle 9"/>
          <p:cNvSpPr/>
          <p:nvPr/>
        </p:nvSpPr>
        <p:spPr>
          <a:xfrm>
            <a:off x="876300" y="3670300"/>
            <a:ext cx="7708900" cy="685800"/>
          </a:xfrm>
          <a:prstGeom prst="roundRect">
            <a:avLst/>
          </a:prstGeom>
          <a:noFill/>
          <a:ln w="38100">
            <a:solidFill>
              <a:srgbClr val="AC17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98668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7800" y="237671"/>
            <a:ext cx="11887200" cy="6480629"/>
          </a:xfrm>
        </p:spPr>
      </p:pic>
      <p:sp>
        <p:nvSpPr>
          <p:cNvPr id="5" name="Rectangle 4"/>
          <p:cNvSpPr/>
          <p:nvPr/>
        </p:nvSpPr>
        <p:spPr>
          <a:xfrm>
            <a:off x="508000" y="660400"/>
            <a:ext cx="1028700" cy="889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9912025" y="6221055"/>
            <a:ext cx="1486817" cy="307777"/>
          </a:xfrm>
          <a:prstGeom prst="rect">
            <a:avLst/>
          </a:prstGeom>
          <a:noFill/>
        </p:spPr>
        <p:txBody>
          <a:bodyPr wrap="none" rtlCol="0">
            <a:spAutoFit/>
          </a:bodyPr>
          <a:lstStyle/>
          <a:p>
            <a:r>
              <a:rPr lang="en-US" sz="1400" smtClean="0"/>
              <a:t>Source: Hootsuite</a:t>
            </a:r>
            <a:endParaRPr lang="en-US" sz="1400" dirty="0"/>
          </a:p>
        </p:txBody>
      </p:sp>
    </p:spTree>
    <p:extLst>
      <p:ext uri="{BB962C8B-B14F-4D97-AF65-F5344CB8AC3E}">
        <p14:creationId xmlns:p14="http://schemas.microsoft.com/office/powerpoint/2010/main" val="8761637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30708"/>
            <a:ext cx="10515600" cy="759980"/>
          </a:xfrm>
        </p:spPr>
        <p:txBody>
          <a:bodyPr>
            <a:normAutofit/>
          </a:bodyPr>
          <a:lstStyle/>
          <a:p>
            <a:pPr algn="ctr"/>
            <a:r>
              <a:rPr lang="en-US" sz="4800" dirty="0" smtClean="0"/>
              <a:t>What’s your objective? </a:t>
            </a:r>
            <a:endParaRPr lang="en-US" sz="4800" dirty="0"/>
          </a:p>
        </p:txBody>
      </p:sp>
      <p:pic>
        <p:nvPicPr>
          <p:cNvPr id="8" name="Content Placeholder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65893" y="2050096"/>
            <a:ext cx="11660213" cy="4371014"/>
          </a:xfrm>
        </p:spPr>
      </p:pic>
      <p:sp>
        <p:nvSpPr>
          <p:cNvPr id="4" name="Parallelogram 3"/>
          <p:cNvSpPr/>
          <p:nvPr/>
        </p:nvSpPr>
        <p:spPr>
          <a:xfrm rot="10800000">
            <a:off x="7724897" y="6061702"/>
            <a:ext cx="6160319" cy="841268"/>
          </a:xfrm>
          <a:prstGeom prst="parallelogram">
            <a:avLst>
              <a:gd name="adj" fmla="val 47883"/>
            </a:avLst>
          </a:prstGeom>
          <a:solidFill>
            <a:srgbClr val="AC17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7907237" y="6159500"/>
            <a:ext cx="4324964" cy="523220"/>
          </a:xfrm>
          <a:prstGeom prst="rect">
            <a:avLst/>
          </a:prstGeom>
        </p:spPr>
        <p:txBody>
          <a:bodyPr rtlCol="0">
            <a:spAutoFit/>
          </a:bodyPr>
          <a:lstStyle/>
          <a:p>
            <a:pPr algn="ctr"/>
            <a:r>
              <a:rPr lang="en-US" sz="2800" b="1" dirty="0">
                <a:solidFill>
                  <a:srgbClr val="FFFFFF"/>
                </a:solidFill>
              </a:rPr>
              <a:t>@abbyelisabeth25</a:t>
            </a:r>
          </a:p>
        </p:txBody>
      </p:sp>
      <p:sp>
        <p:nvSpPr>
          <p:cNvPr id="6" name="Parallelogram 5"/>
          <p:cNvSpPr/>
          <p:nvPr/>
        </p:nvSpPr>
        <p:spPr>
          <a:xfrm rot="10800000">
            <a:off x="-1956514" y="0"/>
            <a:ext cx="6160319" cy="841268"/>
          </a:xfrm>
          <a:prstGeom prst="parallelogram">
            <a:avLst>
              <a:gd name="adj" fmla="val 47883"/>
            </a:avLst>
          </a:prstGeom>
          <a:solidFill>
            <a:srgbClr val="AC17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7880" y="155992"/>
            <a:ext cx="4324964" cy="523220"/>
          </a:xfrm>
          <a:prstGeom prst="rect">
            <a:avLst/>
          </a:prstGeom>
        </p:spPr>
        <p:txBody>
          <a:bodyPr rtlCol="0">
            <a:spAutoFit/>
          </a:bodyPr>
          <a:lstStyle/>
          <a:p>
            <a:pPr algn="ctr"/>
            <a:r>
              <a:rPr lang="en-US" sz="2800" b="1" dirty="0">
                <a:solidFill>
                  <a:srgbClr val="FFFFFF"/>
                </a:solidFill>
              </a:rPr>
              <a:t>#</a:t>
            </a:r>
            <a:r>
              <a:rPr lang="en-US" sz="2800" b="1" dirty="0" smtClean="0">
                <a:solidFill>
                  <a:srgbClr val="FFFFFF"/>
                </a:solidFill>
              </a:rPr>
              <a:t>HESM</a:t>
            </a:r>
            <a:endParaRPr lang="en-US" sz="2800" b="1" dirty="0">
              <a:solidFill>
                <a:srgbClr val="FFFFFF"/>
              </a:solidFill>
            </a:endParaRPr>
          </a:p>
        </p:txBody>
      </p:sp>
    </p:spTree>
    <p:extLst>
      <p:ext uri="{BB962C8B-B14F-4D97-AF65-F5344CB8AC3E}">
        <p14:creationId xmlns:p14="http://schemas.microsoft.com/office/powerpoint/2010/main" val="103746634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16184</TotalTime>
  <Words>1527</Words>
  <Application>Microsoft Macintosh PowerPoint</Application>
  <PresentationFormat>Widescreen</PresentationFormat>
  <Paragraphs>139</Paragraphs>
  <Slides>22</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Calibri</vt:lpstr>
      <vt:lpstr>Calibri Light</vt:lpstr>
      <vt:lpstr>DIN Condensed</vt:lpstr>
      <vt:lpstr>Arial</vt:lpstr>
      <vt:lpstr>Office Theme</vt:lpstr>
      <vt:lpstr>We Live in a Pay to Play World…  Let’s Embrace It!</vt:lpstr>
      <vt:lpstr>PowerPoint Presentation</vt:lpstr>
      <vt:lpstr>PowerPoint Presentation</vt:lpstr>
      <vt:lpstr>PowerPoint Presentation</vt:lpstr>
      <vt:lpstr>Facebook Boosted Post, Boosted Post Ad, or Facebook Ad?</vt:lpstr>
      <vt:lpstr>Which platform should I advertise on?!</vt:lpstr>
      <vt:lpstr>PowerPoint Presentation</vt:lpstr>
      <vt:lpstr>PowerPoint Presentation</vt:lpstr>
      <vt:lpstr>What’s your objective?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15.0029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Meyer, Abby E</dc:creator>
  <cp:lastModifiedBy>Meyer, Abby E</cp:lastModifiedBy>
  <cp:revision>70</cp:revision>
  <dcterms:created xsi:type="dcterms:W3CDTF">2017-03-13T04:51:38Z</dcterms:created>
  <dcterms:modified xsi:type="dcterms:W3CDTF">2017-12-11T17:34:03Z</dcterms:modified>
</cp:coreProperties>
</file>