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0.xml" ContentType="application/vnd.openxmlformats-officedocument.presentationml.notesSlide+xml"/>
  <Override PartName="/ppt/charts/chart4.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 id="2147483744" r:id="rId5"/>
  </p:sldMasterIdLst>
  <p:notesMasterIdLst>
    <p:notesMasterId r:id="rId52"/>
  </p:notesMasterIdLst>
  <p:sldIdLst>
    <p:sldId id="256" r:id="rId6"/>
    <p:sldId id="307" r:id="rId7"/>
    <p:sldId id="260" r:id="rId8"/>
    <p:sldId id="261" r:id="rId9"/>
    <p:sldId id="272" r:id="rId10"/>
    <p:sldId id="287" r:id="rId11"/>
    <p:sldId id="288" r:id="rId12"/>
    <p:sldId id="289" r:id="rId13"/>
    <p:sldId id="275" r:id="rId14"/>
    <p:sldId id="276" r:id="rId15"/>
    <p:sldId id="293" r:id="rId16"/>
    <p:sldId id="301" r:id="rId17"/>
    <p:sldId id="302" r:id="rId18"/>
    <p:sldId id="292" r:id="rId19"/>
    <p:sldId id="274" r:id="rId20"/>
    <p:sldId id="308" r:id="rId21"/>
    <p:sldId id="297" r:id="rId22"/>
    <p:sldId id="298" r:id="rId23"/>
    <p:sldId id="268" r:id="rId24"/>
    <p:sldId id="284" r:id="rId25"/>
    <p:sldId id="281" r:id="rId26"/>
    <p:sldId id="282" r:id="rId27"/>
    <p:sldId id="283" r:id="rId28"/>
    <p:sldId id="294" r:id="rId29"/>
    <p:sldId id="295" r:id="rId30"/>
    <p:sldId id="286" r:id="rId31"/>
    <p:sldId id="314" r:id="rId32"/>
    <p:sldId id="323" r:id="rId33"/>
    <p:sldId id="318" r:id="rId34"/>
    <p:sldId id="311" r:id="rId35"/>
    <p:sldId id="309" r:id="rId36"/>
    <p:sldId id="331" r:id="rId37"/>
    <p:sldId id="332" r:id="rId38"/>
    <p:sldId id="333" r:id="rId39"/>
    <p:sldId id="299" r:id="rId40"/>
    <p:sldId id="329" r:id="rId41"/>
    <p:sldId id="312" r:id="rId42"/>
    <p:sldId id="334" r:id="rId43"/>
    <p:sldId id="335" r:id="rId44"/>
    <p:sldId id="271" r:id="rId45"/>
    <p:sldId id="303" r:id="rId46"/>
    <p:sldId id="304" r:id="rId47"/>
    <p:sldId id="306" r:id="rId48"/>
    <p:sldId id="277" r:id="rId49"/>
    <p:sldId id="300" r:id="rId50"/>
    <p:sldId id="258" r:id="rId5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8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9DBF"/>
    <a:srgbClr val="094C50"/>
    <a:srgbClr val="FDB713"/>
    <a:srgbClr val="FCB614"/>
    <a:srgbClr val="AD122A"/>
    <a:srgbClr val="A10020"/>
    <a:srgbClr val="D9E8F1"/>
    <a:srgbClr val="93C2D7"/>
    <a:srgbClr val="8BD3D8"/>
    <a:srgbClr val="A2B5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158" y="108"/>
      </p:cViewPr>
      <p:guideLst>
        <p:guide orient="horz" pos="2160"/>
        <p:guide pos="8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arlingbloedorn:Desktop:SASUniversityEdition:Myfolders:graphs%20for%20wor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arlingbloedorn:Desktop:SASUniversityEdition:Myfolders:graphs%20for%20work.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arlingbloedorn:Desktop:SASUniversityEdition:Myfolders:graphs%20for%20work.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carlingbloedorn:Desktop:SASUniversityEdition:Myfolders:graphs%20for%20wor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Obesity</a:t>
            </a:r>
          </a:p>
        </c:rich>
      </c:tx>
      <c:overlay val="0"/>
    </c:title>
    <c:autoTitleDeleted val="0"/>
    <c:plotArea>
      <c:layout/>
      <c:lineChart>
        <c:grouping val="standard"/>
        <c:varyColors val="0"/>
        <c:ser>
          <c:idx val="0"/>
          <c:order val="0"/>
          <c:tx>
            <c:strRef>
              <c:f>Sheet3!$C$1</c:f>
              <c:strCache>
                <c:ptCount val="1"/>
                <c:pt idx="0">
                  <c:v>Nebraska</c:v>
                </c:pt>
              </c:strCache>
            </c:strRef>
          </c:tx>
          <c:cat>
            <c:numRef>
              <c:f>Sheet3!$B$2:$B$12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Sheet3!$C$2:$C$12</c:f>
              <c:numCache>
                <c:formatCode>General</c:formatCode>
                <c:ptCount val="11"/>
                <c:pt idx="0">
                  <c:v>25.4</c:v>
                </c:pt>
                <c:pt idx="1">
                  <c:v>26.5</c:v>
                </c:pt>
                <c:pt idx="2">
                  <c:v>26.9</c:v>
                </c:pt>
                <c:pt idx="3">
                  <c:v>27.3</c:v>
                </c:pt>
                <c:pt idx="4">
                  <c:v>27.6</c:v>
                </c:pt>
                <c:pt idx="5">
                  <c:v>28.4</c:v>
                </c:pt>
                <c:pt idx="6">
                  <c:v>28.6</c:v>
                </c:pt>
                <c:pt idx="7">
                  <c:v>29.6</c:v>
                </c:pt>
                <c:pt idx="8">
                  <c:v>30.2</c:v>
                </c:pt>
                <c:pt idx="9">
                  <c:v>31.4</c:v>
                </c:pt>
                <c:pt idx="10">
                  <c:v>32</c:v>
                </c:pt>
              </c:numCache>
            </c:numRef>
          </c:val>
          <c:smooth val="0"/>
        </c:ser>
        <c:ser>
          <c:idx val="1"/>
          <c:order val="1"/>
          <c:tx>
            <c:strRef>
              <c:f>Sheet3!$D$1</c:f>
              <c:strCache>
                <c:ptCount val="1"/>
                <c:pt idx="0">
                  <c:v>South Dakota</c:v>
                </c:pt>
              </c:strCache>
            </c:strRef>
          </c:tx>
          <c:cat>
            <c:numRef>
              <c:f>Sheet3!$B$2:$B$12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Sheet3!$D$2:$D$12</c:f>
              <c:numCache>
                <c:formatCode>General</c:formatCode>
                <c:ptCount val="11"/>
                <c:pt idx="0">
                  <c:v>24.9</c:v>
                </c:pt>
                <c:pt idx="1">
                  <c:v>26.1</c:v>
                </c:pt>
                <c:pt idx="2">
                  <c:v>26.9</c:v>
                </c:pt>
                <c:pt idx="3">
                  <c:v>28.5</c:v>
                </c:pt>
                <c:pt idx="4">
                  <c:v>28.7</c:v>
                </c:pt>
                <c:pt idx="5">
                  <c:v>28.1</c:v>
                </c:pt>
                <c:pt idx="6">
                  <c:v>28.1</c:v>
                </c:pt>
                <c:pt idx="7">
                  <c:v>29.9</c:v>
                </c:pt>
                <c:pt idx="8">
                  <c:v>29.8</c:v>
                </c:pt>
                <c:pt idx="9">
                  <c:v>30.4</c:v>
                </c:pt>
                <c:pt idx="10">
                  <c:v>29.6</c:v>
                </c:pt>
              </c:numCache>
            </c:numRef>
          </c:val>
          <c:smooth val="0"/>
        </c:ser>
        <c:ser>
          <c:idx val="2"/>
          <c:order val="2"/>
          <c:tx>
            <c:strRef>
              <c:f>Sheet3!$E$1</c:f>
              <c:strCache>
                <c:ptCount val="1"/>
                <c:pt idx="0">
                  <c:v>North Dakota</c:v>
                </c:pt>
              </c:strCache>
            </c:strRef>
          </c:tx>
          <c:cat>
            <c:numRef>
              <c:f>Sheet3!$B$2:$B$12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Sheet3!$E$2:$E$12</c:f>
              <c:numCache>
                <c:formatCode>General</c:formatCode>
                <c:ptCount val="11"/>
                <c:pt idx="0">
                  <c:v>25.1</c:v>
                </c:pt>
                <c:pt idx="1">
                  <c:v>25.9</c:v>
                </c:pt>
                <c:pt idx="2">
                  <c:v>26.7</c:v>
                </c:pt>
                <c:pt idx="3">
                  <c:v>27.7</c:v>
                </c:pt>
                <c:pt idx="4">
                  <c:v>28</c:v>
                </c:pt>
                <c:pt idx="5">
                  <c:v>27.8</c:v>
                </c:pt>
                <c:pt idx="6">
                  <c:v>29.7</c:v>
                </c:pt>
                <c:pt idx="7">
                  <c:v>31</c:v>
                </c:pt>
                <c:pt idx="8">
                  <c:v>32.200000000000003</c:v>
                </c:pt>
                <c:pt idx="9">
                  <c:v>31</c:v>
                </c:pt>
                <c:pt idx="10">
                  <c:v>31.9</c:v>
                </c:pt>
              </c:numCache>
            </c:numRef>
          </c:val>
          <c:smooth val="0"/>
        </c:ser>
        <c:dLbls>
          <c:showLegendKey val="0"/>
          <c:showVal val="0"/>
          <c:showCatName val="0"/>
          <c:showSerName val="0"/>
          <c:showPercent val="0"/>
          <c:showBubbleSize val="0"/>
        </c:dLbls>
        <c:marker val="1"/>
        <c:smooth val="0"/>
        <c:axId val="72554672"/>
        <c:axId val="72555232"/>
      </c:lineChart>
      <c:catAx>
        <c:axId val="72554672"/>
        <c:scaling>
          <c:orientation val="minMax"/>
        </c:scaling>
        <c:delete val="0"/>
        <c:axPos val="b"/>
        <c:numFmt formatCode="General" sourceLinked="1"/>
        <c:majorTickMark val="out"/>
        <c:minorTickMark val="none"/>
        <c:tickLblPos val="nextTo"/>
        <c:txPr>
          <a:bodyPr rot="5400000" vert="horz" anchor="ctr" anchorCtr="1"/>
          <a:lstStyle/>
          <a:p>
            <a:pPr>
              <a:defRPr/>
            </a:pPr>
            <a:endParaRPr lang="en-US"/>
          </a:p>
        </c:txPr>
        <c:crossAx val="72555232"/>
        <c:crosses val="autoZero"/>
        <c:auto val="1"/>
        <c:lblAlgn val="ctr"/>
        <c:lblOffset val="100"/>
        <c:noMultiLvlLbl val="0"/>
      </c:catAx>
      <c:valAx>
        <c:axId val="72555232"/>
        <c:scaling>
          <c:orientation val="minMax"/>
          <c:min val="20"/>
        </c:scaling>
        <c:delete val="0"/>
        <c:axPos val="l"/>
        <c:majorGridlines/>
        <c:title>
          <c:tx>
            <c:rich>
              <a:bodyPr rot="-5400000" vert="horz"/>
              <a:lstStyle/>
              <a:p>
                <a:pPr>
                  <a:defRPr/>
                </a:pPr>
                <a:r>
                  <a:rPr lang="en-US"/>
                  <a:t>Percentage of Adults</a:t>
                </a:r>
              </a:p>
            </c:rich>
          </c:tx>
          <c:overlay val="0"/>
        </c:title>
        <c:numFmt formatCode="General" sourceLinked="1"/>
        <c:majorTickMark val="out"/>
        <c:minorTickMark val="none"/>
        <c:tickLblPos val="nextTo"/>
        <c:crossAx val="72554672"/>
        <c:crosses val="autoZero"/>
        <c:crossBetween val="between"/>
      </c:valAx>
    </c:plotArea>
    <c:legend>
      <c:legendPos val="r"/>
      <c:overlay val="0"/>
    </c:legend>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Diabetes</a:t>
            </a:r>
          </a:p>
        </c:rich>
      </c:tx>
      <c:overlay val="0"/>
    </c:title>
    <c:autoTitleDeleted val="0"/>
    <c:plotArea>
      <c:layout/>
      <c:lineChart>
        <c:grouping val="standard"/>
        <c:varyColors val="0"/>
        <c:ser>
          <c:idx val="0"/>
          <c:order val="0"/>
          <c:tx>
            <c:strRef>
              <c:f>Sheet3!$C$16</c:f>
              <c:strCache>
                <c:ptCount val="1"/>
                <c:pt idx="0">
                  <c:v>Nebraska</c:v>
                </c:pt>
              </c:strCache>
            </c:strRef>
          </c:tx>
          <c:cat>
            <c:numRef>
              <c:f>Sheet3!$B$17:$B$27</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Sheet3!$C$17:$C$27</c:f>
              <c:numCache>
                <c:formatCode>General</c:formatCode>
                <c:ptCount val="11"/>
                <c:pt idx="0">
                  <c:v>7</c:v>
                </c:pt>
                <c:pt idx="1">
                  <c:v>7.3</c:v>
                </c:pt>
                <c:pt idx="2">
                  <c:v>7.4</c:v>
                </c:pt>
                <c:pt idx="3">
                  <c:v>7.4</c:v>
                </c:pt>
                <c:pt idx="4">
                  <c:v>7.6</c:v>
                </c:pt>
                <c:pt idx="5">
                  <c:v>8.4</c:v>
                </c:pt>
                <c:pt idx="6">
                  <c:v>8.1</c:v>
                </c:pt>
                <c:pt idx="7">
                  <c:v>9.1999999999999993</c:v>
                </c:pt>
                <c:pt idx="8">
                  <c:v>9.1999999999999993</c:v>
                </c:pt>
                <c:pt idx="9">
                  <c:v>8.8000000000000007</c:v>
                </c:pt>
                <c:pt idx="10">
                  <c:v>8.8000000000000007</c:v>
                </c:pt>
              </c:numCache>
            </c:numRef>
          </c:val>
          <c:smooth val="0"/>
        </c:ser>
        <c:ser>
          <c:idx val="1"/>
          <c:order val="1"/>
          <c:tx>
            <c:strRef>
              <c:f>Sheet3!$D$16</c:f>
              <c:strCache>
                <c:ptCount val="1"/>
                <c:pt idx="0">
                  <c:v>South Dakota</c:v>
                </c:pt>
              </c:strCache>
            </c:strRef>
          </c:tx>
          <c:cat>
            <c:numRef>
              <c:f>Sheet3!$B$17:$B$27</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Sheet3!$D$17:$D$27</c:f>
              <c:numCache>
                <c:formatCode>General</c:formatCode>
                <c:ptCount val="11"/>
                <c:pt idx="0">
                  <c:v>6.5</c:v>
                </c:pt>
                <c:pt idx="1">
                  <c:v>6.5</c:v>
                </c:pt>
                <c:pt idx="2">
                  <c:v>6.6</c:v>
                </c:pt>
                <c:pt idx="3">
                  <c:v>6.9</c:v>
                </c:pt>
                <c:pt idx="4">
                  <c:v>6.9</c:v>
                </c:pt>
                <c:pt idx="5">
                  <c:v>9.5</c:v>
                </c:pt>
                <c:pt idx="6">
                  <c:v>7.8</c:v>
                </c:pt>
                <c:pt idx="7">
                  <c:v>9.1</c:v>
                </c:pt>
                <c:pt idx="8">
                  <c:v>9.1</c:v>
                </c:pt>
                <c:pt idx="9">
                  <c:v>9.3000000000000007</c:v>
                </c:pt>
                <c:pt idx="10">
                  <c:v>7.9</c:v>
                </c:pt>
              </c:numCache>
            </c:numRef>
          </c:val>
          <c:smooth val="0"/>
        </c:ser>
        <c:ser>
          <c:idx val="2"/>
          <c:order val="2"/>
          <c:tx>
            <c:strRef>
              <c:f>Sheet3!$E$16</c:f>
              <c:strCache>
                <c:ptCount val="1"/>
                <c:pt idx="0">
                  <c:v>North Dakota</c:v>
                </c:pt>
              </c:strCache>
            </c:strRef>
          </c:tx>
          <c:cat>
            <c:numRef>
              <c:f>Sheet3!$B$17:$B$27</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Sheet3!$E$17:$E$27</c:f>
              <c:numCache>
                <c:formatCode>General</c:formatCode>
                <c:ptCount val="11"/>
                <c:pt idx="0">
                  <c:v>6.4</c:v>
                </c:pt>
                <c:pt idx="1">
                  <c:v>6.5</c:v>
                </c:pt>
                <c:pt idx="2">
                  <c:v>6.8</c:v>
                </c:pt>
                <c:pt idx="3">
                  <c:v>7.1</c:v>
                </c:pt>
                <c:pt idx="4">
                  <c:v>7.5</c:v>
                </c:pt>
                <c:pt idx="5">
                  <c:v>8.3000000000000007</c:v>
                </c:pt>
                <c:pt idx="6">
                  <c:v>8.6</c:v>
                </c:pt>
                <c:pt idx="7">
                  <c:v>8.9</c:v>
                </c:pt>
                <c:pt idx="8">
                  <c:v>8.6</c:v>
                </c:pt>
                <c:pt idx="9">
                  <c:v>8.6999999999999993</c:v>
                </c:pt>
                <c:pt idx="10">
                  <c:v>8.6</c:v>
                </c:pt>
              </c:numCache>
            </c:numRef>
          </c:val>
          <c:smooth val="0"/>
        </c:ser>
        <c:dLbls>
          <c:showLegendKey val="0"/>
          <c:showVal val="0"/>
          <c:showCatName val="0"/>
          <c:showSerName val="0"/>
          <c:showPercent val="0"/>
          <c:showBubbleSize val="0"/>
        </c:dLbls>
        <c:marker val="1"/>
        <c:smooth val="0"/>
        <c:axId val="71041376"/>
        <c:axId val="71046416"/>
      </c:lineChart>
      <c:catAx>
        <c:axId val="71041376"/>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71046416"/>
        <c:crosses val="autoZero"/>
        <c:auto val="1"/>
        <c:lblAlgn val="ctr"/>
        <c:lblOffset val="100"/>
        <c:noMultiLvlLbl val="0"/>
      </c:catAx>
      <c:valAx>
        <c:axId val="71046416"/>
        <c:scaling>
          <c:orientation val="minMax"/>
          <c:min val="4"/>
        </c:scaling>
        <c:delete val="0"/>
        <c:axPos val="l"/>
        <c:majorGridlines/>
        <c:title>
          <c:tx>
            <c:rich>
              <a:bodyPr rot="-5400000" vert="horz"/>
              <a:lstStyle/>
              <a:p>
                <a:pPr>
                  <a:defRPr/>
                </a:pPr>
                <a:r>
                  <a:rPr lang="en-US"/>
                  <a:t>Percentage of Adults</a:t>
                </a:r>
              </a:p>
            </c:rich>
          </c:tx>
          <c:overlay val="0"/>
        </c:title>
        <c:numFmt formatCode="General" sourceLinked="1"/>
        <c:majorTickMark val="out"/>
        <c:minorTickMark val="none"/>
        <c:tickLblPos val="nextTo"/>
        <c:crossAx val="71041376"/>
        <c:crosses val="autoZero"/>
        <c:crossBetween val="between"/>
      </c:valAx>
    </c:plotArea>
    <c:legend>
      <c:legendPos val="r"/>
      <c:overlay val="0"/>
    </c:legend>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Hypertension</a:t>
            </a:r>
          </a:p>
        </c:rich>
      </c:tx>
      <c:overlay val="0"/>
    </c:title>
    <c:autoTitleDeleted val="0"/>
    <c:plotArea>
      <c:layout/>
      <c:lineChart>
        <c:grouping val="standard"/>
        <c:varyColors val="0"/>
        <c:ser>
          <c:idx val="0"/>
          <c:order val="0"/>
          <c:tx>
            <c:strRef>
              <c:f>Sheet3!$C$47</c:f>
              <c:strCache>
                <c:ptCount val="1"/>
                <c:pt idx="0">
                  <c:v>Nebraska</c:v>
                </c:pt>
              </c:strCache>
            </c:strRef>
          </c:tx>
          <c:cat>
            <c:numRef>
              <c:f>Sheet3!$B$48:$B$53</c:f>
              <c:numCache>
                <c:formatCode>General</c:formatCode>
                <c:ptCount val="6"/>
                <c:pt idx="0">
                  <c:v>2005</c:v>
                </c:pt>
                <c:pt idx="1">
                  <c:v>2007</c:v>
                </c:pt>
                <c:pt idx="2">
                  <c:v>2009</c:v>
                </c:pt>
                <c:pt idx="3">
                  <c:v>2011</c:v>
                </c:pt>
                <c:pt idx="4">
                  <c:v>2013</c:v>
                </c:pt>
                <c:pt idx="5">
                  <c:v>2015</c:v>
                </c:pt>
              </c:numCache>
            </c:numRef>
          </c:cat>
          <c:val>
            <c:numRef>
              <c:f>Sheet3!$C$48:$C$53</c:f>
              <c:numCache>
                <c:formatCode>General</c:formatCode>
                <c:ptCount val="6"/>
                <c:pt idx="0">
                  <c:v>23.6</c:v>
                </c:pt>
                <c:pt idx="1">
                  <c:v>25.5</c:v>
                </c:pt>
                <c:pt idx="2">
                  <c:v>26.1</c:v>
                </c:pt>
                <c:pt idx="3">
                  <c:v>28.5</c:v>
                </c:pt>
                <c:pt idx="4">
                  <c:v>30.3</c:v>
                </c:pt>
                <c:pt idx="5">
                  <c:v>29.9</c:v>
                </c:pt>
              </c:numCache>
            </c:numRef>
          </c:val>
          <c:smooth val="0"/>
        </c:ser>
        <c:ser>
          <c:idx val="1"/>
          <c:order val="1"/>
          <c:tx>
            <c:strRef>
              <c:f>Sheet3!$D$47</c:f>
              <c:strCache>
                <c:ptCount val="1"/>
                <c:pt idx="0">
                  <c:v>South Dakota</c:v>
                </c:pt>
              </c:strCache>
            </c:strRef>
          </c:tx>
          <c:cat>
            <c:numRef>
              <c:f>Sheet3!$B$48:$B$53</c:f>
              <c:numCache>
                <c:formatCode>General</c:formatCode>
                <c:ptCount val="6"/>
                <c:pt idx="0">
                  <c:v>2005</c:v>
                </c:pt>
                <c:pt idx="1">
                  <c:v>2007</c:v>
                </c:pt>
                <c:pt idx="2">
                  <c:v>2009</c:v>
                </c:pt>
                <c:pt idx="3">
                  <c:v>2011</c:v>
                </c:pt>
                <c:pt idx="4">
                  <c:v>2013</c:v>
                </c:pt>
                <c:pt idx="5">
                  <c:v>2015</c:v>
                </c:pt>
              </c:numCache>
            </c:numRef>
          </c:cat>
          <c:val>
            <c:numRef>
              <c:f>Sheet3!$D$48:$D$53</c:f>
              <c:numCache>
                <c:formatCode>General</c:formatCode>
                <c:ptCount val="6"/>
                <c:pt idx="0">
                  <c:v>24.7</c:v>
                </c:pt>
                <c:pt idx="1">
                  <c:v>25.8</c:v>
                </c:pt>
                <c:pt idx="2">
                  <c:v>26.9</c:v>
                </c:pt>
                <c:pt idx="3">
                  <c:v>30.9</c:v>
                </c:pt>
                <c:pt idx="4">
                  <c:v>30.7</c:v>
                </c:pt>
                <c:pt idx="5">
                  <c:v>29.9</c:v>
                </c:pt>
              </c:numCache>
            </c:numRef>
          </c:val>
          <c:smooth val="0"/>
        </c:ser>
        <c:ser>
          <c:idx val="2"/>
          <c:order val="2"/>
          <c:tx>
            <c:strRef>
              <c:f>Sheet3!$E$47</c:f>
              <c:strCache>
                <c:ptCount val="1"/>
                <c:pt idx="0">
                  <c:v>North Dakota</c:v>
                </c:pt>
              </c:strCache>
            </c:strRef>
          </c:tx>
          <c:cat>
            <c:numRef>
              <c:f>Sheet3!$B$48:$B$53</c:f>
              <c:numCache>
                <c:formatCode>General</c:formatCode>
                <c:ptCount val="6"/>
                <c:pt idx="0">
                  <c:v>2005</c:v>
                </c:pt>
                <c:pt idx="1">
                  <c:v>2007</c:v>
                </c:pt>
                <c:pt idx="2">
                  <c:v>2009</c:v>
                </c:pt>
                <c:pt idx="3">
                  <c:v>2011</c:v>
                </c:pt>
                <c:pt idx="4">
                  <c:v>2013</c:v>
                </c:pt>
                <c:pt idx="5">
                  <c:v>2015</c:v>
                </c:pt>
              </c:numCache>
            </c:numRef>
          </c:cat>
          <c:val>
            <c:numRef>
              <c:f>Sheet3!$E$48:$E$53</c:f>
              <c:numCache>
                <c:formatCode>General</c:formatCode>
                <c:ptCount val="6"/>
                <c:pt idx="0">
                  <c:v>23.8</c:v>
                </c:pt>
                <c:pt idx="1">
                  <c:v>25.1</c:v>
                </c:pt>
                <c:pt idx="2">
                  <c:v>25.4</c:v>
                </c:pt>
                <c:pt idx="3">
                  <c:v>28.9</c:v>
                </c:pt>
                <c:pt idx="4">
                  <c:v>29.7</c:v>
                </c:pt>
                <c:pt idx="5">
                  <c:v>30.4</c:v>
                </c:pt>
              </c:numCache>
            </c:numRef>
          </c:val>
          <c:smooth val="0"/>
        </c:ser>
        <c:dLbls>
          <c:showLegendKey val="0"/>
          <c:showVal val="0"/>
          <c:showCatName val="0"/>
          <c:showSerName val="0"/>
          <c:showPercent val="0"/>
          <c:showBubbleSize val="0"/>
        </c:dLbls>
        <c:marker val="1"/>
        <c:smooth val="0"/>
        <c:axId val="71043056"/>
        <c:axId val="71042496"/>
      </c:lineChart>
      <c:catAx>
        <c:axId val="71043056"/>
        <c:scaling>
          <c:orientation val="minMax"/>
        </c:scaling>
        <c:delete val="0"/>
        <c:axPos val="b"/>
        <c:numFmt formatCode="General" sourceLinked="1"/>
        <c:majorTickMark val="out"/>
        <c:minorTickMark val="none"/>
        <c:tickLblPos val="nextTo"/>
        <c:crossAx val="71042496"/>
        <c:crosses val="autoZero"/>
        <c:auto val="1"/>
        <c:lblAlgn val="ctr"/>
        <c:lblOffset val="100"/>
        <c:noMultiLvlLbl val="0"/>
      </c:catAx>
      <c:valAx>
        <c:axId val="71042496"/>
        <c:scaling>
          <c:orientation val="minMax"/>
          <c:min val="20"/>
        </c:scaling>
        <c:delete val="0"/>
        <c:axPos val="l"/>
        <c:majorGridlines/>
        <c:title>
          <c:tx>
            <c:rich>
              <a:bodyPr rot="-5400000" vert="horz"/>
              <a:lstStyle/>
              <a:p>
                <a:pPr>
                  <a:defRPr/>
                </a:pPr>
                <a:r>
                  <a:rPr lang="en-US"/>
                  <a:t>Percentage of Adults</a:t>
                </a:r>
              </a:p>
            </c:rich>
          </c:tx>
          <c:overlay val="0"/>
        </c:title>
        <c:numFmt formatCode="General" sourceLinked="1"/>
        <c:majorTickMark val="out"/>
        <c:minorTickMark val="none"/>
        <c:tickLblPos val="nextTo"/>
        <c:crossAx val="71043056"/>
        <c:crosses val="autoZero"/>
        <c:crossBetween val="between"/>
      </c:valAx>
    </c:plotArea>
    <c:legend>
      <c:legendPos val="r"/>
      <c:overlay val="0"/>
    </c:legend>
    <c:plotVisOnly val="1"/>
    <c:dispBlanksAs val="gap"/>
    <c:showDLblsOverMax val="0"/>
  </c:chart>
  <c:spPr>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Binge </a:t>
            </a:r>
            <a:r>
              <a:rPr lang="en-US" dirty="0"/>
              <a:t>Drinking</a:t>
            </a:r>
          </a:p>
        </c:rich>
      </c:tx>
      <c:overlay val="0"/>
    </c:title>
    <c:autoTitleDeleted val="0"/>
    <c:plotArea>
      <c:layout/>
      <c:lineChart>
        <c:grouping val="standard"/>
        <c:varyColors val="0"/>
        <c:ser>
          <c:idx val="0"/>
          <c:order val="0"/>
          <c:tx>
            <c:strRef>
              <c:f>Sheet4!$B$2</c:f>
              <c:strCache>
                <c:ptCount val="1"/>
                <c:pt idx="0">
                  <c:v>Nebraska</c:v>
                </c:pt>
              </c:strCache>
            </c:strRef>
          </c:tx>
          <c:cat>
            <c:numRef>
              <c:f>Sheet4!$A$3:$A$8</c:f>
              <c:numCache>
                <c:formatCode>General</c:formatCode>
                <c:ptCount val="6"/>
                <c:pt idx="0">
                  <c:v>2011</c:v>
                </c:pt>
                <c:pt idx="1">
                  <c:v>2012</c:v>
                </c:pt>
                <c:pt idx="2">
                  <c:v>2013</c:v>
                </c:pt>
                <c:pt idx="3">
                  <c:v>2014</c:v>
                </c:pt>
                <c:pt idx="4">
                  <c:v>2015</c:v>
                </c:pt>
                <c:pt idx="5">
                  <c:v>2016</c:v>
                </c:pt>
              </c:numCache>
            </c:numRef>
          </c:cat>
          <c:val>
            <c:numRef>
              <c:f>Sheet4!$B$3:$B$8</c:f>
              <c:numCache>
                <c:formatCode>0%</c:formatCode>
                <c:ptCount val="6"/>
                <c:pt idx="0">
                  <c:v>0.22714000000000001</c:v>
                </c:pt>
                <c:pt idx="1">
                  <c:v>0.22134000000000001</c:v>
                </c:pt>
                <c:pt idx="2">
                  <c:v>0.19980999999999999</c:v>
                </c:pt>
                <c:pt idx="3">
                  <c:v>0.20336000000000001</c:v>
                </c:pt>
                <c:pt idx="4">
                  <c:v>0.19464999999999999</c:v>
                </c:pt>
                <c:pt idx="5">
                  <c:v>0.20013</c:v>
                </c:pt>
              </c:numCache>
            </c:numRef>
          </c:val>
          <c:smooth val="0"/>
        </c:ser>
        <c:ser>
          <c:idx val="1"/>
          <c:order val="1"/>
          <c:tx>
            <c:strRef>
              <c:f>Sheet4!$C$2</c:f>
              <c:strCache>
                <c:ptCount val="1"/>
                <c:pt idx="0">
                  <c:v>South Dakota</c:v>
                </c:pt>
              </c:strCache>
            </c:strRef>
          </c:tx>
          <c:cat>
            <c:numRef>
              <c:f>Sheet4!$A$3:$A$8</c:f>
              <c:numCache>
                <c:formatCode>General</c:formatCode>
                <c:ptCount val="6"/>
                <c:pt idx="0">
                  <c:v>2011</c:v>
                </c:pt>
                <c:pt idx="1">
                  <c:v>2012</c:v>
                </c:pt>
                <c:pt idx="2">
                  <c:v>2013</c:v>
                </c:pt>
                <c:pt idx="3">
                  <c:v>2014</c:v>
                </c:pt>
                <c:pt idx="4">
                  <c:v>2015</c:v>
                </c:pt>
                <c:pt idx="5">
                  <c:v>2016</c:v>
                </c:pt>
              </c:numCache>
            </c:numRef>
          </c:cat>
          <c:val>
            <c:numRef>
              <c:f>Sheet4!$C$3:$C$8</c:f>
              <c:numCache>
                <c:formatCode>0%</c:formatCode>
                <c:ptCount val="6"/>
                <c:pt idx="0">
                  <c:v>0.22101000000000001</c:v>
                </c:pt>
                <c:pt idx="1">
                  <c:v>0.20591000000000001</c:v>
                </c:pt>
                <c:pt idx="2">
                  <c:v>0.19192000000000001</c:v>
                </c:pt>
                <c:pt idx="3">
                  <c:v>0.17435</c:v>
                </c:pt>
                <c:pt idx="4">
                  <c:v>0.16874</c:v>
                </c:pt>
                <c:pt idx="5">
                  <c:v>0.19277</c:v>
                </c:pt>
              </c:numCache>
            </c:numRef>
          </c:val>
          <c:smooth val="0"/>
        </c:ser>
        <c:ser>
          <c:idx val="2"/>
          <c:order val="2"/>
          <c:tx>
            <c:strRef>
              <c:f>Sheet4!$D$2</c:f>
              <c:strCache>
                <c:ptCount val="1"/>
                <c:pt idx="0">
                  <c:v>North Dakota</c:v>
                </c:pt>
              </c:strCache>
            </c:strRef>
          </c:tx>
          <c:cat>
            <c:numRef>
              <c:f>Sheet4!$A$3:$A$8</c:f>
              <c:numCache>
                <c:formatCode>General</c:formatCode>
                <c:ptCount val="6"/>
                <c:pt idx="0">
                  <c:v>2011</c:v>
                </c:pt>
                <c:pt idx="1">
                  <c:v>2012</c:v>
                </c:pt>
                <c:pt idx="2">
                  <c:v>2013</c:v>
                </c:pt>
                <c:pt idx="3">
                  <c:v>2014</c:v>
                </c:pt>
                <c:pt idx="4">
                  <c:v>2015</c:v>
                </c:pt>
                <c:pt idx="5">
                  <c:v>2016</c:v>
                </c:pt>
              </c:numCache>
            </c:numRef>
          </c:cat>
          <c:val>
            <c:numRef>
              <c:f>Sheet4!$D$3:$D$8</c:f>
              <c:numCache>
                <c:formatCode>0%</c:formatCode>
                <c:ptCount val="6"/>
                <c:pt idx="0">
                  <c:v>0.23807</c:v>
                </c:pt>
                <c:pt idx="1">
                  <c:v>0.24052000000000001</c:v>
                </c:pt>
                <c:pt idx="2">
                  <c:v>0.23816999999999999</c:v>
                </c:pt>
                <c:pt idx="3">
                  <c:v>0.23985000000000001</c:v>
                </c:pt>
                <c:pt idx="4">
                  <c:v>0.24063000000000001</c:v>
                </c:pt>
                <c:pt idx="5">
                  <c:v>0.24793999999999999</c:v>
                </c:pt>
              </c:numCache>
            </c:numRef>
          </c:val>
          <c:smooth val="0"/>
        </c:ser>
        <c:ser>
          <c:idx val="3"/>
          <c:order val="3"/>
          <c:tx>
            <c:strRef>
              <c:f>Sheet4!$E$2</c:f>
              <c:strCache>
                <c:ptCount val="1"/>
                <c:pt idx="0">
                  <c:v>United States</c:v>
                </c:pt>
              </c:strCache>
            </c:strRef>
          </c:tx>
          <c:cat>
            <c:numRef>
              <c:f>Sheet4!$A$3:$A$8</c:f>
              <c:numCache>
                <c:formatCode>General</c:formatCode>
                <c:ptCount val="6"/>
                <c:pt idx="0">
                  <c:v>2011</c:v>
                </c:pt>
                <c:pt idx="1">
                  <c:v>2012</c:v>
                </c:pt>
                <c:pt idx="2">
                  <c:v>2013</c:v>
                </c:pt>
                <c:pt idx="3">
                  <c:v>2014</c:v>
                </c:pt>
                <c:pt idx="4">
                  <c:v>2015</c:v>
                </c:pt>
                <c:pt idx="5">
                  <c:v>2016</c:v>
                </c:pt>
              </c:numCache>
            </c:numRef>
          </c:cat>
          <c:val>
            <c:numRef>
              <c:f>Sheet4!$E$3:$E$8</c:f>
              <c:numCache>
                <c:formatCode>0%</c:formatCode>
                <c:ptCount val="6"/>
                <c:pt idx="0">
                  <c:v>0.18312</c:v>
                </c:pt>
                <c:pt idx="1">
                  <c:v>0.16880999999999999</c:v>
                </c:pt>
                <c:pt idx="2">
                  <c:v>0.1653</c:v>
                </c:pt>
                <c:pt idx="3">
                  <c:v>0.15984000000000001</c:v>
                </c:pt>
                <c:pt idx="4">
                  <c:v>0.16309999999999999</c:v>
                </c:pt>
                <c:pt idx="5">
                  <c:v>0.16914999999999999</c:v>
                </c:pt>
              </c:numCache>
            </c:numRef>
          </c:val>
          <c:smooth val="0"/>
        </c:ser>
        <c:dLbls>
          <c:showLegendKey val="0"/>
          <c:showVal val="0"/>
          <c:showCatName val="0"/>
          <c:showSerName val="0"/>
          <c:showPercent val="0"/>
          <c:showBubbleSize val="0"/>
        </c:dLbls>
        <c:marker val="1"/>
        <c:smooth val="0"/>
        <c:axId val="70618048"/>
        <c:axId val="70620288"/>
      </c:lineChart>
      <c:catAx>
        <c:axId val="70618048"/>
        <c:scaling>
          <c:orientation val="minMax"/>
        </c:scaling>
        <c:delete val="0"/>
        <c:axPos val="b"/>
        <c:numFmt formatCode="General" sourceLinked="1"/>
        <c:majorTickMark val="out"/>
        <c:minorTickMark val="none"/>
        <c:tickLblPos val="nextTo"/>
        <c:crossAx val="70620288"/>
        <c:crosses val="autoZero"/>
        <c:auto val="1"/>
        <c:lblAlgn val="ctr"/>
        <c:lblOffset val="100"/>
        <c:noMultiLvlLbl val="0"/>
      </c:catAx>
      <c:valAx>
        <c:axId val="70620288"/>
        <c:scaling>
          <c:orientation val="minMax"/>
        </c:scaling>
        <c:delete val="0"/>
        <c:axPos val="l"/>
        <c:majorGridlines/>
        <c:title>
          <c:tx>
            <c:rich>
              <a:bodyPr rot="-5400000" vert="horz"/>
              <a:lstStyle/>
              <a:p>
                <a:pPr>
                  <a:defRPr/>
                </a:pPr>
                <a:r>
                  <a:rPr lang="en-US"/>
                  <a:t>Percentage of Adults</a:t>
                </a:r>
              </a:p>
            </c:rich>
          </c:tx>
          <c:overlay val="0"/>
        </c:title>
        <c:numFmt formatCode="0%" sourceLinked="1"/>
        <c:majorTickMark val="out"/>
        <c:minorTickMark val="none"/>
        <c:tickLblPos val="nextTo"/>
        <c:crossAx val="70618048"/>
        <c:crosses val="autoZero"/>
        <c:crossBetween val="between"/>
      </c:valAx>
    </c:plotArea>
    <c:legend>
      <c:legendPos val="r"/>
      <c:overlay val="0"/>
    </c:legend>
    <c:plotVisOnly val="1"/>
    <c:dispBlanksAs val="gap"/>
    <c:showDLblsOverMax val="0"/>
  </c:chart>
  <c:spPr>
    <a:ln>
      <a:solidFill>
        <a:schemeClr val="tx1"/>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4FCE54-51A7-4FE6-86F4-D32C51E76BBB}" type="doc">
      <dgm:prSet loTypeId="urn:microsoft.com/office/officeart/2005/8/layout/hierarchy3" loCatId="relationship" qsTypeId="urn:microsoft.com/office/officeart/2005/8/quickstyle/simple1" qsCatId="simple" csTypeId="urn:microsoft.com/office/officeart/2005/8/colors/accent5_2" csCatId="accent5" phldr="1"/>
      <dgm:spPr/>
      <dgm:t>
        <a:bodyPr/>
        <a:lstStyle/>
        <a:p>
          <a:endParaRPr lang="en-US"/>
        </a:p>
      </dgm:t>
    </dgm:pt>
    <dgm:pt modelId="{995D3FDD-0DD4-4707-9B48-E3D0EBADC14D}">
      <dgm:prSet phldrT="[Text]"/>
      <dgm:spPr>
        <a:solidFill>
          <a:srgbClr val="129DBF"/>
        </a:solidFill>
        <a:ln w="19050">
          <a:solidFill>
            <a:schemeClr val="bg1"/>
          </a:solidFill>
        </a:ln>
      </dgm:spPr>
      <dgm:t>
        <a:bodyPr/>
        <a:lstStyle/>
        <a:p>
          <a:r>
            <a:rPr lang="en-US" b="1"/>
            <a:t>Mortality</a:t>
          </a:r>
        </a:p>
      </dgm:t>
    </dgm:pt>
    <dgm:pt modelId="{CE43121E-0D88-41DA-94FE-A4E337DDA852}" type="parTrans" cxnId="{713E8AE6-8496-486E-AE30-A60CA33144BA}">
      <dgm:prSet/>
      <dgm:spPr/>
      <dgm:t>
        <a:bodyPr/>
        <a:lstStyle/>
        <a:p>
          <a:endParaRPr lang="en-US" b="1"/>
        </a:p>
      </dgm:t>
    </dgm:pt>
    <dgm:pt modelId="{B003D124-F7EA-48D6-81D2-941C53A81B99}" type="sibTrans" cxnId="{713E8AE6-8496-486E-AE30-A60CA33144BA}">
      <dgm:prSet/>
      <dgm:spPr/>
      <dgm:t>
        <a:bodyPr/>
        <a:lstStyle/>
        <a:p>
          <a:endParaRPr lang="en-US" b="1"/>
        </a:p>
      </dgm:t>
    </dgm:pt>
    <dgm:pt modelId="{80A4309D-FCC8-4255-9406-CAC645D11F80}">
      <dgm:prSet phldrT="[Text]"/>
      <dgm:spPr/>
      <dgm:t>
        <a:bodyPr/>
        <a:lstStyle/>
        <a:p>
          <a:r>
            <a:rPr lang="en-US" b="1"/>
            <a:t>Injury</a:t>
          </a:r>
        </a:p>
      </dgm:t>
    </dgm:pt>
    <dgm:pt modelId="{460D23B1-74A7-43A3-87EA-253B8EC1D5C0}" type="parTrans" cxnId="{32270F17-B760-4489-8939-1CD79EDA765C}">
      <dgm:prSet/>
      <dgm:spPr>
        <a:ln>
          <a:solidFill>
            <a:srgbClr val="FDB713"/>
          </a:solidFill>
        </a:ln>
      </dgm:spPr>
      <dgm:t>
        <a:bodyPr/>
        <a:lstStyle/>
        <a:p>
          <a:endParaRPr lang="en-US" b="1"/>
        </a:p>
      </dgm:t>
    </dgm:pt>
    <dgm:pt modelId="{ADEEFF0A-1D3F-40A4-ADB4-9C75A53257E8}" type="sibTrans" cxnId="{32270F17-B760-4489-8939-1CD79EDA765C}">
      <dgm:prSet/>
      <dgm:spPr/>
      <dgm:t>
        <a:bodyPr/>
        <a:lstStyle/>
        <a:p>
          <a:endParaRPr lang="en-US" b="1"/>
        </a:p>
      </dgm:t>
    </dgm:pt>
    <dgm:pt modelId="{A9E68F64-DCD4-47D0-81E3-98F63AD5E60E}">
      <dgm:prSet phldrT="[Text]"/>
      <dgm:spPr>
        <a:ln>
          <a:noFill/>
        </a:ln>
      </dgm:spPr>
      <dgm:t>
        <a:bodyPr/>
        <a:lstStyle/>
        <a:p>
          <a:r>
            <a:rPr lang="en-US" b="1"/>
            <a:t>Motor Vehicle</a:t>
          </a:r>
        </a:p>
      </dgm:t>
    </dgm:pt>
    <dgm:pt modelId="{C1AE7319-813D-47A0-98D9-F0D7D9BC5BF0}" type="parTrans" cxnId="{1723A38B-FC65-46D9-A168-45C64FF1B49D}">
      <dgm:prSet/>
      <dgm:spPr>
        <a:ln>
          <a:solidFill>
            <a:srgbClr val="FDB713"/>
          </a:solidFill>
        </a:ln>
      </dgm:spPr>
      <dgm:t>
        <a:bodyPr/>
        <a:lstStyle/>
        <a:p>
          <a:endParaRPr lang="en-US" b="1"/>
        </a:p>
      </dgm:t>
    </dgm:pt>
    <dgm:pt modelId="{AADC527F-ECEC-43A1-8CF8-A3964E1C8F20}" type="sibTrans" cxnId="{1723A38B-FC65-46D9-A168-45C64FF1B49D}">
      <dgm:prSet/>
      <dgm:spPr/>
      <dgm:t>
        <a:bodyPr/>
        <a:lstStyle/>
        <a:p>
          <a:endParaRPr lang="en-US" b="1"/>
        </a:p>
      </dgm:t>
    </dgm:pt>
    <dgm:pt modelId="{5A8EDE12-1B23-403F-B191-BAF851ED7EB8}">
      <dgm:prSet phldrT="[Text]"/>
      <dgm:spPr>
        <a:solidFill>
          <a:srgbClr val="129DBF"/>
        </a:solidFill>
        <a:ln w="19050">
          <a:solidFill>
            <a:schemeClr val="bg1"/>
          </a:solidFill>
        </a:ln>
      </dgm:spPr>
      <dgm:t>
        <a:bodyPr/>
        <a:lstStyle/>
        <a:p>
          <a:r>
            <a:rPr lang="en-US" b="1"/>
            <a:t>Morbidity</a:t>
          </a:r>
        </a:p>
      </dgm:t>
    </dgm:pt>
    <dgm:pt modelId="{BB3EB89D-248C-4F38-B544-60B26B92C4E5}" type="parTrans" cxnId="{680A4200-7E33-4EF4-A7F3-266DCDCD043A}">
      <dgm:prSet/>
      <dgm:spPr/>
      <dgm:t>
        <a:bodyPr/>
        <a:lstStyle/>
        <a:p>
          <a:endParaRPr lang="en-US" b="1"/>
        </a:p>
      </dgm:t>
    </dgm:pt>
    <dgm:pt modelId="{1733C006-E620-40C9-8E90-592AF9783BA6}" type="sibTrans" cxnId="{680A4200-7E33-4EF4-A7F3-266DCDCD043A}">
      <dgm:prSet/>
      <dgm:spPr/>
      <dgm:t>
        <a:bodyPr/>
        <a:lstStyle/>
        <a:p>
          <a:endParaRPr lang="en-US" b="1"/>
        </a:p>
      </dgm:t>
    </dgm:pt>
    <dgm:pt modelId="{A631293A-5EA7-48C0-8C93-15B630C9244E}">
      <dgm:prSet phldrT="[Text]"/>
      <dgm:spPr>
        <a:ln>
          <a:noFill/>
        </a:ln>
      </dgm:spPr>
      <dgm:t>
        <a:bodyPr/>
        <a:lstStyle/>
        <a:p>
          <a:r>
            <a:rPr lang="en-US" b="1"/>
            <a:t>Obesity</a:t>
          </a:r>
        </a:p>
      </dgm:t>
    </dgm:pt>
    <dgm:pt modelId="{F581DD4E-69C8-4630-A1AD-320259140175}" type="parTrans" cxnId="{E86EB115-9D73-4962-B816-72576C21E8FA}">
      <dgm:prSet/>
      <dgm:spPr>
        <a:ln>
          <a:solidFill>
            <a:srgbClr val="FDB713"/>
          </a:solidFill>
        </a:ln>
      </dgm:spPr>
      <dgm:t>
        <a:bodyPr/>
        <a:lstStyle/>
        <a:p>
          <a:endParaRPr lang="en-US" b="1"/>
        </a:p>
      </dgm:t>
    </dgm:pt>
    <dgm:pt modelId="{DBB8DB82-FC16-43BB-AD1F-90C54B2C2275}" type="sibTrans" cxnId="{E86EB115-9D73-4962-B816-72576C21E8FA}">
      <dgm:prSet/>
      <dgm:spPr/>
      <dgm:t>
        <a:bodyPr/>
        <a:lstStyle/>
        <a:p>
          <a:endParaRPr lang="en-US" b="1"/>
        </a:p>
      </dgm:t>
    </dgm:pt>
    <dgm:pt modelId="{75E03C4F-ADA5-4076-875E-798C1A2F9086}">
      <dgm:prSet phldrT="[Text]"/>
      <dgm:spPr>
        <a:ln>
          <a:noFill/>
        </a:ln>
      </dgm:spPr>
      <dgm:t>
        <a:bodyPr/>
        <a:lstStyle/>
        <a:p>
          <a:r>
            <a:rPr lang="en-US" b="1"/>
            <a:t>Cancer Rates</a:t>
          </a:r>
        </a:p>
      </dgm:t>
    </dgm:pt>
    <dgm:pt modelId="{39DDFE04-6BCA-4D0B-8BF9-DEB5D5B77F6F}" type="parTrans" cxnId="{5DD49EB1-C9BB-4519-8FCB-4F82089021DD}">
      <dgm:prSet/>
      <dgm:spPr>
        <a:ln>
          <a:solidFill>
            <a:srgbClr val="FDB713"/>
          </a:solidFill>
        </a:ln>
      </dgm:spPr>
      <dgm:t>
        <a:bodyPr/>
        <a:lstStyle/>
        <a:p>
          <a:endParaRPr lang="en-US" b="1"/>
        </a:p>
      </dgm:t>
    </dgm:pt>
    <dgm:pt modelId="{650062FD-FA0E-4BDD-B2EB-927F86147DE7}" type="sibTrans" cxnId="{5DD49EB1-C9BB-4519-8FCB-4F82089021DD}">
      <dgm:prSet/>
      <dgm:spPr/>
      <dgm:t>
        <a:bodyPr/>
        <a:lstStyle/>
        <a:p>
          <a:endParaRPr lang="en-US" b="1"/>
        </a:p>
      </dgm:t>
    </dgm:pt>
    <dgm:pt modelId="{A79AAEF7-7F06-432A-8519-0BAD028AA6DD}">
      <dgm:prSet/>
      <dgm:spPr>
        <a:ln>
          <a:noFill/>
        </a:ln>
      </dgm:spPr>
      <dgm:t>
        <a:bodyPr/>
        <a:lstStyle/>
        <a:p>
          <a:r>
            <a:rPr lang="en-US" b="1"/>
            <a:t>Suicide</a:t>
          </a:r>
        </a:p>
      </dgm:t>
    </dgm:pt>
    <dgm:pt modelId="{B1C04353-4A8A-4507-BF02-62D52834B790}" type="parTrans" cxnId="{1835FC94-1AAE-4C30-890C-A5F83FA2845C}">
      <dgm:prSet/>
      <dgm:spPr>
        <a:ln>
          <a:solidFill>
            <a:srgbClr val="FDB713"/>
          </a:solidFill>
        </a:ln>
      </dgm:spPr>
      <dgm:t>
        <a:bodyPr/>
        <a:lstStyle/>
        <a:p>
          <a:endParaRPr lang="en-US" b="1"/>
        </a:p>
      </dgm:t>
    </dgm:pt>
    <dgm:pt modelId="{2A08FE21-CABE-4CF2-8878-C7251DC87231}" type="sibTrans" cxnId="{1835FC94-1AAE-4C30-890C-A5F83FA2845C}">
      <dgm:prSet/>
      <dgm:spPr/>
      <dgm:t>
        <a:bodyPr/>
        <a:lstStyle/>
        <a:p>
          <a:endParaRPr lang="en-US" b="1"/>
        </a:p>
      </dgm:t>
    </dgm:pt>
    <dgm:pt modelId="{5CD9051F-42CA-45A9-81EA-BC5FDADFAD94}">
      <dgm:prSet/>
      <dgm:spPr>
        <a:solidFill>
          <a:srgbClr val="129DBF"/>
        </a:solidFill>
        <a:ln w="19050">
          <a:solidFill>
            <a:schemeClr val="bg1"/>
          </a:solidFill>
        </a:ln>
      </dgm:spPr>
      <dgm:t>
        <a:bodyPr/>
        <a:lstStyle/>
        <a:p>
          <a:r>
            <a:rPr lang="en-US" b="1"/>
            <a:t>Health Care (Access and Quality)</a:t>
          </a:r>
        </a:p>
      </dgm:t>
    </dgm:pt>
    <dgm:pt modelId="{8682F305-F69F-4EDB-9122-B859D3B3562B}" type="parTrans" cxnId="{FDB5C66E-B26E-4389-AD88-92E06F275B7A}">
      <dgm:prSet/>
      <dgm:spPr/>
      <dgm:t>
        <a:bodyPr/>
        <a:lstStyle/>
        <a:p>
          <a:endParaRPr lang="en-US" b="1"/>
        </a:p>
      </dgm:t>
    </dgm:pt>
    <dgm:pt modelId="{B41A2954-1CE2-498A-8757-9665A1C6D9F6}" type="sibTrans" cxnId="{FDB5C66E-B26E-4389-AD88-92E06F275B7A}">
      <dgm:prSet/>
      <dgm:spPr/>
      <dgm:t>
        <a:bodyPr/>
        <a:lstStyle/>
        <a:p>
          <a:endParaRPr lang="en-US" b="1"/>
        </a:p>
      </dgm:t>
    </dgm:pt>
    <dgm:pt modelId="{FB17E7CB-8554-44FA-86AA-C2B7014102B3}">
      <dgm:prSet/>
      <dgm:spPr>
        <a:solidFill>
          <a:srgbClr val="129DBF"/>
        </a:solidFill>
        <a:ln w="19050">
          <a:solidFill>
            <a:schemeClr val="bg1"/>
          </a:solidFill>
        </a:ln>
      </dgm:spPr>
      <dgm:t>
        <a:bodyPr/>
        <a:lstStyle/>
        <a:p>
          <a:r>
            <a:rPr lang="en-US" b="1"/>
            <a:t>Health Behaviors</a:t>
          </a:r>
        </a:p>
      </dgm:t>
    </dgm:pt>
    <dgm:pt modelId="{6B855164-D190-4EF8-97F5-6F2330D743E6}" type="parTrans" cxnId="{01DF8948-5F2D-40D1-9F4E-5DC124947456}">
      <dgm:prSet/>
      <dgm:spPr/>
      <dgm:t>
        <a:bodyPr/>
        <a:lstStyle/>
        <a:p>
          <a:endParaRPr lang="en-US" b="1"/>
        </a:p>
      </dgm:t>
    </dgm:pt>
    <dgm:pt modelId="{AA409F77-4626-4AAB-A30B-FFEDA5D37914}" type="sibTrans" cxnId="{01DF8948-5F2D-40D1-9F4E-5DC124947456}">
      <dgm:prSet/>
      <dgm:spPr/>
      <dgm:t>
        <a:bodyPr/>
        <a:lstStyle/>
        <a:p>
          <a:endParaRPr lang="en-US" b="1"/>
        </a:p>
      </dgm:t>
    </dgm:pt>
    <dgm:pt modelId="{CC6000BE-285D-47DF-A919-AAA2F5B882C3}">
      <dgm:prSet/>
      <dgm:spPr>
        <a:solidFill>
          <a:srgbClr val="129DBF"/>
        </a:solidFill>
        <a:ln w="19050">
          <a:solidFill>
            <a:schemeClr val="bg1"/>
          </a:solidFill>
        </a:ln>
      </dgm:spPr>
      <dgm:t>
        <a:bodyPr/>
        <a:lstStyle/>
        <a:p>
          <a:r>
            <a:rPr lang="en-US" b="1"/>
            <a:t>Social Factors</a:t>
          </a:r>
        </a:p>
      </dgm:t>
    </dgm:pt>
    <dgm:pt modelId="{F0154A6F-F8B5-4B99-B8B0-8B42C30294E7}" type="parTrans" cxnId="{807C47A6-7582-419A-B2C7-D71C7A16BCB9}">
      <dgm:prSet/>
      <dgm:spPr/>
      <dgm:t>
        <a:bodyPr/>
        <a:lstStyle/>
        <a:p>
          <a:endParaRPr lang="en-US" b="1"/>
        </a:p>
      </dgm:t>
    </dgm:pt>
    <dgm:pt modelId="{07C2E432-BDE6-4E91-A2FA-0055547FCEAF}" type="sibTrans" cxnId="{807C47A6-7582-419A-B2C7-D71C7A16BCB9}">
      <dgm:prSet/>
      <dgm:spPr/>
      <dgm:t>
        <a:bodyPr/>
        <a:lstStyle/>
        <a:p>
          <a:endParaRPr lang="en-US" b="1"/>
        </a:p>
      </dgm:t>
    </dgm:pt>
    <dgm:pt modelId="{A5B13B5E-4553-448A-9F90-4B975823FFD2}">
      <dgm:prSet/>
      <dgm:spPr>
        <a:solidFill>
          <a:srgbClr val="129DBF"/>
        </a:solidFill>
        <a:ln w="19050">
          <a:solidFill>
            <a:schemeClr val="bg1"/>
          </a:solidFill>
        </a:ln>
      </dgm:spPr>
      <dgm:t>
        <a:bodyPr/>
        <a:lstStyle/>
        <a:p>
          <a:r>
            <a:rPr lang="en-US" b="1"/>
            <a:t>Physical Environment</a:t>
          </a:r>
        </a:p>
      </dgm:t>
    </dgm:pt>
    <dgm:pt modelId="{41EE545B-D59C-4880-A51F-81AB261F4216}" type="parTrans" cxnId="{F9B93251-408E-4DB3-806B-D08A6BB892F1}">
      <dgm:prSet/>
      <dgm:spPr/>
      <dgm:t>
        <a:bodyPr/>
        <a:lstStyle/>
        <a:p>
          <a:endParaRPr lang="en-US" b="1"/>
        </a:p>
      </dgm:t>
    </dgm:pt>
    <dgm:pt modelId="{49F1DFC9-72E5-461E-B566-7B95BB6F7A20}" type="sibTrans" cxnId="{F9B93251-408E-4DB3-806B-D08A6BB892F1}">
      <dgm:prSet/>
      <dgm:spPr/>
      <dgm:t>
        <a:bodyPr/>
        <a:lstStyle/>
        <a:p>
          <a:endParaRPr lang="en-US" b="1"/>
        </a:p>
      </dgm:t>
    </dgm:pt>
    <dgm:pt modelId="{C751D09F-A984-438D-8618-1FED1D86EA49}">
      <dgm:prSet/>
      <dgm:spPr>
        <a:ln>
          <a:noFill/>
        </a:ln>
      </dgm:spPr>
      <dgm:t>
        <a:bodyPr/>
        <a:lstStyle/>
        <a:p>
          <a:r>
            <a:rPr lang="en-US" b="1"/>
            <a:t>Health Insurance Coverage</a:t>
          </a:r>
        </a:p>
      </dgm:t>
    </dgm:pt>
    <dgm:pt modelId="{7F26620D-55BB-4DE2-977D-BA36FEC1CEB8}" type="parTrans" cxnId="{6344A904-D4E6-42CC-9237-80440C3116C0}">
      <dgm:prSet/>
      <dgm:spPr>
        <a:ln>
          <a:solidFill>
            <a:srgbClr val="094C50"/>
          </a:solidFill>
        </a:ln>
      </dgm:spPr>
      <dgm:t>
        <a:bodyPr/>
        <a:lstStyle/>
        <a:p>
          <a:endParaRPr lang="en-US" b="1"/>
        </a:p>
      </dgm:t>
    </dgm:pt>
    <dgm:pt modelId="{6AA5CA9C-E27D-44B6-8F2A-03A033C866B4}" type="sibTrans" cxnId="{6344A904-D4E6-42CC-9237-80440C3116C0}">
      <dgm:prSet/>
      <dgm:spPr/>
      <dgm:t>
        <a:bodyPr/>
        <a:lstStyle/>
        <a:p>
          <a:endParaRPr lang="en-US" b="1"/>
        </a:p>
      </dgm:t>
    </dgm:pt>
    <dgm:pt modelId="{177B3D34-DF7B-48BB-9A80-01C0FAB89EB0}">
      <dgm:prSet/>
      <dgm:spPr>
        <a:ln>
          <a:noFill/>
        </a:ln>
      </dgm:spPr>
      <dgm:t>
        <a:bodyPr/>
        <a:lstStyle/>
        <a:p>
          <a:r>
            <a:rPr lang="en-US" b="1"/>
            <a:t>Provider Rates</a:t>
          </a:r>
        </a:p>
      </dgm:t>
    </dgm:pt>
    <dgm:pt modelId="{006DF83E-0739-4A2A-9010-1E5681DFBFF4}" type="parTrans" cxnId="{9A4DD1D1-D61E-4C45-A9F8-A51F618FB5E0}">
      <dgm:prSet/>
      <dgm:spPr>
        <a:ln>
          <a:solidFill>
            <a:srgbClr val="094C50"/>
          </a:solidFill>
        </a:ln>
      </dgm:spPr>
      <dgm:t>
        <a:bodyPr/>
        <a:lstStyle/>
        <a:p>
          <a:endParaRPr lang="en-US" b="1"/>
        </a:p>
      </dgm:t>
    </dgm:pt>
    <dgm:pt modelId="{D0306D80-122B-4314-9BFC-5142912F447F}" type="sibTrans" cxnId="{9A4DD1D1-D61E-4C45-A9F8-A51F618FB5E0}">
      <dgm:prSet/>
      <dgm:spPr/>
      <dgm:t>
        <a:bodyPr/>
        <a:lstStyle/>
        <a:p>
          <a:endParaRPr lang="en-US" b="1"/>
        </a:p>
      </dgm:t>
    </dgm:pt>
    <dgm:pt modelId="{87EBA0EE-43A2-4D97-9A30-424C63362EA0}">
      <dgm:prSet/>
      <dgm:spPr>
        <a:ln>
          <a:noFill/>
        </a:ln>
      </dgm:spPr>
      <dgm:t>
        <a:bodyPr/>
        <a:lstStyle/>
        <a:p>
          <a:r>
            <a:rPr lang="en-US" b="1"/>
            <a:t>Smoking</a:t>
          </a:r>
        </a:p>
      </dgm:t>
    </dgm:pt>
    <dgm:pt modelId="{1DA0C335-D5E1-461E-BC4A-8697C529D71A}" type="parTrans" cxnId="{F379E295-E151-4EB3-ADF5-60D639259E5D}">
      <dgm:prSet/>
      <dgm:spPr>
        <a:ln>
          <a:solidFill>
            <a:srgbClr val="094C50"/>
          </a:solidFill>
        </a:ln>
      </dgm:spPr>
      <dgm:t>
        <a:bodyPr/>
        <a:lstStyle/>
        <a:p>
          <a:endParaRPr lang="en-US" b="1"/>
        </a:p>
      </dgm:t>
    </dgm:pt>
    <dgm:pt modelId="{D790D815-2EB3-42D7-B8D5-575DAF5D22C1}" type="sibTrans" cxnId="{F379E295-E151-4EB3-ADF5-60D639259E5D}">
      <dgm:prSet/>
      <dgm:spPr/>
      <dgm:t>
        <a:bodyPr/>
        <a:lstStyle/>
        <a:p>
          <a:endParaRPr lang="en-US" b="1"/>
        </a:p>
      </dgm:t>
    </dgm:pt>
    <dgm:pt modelId="{E2090AD4-A0A2-4A71-801C-F484F789557D}">
      <dgm:prSet/>
      <dgm:spPr>
        <a:ln>
          <a:noFill/>
        </a:ln>
      </dgm:spPr>
      <dgm:t>
        <a:bodyPr/>
        <a:lstStyle/>
        <a:p>
          <a:r>
            <a:rPr lang="en-US" b="1"/>
            <a:t>Physical Activity</a:t>
          </a:r>
        </a:p>
      </dgm:t>
    </dgm:pt>
    <dgm:pt modelId="{E6F979D0-C9B7-4F63-885C-347849646C15}" type="parTrans" cxnId="{1F847924-0E48-47B4-9446-66BA4E814F1E}">
      <dgm:prSet/>
      <dgm:spPr>
        <a:ln>
          <a:solidFill>
            <a:srgbClr val="094C50"/>
          </a:solidFill>
        </a:ln>
      </dgm:spPr>
      <dgm:t>
        <a:bodyPr/>
        <a:lstStyle/>
        <a:p>
          <a:endParaRPr lang="en-US" b="1"/>
        </a:p>
      </dgm:t>
    </dgm:pt>
    <dgm:pt modelId="{470E53DF-9CF9-4B18-9292-CF08E2F45AF3}" type="sibTrans" cxnId="{1F847924-0E48-47B4-9446-66BA4E814F1E}">
      <dgm:prSet/>
      <dgm:spPr/>
      <dgm:t>
        <a:bodyPr/>
        <a:lstStyle/>
        <a:p>
          <a:endParaRPr lang="en-US" b="1"/>
        </a:p>
      </dgm:t>
    </dgm:pt>
    <dgm:pt modelId="{90F43990-FCE2-46CE-A515-6F26B35EFD21}">
      <dgm:prSet/>
      <dgm:spPr>
        <a:ln>
          <a:noFill/>
        </a:ln>
      </dgm:spPr>
      <dgm:t>
        <a:bodyPr/>
        <a:lstStyle/>
        <a:p>
          <a:r>
            <a:rPr lang="en-US" b="1"/>
            <a:t>Race/Ethnicity</a:t>
          </a:r>
        </a:p>
      </dgm:t>
    </dgm:pt>
    <dgm:pt modelId="{AD6CD8CA-F8FC-4A14-8C31-FA046F73E0F0}" type="parTrans" cxnId="{6CC039DC-99E1-4720-936A-C9301CC51ACE}">
      <dgm:prSet/>
      <dgm:spPr>
        <a:ln>
          <a:solidFill>
            <a:srgbClr val="094C50"/>
          </a:solidFill>
        </a:ln>
      </dgm:spPr>
      <dgm:t>
        <a:bodyPr/>
        <a:lstStyle/>
        <a:p>
          <a:endParaRPr lang="en-US" b="1"/>
        </a:p>
      </dgm:t>
    </dgm:pt>
    <dgm:pt modelId="{FBD5B4A6-75FA-4B9D-B05E-5CE4B7A40899}" type="sibTrans" cxnId="{6CC039DC-99E1-4720-936A-C9301CC51ACE}">
      <dgm:prSet/>
      <dgm:spPr/>
      <dgm:t>
        <a:bodyPr/>
        <a:lstStyle/>
        <a:p>
          <a:endParaRPr lang="en-US" b="1"/>
        </a:p>
      </dgm:t>
    </dgm:pt>
    <dgm:pt modelId="{C6EA2F9A-A512-47E1-B33A-C61C56465289}">
      <dgm:prSet/>
      <dgm:spPr>
        <a:ln>
          <a:noFill/>
        </a:ln>
      </dgm:spPr>
      <dgm:t>
        <a:bodyPr/>
        <a:lstStyle/>
        <a:p>
          <a:r>
            <a:rPr lang="en-US" b="1"/>
            <a:t>Income</a:t>
          </a:r>
        </a:p>
      </dgm:t>
    </dgm:pt>
    <dgm:pt modelId="{DEBD0E62-6333-46FC-A698-D79D54CF1514}" type="parTrans" cxnId="{B10A8457-C2E4-4835-AC8E-02FEF3BBD035}">
      <dgm:prSet/>
      <dgm:spPr>
        <a:ln>
          <a:solidFill>
            <a:srgbClr val="094C50"/>
          </a:solidFill>
        </a:ln>
      </dgm:spPr>
      <dgm:t>
        <a:bodyPr/>
        <a:lstStyle/>
        <a:p>
          <a:endParaRPr lang="en-US" b="1"/>
        </a:p>
      </dgm:t>
    </dgm:pt>
    <dgm:pt modelId="{327F0156-E3FA-4514-AA30-8BFF255474BF}" type="sibTrans" cxnId="{B10A8457-C2E4-4835-AC8E-02FEF3BBD035}">
      <dgm:prSet/>
      <dgm:spPr/>
      <dgm:t>
        <a:bodyPr/>
        <a:lstStyle/>
        <a:p>
          <a:endParaRPr lang="en-US" b="1"/>
        </a:p>
      </dgm:t>
    </dgm:pt>
    <dgm:pt modelId="{3427D349-99DC-4502-96E7-906D8835B5DC}">
      <dgm:prSet/>
      <dgm:spPr>
        <a:ln>
          <a:noFill/>
        </a:ln>
      </dgm:spPr>
      <dgm:t>
        <a:bodyPr/>
        <a:lstStyle/>
        <a:p>
          <a:r>
            <a:rPr lang="en-US" b="1"/>
            <a:t>Air Quality</a:t>
          </a:r>
        </a:p>
      </dgm:t>
    </dgm:pt>
    <dgm:pt modelId="{C7E06518-9624-408B-922D-CCF2354D9FC1}" type="parTrans" cxnId="{DC13F164-1ABA-46B6-B503-A9A85FF26980}">
      <dgm:prSet/>
      <dgm:spPr>
        <a:ln>
          <a:solidFill>
            <a:srgbClr val="094C50"/>
          </a:solidFill>
        </a:ln>
      </dgm:spPr>
      <dgm:t>
        <a:bodyPr/>
        <a:lstStyle/>
        <a:p>
          <a:endParaRPr lang="en-US" b="1"/>
        </a:p>
      </dgm:t>
    </dgm:pt>
    <dgm:pt modelId="{5977E543-38A4-42DB-A16F-30BEFF45A62B}" type="sibTrans" cxnId="{DC13F164-1ABA-46B6-B503-A9A85FF26980}">
      <dgm:prSet/>
      <dgm:spPr/>
      <dgm:t>
        <a:bodyPr/>
        <a:lstStyle/>
        <a:p>
          <a:endParaRPr lang="en-US" b="1"/>
        </a:p>
      </dgm:t>
    </dgm:pt>
    <dgm:pt modelId="{C9A0CDD9-C61D-47D9-ACA3-A53E59B17BF1}">
      <dgm:prSet/>
      <dgm:spPr>
        <a:ln>
          <a:noFill/>
        </a:ln>
      </dgm:spPr>
      <dgm:t>
        <a:bodyPr/>
        <a:lstStyle/>
        <a:p>
          <a:r>
            <a:rPr lang="en-US" b="1"/>
            <a:t>Water Quality</a:t>
          </a:r>
        </a:p>
      </dgm:t>
    </dgm:pt>
    <dgm:pt modelId="{BB2F6EB0-7D1D-4D16-94BB-9187367DDD45}" type="parTrans" cxnId="{9F31CB7C-3F79-4CED-AA38-8B0C5F08DACC}">
      <dgm:prSet/>
      <dgm:spPr>
        <a:ln>
          <a:solidFill>
            <a:srgbClr val="094C50"/>
          </a:solidFill>
        </a:ln>
      </dgm:spPr>
      <dgm:t>
        <a:bodyPr/>
        <a:lstStyle/>
        <a:p>
          <a:endParaRPr lang="en-US" b="1"/>
        </a:p>
      </dgm:t>
    </dgm:pt>
    <dgm:pt modelId="{C905A8EB-E19B-4031-B625-431C4C702556}" type="sibTrans" cxnId="{9F31CB7C-3F79-4CED-AA38-8B0C5F08DACC}">
      <dgm:prSet/>
      <dgm:spPr/>
      <dgm:t>
        <a:bodyPr/>
        <a:lstStyle/>
        <a:p>
          <a:endParaRPr lang="en-US" b="1"/>
        </a:p>
      </dgm:t>
    </dgm:pt>
    <dgm:pt modelId="{490618C2-1134-4E50-8FE1-4939A703E499}">
      <dgm:prSet/>
      <dgm:spPr>
        <a:ln>
          <a:noFill/>
        </a:ln>
      </dgm:spPr>
      <dgm:t>
        <a:bodyPr/>
        <a:lstStyle/>
        <a:p>
          <a:r>
            <a:rPr lang="en-US" b="1"/>
            <a:t>Housing</a:t>
          </a:r>
        </a:p>
      </dgm:t>
    </dgm:pt>
    <dgm:pt modelId="{7D28C8B0-3481-4DB4-8F64-47B0E899ABB3}" type="parTrans" cxnId="{62A4BE97-5E24-4F63-9FDF-A623DFED8685}">
      <dgm:prSet/>
      <dgm:spPr/>
      <dgm:t>
        <a:bodyPr/>
        <a:lstStyle/>
        <a:p>
          <a:endParaRPr lang="en-US" b="1"/>
        </a:p>
      </dgm:t>
    </dgm:pt>
    <dgm:pt modelId="{CFA9AD8F-9C2A-4080-B54F-3FA3C9DC7419}" type="sibTrans" cxnId="{62A4BE97-5E24-4F63-9FDF-A623DFED8685}">
      <dgm:prSet/>
      <dgm:spPr/>
      <dgm:t>
        <a:bodyPr/>
        <a:lstStyle/>
        <a:p>
          <a:endParaRPr lang="en-US" b="1"/>
        </a:p>
      </dgm:t>
    </dgm:pt>
    <dgm:pt modelId="{859F6730-717E-4009-B556-1A71EEFF2092}">
      <dgm:prSet/>
      <dgm:spPr>
        <a:ln>
          <a:noFill/>
        </a:ln>
      </dgm:spPr>
      <dgm:t>
        <a:bodyPr/>
        <a:lstStyle/>
        <a:p>
          <a:r>
            <a:rPr lang="en-US" b="1"/>
            <a:t>Motor Vehicle Injury</a:t>
          </a:r>
        </a:p>
      </dgm:t>
    </dgm:pt>
    <dgm:pt modelId="{0219D4B9-FC46-4E12-8715-20DA3B104315}" type="parTrans" cxnId="{A03B02A8-F1A7-4C98-AFF8-C7ABB2A676DD}">
      <dgm:prSet/>
      <dgm:spPr>
        <a:ln>
          <a:solidFill>
            <a:srgbClr val="FDB713"/>
          </a:solidFill>
        </a:ln>
      </dgm:spPr>
      <dgm:t>
        <a:bodyPr/>
        <a:lstStyle/>
        <a:p>
          <a:endParaRPr lang="en-US" b="1"/>
        </a:p>
      </dgm:t>
    </dgm:pt>
    <dgm:pt modelId="{A8D1FFFE-031C-4141-AA22-D3D858589B10}" type="sibTrans" cxnId="{A03B02A8-F1A7-4C98-AFF8-C7ABB2A676DD}">
      <dgm:prSet/>
      <dgm:spPr/>
      <dgm:t>
        <a:bodyPr/>
        <a:lstStyle/>
        <a:p>
          <a:endParaRPr lang="en-US" b="1"/>
        </a:p>
      </dgm:t>
    </dgm:pt>
    <dgm:pt modelId="{99E25E0D-ED53-45DE-AB44-F2F003018526}">
      <dgm:prSet/>
      <dgm:spPr>
        <a:ln>
          <a:noFill/>
        </a:ln>
      </dgm:spPr>
      <dgm:t>
        <a:bodyPr/>
        <a:lstStyle/>
        <a:p>
          <a:r>
            <a:rPr lang="en-US" b="1"/>
            <a:t>STDs</a:t>
          </a:r>
        </a:p>
      </dgm:t>
    </dgm:pt>
    <dgm:pt modelId="{7AD7ACB1-13FE-4C5E-9F05-1A5A44A11753}" type="parTrans" cxnId="{61764497-0F54-4325-B366-22F77EB864B8}">
      <dgm:prSet/>
      <dgm:spPr>
        <a:ln>
          <a:solidFill>
            <a:srgbClr val="FDB713"/>
          </a:solidFill>
        </a:ln>
      </dgm:spPr>
      <dgm:t>
        <a:bodyPr/>
        <a:lstStyle/>
        <a:p>
          <a:endParaRPr lang="en-US" b="1"/>
        </a:p>
      </dgm:t>
    </dgm:pt>
    <dgm:pt modelId="{F1D30FB3-0C93-4215-898D-DC62D3D63D22}" type="sibTrans" cxnId="{61764497-0F54-4325-B366-22F77EB864B8}">
      <dgm:prSet/>
      <dgm:spPr/>
      <dgm:t>
        <a:bodyPr/>
        <a:lstStyle/>
        <a:p>
          <a:endParaRPr lang="en-US" b="1"/>
        </a:p>
      </dgm:t>
    </dgm:pt>
    <dgm:pt modelId="{7B871CFE-E8B2-4E9B-AC32-72A928F09203}">
      <dgm:prSet/>
      <dgm:spPr>
        <a:ln>
          <a:noFill/>
        </a:ln>
      </dgm:spPr>
      <dgm:t>
        <a:bodyPr/>
        <a:lstStyle/>
        <a:p>
          <a:r>
            <a:rPr lang="en-US" b="1"/>
            <a:t>AIDS</a:t>
          </a:r>
        </a:p>
      </dgm:t>
    </dgm:pt>
    <dgm:pt modelId="{44FAB69F-56C0-4E52-8576-5E49DEFABCC7}" type="parTrans" cxnId="{18B85B5C-4EA4-4257-A7E9-B7806130D026}">
      <dgm:prSet/>
      <dgm:spPr>
        <a:ln>
          <a:solidFill>
            <a:srgbClr val="FCB614"/>
          </a:solidFill>
        </a:ln>
      </dgm:spPr>
      <dgm:t>
        <a:bodyPr/>
        <a:lstStyle/>
        <a:p>
          <a:endParaRPr lang="en-US" b="1"/>
        </a:p>
      </dgm:t>
    </dgm:pt>
    <dgm:pt modelId="{21020C5E-03BC-4201-A8A1-3FD33DF5464A}" type="sibTrans" cxnId="{18B85B5C-4EA4-4257-A7E9-B7806130D026}">
      <dgm:prSet/>
      <dgm:spPr/>
      <dgm:t>
        <a:bodyPr/>
        <a:lstStyle/>
        <a:p>
          <a:endParaRPr lang="en-US" b="1"/>
        </a:p>
      </dgm:t>
    </dgm:pt>
    <dgm:pt modelId="{058141CB-D0FB-498D-89FC-314298ED393F}">
      <dgm:prSet/>
      <dgm:spPr>
        <a:ln>
          <a:noFill/>
        </a:ln>
      </dgm:spPr>
      <dgm:t>
        <a:bodyPr/>
        <a:lstStyle/>
        <a:p>
          <a:r>
            <a:rPr lang="en-US" b="1"/>
            <a:t>Alcohol Use</a:t>
          </a:r>
        </a:p>
      </dgm:t>
    </dgm:pt>
    <dgm:pt modelId="{4ADD1CD3-C740-4323-99EA-7828A43AF842}" type="parTrans" cxnId="{678AA1B0-90E8-48CE-AA5B-CDE2E41AD415}">
      <dgm:prSet/>
      <dgm:spPr>
        <a:ln>
          <a:solidFill>
            <a:srgbClr val="094C50"/>
          </a:solidFill>
        </a:ln>
      </dgm:spPr>
      <dgm:t>
        <a:bodyPr/>
        <a:lstStyle/>
        <a:p>
          <a:endParaRPr lang="en-US" b="1"/>
        </a:p>
      </dgm:t>
    </dgm:pt>
    <dgm:pt modelId="{8F2F9884-EA9A-4D56-A7B1-2F40CAD67BF1}" type="sibTrans" cxnId="{678AA1B0-90E8-48CE-AA5B-CDE2E41AD415}">
      <dgm:prSet/>
      <dgm:spPr/>
      <dgm:t>
        <a:bodyPr/>
        <a:lstStyle/>
        <a:p>
          <a:endParaRPr lang="en-US" b="1"/>
        </a:p>
      </dgm:t>
    </dgm:pt>
    <dgm:pt modelId="{8E172349-FB5A-4E22-9426-F0E3C0743D6B}">
      <dgm:prSet/>
      <dgm:spPr>
        <a:ln>
          <a:noFill/>
        </a:ln>
      </dgm:spPr>
      <dgm:t>
        <a:bodyPr/>
        <a:lstStyle/>
        <a:p>
          <a:r>
            <a:rPr lang="en-US" b="1"/>
            <a:t>Seatbelt Use</a:t>
          </a:r>
        </a:p>
      </dgm:t>
    </dgm:pt>
    <dgm:pt modelId="{B46CFF3C-723B-4B2F-BE56-E813E2D4DF19}" type="parTrans" cxnId="{F5E133FB-4E17-47A4-92AA-5C2FE95C0ABF}">
      <dgm:prSet/>
      <dgm:spPr>
        <a:ln>
          <a:solidFill>
            <a:srgbClr val="094C50"/>
          </a:solidFill>
        </a:ln>
      </dgm:spPr>
      <dgm:t>
        <a:bodyPr/>
        <a:lstStyle/>
        <a:p>
          <a:endParaRPr lang="en-US" b="1"/>
        </a:p>
      </dgm:t>
    </dgm:pt>
    <dgm:pt modelId="{75125375-584B-4F61-91D0-325C11D755E5}" type="sibTrans" cxnId="{F5E133FB-4E17-47A4-92AA-5C2FE95C0ABF}">
      <dgm:prSet/>
      <dgm:spPr/>
      <dgm:t>
        <a:bodyPr/>
        <a:lstStyle/>
        <a:p>
          <a:endParaRPr lang="en-US" b="1"/>
        </a:p>
      </dgm:t>
    </dgm:pt>
    <dgm:pt modelId="{46FAC235-D87C-421A-AFC4-483712AC81A2}">
      <dgm:prSet/>
      <dgm:spPr>
        <a:ln>
          <a:noFill/>
        </a:ln>
      </dgm:spPr>
      <dgm:t>
        <a:bodyPr/>
        <a:lstStyle/>
        <a:p>
          <a:r>
            <a:rPr lang="en-US" b="1"/>
            <a:t>Immunizations and Screenings</a:t>
          </a:r>
        </a:p>
      </dgm:t>
    </dgm:pt>
    <dgm:pt modelId="{FC54063D-452C-4B74-AC9C-3E7D8932379E}" type="parTrans" cxnId="{B7AE17BB-614B-4FF6-8099-CA27D0E71BB8}">
      <dgm:prSet/>
      <dgm:spPr>
        <a:ln>
          <a:solidFill>
            <a:srgbClr val="094C50"/>
          </a:solidFill>
        </a:ln>
      </dgm:spPr>
      <dgm:t>
        <a:bodyPr/>
        <a:lstStyle/>
        <a:p>
          <a:endParaRPr lang="en-US" b="1"/>
        </a:p>
      </dgm:t>
    </dgm:pt>
    <dgm:pt modelId="{1675A8FF-2050-43BC-9C9C-A5C794070797}" type="sibTrans" cxnId="{B7AE17BB-614B-4FF6-8099-CA27D0E71BB8}">
      <dgm:prSet/>
      <dgm:spPr/>
      <dgm:t>
        <a:bodyPr/>
        <a:lstStyle/>
        <a:p>
          <a:endParaRPr lang="en-US" b="1"/>
        </a:p>
      </dgm:t>
    </dgm:pt>
    <dgm:pt modelId="{0C6EA3F1-6691-4BC7-9D77-CCFE2592D08A}">
      <dgm:prSet/>
      <dgm:spPr>
        <a:ln>
          <a:noFill/>
        </a:ln>
      </dgm:spPr>
      <dgm:t>
        <a:bodyPr/>
        <a:lstStyle/>
        <a:p>
          <a:r>
            <a:rPr lang="en-US" b="1"/>
            <a:t>Poverty</a:t>
          </a:r>
        </a:p>
      </dgm:t>
    </dgm:pt>
    <dgm:pt modelId="{F56A69D2-C476-4CD4-AA47-A1B645E17983}" type="parTrans" cxnId="{1B17A659-0D88-46F5-BB40-A123A4F12BA8}">
      <dgm:prSet/>
      <dgm:spPr>
        <a:ln>
          <a:solidFill>
            <a:srgbClr val="094C50"/>
          </a:solidFill>
        </a:ln>
      </dgm:spPr>
      <dgm:t>
        <a:bodyPr/>
        <a:lstStyle/>
        <a:p>
          <a:endParaRPr lang="en-US" b="1"/>
        </a:p>
      </dgm:t>
    </dgm:pt>
    <dgm:pt modelId="{6B6FC1D4-800D-481C-B6F2-07E2AA181770}" type="sibTrans" cxnId="{1B17A659-0D88-46F5-BB40-A123A4F12BA8}">
      <dgm:prSet/>
      <dgm:spPr/>
      <dgm:t>
        <a:bodyPr/>
        <a:lstStyle/>
        <a:p>
          <a:endParaRPr lang="en-US" b="1"/>
        </a:p>
      </dgm:t>
    </dgm:pt>
    <dgm:pt modelId="{A25D70BC-6D8D-4073-BF76-2C9EC16A7977}">
      <dgm:prSet/>
      <dgm:spPr>
        <a:ln>
          <a:noFill/>
        </a:ln>
      </dgm:spPr>
      <dgm:t>
        <a:bodyPr/>
        <a:lstStyle/>
        <a:p>
          <a:r>
            <a:rPr lang="en-US" b="1"/>
            <a:t>Education</a:t>
          </a:r>
        </a:p>
      </dgm:t>
    </dgm:pt>
    <dgm:pt modelId="{C337B2C8-4964-464C-B257-DF25960BB336}" type="parTrans" cxnId="{CD3DAFEB-6A22-465E-969E-B5B644229325}">
      <dgm:prSet/>
      <dgm:spPr>
        <a:ln>
          <a:solidFill>
            <a:srgbClr val="094C50"/>
          </a:solidFill>
        </a:ln>
      </dgm:spPr>
      <dgm:t>
        <a:bodyPr/>
        <a:lstStyle/>
        <a:p>
          <a:endParaRPr lang="en-US" b="1"/>
        </a:p>
      </dgm:t>
    </dgm:pt>
    <dgm:pt modelId="{5E3030B3-113A-402E-B9B4-3E60E71235DD}" type="sibTrans" cxnId="{CD3DAFEB-6A22-465E-969E-B5B644229325}">
      <dgm:prSet/>
      <dgm:spPr/>
      <dgm:t>
        <a:bodyPr/>
        <a:lstStyle/>
        <a:p>
          <a:endParaRPr lang="en-US" b="1"/>
        </a:p>
      </dgm:t>
    </dgm:pt>
    <dgm:pt modelId="{BD44371F-9700-4CEF-9D15-1D53065A0648}">
      <dgm:prSet/>
      <dgm:spPr>
        <a:ln>
          <a:noFill/>
        </a:ln>
      </dgm:spPr>
      <dgm:t>
        <a:bodyPr/>
        <a:lstStyle/>
        <a:p>
          <a:r>
            <a:rPr lang="en-US" b="1"/>
            <a:t>Employment</a:t>
          </a:r>
        </a:p>
      </dgm:t>
    </dgm:pt>
    <dgm:pt modelId="{0818F10F-D64C-4054-9F45-8A5722984876}" type="parTrans" cxnId="{BEBF2C56-3C23-4024-919A-73555A7EAE7D}">
      <dgm:prSet/>
      <dgm:spPr>
        <a:ln>
          <a:solidFill>
            <a:srgbClr val="094C50"/>
          </a:solidFill>
        </a:ln>
      </dgm:spPr>
      <dgm:t>
        <a:bodyPr/>
        <a:lstStyle/>
        <a:p>
          <a:endParaRPr lang="en-US" b="1"/>
        </a:p>
      </dgm:t>
    </dgm:pt>
    <dgm:pt modelId="{EDAD46F9-0F4B-40A3-9123-E3BF7B539E90}" type="sibTrans" cxnId="{BEBF2C56-3C23-4024-919A-73555A7EAE7D}">
      <dgm:prSet/>
      <dgm:spPr/>
      <dgm:t>
        <a:bodyPr/>
        <a:lstStyle/>
        <a:p>
          <a:endParaRPr lang="en-US" b="1"/>
        </a:p>
      </dgm:t>
    </dgm:pt>
    <dgm:pt modelId="{8E14B402-7D1F-451D-AAB9-C21AA347D209}" type="pres">
      <dgm:prSet presAssocID="{2E4FCE54-51A7-4FE6-86F4-D32C51E76BBB}" presName="diagram" presStyleCnt="0">
        <dgm:presLayoutVars>
          <dgm:chPref val="1"/>
          <dgm:dir/>
          <dgm:animOne val="branch"/>
          <dgm:animLvl val="lvl"/>
          <dgm:resizeHandles/>
        </dgm:presLayoutVars>
      </dgm:prSet>
      <dgm:spPr/>
      <dgm:t>
        <a:bodyPr/>
        <a:lstStyle/>
        <a:p>
          <a:endParaRPr lang="en-US"/>
        </a:p>
      </dgm:t>
    </dgm:pt>
    <dgm:pt modelId="{42A4FCB1-F273-439C-AEB2-889730294E2D}" type="pres">
      <dgm:prSet presAssocID="{995D3FDD-0DD4-4707-9B48-E3D0EBADC14D}" presName="root" presStyleCnt="0"/>
      <dgm:spPr/>
    </dgm:pt>
    <dgm:pt modelId="{33669B36-DF14-434B-80EA-4652C52005D5}" type="pres">
      <dgm:prSet presAssocID="{995D3FDD-0DD4-4707-9B48-E3D0EBADC14D}" presName="rootComposite" presStyleCnt="0"/>
      <dgm:spPr/>
    </dgm:pt>
    <dgm:pt modelId="{3B306DFA-1CE0-4E02-8F22-7A214F6A9811}" type="pres">
      <dgm:prSet presAssocID="{995D3FDD-0DD4-4707-9B48-E3D0EBADC14D}" presName="rootText" presStyleLbl="node1" presStyleIdx="0" presStyleCnt="6"/>
      <dgm:spPr/>
      <dgm:t>
        <a:bodyPr/>
        <a:lstStyle/>
        <a:p>
          <a:endParaRPr lang="en-US"/>
        </a:p>
      </dgm:t>
    </dgm:pt>
    <dgm:pt modelId="{2C5B9FAB-5349-4A10-B4B0-02DAC9D13569}" type="pres">
      <dgm:prSet presAssocID="{995D3FDD-0DD4-4707-9B48-E3D0EBADC14D}" presName="rootConnector" presStyleLbl="node1" presStyleIdx="0" presStyleCnt="6"/>
      <dgm:spPr/>
      <dgm:t>
        <a:bodyPr/>
        <a:lstStyle/>
        <a:p>
          <a:endParaRPr lang="en-US"/>
        </a:p>
      </dgm:t>
    </dgm:pt>
    <dgm:pt modelId="{DDB49895-504C-419F-A2CB-1ABED976D6D8}" type="pres">
      <dgm:prSet presAssocID="{995D3FDD-0DD4-4707-9B48-E3D0EBADC14D}" presName="childShape" presStyleCnt="0"/>
      <dgm:spPr/>
    </dgm:pt>
    <dgm:pt modelId="{47574A79-E522-4ADE-A229-1A66A2E0D8D3}" type="pres">
      <dgm:prSet presAssocID="{460D23B1-74A7-43A3-87EA-253B8EC1D5C0}" presName="Name13" presStyleLbl="parChTrans1D2" presStyleIdx="0" presStyleCnt="23"/>
      <dgm:spPr/>
      <dgm:t>
        <a:bodyPr/>
        <a:lstStyle/>
        <a:p>
          <a:endParaRPr lang="en-US"/>
        </a:p>
      </dgm:t>
    </dgm:pt>
    <dgm:pt modelId="{BE8DAA9C-EA98-4109-90B6-19AB512D80F5}" type="pres">
      <dgm:prSet presAssocID="{80A4309D-FCC8-4255-9406-CAC645D11F80}" presName="childText" presStyleLbl="bgAcc1" presStyleIdx="0" presStyleCnt="23">
        <dgm:presLayoutVars>
          <dgm:bulletEnabled val="1"/>
        </dgm:presLayoutVars>
      </dgm:prSet>
      <dgm:spPr/>
      <dgm:t>
        <a:bodyPr/>
        <a:lstStyle/>
        <a:p>
          <a:endParaRPr lang="en-US"/>
        </a:p>
      </dgm:t>
    </dgm:pt>
    <dgm:pt modelId="{AA7CEF7D-194C-4076-ABE0-0F80E3B3DBA7}" type="pres">
      <dgm:prSet presAssocID="{C1AE7319-813D-47A0-98D9-F0D7D9BC5BF0}" presName="Name13" presStyleLbl="parChTrans1D2" presStyleIdx="1" presStyleCnt="23"/>
      <dgm:spPr/>
      <dgm:t>
        <a:bodyPr/>
        <a:lstStyle/>
        <a:p>
          <a:endParaRPr lang="en-US"/>
        </a:p>
      </dgm:t>
    </dgm:pt>
    <dgm:pt modelId="{B882678A-EC87-42C2-912D-ADEE11999A7F}" type="pres">
      <dgm:prSet presAssocID="{A9E68F64-DCD4-47D0-81E3-98F63AD5E60E}" presName="childText" presStyleLbl="bgAcc1" presStyleIdx="1" presStyleCnt="23">
        <dgm:presLayoutVars>
          <dgm:bulletEnabled val="1"/>
        </dgm:presLayoutVars>
      </dgm:prSet>
      <dgm:spPr/>
      <dgm:t>
        <a:bodyPr/>
        <a:lstStyle/>
        <a:p>
          <a:endParaRPr lang="en-US"/>
        </a:p>
      </dgm:t>
    </dgm:pt>
    <dgm:pt modelId="{8F546A3E-5D80-4301-B678-EAEEE568B170}" type="pres">
      <dgm:prSet presAssocID="{B1C04353-4A8A-4507-BF02-62D52834B790}" presName="Name13" presStyleLbl="parChTrans1D2" presStyleIdx="2" presStyleCnt="23"/>
      <dgm:spPr/>
      <dgm:t>
        <a:bodyPr/>
        <a:lstStyle/>
        <a:p>
          <a:endParaRPr lang="en-US"/>
        </a:p>
      </dgm:t>
    </dgm:pt>
    <dgm:pt modelId="{63394BF2-A809-4B80-A506-FDB1B5253FFA}" type="pres">
      <dgm:prSet presAssocID="{A79AAEF7-7F06-432A-8519-0BAD028AA6DD}" presName="childText" presStyleLbl="bgAcc1" presStyleIdx="2" presStyleCnt="23">
        <dgm:presLayoutVars>
          <dgm:bulletEnabled val="1"/>
        </dgm:presLayoutVars>
      </dgm:prSet>
      <dgm:spPr/>
      <dgm:t>
        <a:bodyPr/>
        <a:lstStyle/>
        <a:p>
          <a:endParaRPr lang="en-US"/>
        </a:p>
      </dgm:t>
    </dgm:pt>
    <dgm:pt modelId="{4A034370-E9D4-4722-97C4-927D91EEBE10}" type="pres">
      <dgm:prSet presAssocID="{5A8EDE12-1B23-403F-B191-BAF851ED7EB8}" presName="root" presStyleCnt="0"/>
      <dgm:spPr/>
    </dgm:pt>
    <dgm:pt modelId="{31A68A0A-0898-45E5-83B9-A436392DB6D3}" type="pres">
      <dgm:prSet presAssocID="{5A8EDE12-1B23-403F-B191-BAF851ED7EB8}" presName="rootComposite" presStyleCnt="0"/>
      <dgm:spPr/>
    </dgm:pt>
    <dgm:pt modelId="{624968F8-60CB-42A1-8C2F-F60F0C0E3D66}" type="pres">
      <dgm:prSet presAssocID="{5A8EDE12-1B23-403F-B191-BAF851ED7EB8}" presName="rootText" presStyleLbl="node1" presStyleIdx="1" presStyleCnt="6"/>
      <dgm:spPr/>
      <dgm:t>
        <a:bodyPr/>
        <a:lstStyle/>
        <a:p>
          <a:endParaRPr lang="en-US"/>
        </a:p>
      </dgm:t>
    </dgm:pt>
    <dgm:pt modelId="{8D8760CB-E57C-41DF-B46D-919F771DBC70}" type="pres">
      <dgm:prSet presAssocID="{5A8EDE12-1B23-403F-B191-BAF851ED7EB8}" presName="rootConnector" presStyleLbl="node1" presStyleIdx="1" presStyleCnt="6"/>
      <dgm:spPr/>
      <dgm:t>
        <a:bodyPr/>
        <a:lstStyle/>
        <a:p>
          <a:endParaRPr lang="en-US"/>
        </a:p>
      </dgm:t>
    </dgm:pt>
    <dgm:pt modelId="{446401D9-7877-49D7-A02E-4BD48A8EAF0A}" type="pres">
      <dgm:prSet presAssocID="{5A8EDE12-1B23-403F-B191-BAF851ED7EB8}" presName="childShape" presStyleCnt="0"/>
      <dgm:spPr/>
    </dgm:pt>
    <dgm:pt modelId="{3B485305-7F83-495E-98BD-EB9E2FAC7B88}" type="pres">
      <dgm:prSet presAssocID="{F581DD4E-69C8-4630-A1AD-320259140175}" presName="Name13" presStyleLbl="parChTrans1D2" presStyleIdx="3" presStyleCnt="23"/>
      <dgm:spPr/>
      <dgm:t>
        <a:bodyPr/>
        <a:lstStyle/>
        <a:p>
          <a:endParaRPr lang="en-US"/>
        </a:p>
      </dgm:t>
    </dgm:pt>
    <dgm:pt modelId="{5F3F1F3B-60CC-4234-A71B-D5963DA76FB0}" type="pres">
      <dgm:prSet presAssocID="{A631293A-5EA7-48C0-8C93-15B630C9244E}" presName="childText" presStyleLbl="bgAcc1" presStyleIdx="3" presStyleCnt="23">
        <dgm:presLayoutVars>
          <dgm:bulletEnabled val="1"/>
        </dgm:presLayoutVars>
      </dgm:prSet>
      <dgm:spPr/>
      <dgm:t>
        <a:bodyPr/>
        <a:lstStyle/>
        <a:p>
          <a:endParaRPr lang="en-US"/>
        </a:p>
      </dgm:t>
    </dgm:pt>
    <dgm:pt modelId="{3CCB44FE-1A77-4D6A-93D8-B05DC2E6DC07}" type="pres">
      <dgm:prSet presAssocID="{39DDFE04-6BCA-4D0B-8BF9-DEB5D5B77F6F}" presName="Name13" presStyleLbl="parChTrans1D2" presStyleIdx="4" presStyleCnt="23"/>
      <dgm:spPr/>
      <dgm:t>
        <a:bodyPr/>
        <a:lstStyle/>
        <a:p>
          <a:endParaRPr lang="en-US"/>
        </a:p>
      </dgm:t>
    </dgm:pt>
    <dgm:pt modelId="{62FBB641-4290-407D-B24A-A46A3FFB4209}" type="pres">
      <dgm:prSet presAssocID="{75E03C4F-ADA5-4076-875E-798C1A2F9086}" presName="childText" presStyleLbl="bgAcc1" presStyleIdx="4" presStyleCnt="23">
        <dgm:presLayoutVars>
          <dgm:bulletEnabled val="1"/>
        </dgm:presLayoutVars>
      </dgm:prSet>
      <dgm:spPr/>
      <dgm:t>
        <a:bodyPr/>
        <a:lstStyle/>
        <a:p>
          <a:endParaRPr lang="en-US"/>
        </a:p>
      </dgm:t>
    </dgm:pt>
    <dgm:pt modelId="{57D8239C-359F-4F72-84B1-9AE30D75F413}" type="pres">
      <dgm:prSet presAssocID="{0219D4B9-FC46-4E12-8715-20DA3B104315}" presName="Name13" presStyleLbl="parChTrans1D2" presStyleIdx="5" presStyleCnt="23"/>
      <dgm:spPr/>
      <dgm:t>
        <a:bodyPr/>
        <a:lstStyle/>
        <a:p>
          <a:endParaRPr lang="en-US"/>
        </a:p>
      </dgm:t>
    </dgm:pt>
    <dgm:pt modelId="{B0F68D3A-ACF9-48BF-9682-4FE08D58F771}" type="pres">
      <dgm:prSet presAssocID="{859F6730-717E-4009-B556-1A71EEFF2092}" presName="childText" presStyleLbl="bgAcc1" presStyleIdx="5" presStyleCnt="23">
        <dgm:presLayoutVars>
          <dgm:bulletEnabled val="1"/>
        </dgm:presLayoutVars>
      </dgm:prSet>
      <dgm:spPr/>
      <dgm:t>
        <a:bodyPr/>
        <a:lstStyle/>
        <a:p>
          <a:endParaRPr lang="en-US"/>
        </a:p>
      </dgm:t>
    </dgm:pt>
    <dgm:pt modelId="{0A66A4C7-7737-4768-ABD1-C34F23CF8672}" type="pres">
      <dgm:prSet presAssocID="{7AD7ACB1-13FE-4C5E-9F05-1A5A44A11753}" presName="Name13" presStyleLbl="parChTrans1D2" presStyleIdx="6" presStyleCnt="23"/>
      <dgm:spPr/>
      <dgm:t>
        <a:bodyPr/>
        <a:lstStyle/>
        <a:p>
          <a:endParaRPr lang="en-US"/>
        </a:p>
      </dgm:t>
    </dgm:pt>
    <dgm:pt modelId="{F05C88F1-9602-4B84-9F6E-32C3D9D9740A}" type="pres">
      <dgm:prSet presAssocID="{99E25E0D-ED53-45DE-AB44-F2F003018526}" presName="childText" presStyleLbl="bgAcc1" presStyleIdx="6" presStyleCnt="23">
        <dgm:presLayoutVars>
          <dgm:bulletEnabled val="1"/>
        </dgm:presLayoutVars>
      </dgm:prSet>
      <dgm:spPr/>
      <dgm:t>
        <a:bodyPr/>
        <a:lstStyle/>
        <a:p>
          <a:endParaRPr lang="en-US"/>
        </a:p>
      </dgm:t>
    </dgm:pt>
    <dgm:pt modelId="{5D5897B8-883C-43B1-9B0A-2AA4E228FA26}" type="pres">
      <dgm:prSet presAssocID="{44FAB69F-56C0-4E52-8576-5E49DEFABCC7}" presName="Name13" presStyleLbl="parChTrans1D2" presStyleIdx="7" presStyleCnt="23"/>
      <dgm:spPr/>
      <dgm:t>
        <a:bodyPr/>
        <a:lstStyle/>
        <a:p>
          <a:endParaRPr lang="en-US"/>
        </a:p>
      </dgm:t>
    </dgm:pt>
    <dgm:pt modelId="{33484CE1-0B74-4587-8AB7-15533F743432}" type="pres">
      <dgm:prSet presAssocID="{7B871CFE-E8B2-4E9B-AC32-72A928F09203}" presName="childText" presStyleLbl="bgAcc1" presStyleIdx="7" presStyleCnt="23">
        <dgm:presLayoutVars>
          <dgm:bulletEnabled val="1"/>
        </dgm:presLayoutVars>
      </dgm:prSet>
      <dgm:spPr/>
      <dgm:t>
        <a:bodyPr/>
        <a:lstStyle/>
        <a:p>
          <a:endParaRPr lang="en-US"/>
        </a:p>
      </dgm:t>
    </dgm:pt>
    <dgm:pt modelId="{4F14917E-A68C-4380-8822-2BFCEB628D46}" type="pres">
      <dgm:prSet presAssocID="{5CD9051F-42CA-45A9-81EA-BC5FDADFAD94}" presName="root" presStyleCnt="0"/>
      <dgm:spPr/>
    </dgm:pt>
    <dgm:pt modelId="{EAEBA1CA-00F3-4EA6-8E79-1ECA5884AB03}" type="pres">
      <dgm:prSet presAssocID="{5CD9051F-42CA-45A9-81EA-BC5FDADFAD94}" presName="rootComposite" presStyleCnt="0"/>
      <dgm:spPr/>
    </dgm:pt>
    <dgm:pt modelId="{65741E99-F9B1-4639-99B5-6D2362E204A3}" type="pres">
      <dgm:prSet presAssocID="{5CD9051F-42CA-45A9-81EA-BC5FDADFAD94}" presName="rootText" presStyleLbl="node1" presStyleIdx="2" presStyleCnt="6"/>
      <dgm:spPr/>
      <dgm:t>
        <a:bodyPr/>
        <a:lstStyle/>
        <a:p>
          <a:endParaRPr lang="en-US"/>
        </a:p>
      </dgm:t>
    </dgm:pt>
    <dgm:pt modelId="{267449E1-1D8B-44A5-B831-A0FF0BC68308}" type="pres">
      <dgm:prSet presAssocID="{5CD9051F-42CA-45A9-81EA-BC5FDADFAD94}" presName="rootConnector" presStyleLbl="node1" presStyleIdx="2" presStyleCnt="6"/>
      <dgm:spPr/>
      <dgm:t>
        <a:bodyPr/>
        <a:lstStyle/>
        <a:p>
          <a:endParaRPr lang="en-US"/>
        </a:p>
      </dgm:t>
    </dgm:pt>
    <dgm:pt modelId="{37130957-793D-437F-A59E-B33948C3F4E5}" type="pres">
      <dgm:prSet presAssocID="{5CD9051F-42CA-45A9-81EA-BC5FDADFAD94}" presName="childShape" presStyleCnt="0"/>
      <dgm:spPr/>
    </dgm:pt>
    <dgm:pt modelId="{8E1897E1-6903-4EC0-B332-F98C54737DF8}" type="pres">
      <dgm:prSet presAssocID="{7F26620D-55BB-4DE2-977D-BA36FEC1CEB8}" presName="Name13" presStyleLbl="parChTrans1D2" presStyleIdx="8" presStyleCnt="23"/>
      <dgm:spPr/>
      <dgm:t>
        <a:bodyPr/>
        <a:lstStyle/>
        <a:p>
          <a:endParaRPr lang="en-US"/>
        </a:p>
      </dgm:t>
    </dgm:pt>
    <dgm:pt modelId="{ABF4F6C1-A350-486E-8B48-11336716F4B1}" type="pres">
      <dgm:prSet presAssocID="{C751D09F-A984-438D-8618-1FED1D86EA49}" presName="childText" presStyleLbl="bgAcc1" presStyleIdx="8" presStyleCnt="23">
        <dgm:presLayoutVars>
          <dgm:bulletEnabled val="1"/>
        </dgm:presLayoutVars>
      </dgm:prSet>
      <dgm:spPr/>
      <dgm:t>
        <a:bodyPr/>
        <a:lstStyle/>
        <a:p>
          <a:endParaRPr lang="en-US"/>
        </a:p>
      </dgm:t>
    </dgm:pt>
    <dgm:pt modelId="{8BF7DDE0-23BB-4A27-81B4-01C1CC4958B4}" type="pres">
      <dgm:prSet presAssocID="{006DF83E-0739-4A2A-9010-1E5681DFBFF4}" presName="Name13" presStyleLbl="parChTrans1D2" presStyleIdx="9" presStyleCnt="23"/>
      <dgm:spPr/>
      <dgm:t>
        <a:bodyPr/>
        <a:lstStyle/>
        <a:p>
          <a:endParaRPr lang="en-US"/>
        </a:p>
      </dgm:t>
    </dgm:pt>
    <dgm:pt modelId="{1ACA568F-F040-48C6-A53A-103BB09815E9}" type="pres">
      <dgm:prSet presAssocID="{177B3D34-DF7B-48BB-9A80-01C0FAB89EB0}" presName="childText" presStyleLbl="bgAcc1" presStyleIdx="9" presStyleCnt="23">
        <dgm:presLayoutVars>
          <dgm:bulletEnabled val="1"/>
        </dgm:presLayoutVars>
      </dgm:prSet>
      <dgm:spPr/>
      <dgm:t>
        <a:bodyPr/>
        <a:lstStyle/>
        <a:p>
          <a:endParaRPr lang="en-US"/>
        </a:p>
      </dgm:t>
    </dgm:pt>
    <dgm:pt modelId="{73CC5501-5AAD-4B7E-8479-D1B4E54C8642}" type="pres">
      <dgm:prSet presAssocID="{FB17E7CB-8554-44FA-86AA-C2B7014102B3}" presName="root" presStyleCnt="0"/>
      <dgm:spPr/>
    </dgm:pt>
    <dgm:pt modelId="{625B6127-E48B-4362-BB1C-04583058C58B}" type="pres">
      <dgm:prSet presAssocID="{FB17E7CB-8554-44FA-86AA-C2B7014102B3}" presName="rootComposite" presStyleCnt="0"/>
      <dgm:spPr/>
    </dgm:pt>
    <dgm:pt modelId="{EB231D84-1D59-4C9F-A937-EA26EDE03D75}" type="pres">
      <dgm:prSet presAssocID="{FB17E7CB-8554-44FA-86AA-C2B7014102B3}" presName="rootText" presStyleLbl="node1" presStyleIdx="3" presStyleCnt="6"/>
      <dgm:spPr/>
      <dgm:t>
        <a:bodyPr/>
        <a:lstStyle/>
        <a:p>
          <a:endParaRPr lang="en-US"/>
        </a:p>
      </dgm:t>
    </dgm:pt>
    <dgm:pt modelId="{432BCFC8-097B-4FCB-887A-8438074AC6B9}" type="pres">
      <dgm:prSet presAssocID="{FB17E7CB-8554-44FA-86AA-C2B7014102B3}" presName="rootConnector" presStyleLbl="node1" presStyleIdx="3" presStyleCnt="6"/>
      <dgm:spPr/>
      <dgm:t>
        <a:bodyPr/>
        <a:lstStyle/>
        <a:p>
          <a:endParaRPr lang="en-US"/>
        </a:p>
      </dgm:t>
    </dgm:pt>
    <dgm:pt modelId="{FEB19B72-98EA-4E31-A7BF-1E7E8A386663}" type="pres">
      <dgm:prSet presAssocID="{FB17E7CB-8554-44FA-86AA-C2B7014102B3}" presName="childShape" presStyleCnt="0"/>
      <dgm:spPr/>
    </dgm:pt>
    <dgm:pt modelId="{61A40AC7-8565-4746-AD73-68DA909F551B}" type="pres">
      <dgm:prSet presAssocID="{1DA0C335-D5E1-461E-BC4A-8697C529D71A}" presName="Name13" presStyleLbl="parChTrans1D2" presStyleIdx="10" presStyleCnt="23"/>
      <dgm:spPr/>
      <dgm:t>
        <a:bodyPr/>
        <a:lstStyle/>
        <a:p>
          <a:endParaRPr lang="en-US"/>
        </a:p>
      </dgm:t>
    </dgm:pt>
    <dgm:pt modelId="{C1EA07DD-A460-458E-B4E1-15B3A8F1EDD3}" type="pres">
      <dgm:prSet presAssocID="{87EBA0EE-43A2-4D97-9A30-424C63362EA0}" presName="childText" presStyleLbl="bgAcc1" presStyleIdx="10" presStyleCnt="23">
        <dgm:presLayoutVars>
          <dgm:bulletEnabled val="1"/>
        </dgm:presLayoutVars>
      </dgm:prSet>
      <dgm:spPr/>
      <dgm:t>
        <a:bodyPr/>
        <a:lstStyle/>
        <a:p>
          <a:endParaRPr lang="en-US"/>
        </a:p>
      </dgm:t>
    </dgm:pt>
    <dgm:pt modelId="{4CCB3E09-1E2D-4765-BA2D-A719A1947E11}" type="pres">
      <dgm:prSet presAssocID="{E6F979D0-C9B7-4F63-885C-347849646C15}" presName="Name13" presStyleLbl="parChTrans1D2" presStyleIdx="11" presStyleCnt="23"/>
      <dgm:spPr/>
      <dgm:t>
        <a:bodyPr/>
        <a:lstStyle/>
        <a:p>
          <a:endParaRPr lang="en-US"/>
        </a:p>
      </dgm:t>
    </dgm:pt>
    <dgm:pt modelId="{495D887A-404F-4838-BB2D-6CCDB0010256}" type="pres">
      <dgm:prSet presAssocID="{E2090AD4-A0A2-4A71-801C-F484F789557D}" presName="childText" presStyleLbl="bgAcc1" presStyleIdx="11" presStyleCnt="23">
        <dgm:presLayoutVars>
          <dgm:bulletEnabled val="1"/>
        </dgm:presLayoutVars>
      </dgm:prSet>
      <dgm:spPr/>
      <dgm:t>
        <a:bodyPr/>
        <a:lstStyle/>
        <a:p>
          <a:endParaRPr lang="en-US"/>
        </a:p>
      </dgm:t>
    </dgm:pt>
    <dgm:pt modelId="{B70A38B6-5009-421B-A422-E92F921015E1}" type="pres">
      <dgm:prSet presAssocID="{4ADD1CD3-C740-4323-99EA-7828A43AF842}" presName="Name13" presStyleLbl="parChTrans1D2" presStyleIdx="12" presStyleCnt="23"/>
      <dgm:spPr/>
      <dgm:t>
        <a:bodyPr/>
        <a:lstStyle/>
        <a:p>
          <a:endParaRPr lang="en-US"/>
        </a:p>
      </dgm:t>
    </dgm:pt>
    <dgm:pt modelId="{04476EE8-7002-4E77-8025-698EB5C91278}" type="pres">
      <dgm:prSet presAssocID="{058141CB-D0FB-498D-89FC-314298ED393F}" presName="childText" presStyleLbl="bgAcc1" presStyleIdx="12" presStyleCnt="23">
        <dgm:presLayoutVars>
          <dgm:bulletEnabled val="1"/>
        </dgm:presLayoutVars>
      </dgm:prSet>
      <dgm:spPr/>
      <dgm:t>
        <a:bodyPr/>
        <a:lstStyle/>
        <a:p>
          <a:endParaRPr lang="en-US"/>
        </a:p>
      </dgm:t>
    </dgm:pt>
    <dgm:pt modelId="{5BDE4B6A-CDA0-41D4-B174-F1F8A6741A21}" type="pres">
      <dgm:prSet presAssocID="{B46CFF3C-723B-4B2F-BE56-E813E2D4DF19}" presName="Name13" presStyleLbl="parChTrans1D2" presStyleIdx="13" presStyleCnt="23"/>
      <dgm:spPr/>
      <dgm:t>
        <a:bodyPr/>
        <a:lstStyle/>
        <a:p>
          <a:endParaRPr lang="en-US"/>
        </a:p>
      </dgm:t>
    </dgm:pt>
    <dgm:pt modelId="{46E29084-CA10-4A28-AB8D-C015CFEFA3BE}" type="pres">
      <dgm:prSet presAssocID="{8E172349-FB5A-4E22-9426-F0E3C0743D6B}" presName="childText" presStyleLbl="bgAcc1" presStyleIdx="13" presStyleCnt="23" custLinFactNeighborX="-509" custLinFactNeighborY="-2465">
        <dgm:presLayoutVars>
          <dgm:bulletEnabled val="1"/>
        </dgm:presLayoutVars>
      </dgm:prSet>
      <dgm:spPr/>
      <dgm:t>
        <a:bodyPr/>
        <a:lstStyle/>
        <a:p>
          <a:endParaRPr lang="en-US"/>
        </a:p>
      </dgm:t>
    </dgm:pt>
    <dgm:pt modelId="{C73A465C-1E41-448A-9BF5-6BAA747D1E93}" type="pres">
      <dgm:prSet presAssocID="{FC54063D-452C-4B74-AC9C-3E7D8932379E}" presName="Name13" presStyleLbl="parChTrans1D2" presStyleIdx="14" presStyleCnt="23"/>
      <dgm:spPr/>
      <dgm:t>
        <a:bodyPr/>
        <a:lstStyle/>
        <a:p>
          <a:endParaRPr lang="en-US"/>
        </a:p>
      </dgm:t>
    </dgm:pt>
    <dgm:pt modelId="{268D13D1-8346-4505-943A-9714EAE2D560}" type="pres">
      <dgm:prSet presAssocID="{46FAC235-D87C-421A-AFC4-483712AC81A2}" presName="childText" presStyleLbl="bgAcc1" presStyleIdx="14" presStyleCnt="23">
        <dgm:presLayoutVars>
          <dgm:bulletEnabled val="1"/>
        </dgm:presLayoutVars>
      </dgm:prSet>
      <dgm:spPr/>
      <dgm:t>
        <a:bodyPr/>
        <a:lstStyle/>
        <a:p>
          <a:endParaRPr lang="en-US"/>
        </a:p>
      </dgm:t>
    </dgm:pt>
    <dgm:pt modelId="{B98A7ECF-9EFB-411D-A3F8-D8F3CD36B126}" type="pres">
      <dgm:prSet presAssocID="{CC6000BE-285D-47DF-A919-AAA2F5B882C3}" presName="root" presStyleCnt="0"/>
      <dgm:spPr/>
    </dgm:pt>
    <dgm:pt modelId="{2693AD50-5BE3-4588-9480-D0B973BDC50E}" type="pres">
      <dgm:prSet presAssocID="{CC6000BE-285D-47DF-A919-AAA2F5B882C3}" presName="rootComposite" presStyleCnt="0"/>
      <dgm:spPr/>
    </dgm:pt>
    <dgm:pt modelId="{C095C41D-8BD9-41A7-9A33-9A3BAB6D691C}" type="pres">
      <dgm:prSet presAssocID="{CC6000BE-285D-47DF-A919-AAA2F5B882C3}" presName="rootText" presStyleLbl="node1" presStyleIdx="4" presStyleCnt="6"/>
      <dgm:spPr/>
      <dgm:t>
        <a:bodyPr/>
        <a:lstStyle/>
        <a:p>
          <a:endParaRPr lang="en-US"/>
        </a:p>
      </dgm:t>
    </dgm:pt>
    <dgm:pt modelId="{D8197B82-8F71-48F9-B867-B26A643D4BBB}" type="pres">
      <dgm:prSet presAssocID="{CC6000BE-285D-47DF-A919-AAA2F5B882C3}" presName="rootConnector" presStyleLbl="node1" presStyleIdx="4" presStyleCnt="6"/>
      <dgm:spPr/>
      <dgm:t>
        <a:bodyPr/>
        <a:lstStyle/>
        <a:p>
          <a:endParaRPr lang="en-US"/>
        </a:p>
      </dgm:t>
    </dgm:pt>
    <dgm:pt modelId="{936D780C-EAD4-46B0-B4EB-6269DA4CF9F3}" type="pres">
      <dgm:prSet presAssocID="{CC6000BE-285D-47DF-A919-AAA2F5B882C3}" presName="childShape" presStyleCnt="0"/>
      <dgm:spPr/>
    </dgm:pt>
    <dgm:pt modelId="{789FCDA1-212B-498D-AECD-70AC5D3F5A00}" type="pres">
      <dgm:prSet presAssocID="{AD6CD8CA-F8FC-4A14-8C31-FA046F73E0F0}" presName="Name13" presStyleLbl="parChTrans1D2" presStyleIdx="15" presStyleCnt="23"/>
      <dgm:spPr/>
      <dgm:t>
        <a:bodyPr/>
        <a:lstStyle/>
        <a:p>
          <a:endParaRPr lang="en-US"/>
        </a:p>
      </dgm:t>
    </dgm:pt>
    <dgm:pt modelId="{5E9A309C-51A8-46CD-A5FE-32039EE79854}" type="pres">
      <dgm:prSet presAssocID="{90F43990-FCE2-46CE-A515-6F26B35EFD21}" presName="childText" presStyleLbl="bgAcc1" presStyleIdx="15" presStyleCnt="23">
        <dgm:presLayoutVars>
          <dgm:bulletEnabled val="1"/>
        </dgm:presLayoutVars>
      </dgm:prSet>
      <dgm:spPr/>
      <dgm:t>
        <a:bodyPr/>
        <a:lstStyle/>
        <a:p>
          <a:endParaRPr lang="en-US"/>
        </a:p>
      </dgm:t>
    </dgm:pt>
    <dgm:pt modelId="{4B0F857A-C9E0-411D-800E-7A7F7B7B6F15}" type="pres">
      <dgm:prSet presAssocID="{DEBD0E62-6333-46FC-A698-D79D54CF1514}" presName="Name13" presStyleLbl="parChTrans1D2" presStyleIdx="16" presStyleCnt="23"/>
      <dgm:spPr/>
      <dgm:t>
        <a:bodyPr/>
        <a:lstStyle/>
        <a:p>
          <a:endParaRPr lang="en-US"/>
        </a:p>
      </dgm:t>
    </dgm:pt>
    <dgm:pt modelId="{39603930-6921-49D5-B90E-0AE0163C201C}" type="pres">
      <dgm:prSet presAssocID="{C6EA2F9A-A512-47E1-B33A-C61C56465289}" presName="childText" presStyleLbl="bgAcc1" presStyleIdx="16" presStyleCnt="23">
        <dgm:presLayoutVars>
          <dgm:bulletEnabled val="1"/>
        </dgm:presLayoutVars>
      </dgm:prSet>
      <dgm:spPr/>
      <dgm:t>
        <a:bodyPr/>
        <a:lstStyle/>
        <a:p>
          <a:endParaRPr lang="en-US"/>
        </a:p>
      </dgm:t>
    </dgm:pt>
    <dgm:pt modelId="{D6C5DF33-BA90-4749-A2DC-CEA4EBB0E479}" type="pres">
      <dgm:prSet presAssocID="{F56A69D2-C476-4CD4-AA47-A1B645E17983}" presName="Name13" presStyleLbl="parChTrans1D2" presStyleIdx="17" presStyleCnt="23"/>
      <dgm:spPr/>
      <dgm:t>
        <a:bodyPr/>
        <a:lstStyle/>
        <a:p>
          <a:endParaRPr lang="en-US"/>
        </a:p>
      </dgm:t>
    </dgm:pt>
    <dgm:pt modelId="{5DBE7C5B-FA99-491E-A572-78B9C91E9CAD}" type="pres">
      <dgm:prSet presAssocID="{0C6EA3F1-6691-4BC7-9D77-CCFE2592D08A}" presName="childText" presStyleLbl="bgAcc1" presStyleIdx="17" presStyleCnt="23">
        <dgm:presLayoutVars>
          <dgm:bulletEnabled val="1"/>
        </dgm:presLayoutVars>
      </dgm:prSet>
      <dgm:spPr/>
      <dgm:t>
        <a:bodyPr/>
        <a:lstStyle/>
        <a:p>
          <a:endParaRPr lang="en-US"/>
        </a:p>
      </dgm:t>
    </dgm:pt>
    <dgm:pt modelId="{9A6513F8-0A47-40C5-8402-034A8E6DF90D}" type="pres">
      <dgm:prSet presAssocID="{C337B2C8-4964-464C-B257-DF25960BB336}" presName="Name13" presStyleLbl="parChTrans1D2" presStyleIdx="18" presStyleCnt="23"/>
      <dgm:spPr/>
      <dgm:t>
        <a:bodyPr/>
        <a:lstStyle/>
        <a:p>
          <a:endParaRPr lang="en-US"/>
        </a:p>
      </dgm:t>
    </dgm:pt>
    <dgm:pt modelId="{BC7CEB37-DBEA-4270-805A-71E8424194D0}" type="pres">
      <dgm:prSet presAssocID="{A25D70BC-6D8D-4073-BF76-2C9EC16A7977}" presName="childText" presStyleLbl="bgAcc1" presStyleIdx="18" presStyleCnt="23">
        <dgm:presLayoutVars>
          <dgm:bulletEnabled val="1"/>
        </dgm:presLayoutVars>
      </dgm:prSet>
      <dgm:spPr/>
      <dgm:t>
        <a:bodyPr/>
        <a:lstStyle/>
        <a:p>
          <a:endParaRPr lang="en-US"/>
        </a:p>
      </dgm:t>
    </dgm:pt>
    <dgm:pt modelId="{EB0AA6E5-9C0B-4B0E-AB63-82BAFF661600}" type="pres">
      <dgm:prSet presAssocID="{0818F10F-D64C-4054-9F45-8A5722984876}" presName="Name13" presStyleLbl="parChTrans1D2" presStyleIdx="19" presStyleCnt="23"/>
      <dgm:spPr/>
      <dgm:t>
        <a:bodyPr/>
        <a:lstStyle/>
        <a:p>
          <a:endParaRPr lang="en-US"/>
        </a:p>
      </dgm:t>
    </dgm:pt>
    <dgm:pt modelId="{0A60B0E3-F9C5-4664-8B8F-937610C152E8}" type="pres">
      <dgm:prSet presAssocID="{BD44371F-9700-4CEF-9D15-1D53065A0648}" presName="childText" presStyleLbl="bgAcc1" presStyleIdx="19" presStyleCnt="23">
        <dgm:presLayoutVars>
          <dgm:bulletEnabled val="1"/>
        </dgm:presLayoutVars>
      </dgm:prSet>
      <dgm:spPr/>
      <dgm:t>
        <a:bodyPr/>
        <a:lstStyle/>
        <a:p>
          <a:endParaRPr lang="en-US"/>
        </a:p>
      </dgm:t>
    </dgm:pt>
    <dgm:pt modelId="{2C62E8CC-DB74-4D09-8D39-60747A860BAF}" type="pres">
      <dgm:prSet presAssocID="{A5B13B5E-4553-448A-9F90-4B975823FFD2}" presName="root" presStyleCnt="0"/>
      <dgm:spPr/>
    </dgm:pt>
    <dgm:pt modelId="{D670F627-B78E-4B02-9D44-9E23E5042E8E}" type="pres">
      <dgm:prSet presAssocID="{A5B13B5E-4553-448A-9F90-4B975823FFD2}" presName="rootComposite" presStyleCnt="0"/>
      <dgm:spPr/>
    </dgm:pt>
    <dgm:pt modelId="{F37F0F9E-EF21-4EA6-9911-F5DA41901E9E}" type="pres">
      <dgm:prSet presAssocID="{A5B13B5E-4553-448A-9F90-4B975823FFD2}" presName="rootText" presStyleLbl="node1" presStyleIdx="5" presStyleCnt="6"/>
      <dgm:spPr/>
      <dgm:t>
        <a:bodyPr/>
        <a:lstStyle/>
        <a:p>
          <a:endParaRPr lang="en-US"/>
        </a:p>
      </dgm:t>
    </dgm:pt>
    <dgm:pt modelId="{4D8755D7-ABE9-4496-B6C8-75A89B8ABB30}" type="pres">
      <dgm:prSet presAssocID="{A5B13B5E-4553-448A-9F90-4B975823FFD2}" presName="rootConnector" presStyleLbl="node1" presStyleIdx="5" presStyleCnt="6"/>
      <dgm:spPr/>
      <dgm:t>
        <a:bodyPr/>
        <a:lstStyle/>
        <a:p>
          <a:endParaRPr lang="en-US"/>
        </a:p>
      </dgm:t>
    </dgm:pt>
    <dgm:pt modelId="{025C433C-0D97-4BD3-982A-E0B6FE950720}" type="pres">
      <dgm:prSet presAssocID="{A5B13B5E-4553-448A-9F90-4B975823FFD2}" presName="childShape" presStyleCnt="0"/>
      <dgm:spPr/>
    </dgm:pt>
    <dgm:pt modelId="{95C47217-1394-4D2A-BCF8-D0912CE7327E}" type="pres">
      <dgm:prSet presAssocID="{C7E06518-9624-408B-922D-CCF2354D9FC1}" presName="Name13" presStyleLbl="parChTrans1D2" presStyleIdx="20" presStyleCnt="23"/>
      <dgm:spPr/>
      <dgm:t>
        <a:bodyPr/>
        <a:lstStyle/>
        <a:p>
          <a:endParaRPr lang="en-US"/>
        </a:p>
      </dgm:t>
    </dgm:pt>
    <dgm:pt modelId="{1A9524F3-CF02-4C5C-AB25-A45EA719109D}" type="pres">
      <dgm:prSet presAssocID="{3427D349-99DC-4502-96E7-906D8835B5DC}" presName="childText" presStyleLbl="bgAcc1" presStyleIdx="20" presStyleCnt="23">
        <dgm:presLayoutVars>
          <dgm:bulletEnabled val="1"/>
        </dgm:presLayoutVars>
      </dgm:prSet>
      <dgm:spPr/>
      <dgm:t>
        <a:bodyPr/>
        <a:lstStyle/>
        <a:p>
          <a:endParaRPr lang="en-US"/>
        </a:p>
      </dgm:t>
    </dgm:pt>
    <dgm:pt modelId="{6D22B6E8-938A-4D4D-9F78-2E45A5BFA3D1}" type="pres">
      <dgm:prSet presAssocID="{BB2F6EB0-7D1D-4D16-94BB-9187367DDD45}" presName="Name13" presStyleLbl="parChTrans1D2" presStyleIdx="21" presStyleCnt="23"/>
      <dgm:spPr/>
      <dgm:t>
        <a:bodyPr/>
        <a:lstStyle/>
        <a:p>
          <a:endParaRPr lang="en-US"/>
        </a:p>
      </dgm:t>
    </dgm:pt>
    <dgm:pt modelId="{9C54F8C3-300B-4944-BCB2-8B31C1695EF6}" type="pres">
      <dgm:prSet presAssocID="{C9A0CDD9-C61D-47D9-ACA3-A53E59B17BF1}" presName="childText" presStyleLbl="bgAcc1" presStyleIdx="21" presStyleCnt="23" custLinFactNeighborX="1637" custLinFactNeighborY="2894">
        <dgm:presLayoutVars>
          <dgm:bulletEnabled val="1"/>
        </dgm:presLayoutVars>
      </dgm:prSet>
      <dgm:spPr/>
      <dgm:t>
        <a:bodyPr/>
        <a:lstStyle/>
        <a:p>
          <a:endParaRPr lang="en-US"/>
        </a:p>
      </dgm:t>
    </dgm:pt>
    <dgm:pt modelId="{3B887218-7B5D-429A-A408-3BA502C39A6B}" type="pres">
      <dgm:prSet presAssocID="{7D28C8B0-3481-4DB4-8F64-47B0E899ABB3}" presName="Name13" presStyleLbl="parChTrans1D2" presStyleIdx="22" presStyleCnt="23"/>
      <dgm:spPr/>
      <dgm:t>
        <a:bodyPr/>
        <a:lstStyle/>
        <a:p>
          <a:endParaRPr lang="en-US"/>
        </a:p>
      </dgm:t>
    </dgm:pt>
    <dgm:pt modelId="{8E84A0B5-4C09-4F5C-AA73-58BB86726F0E}" type="pres">
      <dgm:prSet presAssocID="{490618C2-1134-4E50-8FE1-4939A703E499}" presName="childText" presStyleLbl="bgAcc1" presStyleIdx="22" presStyleCnt="23">
        <dgm:presLayoutVars>
          <dgm:bulletEnabled val="1"/>
        </dgm:presLayoutVars>
      </dgm:prSet>
      <dgm:spPr/>
      <dgm:t>
        <a:bodyPr/>
        <a:lstStyle/>
        <a:p>
          <a:endParaRPr lang="en-US"/>
        </a:p>
      </dgm:t>
    </dgm:pt>
  </dgm:ptLst>
  <dgm:cxnLst>
    <dgm:cxn modelId="{57C0FD99-973D-4E57-9471-73AED0A41AA3}" type="presOf" srcId="{5A8EDE12-1B23-403F-B191-BAF851ED7EB8}" destId="{8D8760CB-E57C-41DF-B46D-919F771DBC70}" srcOrd="1" destOrd="0" presId="urn:microsoft.com/office/officeart/2005/8/layout/hierarchy3"/>
    <dgm:cxn modelId="{55926CF3-954F-4859-961A-CF0EC8AB6B08}" type="presOf" srcId="{0219D4B9-FC46-4E12-8715-20DA3B104315}" destId="{57D8239C-359F-4F72-84B1-9AE30D75F413}" srcOrd="0" destOrd="0" presId="urn:microsoft.com/office/officeart/2005/8/layout/hierarchy3"/>
    <dgm:cxn modelId="{02D40758-E571-4E9E-B032-6ED59C705DF2}" type="presOf" srcId="{177B3D34-DF7B-48BB-9A80-01C0FAB89EB0}" destId="{1ACA568F-F040-48C6-A53A-103BB09815E9}" srcOrd="0" destOrd="0" presId="urn:microsoft.com/office/officeart/2005/8/layout/hierarchy3"/>
    <dgm:cxn modelId="{5EA6548D-2FFA-409D-B959-CC065899B3B5}" type="presOf" srcId="{CC6000BE-285D-47DF-A919-AAA2F5B882C3}" destId="{C095C41D-8BD9-41A7-9A33-9A3BAB6D691C}" srcOrd="0" destOrd="0" presId="urn:microsoft.com/office/officeart/2005/8/layout/hierarchy3"/>
    <dgm:cxn modelId="{F379E295-E151-4EB3-ADF5-60D639259E5D}" srcId="{FB17E7CB-8554-44FA-86AA-C2B7014102B3}" destId="{87EBA0EE-43A2-4D97-9A30-424C63362EA0}" srcOrd="0" destOrd="0" parTransId="{1DA0C335-D5E1-461E-BC4A-8697C529D71A}" sibTransId="{D790D815-2EB3-42D7-B8D5-575DAF5D22C1}"/>
    <dgm:cxn modelId="{F220176D-6736-4DD0-8ECF-CFE57959D4E6}" type="presOf" srcId="{90F43990-FCE2-46CE-A515-6F26B35EFD21}" destId="{5E9A309C-51A8-46CD-A5FE-32039EE79854}" srcOrd="0" destOrd="0" presId="urn:microsoft.com/office/officeart/2005/8/layout/hierarchy3"/>
    <dgm:cxn modelId="{18B85B5C-4EA4-4257-A7E9-B7806130D026}" srcId="{5A8EDE12-1B23-403F-B191-BAF851ED7EB8}" destId="{7B871CFE-E8B2-4E9B-AC32-72A928F09203}" srcOrd="4" destOrd="0" parTransId="{44FAB69F-56C0-4E52-8576-5E49DEFABCC7}" sibTransId="{21020C5E-03BC-4201-A8A1-3FD33DF5464A}"/>
    <dgm:cxn modelId="{CD3DAFEB-6A22-465E-969E-B5B644229325}" srcId="{CC6000BE-285D-47DF-A919-AAA2F5B882C3}" destId="{A25D70BC-6D8D-4073-BF76-2C9EC16A7977}" srcOrd="3" destOrd="0" parTransId="{C337B2C8-4964-464C-B257-DF25960BB336}" sibTransId="{5E3030B3-113A-402E-B9B4-3E60E71235DD}"/>
    <dgm:cxn modelId="{9F31CB7C-3F79-4CED-AA38-8B0C5F08DACC}" srcId="{A5B13B5E-4553-448A-9F90-4B975823FFD2}" destId="{C9A0CDD9-C61D-47D9-ACA3-A53E59B17BF1}" srcOrd="1" destOrd="0" parTransId="{BB2F6EB0-7D1D-4D16-94BB-9187367DDD45}" sibTransId="{C905A8EB-E19B-4031-B625-431C4C702556}"/>
    <dgm:cxn modelId="{9B828CD3-FDEE-4E9D-A19E-888EB631D834}" type="presOf" srcId="{8E172349-FB5A-4E22-9426-F0E3C0743D6B}" destId="{46E29084-CA10-4A28-AB8D-C015CFEFA3BE}" srcOrd="0" destOrd="0" presId="urn:microsoft.com/office/officeart/2005/8/layout/hierarchy3"/>
    <dgm:cxn modelId="{4FCC72E3-2279-407D-A744-388A6AE6E070}" type="presOf" srcId="{A5B13B5E-4553-448A-9F90-4B975823FFD2}" destId="{F37F0F9E-EF21-4EA6-9911-F5DA41901E9E}" srcOrd="0" destOrd="0" presId="urn:microsoft.com/office/officeart/2005/8/layout/hierarchy3"/>
    <dgm:cxn modelId="{F9B93251-408E-4DB3-806B-D08A6BB892F1}" srcId="{2E4FCE54-51A7-4FE6-86F4-D32C51E76BBB}" destId="{A5B13B5E-4553-448A-9F90-4B975823FFD2}" srcOrd="5" destOrd="0" parTransId="{41EE545B-D59C-4880-A51F-81AB261F4216}" sibTransId="{49F1DFC9-72E5-461E-B566-7B95BB6F7A20}"/>
    <dgm:cxn modelId="{7CB46ED8-4A7C-47A4-BE99-61C907C86D55}" type="presOf" srcId="{3427D349-99DC-4502-96E7-906D8835B5DC}" destId="{1A9524F3-CF02-4C5C-AB25-A45EA719109D}" srcOrd="0" destOrd="0" presId="urn:microsoft.com/office/officeart/2005/8/layout/hierarchy3"/>
    <dgm:cxn modelId="{1723A38B-FC65-46D9-A168-45C64FF1B49D}" srcId="{995D3FDD-0DD4-4707-9B48-E3D0EBADC14D}" destId="{A9E68F64-DCD4-47D0-81E3-98F63AD5E60E}" srcOrd="1" destOrd="0" parTransId="{C1AE7319-813D-47A0-98D9-F0D7D9BC5BF0}" sibTransId="{AADC527F-ECEC-43A1-8CF8-A3964E1C8F20}"/>
    <dgm:cxn modelId="{FAC69C0E-CDD3-46B3-AA70-2161727FCED1}" type="presOf" srcId="{5CD9051F-42CA-45A9-81EA-BC5FDADFAD94}" destId="{267449E1-1D8B-44A5-B831-A0FF0BC68308}" srcOrd="1" destOrd="0" presId="urn:microsoft.com/office/officeart/2005/8/layout/hierarchy3"/>
    <dgm:cxn modelId="{A1C1C6BC-C073-4AD1-8DB2-6021CD743DD5}" type="presOf" srcId="{FB17E7CB-8554-44FA-86AA-C2B7014102B3}" destId="{EB231D84-1D59-4C9F-A937-EA26EDE03D75}" srcOrd="0" destOrd="0" presId="urn:microsoft.com/office/officeart/2005/8/layout/hierarchy3"/>
    <dgm:cxn modelId="{6344A904-D4E6-42CC-9237-80440C3116C0}" srcId="{5CD9051F-42CA-45A9-81EA-BC5FDADFAD94}" destId="{C751D09F-A984-438D-8618-1FED1D86EA49}" srcOrd="0" destOrd="0" parTransId="{7F26620D-55BB-4DE2-977D-BA36FEC1CEB8}" sibTransId="{6AA5CA9C-E27D-44B6-8F2A-03A033C866B4}"/>
    <dgm:cxn modelId="{5A9E2B7C-A11B-4527-8A3B-C84C7A67F582}" type="presOf" srcId="{5A8EDE12-1B23-403F-B191-BAF851ED7EB8}" destId="{624968F8-60CB-42A1-8C2F-F60F0C0E3D66}" srcOrd="0" destOrd="0" presId="urn:microsoft.com/office/officeart/2005/8/layout/hierarchy3"/>
    <dgm:cxn modelId="{678AA1B0-90E8-48CE-AA5B-CDE2E41AD415}" srcId="{FB17E7CB-8554-44FA-86AA-C2B7014102B3}" destId="{058141CB-D0FB-498D-89FC-314298ED393F}" srcOrd="2" destOrd="0" parTransId="{4ADD1CD3-C740-4323-99EA-7828A43AF842}" sibTransId="{8F2F9884-EA9A-4D56-A7B1-2F40CAD67BF1}"/>
    <dgm:cxn modelId="{70BB6883-B6D2-4B70-B37A-8D25732A51E0}" type="presOf" srcId="{75E03C4F-ADA5-4076-875E-798C1A2F9086}" destId="{62FBB641-4290-407D-B24A-A46A3FFB4209}" srcOrd="0" destOrd="0" presId="urn:microsoft.com/office/officeart/2005/8/layout/hierarchy3"/>
    <dgm:cxn modelId="{FDB5C66E-B26E-4389-AD88-92E06F275B7A}" srcId="{2E4FCE54-51A7-4FE6-86F4-D32C51E76BBB}" destId="{5CD9051F-42CA-45A9-81EA-BC5FDADFAD94}" srcOrd="2" destOrd="0" parTransId="{8682F305-F69F-4EDB-9122-B859D3B3562B}" sibTransId="{B41A2954-1CE2-498A-8757-9665A1C6D9F6}"/>
    <dgm:cxn modelId="{807C47A6-7582-419A-B2C7-D71C7A16BCB9}" srcId="{2E4FCE54-51A7-4FE6-86F4-D32C51E76BBB}" destId="{CC6000BE-285D-47DF-A919-AAA2F5B882C3}" srcOrd="4" destOrd="0" parTransId="{F0154A6F-F8B5-4B99-B8B0-8B42C30294E7}" sibTransId="{07C2E432-BDE6-4E91-A2FA-0055547FCEAF}"/>
    <dgm:cxn modelId="{3D954A63-E054-48F5-A86E-5479CB658688}" type="presOf" srcId="{99E25E0D-ED53-45DE-AB44-F2F003018526}" destId="{F05C88F1-9602-4B84-9F6E-32C3D9D9740A}" srcOrd="0" destOrd="0" presId="urn:microsoft.com/office/officeart/2005/8/layout/hierarchy3"/>
    <dgm:cxn modelId="{82280E1A-D09F-41DA-8038-A8E2A9A103BE}" type="presOf" srcId="{995D3FDD-0DD4-4707-9B48-E3D0EBADC14D}" destId="{3B306DFA-1CE0-4E02-8F22-7A214F6A9811}" srcOrd="0" destOrd="0" presId="urn:microsoft.com/office/officeart/2005/8/layout/hierarchy3"/>
    <dgm:cxn modelId="{9A4DD1D1-D61E-4C45-A9F8-A51F618FB5E0}" srcId="{5CD9051F-42CA-45A9-81EA-BC5FDADFAD94}" destId="{177B3D34-DF7B-48BB-9A80-01C0FAB89EB0}" srcOrd="1" destOrd="0" parTransId="{006DF83E-0739-4A2A-9010-1E5681DFBFF4}" sibTransId="{D0306D80-122B-4314-9BFC-5142912F447F}"/>
    <dgm:cxn modelId="{037E8A2A-1BE1-462C-947F-84D4FFE1AB0F}" type="presOf" srcId="{80A4309D-FCC8-4255-9406-CAC645D11F80}" destId="{BE8DAA9C-EA98-4109-90B6-19AB512D80F5}" srcOrd="0" destOrd="0" presId="urn:microsoft.com/office/officeart/2005/8/layout/hierarchy3"/>
    <dgm:cxn modelId="{99B0745B-84D6-4FA3-9C31-137C513472CD}" type="presOf" srcId="{A631293A-5EA7-48C0-8C93-15B630C9244E}" destId="{5F3F1F3B-60CC-4234-A71B-D5963DA76FB0}" srcOrd="0" destOrd="0" presId="urn:microsoft.com/office/officeart/2005/8/layout/hierarchy3"/>
    <dgm:cxn modelId="{2BB26056-0739-40E2-B9E2-18CF1A613CDD}" type="presOf" srcId="{FC54063D-452C-4B74-AC9C-3E7D8932379E}" destId="{C73A465C-1E41-448A-9BF5-6BAA747D1E93}" srcOrd="0" destOrd="0" presId="urn:microsoft.com/office/officeart/2005/8/layout/hierarchy3"/>
    <dgm:cxn modelId="{32270F17-B760-4489-8939-1CD79EDA765C}" srcId="{995D3FDD-0DD4-4707-9B48-E3D0EBADC14D}" destId="{80A4309D-FCC8-4255-9406-CAC645D11F80}" srcOrd="0" destOrd="0" parTransId="{460D23B1-74A7-43A3-87EA-253B8EC1D5C0}" sibTransId="{ADEEFF0A-1D3F-40A4-ADB4-9C75A53257E8}"/>
    <dgm:cxn modelId="{1B17A659-0D88-46F5-BB40-A123A4F12BA8}" srcId="{CC6000BE-285D-47DF-A919-AAA2F5B882C3}" destId="{0C6EA3F1-6691-4BC7-9D77-CCFE2592D08A}" srcOrd="2" destOrd="0" parTransId="{F56A69D2-C476-4CD4-AA47-A1B645E17983}" sibTransId="{6B6FC1D4-800D-481C-B6F2-07E2AA181770}"/>
    <dgm:cxn modelId="{1F847924-0E48-47B4-9446-66BA4E814F1E}" srcId="{FB17E7CB-8554-44FA-86AA-C2B7014102B3}" destId="{E2090AD4-A0A2-4A71-801C-F484F789557D}" srcOrd="1" destOrd="0" parTransId="{E6F979D0-C9B7-4F63-885C-347849646C15}" sibTransId="{470E53DF-9CF9-4B18-9292-CF08E2F45AF3}"/>
    <dgm:cxn modelId="{415FE59D-3A72-48AA-84C6-AB0CB3B4EA2A}" type="presOf" srcId="{0C6EA3F1-6691-4BC7-9D77-CCFE2592D08A}" destId="{5DBE7C5B-FA99-491E-A572-78B9C91E9CAD}" srcOrd="0" destOrd="0" presId="urn:microsoft.com/office/officeart/2005/8/layout/hierarchy3"/>
    <dgm:cxn modelId="{5293D816-1063-4B92-A5A4-830671A24C0D}" type="presOf" srcId="{7F26620D-55BB-4DE2-977D-BA36FEC1CEB8}" destId="{8E1897E1-6903-4EC0-B332-F98C54737DF8}" srcOrd="0" destOrd="0" presId="urn:microsoft.com/office/officeart/2005/8/layout/hierarchy3"/>
    <dgm:cxn modelId="{5A5F473E-DC0B-4BE6-8DF8-D7D8936C9F49}" type="presOf" srcId="{7B871CFE-E8B2-4E9B-AC32-72A928F09203}" destId="{33484CE1-0B74-4587-8AB7-15533F743432}" srcOrd="0" destOrd="0" presId="urn:microsoft.com/office/officeart/2005/8/layout/hierarchy3"/>
    <dgm:cxn modelId="{F868C9DF-549E-438B-9D3C-8C3B22F6CDDD}" type="presOf" srcId="{FB17E7CB-8554-44FA-86AA-C2B7014102B3}" destId="{432BCFC8-097B-4FCB-887A-8438074AC6B9}" srcOrd="1" destOrd="0" presId="urn:microsoft.com/office/officeart/2005/8/layout/hierarchy3"/>
    <dgm:cxn modelId="{1835FC94-1AAE-4C30-890C-A5F83FA2845C}" srcId="{995D3FDD-0DD4-4707-9B48-E3D0EBADC14D}" destId="{A79AAEF7-7F06-432A-8519-0BAD028AA6DD}" srcOrd="2" destOrd="0" parTransId="{B1C04353-4A8A-4507-BF02-62D52834B790}" sibTransId="{2A08FE21-CABE-4CF2-8878-C7251DC87231}"/>
    <dgm:cxn modelId="{DC13F164-1ABA-46B6-B503-A9A85FF26980}" srcId="{A5B13B5E-4553-448A-9F90-4B975823FFD2}" destId="{3427D349-99DC-4502-96E7-906D8835B5DC}" srcOrd="0" destOrd="0" parTransId="{C7E06518-9624-408B-922D-CCF2354D9FC1}" sibTransId="{5977E543-38A4-42DB-A16F-30BEFF45A62B}"/>
    <dgm:cxn modelId="{713E8AE6-8496-486E-AE30-A60CA33144BA}" srcId="{2E4FCE54-51A7-4FE6-86F4-D32C51E76BBB}" destId="{995D3FDD-0DD4-4707-9B48-E3D0EBADC14D}" srcOrd="0" destOrd="0" parTransId="{CE43121E-0D88-41DA-94FE-A4E337DDA852}" sibTransId="{B003D124-F7EA-48D6-81D2-941C53A81B99}"/>
    <dgm:cxn modelId="{680A4200-7E33-4EF4-A7F3-266DCDCD043A}" srcId="{2E4FCE54-51A7-4FE6-86F4-D32C51E76BBB}" destId="{5A8EDE12-1B23-403F-B191-BAF851ED7EB8}" srcOrd="1" destOrd="0" parTransId="{BB3EB89D-248C-4F38-B544-60B26B92C4E5}" sibTransId="{1733C006-E620-40C9-8E90-592AF9783BA6}"/>
    <dgm:cxn modelId="{52C00588-9DB6-4637-B2B6-9E66F18DB5B4}" type="presOf" srcId="{B1C04353-4A8A-4507-BF02-62D52834B790}" destId="{8F546A3E-5D80-4301-B678-EAEEE568B170}" srcOrd="0" destOrd="0" presId="urn:microsoft.com/office/officeart/2005/8/layout/hierarchy3"/>
    <dgm:cxn modelId="{F86165E6-ADBC-440C-A82C-F11BA1A7BEA4}" type="presOf" srcId="{39DDFE04-6BCA-4D0B-8BF9-DEB5D5B77F6F}" destId="{3CCB44FE-1A77-4D6A-93D8-B05DC2E6DC07}" srcOrd="0" destOrd="0" presId="urn:microsoft.com/office/officeart/2005/8/layout/hierarchy3"/>
    <dgm:cxn modelId="{6A9C1EF1-825A-40BD-8EF6-7B30C40802F0}" type="presOf" srcId="{E2090AD4-A0A2-4A71-801C-F484F789557D}" destId="{495D887A-404F-4838-BB2D-6CCDB0010256}" srcOrd="0" destOrd="0" presId="urn:microsoft.com/office/officeart/2005/8/layout/hierarchy3"/>
    <dgm:cxn modelId="{41B94791-98F0-4781-9303-F026E68F6A35}" type="presOf" srcId="{859F6730-717E-4009-B556-1A71EEFF2092}" destId="{B0F68D3A-ACF9-48BF-9682-4FE08D58F771}" srcOrd="0" destOrd="0" presId="urn:microsoft.com/office/officeart/2005/8/layout/hierarchy3"/>
    <dgm:cxn modelId="{E6190746-2CCE-410A-906B-AC279C2EBC1A}" type="presOf" srcId="{46FAC235-D87C-421A-AFC4-483712AC81A2}" destId="{268D13D1-8346-4505-943A-9714EAE2D560}" srcOrd="0" destOrd="0" presId="urn:microsoft.com/office/officeart/2005/8/layout/hierarchy3"/>
    <dgm:cxn modelId="{6CC039DC-99E1-4720-936A-C9301CC51ACE}" srcId="{CC6000BE-285D-47DF-A919-AAA2F5B882C3}" destId="{90F43990-FCE2-46CE-A515-6F26B35EFD21}" srcOrd="0" destOrd="0" parTransId="{AD6CD8CA-F8FC-4A14-8C31-FA046F73E0F0}" sibTransId="{FBD5B4A6-75FA-4B9D-B05E-5CE4B7A40899}"/>
    <dgm:cxn modelId="{74D5E5B0-B846-4EED-A244-9599B33B0FCF}" type="presOf" srcId="{87EBA0EE-43A2-4D97-9A30-424C63362EA0}" destId="{C1EA07DD-A460-458E-B4E1-15B3A8F1EDD3}" srcOrd="0" destOrd="0" presId="urn:microsoft.com/office/officeart/2005/8/layout/hierarchy3"/>
    <dgm:cxn modelId="{C55A6F81-364D-470A-8622-F415202F915B}" type="presOf" srcId="{1DA0C335-D5E1-461E-BC4A-8697C529D71A}" destId="{61A40AC7-8565-4746-AD73-68DA909F551B}" srcOrd="0" destOrd="0" presId="urn:microsoft.com/office/officeart/2005/8/layout/hierarchy3"/>
    <dgm:cxn modelId="{A03B02A8-F1A7-4C98-AFF8-C7ABB2A676DD}" srcId="{5A8EDE12-1B23-403F-B191-BAF851ED7EB8}" destId="{859F6730-717E-4009-B556-1A71EEFF2092}" srcOrd="2" destOrd="0" parTransId="{0219D4B9-FC46-4E12-8715-20DA3B104315}" sibTransId="{A8D1FFFE-031C-4141-AA22-D3D858589B10}"/>
    <dgm:cxn modelId="{9A00CB0F-27A3-446B-B722-712C3C94336C}" type="presOf" srcId="{A25D70BC-6D8D-4073-BF76-2C9EC16A7977}" destId="{BC7CEB37-DBEA-4270-805A-71E8424194D0}" srcOrd="0" destOrd="0" presId="urn:microsoft.com/office/officeart/2005/8/layout/hierarchy3"/>
    <dgm:cxn modelId="{84763397-D4F6-4CAC-A0B0-1B95077BDB0C}" type="presOf" srcId="{7D28C8B0-3481-4DB4-8F64-47B0E899ABB3}" destId="{3B887218-7B5D-429A-A408-3BA502C39A6B}" srcOrd="0" destOrd="0" presId="urn:microsoft.com/office/officeart/2005/8/layout/hierarchy3"/>
    <dgm:cxn modelId="{BEBF2C56-3C23-4024-919A-73555A7EAE7D}" srcId="{CC6000BE-285D-47DF-A919-AAA2F5B882C3}" destId="{BD44371F-9700-4CEF-9D15-1D53065A0648}" srcOrd="4" destOrd="0" parTransId="{0818F10F-D64C-4054-9F45-8A5722984876}" sibTransId="{EDAD46F9-0F4B-40A3-9123-E3BF7B539E90}"/>
    <dgm:cxn modelId="{06A8A77E-A542-448F-8F5D-9F073568D625}" type="presOf" srcId="{E6F979D0-C9B7-4F63-885C-347849646C15}" destId="{4CCB3E09-1E2D-4765-BA2D-A719A1947E11}" srcOrd="0" destOrd="0" presId="urn:microsoft.com/office/officeart/2005/8/layout/hierarchy3"/>
    <dgm:cxn modelId="{62A4BE97-5E24-4F63-9FDF-A623DFED8685}" srcId="{A5B13B5E-4553-448A-9F90-4B975823FFD2}" destId="{490618C2-1134-4E50-8FE1-4939A703E499}" srcOrd="2" destOrd="0" parTransId="{7D28C8B0-3481-4DB4-8F64-47B0E899ABB3}" sibTransId="{CFA9AD8F-9C2A-4080-B54F-3FA3C9DC7419}"/>
    <dgm:cxn modelId="{C40C652A-2791-4DDA-93A2-39B1CF445288}" type="presOf" srcId="{0818F10F-D64C-4054-9F45-8A5722984876}" destId="{EB0AA6E5-9C0B-4B0E-AB63-82BAFF661600}" srcOrd="0" destOrd="0" presId="urn:microsoft.com/office/officeart/2005/8/layout/hierarchy3"/>
    <dgm:cxn modelId="{44D91721-6EEE-4F76-AEED-D9B2B45FC568}" type="presOf" srcId="{006DF83E-0739-4A2A-9010-1E5681DFBFF4}" destId="{8BF7DDE0-23BB-4A27-81B4-01C1CC4958B4}" srcOrd="0" destOrd="0" presId="urn:microsoft.com/office/officeart/2005/8/layout/hierarchy3"/>
    <dgm:cxn modelId="{5DD49EB1-C9BB-4519-8FCB-4F82089021DD}" srcId="{5A8EDE12-1B23-403F-B191-BAF851ED7EB8}" destId="{75E03C4F-ADA5-4076-875E-798C1A2F9086}" srcOrd="1" destOrd="0" parTransId="{39DDFE04-6BCA-4D0B-8BF9-DEB5D5B77F6F}" sibTransId="{650062FD-FA0E-4BDD-B2EB-927F86147DE7}"/>
    <dgm:cxn modelId="{5B6310D3-2BFD-4C81-B3FE-BD97F37E0AC7}" type="presOf" srcId="{C7E06518-9624-408B-922D-CCF2354D9FC1}" destId="{95C47217-1394-4D2A-BCF8-D0912CE7327E}" srcOrd="0" destOrd="0" presId="urn:microsoft.com/office/officeart/2005/8/layout/hierarchy3"/>
    <dgm:cxn modelId="{CEF29A95-C9D8-470F-ADC4-9C4BB8D712D4}" type="presOf" srcId="{058141CB-D0FB-498D-89FC-314298ED393F}" destId="{04476EE8-7002-4E77-8025-698EB5C91278}" srcOrd="0" destOrd="0" presId="urn:microsoft.com/office/officeart/2005/8/layout/hierarchy3"/>
    <dgm:cxn modelId="{A6A11880-9D36-4962-81FD-0699DD6EAF1D}" type="presOf" srcId="{B46CFF3C-723B-4B2F-BE56-E813E2D4DF19}" destId="{5BDE4B6A-CDA0-41D4-B174-F1F8A6741A21}" srcOrd="0" destOrd="0" presId="urn:microsoft.com/office/officeart/2005/8/layout/hierarchy3"/>
    <dgm:cxn modelId="{41B7E0D7-D8A7-4232-A6BB-D625714FD2A7}" type="presOf" srcId="{C9A0CDD9-C61D-47D9-ACA3-A53E59B17BF1}" destId="{9C54F8C3-300B-4944-BCB2-8B31C1695EF6}" srcOrd="0" destOrd="0" presId="urn:microsoft.com/office/officeart/2005/8/layout/hierarchy3"/>
    <dgm:cxn modelId="{FBD3CAFB-34FB-4AB7-AF63-58933B58B5B1}" type="presOf" srcId="{A5B13B5E-4553-448A-9F90-4B975823FFD2}" destId="{4D8755D7-ABE9-4496-B6C8-75A89B8ABB30}" srcOrd="1" destOrd="0" presId="urn:microsoft.com/office/officeart/2005/8/layout/hierarchy3"/>
    <dgm:cxn modelId="{AEE40501-AA9E-4791-ADE6-E3D4E7445A36}" type="presOf" srcId="{C1AE7319-813D-47A0-98D9-F0D7D9BC5BF0}" destId="{AA7CEF7D-194C-4076-ABE0-0F80E3B3DBA7}" srcOrd="0" destOrd="0" presId="urn:microsoft.com/office/officeart/2005/8/layout/hierarchy3"/>
    <dgm:cxn modelId="{A8367DC4-3955-4669-91D0-F3AB5288027F}" type="presOf" srcId="{490618C2-1134-4E50-8FE1-4939A703E499}" destId="{8E84A0B5-4C09-4F5C-AA73-58BB86726F0E}" srcOrd="0" destOrd="0" presId="urn:microsoft.com/office/officeart/2005/8/layout/hierarchy3"/>
    <dgm:cxn modelId="{B78835B4-A346-4013-817B-A2A3F2A8909A}" type="presOf" srcId="{44FAB69F-56C0-4E52-8576-5E49DEFABCC7}" destId="{5D5897B8-883C-43B1-9B0A-2AA4E228FA26}" srcOrd="0" destOrd="0" presId="urn:microsoft.com/office/officeart/2005/8/layout/hierarchy3"/>
    <dgm:cxn modelId="{0F28D65C-A46F-4A5A-8A3C-55BDAE031438}" type="presOf" srcId="{4ADD1CD3-C740-4323-99EA-7828A43AF842}" destId="{B70A38B6-5009-421B-A422-E92F921015E1}" srcOrd="0" destOrd="0" presId="urn:microsoft.com/office/officeart/2005/8/layout/hierarchy3"/>
    <dgm:cxn modelId="{8D9B1D04-8B04-4897-9408-1BF26CC7363C}" type="presOf" srcId="{5CD9051F-42CA-45A9-81EA-BC5FDADFAD94}" destId="{65741E99-F9B1-4639-99B5-6D2362E204A3}" srcOrd="0" destOrd="0" presId="urn:microsoft.com/office/officeart/2005/8/layout/hierarchy3"/>
    <dgm:cxn modelId="{B10A8457-C2E4-4835-AC8E-02FEF3BBD035}" srcId="{CC6000BE-285D-47DF-A919-AAA2F5B882C3}" destId="{C6EA2F9A-A512-47E1-B33A-C61C56465289}" srcOrd="1" destOrd="0" parTransId="{DEBD0E62-6333-46FC-A698-D79D54CF1514}" sibTransId="{327F0156-E3FA-4514-AA30-8BFF255474BF}"/>
    <dgm:cxn modelId="{01DF8948-5F2D-40D1-9F4E-5DC124947456}" srcId="{2E4FCE54-51A7-4FE6-86F4-D32C51E76BBB}" destId="{FB17E7CB-8554-44FA-86AA-C2B7014102B3}" srcOrd="3" destOrd="0" parTransId="{6B855164-D190-4EF8-97F5-6F2330D743E6}" sibTransId="{AA409F77-4626-4AAB-A30B-FFEDA5D37914}"/>
    <dgm:cxn modelId="{C19B2B07-6396-4768-A8AC-75CA9657E27A}" type="presOf" srcId="{460D23B1-74A7-43A3-87EA-253B8EC1D5C0}" destId="{47574A79-E522-4ADE-A229-1A66A2E0D8D3}" srcOrd="0" destOrd="0" presId="urn:microsoft.com/office/officeart/2005/8/layout/hierarchy3"/>
    <dgm:cxn modelId="{8E536083-E15A-479F-88B9-E804D5C16544}" type="presOf" srcId="{BB2F6EB0-7D1D-4D16-94BB-9187367DDD45}" destId="{6D22B6E8-938A-4D4D-9F78-2E45A5BFA3D1}" srcOrd="0" destOrd="0" presId="urn:microsoft.com/office/officeart/2005/8/layout/hierarchy3"/>
    <dgm:cxn modelId="{61764497-0F54-4325-B366-22F77EB864B8}" srcId="{5A8EDE12-1B23-403F-B191-BAF851ED7EB8}" destId="{99E25E0D-ED53-45DE-AB44-F2F003018526}" srcOrd="3" destOrd="0" parTransId="{7AD7ACB1-13FE-4C5E-9F05-1A5A44A11753}" sibTransId="{F1D30FB3-0C93-4215-898D-DC62D3D63D22}"/>
    <dgm:cxn modelId="{4DF7FC7A-0056-43BB-B205-741BEB03CC78}" type="presOf" srcId="{DEBD0E62-6333-46FC-A698-D79D54CF1514}" destId="{4B0F857A-C9E0-411D-800E-7A7F7B7B6F15}" srcOrd="0" destOrd="0" presId="urn:microsoft.com/office/officeart/2005/8/layout/hierarchy3"/>
    <dgm:cxn modelId="{3DC2BC3E-7E3B-4C03-BE29-1AC883F276DD}" type="presOf" srcId="{995D3FDD-0DD4-4707-9B48-E3D0EBADC14D}" destId="{2C5B9FAB-5349-4A10-B4B0-02DAC9D13569}" srcOrd="1" destOrd="0" presId="urn:microsoft.com/office/officeart/2005/8/layout/hierarchy3"/>
    <dgm:cxn modelId="{7A606562-4DB9-48E8-9631-70BF4DEF6B4A}" type="presOf" srcId="{C6EA2F9A-A512-47E1-B33A-C61C56465289}" destId="{39603930-6921-49D5-B90E-0AE0163C201C}" srcOrd="0" destOrd="0" presId="urn:microsoft.com/office/officeart/2005/8/layout/hierarchy3"/>
    <dgm:cxn modelId="{F5E133FB-4E17-47A4-92AA-5C2FE95C0ABF}" srcId="{FB17E7CB-8554-44FA-86AA-C2B7014102B3}" destId="{8E172349-FB5A-4E22-9426-F0E3C0743D6B}" srcOrd="3" destOrd="0" parTransId="{B46CFF3C-723B-4B2F-BE56-E813E2D4DF19}" sibTransId="{75125375-584B-4F61-91D0-325C11D755E5}"/>
    <dgm:cxn modelId="{1C023CC6-19F4-4CCF-8F98-265CEF9D2A30}" type="presOf" srcId="{CC6000BE-285D-47DF-A919-AAA2F5B882C3}" destId="{D8197B82-8F71-48F9-B867-B26A643D4BBB}" srcOrd="1" destOrd="0" presId="urn:microsoft.com/office/officeart/2005/8/layout/hierarchy3"/>
    <dgm:cxn modelId="{5ECDBF1E-340B-447E-A9B5-0F4E0E3EDC4F}" type="presOf" srcId="{F581DD4E-69C8-4630-A1AD-320259140175}" destId="{3B485305-7F83-495E-98BD-EB9E2FAC7B88}" srcOrd="0" destOrd="0" presId="urn:microsoft.com/office/officeart/2005/8/layout/hierarchy3"/>
    <dgm:cxn modelId="{E86EB115-9D73-4962-B816-72576C21E8FA}" srcId="{5A8EDE12-1B23-403F-B191-BAF851ED7EB8}" destId="{A631293A-5EA7-48C0-8C93-15B630C9244E}" srcOrd="0" destOrd="0" parTransId="{F581DD4E-69C8-4630-A1AD-320259140175}" sibTransId="{DBB8DB82-FC16-43BB-AD1F-90C54B2C2275}"/>
    <dgm:cxn modelId="{687F6CB6-E6C7-438E-9872-311BA3515B5E}" type="presOf" srcId="{AD6CD8CA-F8FC-4A14-8C31-FA046F73E0F0}" destId="{789FCDA1-212B-498D-AECD-70AC5D3F5A00}" srcOrd="0" destOrd="0" presId="urn:microsoft.com/office/officeart/2005/8/layout/hierarchy3"/>
    <dgm:cxn modelId="{B7AE17BB-614B-4FF6-8099-CA27D0E71BB8}" srcId="{FB17E7CB-8554-44FA-86AA-C2B7014102B3}" destId="{46FAC235-D87C-421A-AFC4-483712AC81A2}" srcOrd="4" destOrd="0" parTransId="{FC54063D-452C-4B74-AC9C-3E7D8932379E}" sibTransId="{1675A8FF-2050-43BC-9C9C-A5C794070797}"/>
    <dgm:cxn modelId="{C94F91D7-E0A5-4073-8BAC-FBB8AEA697F7}" type="presOf" srcId="{2E4FCE54-51A7-4FE6-86F4-D32C51E76BBB}" destId="{8E14B402-7D1F-451D-AAB9-C21AA347D209}" srcOrd="0" destOrd="0" presId="urn:microsoft.com/office/officeart/2005/8/layout/hierarchy3"/>
    <dgm:cxn modelId="{89825F0F-242B-4590-9A81-C9DB440375B6}" type="presOf" srcId="{A79AAEF7-7F06-432A-8519-0BAD028AA6DD}" destId="{63394BF2-A809-4B80-A506-FDB1B5253FFA}" srcOrd="0" destOrd="0" presId="urn:microsoft.com/office/officeart/2005/8/layout/hierarchy3"/>
    <dgm:cxn modelId="{F7E4BB1C-7ABC-44F1-ADE2-1737296096FB}" type="presOf" srcId="{F56A69D2-C476-4CD4-AA47-A1B645E17983}" destId="{D6C5DF33-BA90-4749-A2DC-CEA4EBB0E479}" srcOrd="0" destOrd="0" presId="urn:microsoft.com/office/officeart/2005/8/layout/hierarchy3"/>
    <dgm:cxn modelId="{5D8142DA-BF14-45E1-A0BF-65436E9A68A3}" type="presOf" srcId="{C751D09F-A984-438D-8618-1FED1D86EA49}" destId="{ABF4F6C1-A350-486E-8B48-11336716F4B1}" srcOrd="0" destOrd="0" presId="urn:microsoft.com/office/officeart/2005/8/layout/hierarchy3"/>
    <dgm:cxn modelId="{2C80221B-8176-43B7-9CAB-CA7944E55EF2}" type="presOf" srcId="{A9E68F64-DCD4-47D0-81E3-98F63AD5E60E}" destId="{B882678A-EC87-42C2-912D-ADEE11999A7F}" srcOrd="0" destOrd="0" presId="urn:microsoft.com/office/officeart/2005/8/layout/hierarchy3"/>
    <dgm:cxn modelId="{E071A739-8943-4BBF-AA02-D94E57C990D5}" type="presOf" srcId="{7AD7ACB1-13FE-4C5E-9F05-1A5A44A11753}" destId="{0A66A4C7-7737-4768-ABD1-C34F23CF8672}" srcOrd="0" destOrd="0" presId="urn:microsoft.com/office/officeart/2005/8/layout/hierarchy3"/>
    <dgm:cxn modelId="{2BDD4F6B-7BB4-4729-9FB7-F0D94F6C7694}" type="presOf" srcId="{C337B2C8-4964-464C-B257-DF25960BB336}" destId="{9A6513F8-0A47-40C5-8402-034A8E6DF90D}" srcOrd="0" destOrd="0" presId="urn:microsoft.com/office/officeart/2005/8/layout/hierarchy3"/>
    <dgm:cxn modelId="{559DD694-15D3-4DD3-8A1B-35CAA27D2921}" type="presOf" srcId="{BD44371F-9700-4CEF-9D15-1D53065A0648}" destId="{0A60B0E3-F9C5-4664-8B8F-937610C152E8}" srcOrd="0" destOrd="0" presId="urn:microsoft.com/office/officeart/2005/8/layout/hierarchy3"/>
    <dgm:cxn modelId="{6C29FBE9-55A5-4D21-842D-222BA31CE00C}" type="presParOf" srcId="{8E14B402-7D1F-451D-AAB9-C21AA347D209}" destId="{42A4FCB1-F273-439C-AEB2-889730294E2D}" srcOrd="0" destOrd="0" presId="urn:microsoft.com/office/officeart/2005/8/layout/hierarchy3"/>
    <dgm:cxn modelId="{2572FF4E-2F88-4705-883B-180FEF869592}" type="presParOf" srcId="{42A4FCB1-F273-439C-AEB2-889730294E2D}" destId="{33669B36-DF14-434B-80EA-4652C52005D5}" srcOrd="0" destOrd="0" presId="urn:microsoft.com/office/officeart/2005/8/layout/hierarchy3"/>
    <dgm:cxn modelId="{A601DFA5-68A5-4047-954C-4B8223050201}" type="presParOf" srcId="{33669B36-DF14-434B-80EA-4652C52005D5}" destId="{3B306DFA-1CE0-4E02-8F22-7A214F6A9811}" srcOrd="0" destOrd="0" presId="urn:microsoft.com/office/officeart/2005/8/layout/hierarchy3"/>
    <dgm:cxn modelId="{79A76C53-6AC4-42EC-B3ED-97C6AB66DA09}" type="presParOf" srcId="{33669B36-DF14-434B-80EA-4652C52005D5}" destId="{2C5B9FAB-5349-4A10-B4B0-02DAC9D13569}" srcOrd="1" destOrd="0" presId="urn:microsoft.com/office/officeart/2005/8/layout/hierarchy3"/>
    <dgm:cxn modelId="{E7F47A50-EC1D-4761-9D47-D25FAC1BB50D}" type="presParOf" srcId="{42A4FCB1-F273-439C-AEB2-889730294E2D}" destId="{DDB49895-504C-419F-A2CB-1ABED976D6D8}" srcOrd="1" destOrd="0" presId="urn:microsoft.com/office/officeart/2005/8/layout/hierarchy3"/>
    <dgm:cxn modelId="{FDDA31A0-590F-4A7E-A0F3-739F777B768F}" type="presParOf" srcId="{DDB49895-504C-419F-A2CB-1ABED976D6D8}" destId="{47574A79-E522-4ADE-A229-1A66A2E0D8D3}" srcOrd="0" destOrd="0" presId="urn:microsoft.com/office/officeart/2005/8/layout/hierarchy3"/>
    <dgm:cxn modelId="{2384EBDA-C316-417C-9B64-CFF3012244D7}" type="presParOf" srcId="{DDB49895-504C-419F-A2CB-1ABED976D6D8}" destId="{BE8DAA9C-EA98-4109-90B6-19AB512D80F5}" srcOrd="1" destOrd="0" presId="urn:microsoft.com/office/officeart/2005/8/layout/hierarchy3"/>
    <dgm:cxn modelId="{6A79DFE7-8E4E-4581-AB33-A521A8F63F20}" type="presParOf" srcId="{DDB49895-504C-419F-A2CB-1ABED976D6D8}" destId="{AA7CEF7D-194C-4076-ABE0-0F80E3B3DBA7}" srcOrd="2" destOrd="0" presId="urn:microsoft.com/office/officeart/2005/8/layout/hierarchy3"/>
    <dgm:cxn modelId="{B1BD498D-653C-4855-89B5-4906EB4EC4C1}" type="presParOf" srcId="{DDB49895-504C-419F-A2CB-1ABED976D6D8}" destId="{B882678A-EC87-42C2-912D-ADEE11999A7F}" srcOrd="3" destOrd="0" presId="urn:microsoft.com/office/officeart/2005/8/layout/hierarchy3"/>
    <dgm:cxn modelId="{67ED5E36-0353-463E-95BD-BCD9623C96BD}" type="presParOf" srcId="{DDB49895-504C-419F-A2CB-1ABED976D6D8}" destId="{8F546A3E-5D80-4301-B678-EAEEE568B170}" srcOrd="4" destOrd="0" presId="urn:microsoft.com/office/officeart/2005/8/layout/hierarchy3"/>
    <dgm:cxn modelId="{63099B1E-7598-451D-9A64-63FE1B32CA52}" type="presParOf" srcId="{DDB49895-504C-419F-A2CB-1ABED976D6D8}" destId="{63394BF2-A809-4B80-A506-FDB1B5253FFA}" srcOrd="5" destOrd="0" presId="urn:microsoft.com/office/officeart/2005/8/layout/hierarchy3"/>
    <dgm:cxn modelId="{9CF7990F-75D2-4F3C-8B3B-C92DDE08FE12}" type="presParOf" srcId="{8E14B402-7D1F-451D-AAB9-C21AA347D209}" destId="{4A034370-E9D4-4722-97C4-927D91EEBE10}" srcOrd="1" destOrd="0" presId="urn:microsoft.com/office/officeart/2005/8/layout/hierarchy3"/>
    <dgm:cxn modelId="{15FBE8A4-09EF-459F-B4FE-B58047E2656F}" type="presParOf" srcId="{4A034370-E9D4-4722-97C4-927D91EEBE10}" destId="{31A68A0A-0898-45E5-83B9-A436392DB6D3}" srcOrd="0" destOrd="0" presId="urn:microsoft.com/office/officeart/2005/8/layout/hierarchy3"/>
    <dgm:cxn modelId="{7BC1B8B4-0B05-4A4E-B124-923632FBAA4E}" type="presParOf" srcId="{31A68A0A-0898-45E5-83B9-A436392DB6D3}" destId="{624968F8-60CB-42A1-8C2F-F60F0C0E3D66}" srcOrd="0" destOrd="0" presId="urn:microsoft.com/office/officeart/2005/8/layout/hierarchy3"/>
    <dgm:cxn modelId="{18BB430D-57F8-4B77-A850-CDE17811775D}" type="presParOf" srcId="{31A68A0A-0898-45E5-83B9-A436392DB6D3}" destId="{8D8760CB-E57C-41DF-B46D-919F771DBC70}" srcOrd="1" destOrd="0" presId="urn:microsoft.com/office/officeart/2005/8/layout/hierarchy3"/>
    <dgm:cxn modelId="{77132519-5FDD-4C64-9057-3F4019BBDD62}" type="presParOf" srcId="{4A034370-E9D4-4722-97C4-927D91EEBE10}" destId="{446401D9-7877-49D7-A02E-4BD48A8EAF0A}" srcOrd="1" destOrd="0" presId="urn:microsoft.com/office/officeart/2005/8/layout/hierarchy3"/>
    <dgm:cxn modelId="{2FE877C6-ACB5-4B3D-B96F-AA323DE803E8}" type="presParOf" srcId="{446401D9-7877-49D7-A02E-4BD48A8EAF0A}" destId="{3B485305-7F83-495E-98BD-EB9E2FAC7B88}" srcOrd="0" destOrd="0" presId="urn:microsoft.com/office/officeart/2005/8/layout/hierarchy3"/>
    <dgm:cxn modelId="{71EDAAA1-6909-4BAD-A558-FC6CAD306B3A}" type="presParOf" srcId="{446401D9-7877-49D7-A02E-4BD48A8EAF0A}" destId="{5F3F1F3B-60CC-4234-A71B-D5963DA76FB0}" srcOrd="1" destOrd="0" presId="urn:microsoft.com/office/officeart/2005/8/layout/hierarchy3"/>
    <dgm:cxn modelId="{F262A271-D2EA-43C2-B40F-3BC85EC495DB}" type="presParOf" srcId="{446401D9-7877-49D7-A02E-4BD48A8EAF0A}" destId="{3CCB44FE-1A77-4D6A-93D8-B05DC2E6DC07}" srcOrd="2" destOrd="0" presId="urn:microsoft.com/office/officeart/2005/8/layout/hierarchy3"/>
    <dgm:cxn modelId="{A3794852-5166-4D74-A930-BD95F51DE187}" type="presParOf" srcId="{446401D9-7877-49D7-A02E-4BD48A8EAF0A}" destId="{62FBB641-4290-407D-B24A-A46A3FFB4209}" srcOrd="3" destOrd="0" presId="urn:microsoft.com/office/officeart/2005/8/layout/hierarchy3"/>
    <dgm:cxn modelId="{40AB2F43-3839-4DEF-9F94-F87D6ED038FD}" type="presParOf" srcId="{446401D9-7877-49D7-A02E-4BD48A8EAF0A}" destId="{57D8239C-359F-4F72-84B1-9AE30D75F413}" srcOrd="4" destOrd="0" presId="urn:microsoft.com/office/officeart/2005/8/layout/hierarchy3"/>
    <dgm:cxn modelId="{257E1AD0-E98B-42EE-BF0B-F8B5DB72E6BE}" type="presParOf" srcId="{446401D9-7877-49D7-A02E-4BD48A8EAF0A}" destId="{B0F68D3A-ACF9-48BF-9682-4FE08D58F771}" srcOrd="5" destOrd="0" presId="urn:microsoft.com/office/officeart/2005/8/layout/hierarchy3"/>
    <dgm:cxn modelId="{593C87DF-4931-498D-9230-25F8803BB102}" type="presParOf" srcId="{446401D9-7877-49D7-A02E-4BD48A8EAF0A}" destId="{0A66A4C7-7737-4768-ABD1-C34F23CF8672}" srcOrd="6" destOrd="0" presId="urn:microsoft.com/office/officeart/2005/8/layout/hierarchy3"/>
    <dgm:cxn modelId="{CC035E7B-E8F7-46BA-A592-276179A4F28B}" type="presParOf" srcId="{446401D9-7877-49D7-A02E-4BD48A8EAF0A}" destId="{F05C88F1-9602-4B84-9F6E-32C3D9D9740A}" srcOrd="7" destOrd="0" presId="urn:microsoft.com/office/officeart/2005/8/layout/hierarchy3"/>
    <dgm:cxn modelId="{3609E015-C80C-4D37-95CC-523423E9B81D}" type="presParOf" srcId="{446401D9-7877-49D7-A02E-4BD48A8EAF0A}" destId="{5D5897B8-883C-43B1-9B0A-2AA4E228FA26}" srcOrd="8" destOrd="0" presId="urn:microsoft.com/office/officeart/2005/8/layout/hierarchy3"/>
    <dgm:cxn modelId="{EBC7A69C-3E2F-4BF0-9BC7-53F0FA4F6A8C}" type="presParOf" srcId="{446401D9-7877-49D7-A02E-4BD48A8EAF0A}" destId="{33484CE1-0B74-4587-8AB7-15533F743432}" srcOrd="9" destOrd="0" presId="urn:microsoft.com/office/officeart/2005/8/layout/hierarchy3"/>
    <dgm:cxn modelId="{72C07BCB-FA1B-4562-9901-DE4A2B4E3D7A}" type="presParOf" srcId="{8E14B402-7D1F-451D-AAB9-C21AA347D209}" destId="{4F14917E-A68C-4380-8822-2BFCEB628D46}" srcOrd="2" destOrd="0" presId="urn:microsoft.com/office/officeart/2005/8/layout/hierarchy3"/>
    <dgm:cxn modelId="{13E2F8CD-4C14-412D-B30E-6261769B2EE2}" type="presParOf" srcId="{4F14917E-A68C-4380-8822-2BFCEB628D46}" destId="{EAEBA1CA-00F3-4EA6-8E79-1ECA5884AB03}" srcOrd="0" destOrd="0" presId="urn:microsoft.com/office/officeart/2005/8/layout/hierarchy3"/>
    <dgm:cxn modelId="{4143EE08-AB15-47BC-BF1E-D7ACEFED67F8}" type="presParOf" srcId="{EAEBA1CA-00F3-4EA6-8E79-1ECA5884AB03}" destId="{65741E99-F9B1-4639-99B5-6D2362E204A3}" srcOrd="0" destOrd="0" presId="urn:microsoft.com/office/officeart/2005/8/layout/hierarchy3"/>
    <dgm:cxn modelId="{2F85AB77-02E8-4A85-8218-D5153D15395A}" type="presParOf" srcId="{EAEBA1CA-00F3-4EA6-8E79-1ECA5884AB03}" destId="{267449E1-1D8B-44A5-B831-A0FF0BC68308}" srcOrd="1" destOrd="0" presId="urn:microsoft.com/office/officeart/2005/8/layout/hierarchy3"/>
    <dgm:cxn modelId="{02139BEF-99E6-4268-9A53-173D9C96EA8B}" type="presParOf" srcId="{4F14917E-A68C-4380-8822-2BFCEB628D46}" destId="{37130957-793D-437F-A59E-B33948C3F4E5}" srcOrd="1" destOrd="0" presId="urn:microsoft.com/office/officeart/2005/8/layout/hierarchy3"/>
    <dgm:cxn modelId="{329EBF41-6260-401C-A5A6-FBCEABB379B9}" type="presParOf" srcId="{37130957-793D-437F-A59E-B33948C3F4E5}" destId="{8E1897E1-6903-4EC0-B332-F98C54737DF8}" srcOrd="0" destOrd="0" presId="urn:microsoft.com/office/officeart/2005/8/layout/hierarchy3"/>
    <dgm:cxn modelId="{B25B3FD5-35DA-41DC-827E-637CF4D17EA6}" type="presParOf" srcId="{37130957-793D-437F-A59E-B33948C3F4E5}" destId="{ABF4F6C1-A350-486E-8B48-11336716F4B1}" srcOrd="1" destOrd="0" presId="urn:microsoft.com/office/officeart/2005/8/layout/hierarchy3"/>
    <dgm:cxn modelId="{8540AEFD-314A-4506-82E1-10D49A0BF730}" type="presParOf" srcId="{37130957-793D-437F-A59E-B33948C3F4E5}" destId="{8BF7DDE0-23BB-4A27-81B4-01C1CC4958B4}" srcOrd="2" destOrd="0" presId="urn:microsoft.com/office/officeart/2005/8/layout/hierarchy3"/>
    <dgm:cxn modelId="{55706901-20EF-490C-87C4-B61707DE6DF7}" type="presParOf" srcId="{37130957-793D-437F-A59E-B33948C3F4E5}" destId="{1ACA568F-F040-48C6-A53A-103BB09815E9}" srcOrd="3" destOrd="0" presId="urn:microsoft.com/office/officeart/2005/8/layout/hierarchy3"/>
    <dgm:cxn modelId="{10836D77-864A-4D8F-B32D-E59E1E876374}" type="presParOf" srcId="{8E14B402-7D1F-451D-AAB9-C21AA347D209}" destId="{73CC5501-5AAD-4B7E-8479-D1B4E54C8642}" srcOrd="3" destOrd="0" presId="urn:microsoft.com/office/officeart/2005/8/layout/hierarchy3"/>
    <dgm:cxn modelId="{7161204F-F2CF-4D4C-92A9-9B187A9008C8}" type="presParOf" srcId="{73CC5501-5AAD-4B7E-8479-D1B4E54C8642}" destId="{625B6127-E48B-4362-BB1C-04583058C58B}" srcOrd="0" destOrd="0" presId="urn:microsoft.com/office/officeart/2005/8/layout/hierarchy3"/>
    <dgm:cxn modelId="{6C0E2974-3F21-4610-A2BD-B76A78D7C49C}" type="presParOf" srcId="{625B6127-E48B-4362-BB1C-04583058C58B}" destId="{EB231D84-1D59-4C9F-A937-EA26EDE03D75}" srcOrd="0" destOrd="0" presId="urn:microsoft.com/office/officeart/2005/8/layout/hierarchy3"/>
    <dgm:cxn modelId="{E93B59D0-9F33-4EA2-B7BB-67EC232E1A43}" type="presParOf" srcId="{625B6127-E48B-4362-BB1C-04583058C58B}" destId="{432BCFC8-097B-4FCB-887A-8438074AC6B9}" srcOrd="1" destOrd="0" presId="urn:microsoft.com/office/officeart/2005/8/layout/hierarchy3"/>
    <dgm:cxn modelId="{07D0F452-9CCA-4B0E-BE58-BCC6AF73BCCA}" type="presParOf" srcId="{73CC5501-5AAD-4B7E-8479-D1B4E54C8642}" destId="{FEB19B72-98EA-4E31-A7BF-1E7E8A386663}" srcOrd="1" destOrd="0" presId="urn:microsoft.com/office/officeart/2005/8/layout/hierarchy3"/>
    <dgm:cxn modelId="{B9905336-F399-4094-84F5-5D12EEAE1656}" type="presParOf" srcId="{FEB19B72-98EA-4E31-A7BF-1E7E8A386663}" destId="{61A40AC7-8565-4746-AD73-68DA909F551B}" srcOrd="0" destOrd="0" presId="urn:microsoft.com/office/officeart/2005/8/layout/hierarchy3"/>
    <dgm:cxn modelId="{0F33F6FB-D588-411A-85AB-5AADEFEC5550}" type="presParOf" srcId="{FEB19B72-98EA-4E31-A7BF-1E7E8A386663}" destId="{C1EA07DD-A460-458E-B4E1-15B3A8F1EDD3}" srcOrd="1" destOrd="0" presId="urn:microsoft.com/office/officeart/2005/8/layout/hierarchy3"/>
    <dgm:cxn modelId="{740F3891-BD70-46AD-AA61-330A0CCFDD8C}" type="presParOf" srcId="{FEB19B72-98EA-4E31-A7BF-1E7E8A386663}" destId="{4CCB3E09-1E2D-4765-BA2D-A719A1947E11}" srcOrd="2" destOrd="0" presId="urn:microsoft.com/office/officeart/2005/8/layout/hierarchy3"/>
    <dgm:cxn modelId="{9FE144AF-4C4F-439B-AE5A-B29184FFE64E}" type="presParOf" srcId="{FEB19B72-98EA-4E31-A7BF-1E7E8A386663}" destId="{495D887A-404F-4838-BB2D-6CCDB0010256}" srcOrd="3" destOrd="0" presId="urn:microsoft.com/office/officeart/2005/8/layout/hierarchy3"/>
    <dgm:cxn modelId="{014129EB-BD99-4384-A23C-48A948D96CEA}" type="presParOf" srcId="{FEB19B72-98EA-4E31-A7BF-1E7E8A386663}" destId="{B70A38B6-5009-421B-A422-E92F921015E1}" srcOrd="4" destOrd="0" presId="urn:microsoft.com/office/officeart/2005/8/layout/hierarchy3"/>
    <dgm:cxn modelId="{D095A7C3-6905-4DB7-8611-E9482B2605AA}" type="presParOf" srcId="{FEB19B72-98EA-4E31-A7BF-1E7E8A386663}" destId="{04476EE8-7002-4E77-8025-698EB5C91278}" srcOrd="5" destOrd="0" presId="urn:microsoft.com/office/officeart/2005/8/layout/hierarchy3"/>
    <dgm:cxn modelId="{B0A89F6D-0C61-44A7-84B7-E78B1E0DFC01}" type="presParOf" srcId="{FEB19B72-98EA-4E31-A7BF-1E7E8A386663}" destId="{5BDE4B6A-CDA0-41D4-B174-F1F8A6741A21}" srcOrd="6" destOrd="0" presId="urn:microsoft.com/office/officeart/2005/8/layout/hierarchy3"/>
    <dgm:cxn modelId="{24B03F90-1D2B-4430-8DA5-7FE7C33B6417}" type="presParOf" srcId="{FEB19B72-98EA-4E31-A7BF-1E7E8A386663}" destId="{46E29084-CA10-4A28-AB8D-C015CFEFA3BE}" srcOrd="7" destOrd="0" presId="urn:microsoft.com/office/officeart/2005/8/layout/hierarchy3"/>
    <dgm:cxn modelId="{D7BAF3C0-7F70-48E3-AA31-EB8DEAEDECC7}" type="presParOf" srcId="{FEB19B72-98EA-4E31-A7BF-1E7E8A386663}" destId="{C73A465C-1E41-448A-9BF5-6BAA747D1E93}" srcOrd="8" destOrd="0" presId="urn:microsoft.com/office/officeart/2005/8/layout/hierarchy3"/>
    <dgm:cxn modelId="{937E158F-8F2D-4748-AEE2-978E4EBFC84A}" type="presParOf" srcId="{FEB19B72-98EA-4E31-A7BF-1E7E8A386663}" destId="{268D13D1-8346-4505-943A-9714EAE2D560}" srcOrd="9" destOrd="0" presId="urn:microsoft.com/office/officeart/2005/8/layout/hierarchy3"/>
    <dgm:cxn modelId="{5A78A319-348A-4204-97AB-3CC8853614C6}" type="presParOf" srcId="{8E14B402-7D1F-451D-AAB9-C21AA347D209}" destId="{B98A7ECF-9EFB-411D-A3F8-D8F3CD36B126}" srcOrd="4" destOrd="0" presId="urn:microsoft.com/office/officeart/2005/8/layout/hierarchy3"/>
    <dgm:cxn modelId="{0D5469B1-3510-4DB4-9337-E40C72AAB744}" type="presParOf" srcId="{B98A7ECF-9EFB-411D-A3F8-D8F3CD36B126}" destId="{2693AD50-5BE3-4588-9480-D0B973BDC50E}" srcOrd="0" destOrd="0" presId="urn:microsoft.com/office/officeart/2005/8/layout/hierarchy3"/>
    <dgm:cxn modelId="{FEAE59BD-E202-423F-AFC1-51454FBC7FFD}" type="presParOf" srcId="{2693AD50-5BE3-4588-9480-D0B973BDC50E}" destId="{C095C41D-8BD9-41A7-9A33-9A3BAB6D691C}" srcOrd="0" destOrd="0" presId="urn:microsoft.com/office/officeart/2005/8/layout/hierarchy3"/>
    <dgm:cxn modelId="{23622BD1-4FC9-4477-A264-3F1BDD20F7E9}" type="presParOf" srcId="{2693AD50-5BE3-4588-9480-D0B973BDC50E}" destId="{D8197B82-8F71-48F9-B867-B26A643D4BBB}" srcOrd="1" destOrd="0" presId="urn:microsoft.com/office/officeart/2005/8/layout/hierarchy3"/>
    <dgm:cxn modelId="{60882018-64E3-4E92-87DC-5CA3738D55DF}" type="presParOf" srcId="{B98A7ECF-9EFB-411D-A3F8-D8F3CD36B126}" destId="{936D780C-EAD4-46B0-B4EB-6269DA4CF9F3}" srcOrd="1" destOrd="0" presId="urn:microsoft.com/office/officeart/2005/8/layout/hierarchy3"/>
    <dgm:cxn modelId="{38ADBF4A-9C34-418F-A401-97F6A8303B28}" type="presParOf" srcId="{936D780C-EAD4-46B0-B4EB-6269DA4CF9F3}" destId="{789FCDA1-212B-498D-AECD-70AC5D3F5A00}" srcOrd="0" destOrd="0" presId="urn:microsoft.com/office/officeart/2005/8/layout/hierarchy3"/>
    <dgm:cxn modelId="{C12FDE82-1ADA-4F13-86C9-34BAE0EB0CBE}" type="presParOf" srcId="{936D780C-EAD4-46B0-B4EB-6269DA4CF9F3}" destId="{5E9A309C-51A8-46CD-A5FE-32039EE79854}" srcOrd="1" destOrd="0" presId="urn:microsoft.com/office/officeart/2005/8/layout/hierarchy3"/>
    <dgm:cxn modelId="{9CB4A788-ED18-4F34-9D18-5735D9D30E65}" type="presParOf" srcId="{936D780C-EAD4-46B0-B4EB-6269DA4CF9F3}" destId="{4B0F857A-C9E0-411D-800E-7A7F7B7B6F15}" srcOrd="2" destOrd="0" presId="urn:microsoft.com/office/officeart/2005/8/layout/hierarchy3"/>
    <dgm:cxn modelId="{9E678362-2E1B-4FD0-B596-39946F08F954}" type="presParOf" srcId="{936D780C-EAD4-46B0-B4EB-6269DA4CF9F3}" destId="{39603930-6921-49D5-B90E-0AE0163C201C}" srcOrd="3" destOrd="0" presId="urn:microsoft.com/office/officeart/2005/8/layout/hierarchy3"/>
    <dgm:cxn modelId="{E9AB2528-095D-4664-A95F-29B70589496D}" type="presParOf" srcId="{936D780C-EAD4-46B0-B4EB-6269DA4CF9F3}" destId="{D6C5DF33-BA90-4749-A2DC-CEA4EBB0E479}" srcOrd="4" destOrd="0" presId="urn:microsoft.com/office/officeart/2005/8/layout/hierarchy3"/>
    <dgm:cxn modelId="{C1BFA3AD-CE05-4C25-B88F-2FF7FF4077E0}" type="presParOf" srcId="{936D780C-EAD4-46B0-B4EB-6269DA4CF9F3}" destId="{5DBE7C5B-FA99-491E-A572-78B9C91E9CAD}" srcOrd="5" destOrd="0" presId="urn:microsoft.com/office/officeart/2005/8/layout/hierarchy3"/>
    <dgm:cxn modelId="{B0090004-8B9F-414D-913A-0EC5C7953992}" type="presParOf" srcId="{936D780C-EAD4-46B0-B4EB-6269DA4CF9F3}" destId="{9A6513F8-0A47-40C5-8402-034A8E6DF90D}" srcOrd="6" destOrd="0" presId="urn:microsoft.com/office/officeart/2005/8/layout/hierarchy3"/>
    <dgm:cxn modelId="{7DC65A7F-98DB-45A8-985C-B8F129262208}" type="presParOf" srcId="{936D780C-EAD4-46B0-B4EB-6269DA4CF9F3}" destId="{BC7CEB37-DBEA-4270-805A-71E8424194D0}" srcOrd="7" destOrd="0" presId="urn:microsoft.com/office/officeart/2005/8/layout/hierarchy3"/>
    <dgm:cxn modelId="{10DAB607-AF22-4A92-9CC4-91C8C5DC232B}" type="presParOf" srcId="{936D780C-EAD4-46B0-B4EB-6269DA4CF9F3}" destId="{EB0AA6E5-9C0B-4B0E-AB63-82BAFF661600}" srcOrd="8" destOrd="0" presId="urn:microsoft.com/office/officeart/2005/8/layout/hierarchy3"/>
    <dgm:cxn modelId="{FCC2BB0E-ED52-4E22-8163-5698CBE1A49B}" type="presParOf" srcId="{936D780C-EAD4-46B0-B4EB-6269DA4CF9F3}" destId="{0A60B0E3-F9C5-4664-8B8F-937610C152E8}" srcOrd="9" destOrd="0" presId="urn:microsoft.com/office/officeart/2005/8/layout/hierarchy3"/>
    <dgm:cxn modelId="{C27C75C6-35CC-4ABF-9B9E-DA8488208E2E}" type="presParOf" srcId="{8E14B402-7D1F-451D-AAB9-C21AA347D209}" destId="{2C62E8CC-DB74-4D09-8D39-60747A860BAF}" srcOrd="5" destOrd="0" presId="urn:microsoft.com/office/officeart/2005/8/layout/hierarchy3"/>
    <dgm:cxn modelId="{70C38432-32DC-4649-A998-5A59220E6CEC}" type="presParOf" srcId="{2C62E8CC-DB74-4D09-8D39-60747A860BAF}" destId="{D670F627-B78E-4B02-9D44-9E23E5042E8E}" srcOrd="0" destOrd="0" presId="urn:microsoft.com/office/officeart/2005/8/layout/hierarchy3"/>
    <dgm:cxn modelId="{C617F0C3-2B26-43D5-91BE-3F4EC53CDBC5}" type="presParOf" srcId="{D670F627-B78E-4B02-9D44-9E23E5042E8E}" destId="{F37F0F9E-EF21-4EA6-9911-F5DA41901E9E}" srcOrd="0" destOrd="0" presId="urn:microsoft.com/office/officeart/2005/8/layout/hierarchy3"/>
    <dgm:cxn modelId="{6C7109E4-63B5-4E40-B2DA-8881FA05B037}" type="presParOf" srcId="{D670F627-B78E-4B02-9D44-9E23E5042E8E}" destId="{4D8755D7-ABE9-4496-B6C8-75A89B8ABB30}" srcOrd="1" destOrd="0" presId="urn:microsoft.com/office/officeart/2005/8/layout/hierarchy3"/>
    <dgm:cxn modelId="{906DDBF3-834F-43BD-BE40-394D5BF57447}" type="presParOf" srcId="{2C62E8CC-DB74-4D09-8D39-60747A860BAF}" destId="{025C433C-0D97-4BD3-982A-E0B6FE950720}" srcOrd="1" destOrd="0" presId="urn:microsoft.com/office/officeart/2005/8/layout/hierarchy3"/>
    <dgm:cxn modelId="{1E90EF65-FEF5-4720-B569-8112BB27587C}" type="presParOf" srcId="{025C433C-0D97-4BD3-982A-E0B6FE950720}" destId="{95C47217-1394-4D2A-BCF8-D0912CE7327E}" srcOrd="0" destOrd="0" presId="urn:microsoft.com/office/officeart/2005/8/layout/hierarchy3"/>
    <dgm:cxn modelId="{787BE922-E5FC-4001-972B-246A7909A391}" type="presParOf" srcId="{025C433C-0D97-4BD3-982A-E0B6FE950720}" destId="{1A9524F3-CF02-4C5C-AB25-A45EA719109D}" srcOrd="1" destOrd="0" presId="urn:microsoft.com/office/officeart/2005/8/layout/hierarchy3"/>
    <dgm:cxn modelId="{B113D475-0C70-4CEC-865A-CA6E7A777607}" type="presParOf" srcId="{025C433C-0D97-4BD3-982A-E0B6FE950720}" destId="{6D22B6E8-938A-4D4D-9F78-2E45A5BFA3D1}" srcOrd="2" destOrd="0" presId="urn:microsoft.com/office/officeart/2005/8/layout/hierarchy3"/>
    <dgm:cxn modelId="{F24A89FE-BF61-443F-80BE-E6B16D151065}" type="presParOf" srcId="{025C433C-0D97-4BD3-982A-E0B6FE950720}" destId="{9C54F8C3-300B-4944-BCB2-8B31C1695EF6}" srcOrd="3" destOrd="0" presId="urn:microsoft.com/office/officeart/2005/8/layout/hierarchy3"/>
    <dgm:cxn modelId="{1CD79882-0B8E-4BCA-9403-4E74D947554A}" type="presParOf" srcId="{025C433C-0D97-4BD3-982A-E0B6FE950720}" destId="{3B887218-7B5D-429A-A408-3BA502C39A6B}" srcOrd="4" destOrd="0" presId="urn:microsoft.com/office/officeart/2005/8/layout/hierarchy3"/>
    <dgm:cxn modelId="{92530B8E-8C65-4787-ABF5-AEE375684EBA}" type="presParOf" srcId="{025C433C-0D97-4BD3-982A-E0B6FE950720}" destId="{8E84A0B5-4C09-4F5C-AA73-58BB86726F0E}"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8B190D-5E4A-4161-A175-268FF62D6615}" type="datetimeFigureOut">
              <a:rPr lang="en-US" smtClean="0"/>
              <a:t>9/25/2017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A2F407-5FE2-4AED-9D9D-2907A1FB11EE}"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ationalacademies.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coming to the presentation. My name is </a:t>
            </a:r>
            <a:r>
              <a:rPr lang="en-US" err="1"/>
              <a:t>Shinobu</a:t>
            </a:r>
            <a:r>
              <a:rPr lang="en-US"/>
              <a:t> Watanabe-Galloway. I am the Co-Director of the Clinical Research Design, Epidemiology and Biostatistics Core of Great Plains </a:t>
            </a:r>
            <a:r>
              <a:rPr lang="en-US" err="1"/>
              <a:t>IDeA</a:t>
            </a:r>
            <a:r>
              <a:rPr lang="en-US"/>
              <a:t>-CTR. Today, I am going to give a presentation</a:t>
            </a:r>
            <a:r>
              <a:rPr lang="en-US" baseline="0"/>
              <a:t> on population health indicators.</a:t>
            </a:r>
            <a:endParaRPr lang="en-US"/>
          </a:p>
        </p:txBody>
      </p:sp>
      <p:sp>
        <p:nvSpPr>
          <p:cNvPr id="4" name="Slide Number Placeholder 3"/>
          <p:cNvSpPr>
            <a:spLocks noGrp="1"/>
          </p:cNvSpPr>
          <p:nvPr>
            <p:ph type="sldNum" sz="quarter" idx="10"/>
          </p:nvPr>
        </p:nvSpPr>
        <p:spPr/>
        <p:txBody>
          <a:bodyPr/>
          <a:lstStyle/>
          <a:p>
            <a:fld id="{5EA2F407-5FE2-4AED-9D9D-2907A1FB11EE}" type="slidenum">
              <a:rPr lang="en-US" smtClean="0"/>
              <a:t>1</a:t>
            </a:fld>
            <a:endParaRPr lang="en-US"/>
          </a:p>
        </p:txBody>
      </p:sp>
    </p:spTree>
    <p:extLst>
      <p:ext uri="{BB962C8B-B14F-4D97-AF65-F5344CB8AC3E}">
        <p14:creationId xmlns:p14="http://schemas.microsoft.com/office/powerpoint/2010/main" val="2015684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population-based</a:t>
            </a:r>
            <a:r>
              <a:rPr lang="en-US" baseline="0"/>
              <a:t> health indicator is a type of health indicator.  </a:t>
            </a:r>
            <a:r>
              <a:rPr lang="en-US"/>
              <a:t>Population-based</a:t>
            </a:r>
            <a:r>
              <a:rPr lang="en-US" baseline="0"/>
              <a:t> can be defined as “representative of all individuals in the a priori defined specific population”.  Although this definition includes all individuals in the population, population-based data and indicators do not give information on any specific individual.  Rather, it is a measure of the population that can be used to make general inferences about individual health and behaviors.  In order to accurately calculate population-based health indicators, the population of interest must be clearly defined. </a:t>
            </a:r>
          </a:p>
          <a:p>
            <a:endParaRPr lang="en-US" baseline="0"/>
          </a:p>
          <a:p>
            <a:pPr defTabSz="465887">
              <a:defRPr/>
            </a:pPr>
            <a:r>
              <a:rPr lang="en-US" baseline="0"/>
              <a:t> </a:t>
            </a:r>
            <a:r>
              <a:rPr lang="en-US" err="1"/>
              <a:t>Lieb</a:t>
            </a:r>
            <a:r>
              <a:rPr lang="en-US"/>
              <a:t>, R. (2013). Population-based study. In M. D. Gellman, &amp; J. R. Turner (Eds.), Encyclopedia of behavioral medicine (pp. 1507-1508). New York, NY: Springer New York.</a:t>
            </a:r>
          </a:p>
          <a:p>
            <a:endParaRPr lang="en-US" baseline="0"/>
          </a:p>
          <a:p>
            <a:pPr defTabSz="465887">
              <a:defRPr/>
            </a:pPr>
            <a:r>
              <a:rPr lang="en-US" baseline="0"/>
              <a:t>  </a:t>
            </a:r>
            <a:r>
              <a:rPr lang="en-US"/>
              <a:t>[Man icon]. (2016). Retrieved March 21, 2017, from https://</a:t>
            </a:r>
            <a:r>
              <a:rPr lang="en-US" err="1"/>
              <a:t>pixabay.com</a:t>
            </a:r>
            <a:r>
              <a:rPr lang="en-US"/>
              <a:t>/en/person-simply-minimalist-man-black-1417046/</a:t>
            </a:r>
          </a:p>
          <a:p>
            <a:endParaRPr lang="en-US"/>
          </a:p>
          <a:p>
            <a:r>
              <a:rPr lang="en-US"/>
              <a:t>[Prohibited sign] (2012). Retrieved March 23, 2017 from   https://</a:t>
            </a:r>
            <a:r>
              <a:rPr lang="en-US" err="1"/>
              <a:t>pixabay.com</a:t>
            </a:r>
            <a:r>
              <a:rPr lang="en-US"/>
              <a:t>/en/signs-red-circle-prohibited-41487/</a:t>
            </a:r>
            <a:r>
              <a:rPr lang="en-US">
                <a:effectLst/>
              </a:rPr>
              <a:t> </a:t>
            </a:r>
            <a:endParaRPr lang="en-US"/>
          </a:p>
        </p:txBody>
      </p:sp>
      <p:sp>
        <p:nvSpPr>
          <p:cNvPr id="4" name="Slide Number Placeholder 3"/>
          <p:cNvSpPr>
            <a:spLocks noGrp="1"/>
          </p:cNvSpPr>
          <p:nvPr>
            <p:ph type="sldNum" sz="quarter" idx="10"/>
          </p:nvPr>
        </p:nvSpPr>
        <p:spPr/>
        <p:txBody>
          <a:bodyPr/>
          <a:lstStyle/>
          <a:p>
            <a:fld id="{504D5F42-2D7E-AC4A-BE02-6D4AAAD99E54}" type="slidenum">
              <a:rPr lang="en-US" smtClean="0"/>
              <a:t>10</a:t>
            </a:fld>
            <a:endParaRPr lang="en-US"/>
          </a:p>
        </p:txBody>
      </p:sp>
    </p:spTree>
    <p:extLst>
      <p:ext uri="{BB962C8B-B14F-4D97-AF65-F5344CB8AC3E}">
        <p14:creationId xmlns:p14="http://schemas.microsoft.com/office/powerpoint/2010/main" val="224929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ability to describe</a:t>
            </a:r>
            <a:r>
              <a:rPr lang="en-US" baseline="0"/>
              <a:t> a population is </a:t>
            </a:r>
            <a:r>
              <a:rPr lang="en-US"/>
              <a:t>a necessary</a:t>
            </a:r>
            <a:r>
              <a:rPr lang="en-US" baseline="0"/>
              <a:t> </a:t>
            </a:r>
            <a:r>
              <a:rPr lang="en-US"/>
              <a:t>component of </a:t>
            </a:r>
            <a:r>
              <a:rPr lang="en-US" baseline="0"/>
              <a:t>the research process. Describing a population may include information from all of the areas listed here and more.</a:t>
            </a:r>
            <a:r>
              <a:rPr lang="en-US"/>
              <a:t> </a:t>
            </a:r>
            <a:r>
              <a:rPr lang="en-US" baseline="0"/>
              <a:t> Not only can </a:t>
            </a:r>
            <a:r>
              <a:rPr lang="en-US"/>
              <a:t>health</a:t>
            </a:r>
            <a:r>
              <a:rPr lang="en-US" baseline="0"/>
              <a:t> indicators </a:t>
            </a:r>
            <a:r>
              <a:rPr lang="en-US"/>
              <a:t>that describe the</a:t>
            </a:r>
            <a:r>
              <a:rPr lang="en-US" baseline="0"/>
              <a:t> population of interest assist in the formulation of research ideas, disease mechanisms, and methods design, but this information is useful across the translational research spectrum.</a:t>
            </a:r>
            <a:r>
              <a:rPr lang="en-US"/>
              <a:t> </a:t>
            </a:r>
            <a:r>
              <a:rPr lang="en-US" baseline="0"/>
              <a:t> Similarly, an understanding of the population of interest could help strengthen partnerships with community leaders and stakeholders.</a:t>
            </a:r>
            <a:r>
              <a:rPr lang="en-US"/>
              <a:t>   </a:t>
            </a:r>
            <a:endParaRPr lang="en-US" baseline="0"/>
          </a:p>
          <a:p>
            <a:endParaRPr lang="en-US" baseline="0"/>
          </a:p>
          <a:p>
            <a:pPr defTabSz="465887">
              <a:defRPr/>
            </a:pPr>
            <a:r>
              <a:rPr lang="en-US" kern="1200" err="1">
                <a:effectLst/>
                <a:latin typeface="+mn-lt"/>
                <a:ea typeface="+mn-ea"/>
                <a:cs typeface="+mn-cs"/>
              </a:rPr>
              <a:t>Leshner</a:t>
            </a:r>
            <a:r>
              <a:rPr lang="en-US" kern="1200">
                <a:effectLst/>
                <a:latin typeface="+mn-lt"/>
                <a:ea typeface="+mn-ea"/>
                <a:cs typeface="+mn-cs"/>
              </a:rPr>
              <a:t>, A. I., Terry, S., Schultz, A. M., &amp; </a:t>
            </a:r>
            <a:r>
              <a:rPr lang="en-US" kern="1200" err="1">
                <a:effectLst/>
                <a:latin typeface="+mn-lt"/>
                <a:ea typeface="+mn-ea"/>
                <a:cs typeface="+mn-cs"/>
              </a:rPr>
              <a:t>Liverman</a:t>
            </a:r>
            <a:r>
              <a:rPr lang="en-US" kern="1200">
                <a:effectLst/>
                <a:latin typeface="+mn-lt"/>
                <a:ea typeface="+mn-ea"/>
                <a:cs typeface="+mn-cs"/>
              </a:rPr>
              <a:t>, C. T. (Eds.). (2013). The CTSA program at NIH: opportunities for advancing clinical and translational research. Washington, D.C.: National Academies Press. Retrieved February 4, 2017, from </a:t>
            </a:r>
            <a:r>
              <a:rPr lang="en-US" u="sng" kern="1200">
                <a:effectLst/>
                <a:latin typeface="+mn-lt"/>
                <a:ea typeface="+mn-ea"/>
                <a:cs typeface="+mn-cs"/>
                <a:hlinkClick r:id="rId3"/>
              </a:rPr>
              <a:t>http://www.nationalacademies.org/</a:t>
            </a:r>
            <a:endParaRPr lang="en-US" kern="1200">
              <a:effectLst/>
              <a:latin typeface="+mn-lt"/>
              <a:ea typeface="+mn-ea"/>
              <a:cs typeface="+mn-cs"/>
            </a:endParaRPr>
          </a:p>
          <a:p>
            <a:endParaRPr lang="en-US" baseline="0"/>
          </a:p>
          <a:p>
            <a:r>
              <a:rPr lang="en-US" kern="1200">
                <a:effectLst/>
                <a:latin typeface="+mn-lt"/>
                <a:ea typeface="+mn-ea"/>
                <a:cs typeface="+mn-cs"/>
              </a:rPr>
              <a:t>[Illustration of Colorful Group of People]. (2013). Retrieved May 26, 2017, from https://pixabay.com/en/association-community-group-meeting-152746/</a:t>
            </a:r>
            <a:r>
              <a:rPr lang="en-US"/>
              <a:t> </a:t>
            </a:r>
          </a:p>
          <a:p>
            <a:endParaRPr lang="en-US"/>
          </a:p>
          <a:p>
            <a:endParaRPr lang="en-US"/>
          </a:p>
          <a:p>
            <a:endParaRPr lang="en-US"/>
          </a:p>
          <a:p>
            <a:r>
              <a:rPr lang="en-US" baseline="0"/>
              <a:t>Sources about how to describe a population:</a:t>
            </a:r>
          </a:p>
          <a:p>
            <a:r>
              <a:rPr lang="en-US" kern="1200">
                <a:effectLst/>
                <a:latin typeface="+mn-lt"/>
                <a:ea typeface="+mn-ea"/>
                <a:cs typeface="+mn-cs"/>
              </a:rPr>
              <a:t>Hampton, C., &amp; Heaven, C. (2016). Understanding and Describing the Community. In </a:t>
            </a:r>
            <a:r>
              <a:rPr lang="en-US" i="1" kern="1200">
                <a:effectLst/>
                <a:latin typeface="+mn-lt"/>
                <a:ea typeface="+mn-ea"/>
                <a:cs typeface="+mn-cs"/>
              </a:rPr>
              <a:t>The Community Tool Box</a:t>
            </a:r>
            <a:r>
              <a:rPr lang="en-US" kern="1200">
                <a:effectLst/>
                <a:latin typeface="+mn-lt"/>
                <a:ea typeface="+mn-ea"/>
                <a:cs typeface="+mn-cs"/>
              </a:rPr>
              <a:t>. Retrieved June 14, 2017, from http://ctb.ku.edu/en/table-of-contents/assessment/assessing-community-needs-and-resources/describe-the-community/main</a:t>
            </a:r>
            <a:endParaRPr lang="en-US">
              <a:latin typeface="+mn-lt"/>
            </a:endParaRPr>
          </a:p>
          <a:p>
            <a:endParaRPr lang="en-US"/>
          </a:p>
          <a:p>
            <a:pPr defTabSz="465887">
              <a:defRPr/>
            </a:pPr>
            <a:r>
              <a:rPr lang="en-US" kern="1200">
                <a:effectLst/>
                <a:latin typeface="+mn-lt"/>
                <a:ea typeface="+mn-ea"/>
                <a:cs typeface="+mn-cs"/>
              </a:rPr>
              <a:t>World Health Organization. (1999). Describing the Community. In </a:t>
            </a:r>
            <a:r>
              <a:rPr lang="en-US" i="1" kern="1200">
                <a:effectLst/>
                <a:latin typeface="+mn-lt"/>
                <a:ea typeface="+mn-ea"/>
                <a:cs typeface="+mn-cs"/>
              </a:rPr>
              <a:t>Community Emergency Preparedness: a manual for managers and policy-makers</a:t>
            </a:r>
            <a:r>
              <a:rPr lang="en-US" kern="1200">
                <a:effectLst/>
                <a:latin typeface="+mn-lt"/>
                <a:ea typeface="+mn-ea"/>
                <a:cs typeface="+mn-cs"/>
              </a:rPr>
              <a:t>. Retrieved June 14, 2017, from http://helid.digicollection.org/en/d/Jwho85e/5.6.html</a:t>
            </a:r>
            <a:endParaRPr lang="en-US">
              <a:latin typeface="+mn-lt"/>
            </a:endParaRPr>
          </a:p>
          <a:p>
            <a:endParaRPr lang="en-US" baseline="0"/>
          </a:p>
          <a:p>
            <a:r>
              <a:rPr lang="en-US" kern="1200">
                <a:effectLst/>
                <a:latin typeface="+mn-lt"/>
                <a:ea typeface="+mn-ea"/>
                <a:cs typeface="+mn-cs"/>
              </a:rPr>
              <a:t>The Forum for Youth Investment. (</a:t>
            </a:r>
            <a:r>
              <a:rPr lang="en-US" kern="1200" err="1">
                <a:effectLst/>
                <a:latin typeface="+mn-lt"/>
                <a:ea typeface="+mn-ea"/>
                <a:cs typeface="+mn-cs"/>
              </a:rPr>
              <a:t>n.d.</a:t>
            </a:r>
            <a:r>
              <a:rPr lang="en-US" kern="1200">
                <a:effectLst/>
                <a:latin typeface="+mn-lt"/>
                <a:ea typeface="+mn-ea"/>
                <a:cs typeface="+mn-cs"/>
              </a:rPr>
              <a:t>). </a:t>
            </a:r>
            <a:r>
              <a:rPr lang="en-US" i="1" kern="1200">
                <a:effectLst/>
                <a:latin typeface="+mn-lt"/>
                <a:ea typeface="+mn-ea"/>
                <a:cs typeface="+mn-cs"/>
              </a:rPr>
              <a:t>Part 1: Defining and Describing Your Community</a:t>
            </a:r>
            <a:r>
              <a:rPr lang="en-US" kern="1200">
                <a:effectLst/>
                <a:latin typeface="+mn-lt"/>
                <a:ea typeface="+mn-ea"/>
                <a:cs typeface="+mn-cs"/>
              </a:rPr>
              <a:t>.</a:t>
            </a:r>
            <a:r>
              <a:rPr lang="en-US"/>
              <a:t> </a:t>
            </a:r>
            <a:endParaRPr lang="en-US" baseline="0"/>
          </a:p>
          <a:p>
            <a:r>
              <a:rPr lang="en-US" baseline="0"/>
              <a:t>http://helid.digicollection.org/en/d/Jwho85e/5.6.html</a:t>
            </a:r>
          </a:p>
          <a:p>
            <a:endParaRPr lang="en-US"/>
          </a:p>
        </p:txBody>
      </p:sp>
      <p:sp>
        <p:nvSpPr>
          <p:cNvPr id="4" name="Slide Number Placeholder 3"/>
          <p:cNvSpPr>
            <a:spLocks noGrp="1"/>
          </p:cNvSpPr>
          <p:nvPr>
            <p:ph type="sldNum" sz="quarter" idx="10"/>
          </p:nvPr>
        </p:nvSpPr>
        <p:spPr/>
        <p:txBody>
          <a:bodyPr/>
          <a:lstStyle/>
          <a:p>
            <a:fld id="{DA51DEB0-9529-2240-BE35-67E3BE404B0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626245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to think of a health indicator is to compare it to a check engine light in a vehicle.  When a check engine light turns on in a vehicle, it tells us that something is wrong with our engine but does not specifically explain the underlying mechanisms of what is going on.  It gives us an idea about the health of our vehicle that we can then further investigate. </a:t>
            </a:r>
          </a:p>
        </p:txBody>
      </p:sp>
      <p:sp>
        <p:nvSpPr>
          <p:cNvPr id="4" name="Slide Number Placeholder 3"/>
          <p:cNvSpPr>
            <a:spLocks noGrp="1"/>
          </p:cNvSpPr>
          <p:nvPr>
            <p:ph type="sldNum" sz="quarter" idx="10"/>
          </p:nvPr>
        </p:nvSpPr>
        <p:spPr/>
        <p:txBody>
          <a:bodyPr/>
          <a:lstStyle/>
          <a:p>
            <a:fld id="{B9EF8334-FC4C-47FB-A079-44AB02229837}" type="slidenum">
              <a:rPr lang="en-US" smtClean="0"/>
              <a:t>12</a:t>
            </a:fld>
            <a:endParaRPr lang="en-US"/>
          </a:p>
        </p:txBody>
      </p:sp>
    </p:spTree>
    <p:extLst>
      <p:ext uri="{BB962C8B-B14F-4D97-AF65-F5344CB8AC3E}">
        <p14:creationId xmlns:p14="http://schemas.microsoft.com/office/powerpoint/2010/main" val="957756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aseline="0"/>
              <a:t>Similarly, although there are many different types of vehicles, a check engine light is a consistent </a:t>
            </a:r>
            <a:r>
              <a:rPr lang="en-US"/>
              <a:t>feature in all of them and is a measure comparable across makes and models of vehicles.  </a:t>
            </a:r>
          </a:p>
          <a:p>
            <a:pPr defTabSz="465887">
              <a:defRPr/>
            </a:pPr>
            <a:endParaRPr lang="en-US" sz="1000"/>
          </a:p>
          <a:p>
            <a:pPr defTabSz="465887">
              <a:defRPr/>
            </a:pPr>
            <a:r>
              <a:rPr lang="en-US" sz="1000" err="1"/>
              <a:t>CIHICanada</a:t>
            </a:r>
            <a:r>
              <a:rPr lang="en-US" sz="1000"/>
              <a:t>. (2016, July 13). </a:t>
            </a:r>
            <a:r>
              <a:rPr lang="en-US" sz="1000" i="1"/>
              <a:t>Getting to Know Health Indicators</a:t>
            </a:r>
            <a:r>
              <a:rPr lang="en-US" sz="1000"/>
              <a:t> [Video File] Retrieved March 23, 2017, from https://</a:t>
            </a:r>
            <a:r>
              <a:rPr lang="en-US" sz="1000" err="1"/>
              <a:t>www.youtube.com</a:t>
            </a:r>
            <a:r>
              <a:rPr lang="en-US" sz="1000"/>
              <a:t>/</a:t>
            </a:r>
            <a:r>
              <a:rPr lang="en-US" sz="1000" err="1"/>
              <a:t>watch?v</a:t>
            </a:r>
            <a:r>
              <a:rPr lang="en-US" sz="1000"/>
              <a:t>=</a:t>
            </a:r>
            <a:r>
              <a:rPr lang="en-US" sz="1000" err="1"/>
              <a:t>hxPUSluTJcM</a:t>
            </a:r>
            <a:r>
              <a:rPr lang="en-US" sz="1000"/>
              <a:t> </a:t>
            </a:r>
          </a:p>
          <a:p>
            <a:pPr defTabSz="465887">
              <a:defRPr/>
            </a:pPr>
            <a:endParaRPr lang="en-US" sz="1000"/>
          </a:p>
          <a:p>
            <a:pPr defTabSz="465887">
              <a:defRPr/>
            </a:pPr>
            <a:r>
              <a:rPr lang="en-US" sz="1000" err="1"/>
              <a:t>Vw</a:t>
            </a:r>
            <a:r>
              <a:rPr lang="en-US" sz="1000"/>
              <a:t> engine check. [Digital image]. (2011 October 14) Retrieved March 21, 2017, from  https://</a:t>
            </a:r>
            <a:r>
              <a:rPr lang="en-US" sz="1000" err="1"/>
              <a:t>commons.wikimedia.org</a:t>
            </a:r>
            <a:r>
              <a:rPr lang="en-US" sz="1000"/>
              <a:t>/wiki/</a:t>
            </a:r>
            <a:r>
              <a:rPr lang="en-US" sz="1000" err="1"/>
              <a:t>File:Vw_engine_check.jpg</a:t>
            </a:r>
            <a:endParaRPr lang="en-US" sz="1000"/>
          </a:p>
          <a:p>
            <a:pPr defTabSz="465887">
              <a:defRPr/>
            </a:pPr>
            <a:r>
              <a:rPr lang="en-US" sz="1000"/>
              <a:t>	border added, license: https://</a:t>
            </a:r>
            <a:r>
              <a:rPr lang="en-US" sz="1000" err="1"/>
              <a:t>creativecommons.org</a:t>
            </a:r>
            <a:r>
              <a:rPr lang="en-US" sz="1000"/>
              <a:t>/licenses/by-</a:t>
            </a:r>
            <a:r>
              <a:rPr lang="en-US" sz="1000" err="1"/>
              <a:t>sa</a:t>
            </a:r>
            <a:r>
              <a:rPr lang="en-US" sz="1000"/>
              <a:t>/3.0/</a:t>
            </a:r>
            <a:r>
              <a:rPr lang="en-US" sz="1000" err="1"/>
              <a:t>legalcode</a:t>
            </a:r>
            <a:r>
              <a:rPr lang="en-US" sz="1000"/>
              <a:t> </a:t>
            </a:r>
          </a:p>
          <a:p>
            <a:pPr defTabSz="465887">
              <a:defRPr/>
            </a:pPr>
            <a:endParaRPr lang="en-US" sz="1000"/>
          </a:p>
          <a:p>
            <a:pPr defTabSz="465887">
              <a:defRPr/>
            </a:pPr>
            <a:r>
              <a:rPr lang="en-US" sz="1000"/>
              <a:t>[Silver sports car]. (2013). Retrieved March 22, 2017, from https://</a:t>
            </a:r>
            <a:r>
              <a:rPr lang="en-US" sz="1000" err="1"/>
              <a:t>pixabay.com</a:t>
            </a:r>
            <a:r>
              <a:rPr lang="en-US" sz="1000"/>
              <a:t>/en/sports-car-racing-car-car-silver-161620/</a:t>
            </a:r>
          </a:p>
          <a:p>
            <a:pPr defTabSz="465887">
              <a:defRPr/>
            </a:pPr>
            <a:endParaRPr lang="en-US" sz="1000"/>
          </a:p>
          <a:p>
            <a:pPr defTabSz="465887">
              <a:defRPr/>
            </a:pPr>
            <a:r>
              <a:rPr lang="en-US" sz="1000"/>
              <a:t>[Black classic car]. (2013). Retrieved March 22, 2017, from https://</a:t>
            </a:r>
            <a:r>
              <a:rPr lang="en-US" sz="1000" err="1"/>
              <a:t>pixabay.com</a:t>
            </a:r>
            <a:r>
              <a:rPr lang="en-US" sz="1000"/>
              <a:t>/en/sports-car-classic-car-racing-car-146185/</a:t>
            </a:r>
          </a:p>
          <a:p>
            <a:pPr defTabSz="465887">
              <a:defRPr/>
            </a:pPr>
            <a:endParaRPr lang="en-US" sz="1000"/>
          </a:p>
          <a:p>
            <a:pPr defTabSz="465887">
              <a:defRPr/>
            </a:pPr>
            <a:r>
              <a:rPr lang="en-US" sz="1000"/>
              <a:t>[Blue Beetle].(2016). Retrieved March 22, 2017, from https://</a:t>
            </a:r>
            <a:r>
              <a:rPr lang="en-US" sz="1000" err="1"/>
              <a:t>pixabay.com</a:t>
            </a:r>
            <a:r>
              <a:rPr lang="en-US" sz="1000"/>
              <a:t>/en/automobile-beetle-blue-car-profile-1298012/</a:t>
            </a:r>
          </a:p>
        </p:txBody>
      </p:sp>
      <p:sp>
        <p:nvSpPr>
          <p:cNvPr id="4" name="Slide Number Placeholder 3"/>
          <p:cNvSpPr>
            <a:spLocks noGrp="1"/>
          </p:cNvSpPr>
          <p:nvPr>
            <p:ph type="sldNum" sz="quarter" idx="10"/>
          </p:nvPr>
        </p:nvSpPr>
        <p:spPr/>
        <p:txBody>
          <a:bodyPr/>
          <a:lstStyle/>
          <a:p>
            <a:fld id="{1B26EC2F-FEF2-7C47-8F4B-C8DDDE0AC26D}" type="slidenum">
              <a:rPr lang="en-US" smtClean="0"/>
              <a:t>13</a:t>
            </a:fld>
            <a:endParaRPr lang="en-US"/>
          </a:p>
        </p:txBody>
      </p:sp>
    </p:spTree>
    <p:extLst>
      <p:ext uri="{BB962C8B-B14F-4D97-AF65-F5344CB8AC3E}">
        <p14:creationId xmlns:p14="http://schemas.microsoft.com/office/powerpoint/2010/main" val="151232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 indicators have additional uses besides describing a population.  Indicators </a:t>
            </a:r>
            <a:r>
              <a:rPr lang="en-US" baseline="0"/>
              <a:t>like mortality, morbidity, and Quality-Adjusted Life-Years can inform us about the impact, or disease burden, of a health problem in an area.</a:t>
            </a:r>
            <a:r>
              <a:rPr lang="en-US"/>
              <a:t> </a:t>
            </a:r>
            <a:r>
              <a:rPr lang="en-US" baseline="0"/>
              <a:t> The World Health Organization has suggested several important reasons for measuring and using disease burden information</a:t>
            </a:r>
            <a:r>
              <a:rPr lang="en-US"/>
              <a:t> as shown here</a:t>
            </a:r>
            <a:r>
              <a:rPr lang="en-US" baseline="0"/>
              <a:t>.</a:t>
            </a:r>
            <a:r>
              <a:rPr lang="en-US"/>
              <a:t> </a:t>
            </a:r>
            <a:r>
              <a:rPr lang="en-US" baseline="0"/>
              <a:t> This information is provided in the context of environmental burden of disease, but can be applied to any disease burden situation.</a:t>
            </a:r>
            <a:r>
              <a:rPr lang="en-US"/>
              <a:t>  </a:t>
            </a:r>
            <a:endParaRPr lang="en-US" baseline="0"/>
          </a:p>
          <a:p>
            <a:endParaRPr lang="en-US" baseline="0"/>
          </a:p>
          <a:p>
            <a:pPr defTabSz="465887">
              <a:defRPr/>
            </a:pPr>
            <a:r>
              <a:rPr lang="en-US" kern="1200" err="1">
                <a:effectLst/>
                <a:latin typeface="+mn-lt"/>
                <a:ea typeface="+mn-ea"/>
                <a:cs typeface="+mn-cs"/>
              </a:rPr>
              <a:t>Prüss-Üstün</a:t>
            </a:r>
            <a:r>
              <a:rPr lang="en-US" kern="1200">
                <a:effectLst/>
                <a:latin typeface="+mn-lt"/>
                <a:ea typeface="+mn-ea"/>
                <a:cs typeface="+mn-cs"/>
              </a:rPr>
              <a:t>, A., Mathers, C., </a:t>
            </a:r>
            <a:r>
              <a:rPr lang="en-US" kern="1200" err="1">
                <a:effectLst/>
                <a:latin typeface="+mn-lt"/>
                <a:ea typeface="+mn-ea"/>
                <a:cs typeface="+mn-cs"/>
              </a:rPr>
              <a:t>Corvalán</a:t>
            </a:r>
            <a:r>
              <a:rPr lang="en-US" kern="1200">
                <a:effectLst/>
                <a:latin typeface="+mn-lt"/>
                <a:ea typeface="+mn-ea"/>
                <a:cs typeface="+mn-cs"/>
              </a:rPr>
              <a:t>, C., &amp; Woodward, A. (2003). </a:t>
            </a:r>
            <a:r>
              <a:rPr lang="en-US" i="1" kern="1200">
                <a:effectLst/>
                <a:latin typeface="+mn-lt"/>
                <a:ea typeface="+mn-ea"/>
                <a:cs typeface="+mn-cs"/>
              </a:rPr>
              <a:t>Introduction and methods: Assessing the environmental burden of disease at national and local levels</a:t>
            </a:r>
            <a:r>
              <a:rPr lang="en-US" kern="1200">
                <a:effectLst/>
                <a:latin typeface="+mn-lt"/>
                <a:ea typeface="+mn-ea"/>
                <a:cs typeface="+mn-cs"/>
              </a:rPr>
              <a:t> (Publication No. 1). Retrieved May 26, 2017, from World Health Organization website: http://apps.who.int/iris/bitstream/10665/42750/1/9241546204.pdf?ua=1</a:t>
            </a:r>
            <a:endParaRPr lang="en-US">
              <a:latin typeface="+mn-lt"/>
            </a:endParaRPr>
          </a:p>
          <a:p>
            <a:pPr defTabSz="465887">
              <a:defRPr/>
            </a:pPr>
            <a:endParaRPr lang="en-US"/>
          </a:p>
          <a:p>
            <a:pPr defTabSz="465887">
              <a:defRPr/>
            </a:pPr>
            <a:r>
              <a:rPr lang="en-US" kern="1200">
                <a:effectLst/>
                <a:latin typeface="+mn-lt"/>
                <a:ea typeface="+mn-ea"/>
                <a:cs typeface="+mn-cs"/>
              </a:rPr>
              <a:t>[Illustration of Warning Sign]. (2015). Retrieved May 19, 2017, from https://pixabay.com/en/warning-shield-risk-attention-838655/</a:t>
            </a:r>
            <a:r>
              <a:rPr lang="en-US"/>
              <a:t> </a:t>
            </a:r>
          </a:p>
          <a:p>
            <a:pPr defTabSz="465887">
              <a:defRPr/>
            </a:pPr>
            <a:endParaRPr lang="en-US"/>
          </a:p>
          <a:p>
            <a:pPr defTabSz="465887">
              <a:defRPr/>
            </a:pPr>
            <a:r>
              <a:rPr lang="en-US"/>
              <a:t> </a:t>
            </a:r>
            <a:r>
              <a:rPr lang="en-US" kern="1200">
                <a:effectLst/>
                <a:latin typeface="+mn-lt"/>
                <a:ea typeface="+mn-ea"/>
                <a:cs typeface="+mn-cs"/>
              </a:rPr>
              <a:t>[Man Icon]. (2016). Retrieved March 21, 2017, from https://pixabay.com/en/person-simply-minimalist-man-black-1417046/</a:t>
            </a:r>
            <a:endParaRPr lang="en-US">
              <a:latin typeface="+mn-lt"/>
            </a:endParaRPr>
          </a:p>
          <a:p>
            <a:pPr defTabSz="465887">
              <a:defRPr/>
            </a:pPr>
            <a:endParaRPr lang="en-US"/>
          </a:p>
          <a:p>
            <a:endParaRPr lang="en-US"/>
          </a:p>
        </p:txBody>
      </p:sp>
      <p:sp>
        <p:nvSpPr>
          <p:cNvPr id="4" name="Slide Number Placeholder 3"/>
          <p:cNvSpPr>
            <a:spLocks noGrp="1"/>
          </p:cNvSpPr>
          <p:nvPr>
            <p:ph type="sldNum" sz="quarter" idx="10"/>
          </p:nvPr>
        </p:nvSpPr>
        <p:spPr/>
        <p:txBody>
          <a:bodyPr/>
          <a:lstStyle/>
          <a:p>
            <a:fld id="{DA51DEB0-9529-2240-BE35-67E3BE404B0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91507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will describe further using America's Health Rankings as an example, there are a</a:t>
            </a:r>
            <a:r>
              <a:rPr lang="en-US" baseline="0"/>
              <a:t> variety of indicators that have been proposed and used.</a:t>
            </a:r>
            <a:r>
              <a:rPr lang="en-US"/>
              <a:t> </a:t>
            </a:r>
            <a:r>
              <a:rPr lang="en-US" baseline="0"/>
              <a:t> But typically, we can classify these indicators </a:t>
            </a:r>
            <a:r>
              <a:rPr lang="en-US"/>
              <a:t>into</a:t>
            </a:r>
            <a:r>
              <a:rPr lang="en-US" baseline="0"/>
              <a:t> </a:t>
            </a:r>
            <a:r>
              <a:rPr lang="en-US"/>
              <a:t>a category for health</a:t>
            </a:r>
            <a:r>
              <a:rPr lang="en-US" baseline="0"/>
              <a:t> outcomes </a:t>
            </a:r>
            <a:r>
              <a:rPr lang="en-US"/>
              <a:t>and a category for</a:t>
            </a:r>
            <a:r>
              <a:rPr lang="en-US" baseline="0"/>
              <a:t> factors that can influence health outcomes, which are called “health determinants.”</a:t>
            </a:r>
            <a:r>
              <a:rPr lang="en-US"/>
              <a:t> </a:t>
            </a:r>
            <a:endParaRPr lang="en-US" baseline="0"/>
          </a:p>
          <a:p>
            <a:endParaRPr lang="en-US" baseline="0"/>
          </a:p>
          <a:p>
            <a:r>
              <a:rPr lang="en-US" baseline="0"/>
              <a:t>Health outcomes </a:t>
            </a:r>
            <a:r>
              <a:rPr lang="en-US"/>
              <a:t>indicators include </a:t>
            </a:r>
            <a:r>
              <a:rPr lang="en-US" baseline="0"/>
              <a:t>mortality, morbidity (incidence, prevalence) as well as quality of life.</a:t>
            </a:r>
            <a:r>
              <a:rPr lang="en-US"/>
              <a:t> </a:t>
            </a:r>
            <a:r>
              <a:rPr lang="en-US" baseline="0"/>
              <a:t> For health </a:t>
            </a:r>
            <a:r>
              <a:rPr lang="en-US"/>
              <a:t>determinant indicators</a:t>
            </a:r>
            <a:r>
              <a:rPr lang="en-US" baseline="0"/>
              <a:t>, we typically focus on health care access, behavioral factors, social factors and physical environment.</a:t>
            </a:r>
            <a:r>
              <a:rPr lang="en-US"/>
              <a:t> </a:t>
            </a:r>
            <a:r>
              <a:rPr lang="en-US" baseline="0"/>
              <a:t> In more recent years, we are starting to understand the impact of built environment.</a:t>
            </a:r>
            <a:r>
              <a:rPr lang="en-US"/>
              <a:t> </a:t>
            </a:r>
            <a:r>
              <a:rPr lang="en-US" baseline="0"/>
              <a:t> More and more attention has been made to neighborhood factors including walkability</a:t>
            </a:r>
            <a:r>
              <a:rPr lang="en-US"/>
              <a:t> and</a:t>
            </a:r>
            <a:r>
              <a:rPr lang="en-US" baseline="0"/>
              <a:t> access to recreational facilities.</a:t>
            </a:r>
            <a:r>
              <a:rPr lang="en-US"/>
              <a:t>  </a:t>
            </a:r>
          </a:p>
        </p:txBody>
      </p:sp>
      <p:sp>
        <p:nvSpPr>
          <p:cNvPr id="4" name="Slide Number Placeholder 3"/>
          <p:cNvSpPr>
            <a:spLocks noGrp="1"/>
          </p:cNvSpPr>
          <p:nvPr>
            <p:ph type="sldNum" sz="quarter" idx="10"/>
          </p:nvPr>
        </p:nvSpPr>
        <p:spPr/>
        <p:txBody>
          <a:bodyPr/>
          <a:lstStyle/>
          <a:p>
            <a:fld id="{5EA2F407-5FE2-4AED-9D9D-2907A1FB11EE}" type="slidenum">
              <a:rPr lang="en-US" smtClean="0"/>
              <a:t>15</a:t>
            </a:fld>
            <a:endParaRPr lang="en-US"/>
          </a:p>
        </p:txBody>
      </p:sp>
    </p:spTree>
    <p:extLst>
      <p:ext uri="{BB962C8B-B14F-4D97-AF65-F5344CB8AC3E}">
        <p14:creationId xmlns:p14="http://schemas.microsoft.com/office/powerpoint/2010/main" val="217694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a:t>
            </a:r>
            <a:r>
              <a:rPr lang="en-US" baseline="0"/>
              <a:t> way to look at the influence of </a:t>
            </a:r>
            <a:r>
              <a:rPr lang="en-US"/>
              <a:t>health determinants </a:t>
            </a:r>
            <a:r>
              <a:rPr lang="en-US" baseline="0"/>
              <a:t>is shown in this diagram.</a:t>
            </a:r>
            <a:r>
              <a:rPr lang="en-US"/>
              <a:t> </a:t>
            </a:r>
            <a:r>
              <a:rPr lang="en-US" baseline="0"/>
              <a:t> We often focus on a few boxes such as health and function and disease development but for translational research the connections between various boxes and pathways </a:t>
            </a:r>
            <a:r>
              <a:rPr lang="en-US"/>
              <a:t>must</a:t>
            </a:r>
            <a:r>
              <a:rPr lang="en-US" baseline="0"/>
              <a:t> be studied often.</a:t>
            </a:r>
            <a:r>
              <a:rPr lang="en-US"/>
              <a:t> </a:t>
            </a:r>
            <a:endParaRPr lang="en-US" baseline="0"/>
          </a:p>
          <a:p>
            <a:endParaRPr lang="en-US"/>
          </a:p>
          <a:p>
            <a:r>
              <a:rPr lang="en-US"/>
              <a:t>There are many frameworks to understand determinants of health.</a:t>
            </a:r>
            <a:r>
              <a:rPr lang="en-US" baseline="0"/>
              <a:t> </a:t>
            </a:r>
            <a:r>
              <a:rPr lang="en-US"/>
              <a:t>This Evans</a:t>
            </a:r>
            <a:r>
              <a:rPr lang="en-US" baseline="0"/>
              <a:t> and </a:t>
            </a:r>
            <a:r>
              <a:rPr lang="en-US"/>
              <a:t>Stoddart framework </a:t>
            </a:r>
            <a:r>
              <a:rPr lang="en-US" baseline="0"/>
              <a:t>may be useful to consider.</a:t>
            </a:r>
            <a:r>
              <a:rPr lang="en-US"/>
              <a:t>  </a:t>
            </a:r>
          </a:p>
        </p:txBody>
      </p:sp>
      <p:sp>
        <p:nvSpPr>
          <p:cNvPr id="4" name="Slide Number Placeholder 3"/>
          <p:cNvSpPr>
            <a:spLocks noGrp="1"/>
          </p:cNvSpPr>
          <p:nvPr>
            <p:ph type="sldNum" sz="quarter" idx="10"/>
          </p:nvPr>
        </p:nvSpPr>
        <p:spPr/>
        <p:txBody>
          <a:bodyPr/>
          <a:lstStyle/>
          <a:p>
            <a:fld id="{5EA2F407-5FE2-4AED-9D9D-2907A1FB11EE}" type="slidenum">
              <a:rPr lang="en-US" smtClean="0"/>
              <a:t>16</a:t>
            </a:fld>
            <a:endParaRPr lang="en-US"/>
          </a:p>
        </p:txBody>
      </p:sp>
    </p:spTree>
    <p:extLst>
      <p:ext uri="{BB962C8B-B14F-4D97-AF65-F5344CB8AC3E}">
        <p14:creationId xmlns:p14="http://schemas.microsoft.com/office/powerpoint/2010/main" val="376121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Now, let us switch gears to look at some</a:t>
            </a:r>
            <a:r>
              <a:rPr lang="en-US" altLang="en-US" baseline="0"/>
              <a:t> baseline information for our region compared to other regions.</a:t>
            </a:r>
            <a:r>
              <a:rPr lang="en-US" altLang="en-US"/>
              <a:t>  </a:t>
            </a:r>
            <a:endParaRPr lang="en-US" altLang="en-US" baseline="0"/>
          </a:p>
          <a:p>
            <a:pPr>
              <a:spcBef>
                <a:spcPct val="0"/>
              </a:spcBef>
            </a:pPr>
            <a:r>
              <a:rPr lang="en-US" altLang="en-US" baseline="0"/>
              <a:t>This slide shows the most recent annual state ranking of health. The lighter the color</a:t>
            </a:r>
            <a:r>
              <a:rPr lang="en-US" altLang="en-US"/>
              <a:t>,</a:t>
            </a:r>
            <a:r>
              <a:rPr lang="en-US" altLang="en-US" baseline="0"/>
              <a:t> the better the states are doing.</a:t>
            </a:r>
            <a:r>
              <a:rPr lang="en-US" altLang="en-US"/>
              <a:t> </a:t>
            </a:r>
            <a:r>
              <a:rPr lang="en-US" altLang="en-US" baseline="0"/>
              <a:t> So, the south east region with darkest color are doing poorest in the US.</a:t>
            </a:r>
            <a:endParaRPr lang="en-US" altLang="en-US"/>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A4ACD888-5CC2-4FE8-BB8C-FB6EAD7A9860}" type="slidenum">
              <a:rPr lang="en-US" altLang="en-US" smtClean="0"/>
              <a:pPr/>
              <a:t>17</a:t>
            </a:fld>
            <a:endParaRPr lang="en-US" altLang="en-US"/>
          </a:p>
        </p:txBody>
      </p:sp>
    </p:spTree>
    <p:extLst>
      <p:ext uri="{BB962C8B-B14F-4D97-AF65-F5344CB8AC3E}">
        <p14:creationId xmlns:p14="http://schemas.microsoft.com/office/powerpoint/2010/main" val="606617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top five</a:t>
            </a:r>
            <a:r>
              <a:rPr lang="en-US" baseline="0"/>
              <a:t> healthiest states are Hawaii, Massachusetts, Connecticut, Minnesota</a:t>
            </a:r>
            <a:r>
              <a:rPr lang="en-US"/>
              <a:t>,</a:t>
            </a:r>
            <a:r>
              <a:rPr lang="en-US" baseline="0"/>
              <a:t> and </a:t>
            </a:r>
            <a:r>
              <a:rPr lang="en-US"/>
              <a:t>Vermont, and the bottom</a:t>
            </a:r>
            <a:r>
              <a:rPr lang="en-US" baseline="0"/>
              <a:t> 5 states are Kentucky, Alabama, Arkansas, Louisiana, Mississippi.</a:t>
            </a:r>
            <a:r>
              <a:rPr lang="en-US"/>
              <a:t> </a:t>
            </a:r>
            <a:r>
              <a:rPr lang="en-US" baseline="0"/>
              <a:t> Great Plains </a:t>
            </a:r>
            <a:r>
              <a:rPr lang="en-US" err="1"/>
              <a:t>IDeA</a:t>
            </a:r>
            <a:r>
              <a:rPr lang="en-US"/>
              <a:t>-CTR states</a:t>
            </a:r>
            <a:r>
              <a:rPr lang="en-US" baseline="0"/>
              <a:t> </a:t>
            </a:r>
            <a:r>
              <a:rPr lang="en-US"/>
              <a:t>lie</a:t>
            </a:r>
            <a:r>
              <a:rPr lang="en-US" baseline="0"/>
              <a:t> in the </a:t>
            </a:r>
            <a:r>
              <a:rPr lang="en-US"/>
              <a:t>top to middle</a:t>
            </a:r>
            <a:r>
              <a:rPr lang="en-US" baseline="0"/>
              <a:t> </a:t>
            </a:r>
            <a:r>
              <a:rPr lang="en-US"/>
              <a:t>range of these rankings with</a:t>
            </a:r>
            <a:r>
              <a:rPr lang="en-US" baseline="0"/>
              <a:t> ND</a:t>
            </a:r>
            <a:r>
              <a:rPr lang="en-US"/>
              <a:t> </a:t>
            </a:r>
            <a:r>
              <a:rPr lang="en-US" baseline="0"/>
              <a:t>11</a:t>
            </a:r>
            <a:r>
              <a:rPr lang="en-US" baseline="30000"/>
              <a:t>th,</a:t>
            </a:r>
            <a:r>
              <a:rPr lang="en-US" baseline="0"/>
              <a:t> NE 12</a:t>
            </a:r>
            <a:r>
              <a:rPr lang="en-US" baseline="30000"/>
              <a:t>th,</a:t>
            </a:r>
            <a:r>
              <a:rPr lang="en-US" baseline="0"/>
              <a:t> and SD 24</a:t>
            </a:r>
            <a:r>
              <a:rPr lang="en-US" baseline="30000"/>
              <a:t>th</a:t>
            </a:r>
            <a:r>
              <a:rPr lang="en-US" baseline="0"/>
              <a:t>.</a:t>
            </a:r>
            <a:r>
              <a:rPr lang="en-US"/>
              <a:t>  </a:t>
            </a:r>
          </a:p>
        </p:txBody>
      </p:sp>
      <p:sp>
        <p:nvSpPr>
          <p:cNvPr id="4" name="Slide Number Placeholder 3"/>
          <p:cNvSpPr>
            <a:spLocks noGrp="1"/>
          </p:cNvSpPr>
          <p:nvPr>
            <p:ph type="sldNum" sz="quarter" idx="10"/>
          </p:nvPr>
        </p:nvSpPr>
        <p:spPr/>
        <p:txBody>
          <a:bodyPr/>
          <a:lstStyle/>
          <a:p>
            <a:fld id="{5EA2F407-5FE2-4AED-9D9D-2907A1FB11EE}" type="slidenum">
              <a:rPr lang="en-US" smtClean="0"/>
              <a:t>18</a:t>
            </a:fld>
            <a:endParaRPr lang="en-US"/>
          </a:p>
        </p:txBody>
      </p:sp>
    </p:spTree>
    <p:extLst>
      <p:ext uri="{BB962C8B-B14F-4D97-AF65-F5344CB8AC3E}">
        <p14:creationId xmlns:p14="http://schemas.microsoft.com/office/powerpoint/2010/main" val="2745277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This table demonstrates the rankings of our Great Plains states first with the overall rank, as we just saw, which is determined from the weighted sum of the number of standard deviations each core measure is from the national average.  The all outcomes ranking represents what has already occurred, such as through death, disease, or missed days due to illness. In </a:t>
            </a:r>
            <a:r>
              <a:rPr lang="en-US" i="1"/>
              <a:t>America's Health Rankings®</a:t>
            </a:r>
            <a:r>
              <a:rPr lang="en-US"/>
              <a:t>, outcomes include prevalence of diabetes, number of poor mental and physical health days in last 30 days, disparity in health status, infant mortality, cardiovascular deaths, cancer deaths and premature death.  Determinant rankings are representative of actions that can affect the future health of the population. For clarity, determinants are divided into four groups: Behaviors, Community and Environment, Policy, and Clinical Care.</a:t>
            </a:r>
          </a:p>
          <a:p>
            <a:pPr>
              <a:defRPr/>
            </a:pPr>
            <a:endParaRPr lang="en-US"/>
          </a:p>
          <a:p>
            <a:pPr>
              <a:defRPr/>
            </a:pPr>
            <a:endParaRPr lang="en-US"/>
          </a:p>
          <a:p>
            <a:pPr>
              <a:defRPr/>
            </a:pPr>
            <a:endParaRPr lang="en-US"/>
          </a:p>
          <a:p>
            <a:pPr defTabSz="931774">
              <a:defRPr/>
            </a:pPr>
            <a:endParaRPr lang="en-US"/>
          </a:p>
          <a:p>
            <a:pPr defTabSz="931774">
              <a:defRPr/>
            </a:pPr>
            <a:r>
              <a:rPr lang="en-US"/>
              <a:t>Overall: Weighted sum of the number of standard deviations each core measure is from the national average.</a:t>
            </a:r>
          </a:p>
          <a:p>
            <a:endParaRPr lang="en-US"/>
          </a:p>
          <a:p>
            <a:pPr defTabSz="931774">
              <a:defRPr/>
            </a:pPr>
            <a:r>
              <a:rPr lang="en-US"/>
              <a:t>All Outcomes: </a:t>
            </a:r>
            <a:r>
              <a:rPr lang="en-US" b="1"/>
              <a:t>Outcomes </a:t>
            </a:r>
            <a:r>
              <a:rPr lang="en-US"/>
              <a:t>represent what has already occurred, either through death, disease, or missed days due to illness. In </a:t>
            </a:r>
            <a:r>
              <a:rPr lang="en-US" i="1"/>
              <a:t>America's Health Rankings®</a:t>
            </a:r>
            <a:r>
              <a:rPr lang="en-US"/>
              <a:t>, outcomes include prevalence of diabetes, number of poor mental and physical health days in last 30 days, disparity in health status, infant mortality, cardiovascular deaths, cancer deaths and premature death.</a:t>
            </a:r>
          </a:p>
          <a:p>
            <a:endParaRPr lang="en-US"/>
          </a:p>
          <a:p>
            <a:pPr defTabSz="931774">
              <a:defRPr/>
            </a:pPr>
            <a:r>
              <a:rPr lang="en-US"/>
              <a:t>All Determinants: </a:t>
            </a:r>
            <a:r>
              <a:rPr lang="en-US" b="1"/>
              <a:t>Determinants</a:t>
            </a:r>
            <a:r>
              <a:rPr lang="en-US"/>
              <a:t> represent those actions that can affect the future health of the population. For clarity, determinants are divided into four groups: Behaviors, Community and Environment, Policy, and Clinical Care.</a:t>
            </a:r>
          </a:p>
          <a:p>
            <a:endParaRPr lang="en-US"/>
          </a:p>
        </p:txBody>
      </p:sp>
      <p:sp>
        <p:nvSpPr>
          <p:cNvPr id="4" name="Slide Number Placeholder 3"/>
          <p:cNvSpPr>
            <a:spLocks noGrp="1"/>
          </p:cNvSpPr>
          <p:nvPr>
            <p:ph type="sldNum" sz="quarter" idx="10"/>
          </p:nvPr>
        </p:nvSpPr>
        <p:spPr/>
        <p:txBody>
          <a:bodyPr/>
          <a:lstStyle/>
          <a:p>
            <a:fld id="{5EA2F407-5FE2-4AED-9D9D-2907A1FB11EE}" type="slidenum">
              <a:rPr lang="en-US" smtClean="0"/>
              <a:t>19</a:t>
            </a:fld>
            <a:endParaRPr lang="en-US"/>
          </a:p>
        </p:txBody>
      </p:sp>
    </p:spTree>
    <p:extLst>
      <p:ext uri="{BB962C8B-B14F-4D97-AF65-F5344CB8AC3E}">
        <p14:creationId xmlns:p14="http://schemas.microsoft.com/office/powerpoint/2010/main" val="1683406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additional information about my background.  If you have any questions,</a:t>
            </a:r>
            <a:r>
              <a:rPr lang="en-US" baseline="0"/>
              <a:t> please feel free to email me.</a:t>
            </a:r>
            <a:r>
              <a:rPr lang="en-US"/>
              <a:t> </a:t>
            </a:r>
          </a:p>
        </p:txBody>
      </p:sp>
      <p:sp>
        <p:nvSpPr>
          <p:cNvPr id="4" name="Slide Number Placeholder 3"/>
          <p:cNvSpPr>
            <a:spLocks noGrp="1"/>
          </p:cNvSpPr>
          <p:nvPr>
            <p:ph type="sldNum" sz="quarter" idx="10"/>
          </p:nvPr>
        </p:nvSpPr>
        <p:spPr/>
        <p:txBody>
          <a:bodyPr/>
          <a:lstStyle/>
          <a:p>
            <a:fld id="{5EA2F407-5FE2-4AED-9D9D-2907A1FB11EE}" type="slidenum">
              <a:rPr lang="en-US" smtClean="0"/>
              <a:t>2</a:t>
            </a:fld>
            <a:endParaRPr lang="en-US"/>
          </a:p>
        </p:txBody>
      </p:sp>
    </p:spTree>
    <p:extLst>
      <p:ext uri="{BB962C8B-B14F-4D97-AF65-F5344CB8AC3E}">
        <p14:creationId xmlns:p14="http://schemas.microsoft.com/office/powerpoint/2010/main" val="2714062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can see from this</a:t>
            </a:r>
            <a:r>
              <a:rPr lang="en-US" baseline="0"/>
              <a:t> list</a:t>
            </a:r>
            <a:r>
              <a:rPr lang="en-US"/>
              <a:t>,</a:t>
            </a:r>
            <a:r>
              <a:rPr lang="en-US" baseline="0"/>
              <a:t> </a:t>
            </a:r>
            <a:r>
              <a:rPr lang="en-US"/>
              <a:t>America's </a:t>
            </a:r>
            <a:r>
              <a:rPr lang="en-US" baseline="0"/>
              <a:t>Health </a:t>
            </a:r>
            <a:r>
              <a:rPr lang="en-US"/>
              <a:t>Rankings</a:t>
            </a:r>
            <a:r>
              <a:rPr lang="en-US" baseline="0"/>
              <a:t> has a very comprehensive review of indicators.</a:t>
            </a:r>
            <a:r>
              <a:rPr lang="en-US"/>
              <a:t> </a:t>
            </a:r>
          </a:p>
        </p:txBody>
      </p:sp>
      <p:sp>
        <p:nvSpPr>
          <p:cNvPr id="4" name="Slide Number Placeholder 3"/>
          <p:cNvSpPr>
            <a:spLocks noGrp="1"/>
          </p:cNvSpPr>
          <p:nvPr>
            <p:ph type="sldNum" sz="quarter" idx="10"/>
          </p:nvPr>
        </p:nvSpPr>
        <p:spPr/>
        <p:txBody>
          <a:bodyPr/>
          <a:lstStyle/>
          <a:p>
            <a:fld id="{5EA2F407-5FE2-4AED-9D9D-2907A1FB11EE}" type="slidenum">
              <a:rPr lang="en-US" smtClean="0"/>
              <a:t>20</a:t>
            </a:fld>
            <a:endParaRPr lang="en-US"/>
          </a:p>
        </p:txBody>
      </p:sp>
    </p:spTree>
    <p:extLst>
      <p:ext uri="{BB962C8B-B14F-4D97-AF65-F5344CB8AC3E}">
        <p14:creationId xmlns:p14="http://schemas.microsoft.com/office/powerpoint/2010/main" val="2110588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look into the factors that affected the overall ranking for the states within the Great Plains </a:t>
            </a:r>
            <a:r>
              <a:rPr lang="en-US" err="1"/>
              <a:t>IDeA</a:t>
            </a:r>
            <a:r>
              <a:rPr lang="en-US"/>
              <a:t>-CTR network.  North Dakota was ranked 11th and has the following strengths:</a:t>
            </a:r>
          </a:p>
          <a:p>
            <a:pPr marL="465887" indent="-465887">
              <a:buFont typeface="+mj-lt"/>
              <a:buAutoNum type="arabicPeriod"/>
            </a:pPr>
            <a:r>
              <a:rPr lang="en-US"/>
              <a:t>Low rate of drug deaths (4.0 in 100,000)</a:t>
            </a:r>
          </a:p>
          <a:p>
            <a:pPr marL="465887" indent="-465887">
              <a:buFont typeface="+mj-lt"/>
              <a:buAutoNum type="arabicPeriod"/>
            </a:pPr>
            <a:r>
              <a:rPr lang="en-US"/>
              <a:t>High immunization among children (80.2% in children aged 19 months – 35 months)</a:t>
            </a:r>
          </a:p>
          <a:p>
            <a:pPr marL="465887" indent="-465887">
              <a:buFont typeface="+mj-lt"/>
              <a:buAutoNum type="arabicPeriod"/>
            </a:pPr>
            <a:r>
              <a:rPr lang="en-US"/>
              <a:t>Low prevalence of low birth weight (6.2% of live births)</a:t>
            </a:r>
          </a:p>
          <a:p>
            <a:pPr marL="465887" indent="-465887">
              <a:buFont typeface="+mj-lt"/>
              <a:buAutoNum type="arabicPeriod"/>
            </a:pPr>
            <a:r>
              <a:rPr lang="en-US"/>
              <a:t>Public health funding increased by 47% in past 2 years ($131/person in 2016)</a:t>
            </a:r>
          </a:p>
          <a:p>
            <a:endParaRPr lang="en-US"/>
          </a:p>
          <a:p>
            <a:r>
              <a:rPr lang="en-US"/>
              <a:t>On the other hand, challenges for North Dakota's performance include: </a:t>
            </a:r>
          </a:p>
          <a:p>
            <a:pPr marL="465887" indent="-465887">
              <a:buAutoNum type="arabicPeriod"/>
            </a:pPr>
            <a:r>
              <a:rPr lang="en-US"/>
              <a:t>Excessive drinking (24.7% of adults)</a:t>
            </a:r>
          </a:p>
          <a:p>
            <a:pPr marL="465887" indent="-465887">
              <a:buAutoNum type="arabicPeriod"/>
            </a:pPr>
            <a:r>
              <a:rPr lang="en-US"/>
              <a:t>Obesity (31.0% of adults)</a:t>
            </a:r>
          </a:p>
          <a:p>
            <a:pPr marL="465887" indent="-465887">
              <a:buAutoNum type="arabicPeriod"/>
            </a:pPr>
            <a:r>
              <a:rPr lang="en-US"/>
              <a:t>Physical inactivity (26.8% of adults)</a:t>
            </a:r>
          </a:p>
          <a:p>
            <a:pPr marL="465887" indent="-465887">
              <a:buAutoNum type="arabicPeriod"/>
            </a:pPr>
            <a:r>
              <a:rPr lang="en-US"/>
              <a:t>Large disparities in health status by educational attainment (and getting worse in past 2 years)</a:t>
            </a:r>
          </a:p>
          <a:p>
            <a:pPr marL="465887" indent="-465887">
              <a:buAutoNum type="arabicPeriod"/>
            </a:pPr>
            <a:endParaRPr lang="en-US"/>
          </a:p>
          <a:p>
            <a:r>
              <a:rPr lang="en-US"/>
              <a:t>We can see the overall rank trend for North Dakota in this graph. Although the state ranked 1st in 1990, its rank is slowly declining over time and may continue to do so without addressing the state's challenges. </a:t>
            </a:r>
            <a:endParaRPr/>
          </a:p>
          <a:p>
            <a:endParaRPr lang="en-US"/>
          </a:p>
          <a:p>
            <a:endParaRPr lang="en-US"/>
          </a:p>
        </p:txBody>
      </p:sp>
      <p:sp>
        <p:nvSpPr>
          <p:cNvPr id="4" name="Slide Number Placeholder 3"/>
          <p:cNvSpPr>
            <a:spLocks noGrp="1"/>
          </p:cNvSpPr>
          <p:nvPr>
            <p:ph type="sldNum" sz="quarter" idx="10"/>
          </p:nvPr>
        </p:nvSpPr>
        <p:spPr/>
        <p:txBody>
          <a:bodyPr/>
          <a:lstStyle/>
          <a:p>
            <a:fld id="{5EA2F407-5FE2-4AED-9D9D-2907A1FB11EE}" type="slidenum">
              <a:rPr lang="en-US" smtClean="0"/>
              <a:t>21</a:t>
            </a:fld>
            <a:endParaRPr lang="en-US"/>
          </a:p>
        </p:txBody>
      </p:sp>
    </p:spTree>
    <p:extLst>
      <p:ext uri="{BB962C8B-B14F-4D97-AF65-F5344CB8AC3E}">
        <p14:creationId xmlns:p14="http://schemas.microsoft.com/office/powerpoint/2010/main" val="2883777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South Dakota has a much lower overall ranking than North Dakota.  South Dakota's identified strengths are:</a:t>
            </a:r>
          </a:p>
          <a:p>
            <a:pPr marL="465887" indent="-465887">
              <a:buFont typeface="+mj-lt"/>
              <a:buAutoNum type="arabicPeriod"/>
            </a:pPr>
            <a:r>
              <a:rPr lang="en-US"/>
              <a:t>Low rate of drug deaths (6.6 per 100,000 population (ranked #2))</a:t>
            </a:r>
          </a:p>
          <a:p>
            <a:pPr marL="465887" indent="-465887">
              <a:buFont typeface="+mj-lt"/>
              <a:buAutoNum type="arabicPeriod"/>
            </a:pPr>
            <a:r>
              <a:rPr lang="en-US"/>
              <a:t>Low levels of air pollution (6.3 micrograms of</a:t>
            </a:r>
            <a:r>
              <a:rPr lang="en-US" baseline="0"/>
              <a:t> fine particles per cubic meter)</a:t>
            </a:r>
            <a:endParaRPr lang="en-US"/>
          </a:p>
          <a:p>
            <a:pPr marL="465887" indent="-465887">
              <a:buFont typeface="+mj-lt"/>
              <a:buAutoNum type="arabicPeriod"/>
            </a:pPr>
            <a:r>
              <a:rPr lang="en-US"/>
              <a:t>Low levels of frequent mental distress (7.1% of adults)</a:t>
            </a:r>
          </a:p>
          <a:p>
            <a:pPr marL="465887" indent="-465887">
              <a:buFont typeface="+mj-lt"/>
              <a:buAutoNum type="arabicPeriod"/>
            </a:pPr>
            <a:r>
              <a:rPr lang="en-US"/>
              <a:t>Preventable hospitalization decreased by 9% in the past year (47.0 discharges per 1,000 Medicare enrollees)</a:t>
            </a:r>
          </a:p>
          <a:p>
            <a:endParaRPr lang="en-US"/>
          </a:p>
          <a:p>
            <a:r>
              <a:rPr lang="en-US"/>
              <a:t>South Dakota has the additional challenges of:</a:t>
            </a:r>
          </a:p>
          <a:p>
            <a:pPr marL="465887" indent="-465887">
              <a:buAutoNum type="arabicPeriod"/>
            </a:pPr>
            <a:r>
              <a:rPr lang="en-US"/>
              <a:t>High incidence of infectious diseases (0.430</a:t>
            </a:r>
            <a:r>
              <a:rPr lang="en-US" baseline="0"/>
              <a:t> combined average z-score of Chlamydia, Pertussis, and Salmonella)</a:t>
            </a:r>
          </a:p>
          <a:p>
            <a:pPr marL="931774" lvl="1" indent="-465887">
              <a:buAutoNum type="arabicPeriod"/>
            </a:pPr>
            <a:r>
              <a:rPr lang="en-US" baseline="0"/>
              <a:t>Chlamydia (493.1 cases per 100,000 population – ranked 38)</a:t>
            </a:r>
          </a:p>
          <a:p>
            <a:pPr marL="931774" lvl="1" indent="-465887">
              <a:buAutoNum type="arabicPeriod"/>
            </a:pPr>
            <a:r>
              <a:rPr lang="en-US" baseline="0"/>
              <a:t>Pertussis (13.0 cases per 100,000 population – ranked 36)</a:t>
            </a:r>
          </a:p>
          <a:p>
            <a:pPr marL="931774" lvl="1" indent="-465887">
              <a:buAutoNum type="arabicPeriod"/>
            </a:pPr>
            <a:r>
              <a:rPr lang="en-US" baseline="0"/>
              <a:t>Salmonella (20.1 cases per 100,000 population – ranked 40)</a:t>
            </a:r>
            <a:endParaRPr lang="en-US"/>
          </a:p>
          <a:p>
            <a:pPr marL="465887" indent="-465887">
              <a:buAutoNum type="arabicPeriod"/>
            </a:pPr>
            <a:r>
              <a:rPr lang="en-US"/>
              <a:t>Low immunization coverage among adolescents (-1.625 Mean z score of the percentage of adolescents aged 13 to 17 years who received =1 dose of Tdap since age 10 years, =1 dose of meningococcal conjugate vaccine, and =3 doses of HPV vaccine (females and males))</a:t>
            </a:r>
          </a:p>
          <a:p>
            <a:pPr marL="465887" indent="-465887">
              <a:buAutoNum type="arabicPeriod"/>
            </a:pPr>
            <a:r>
              <a:rPr lang="en-US"/>
              <a:t>Low number of primary care physicians (120.2 per 100,000 population)</a:t>
            </a:r>
          </a:p>
          <a:p>
            <a:pPr marL="465887" indent="-465887">
              <a:buAutoNum type="arabicPeriod"/>
            </a:pPr>
            <a:r>
              <a:rPr lang="en-US"/>
              <a:t>Violent crimes increased by 114% in the past 10 years (383 offenses per 100,000 population in 2016)</a:t>
            </a:r>
          </a:p>
          <a:p>
            <a:pPr marL="465887" indent="-465887">
              <a:buAutoNum type="arabicPeriod"/>
            </a:pPr>
            <a:endParaRPr lang="en-US"/>
          </a:p>
          <a:p>
            <a:r>
              <a:rPr lang="en-US"/>
              <a:t>South Dakota's rank has had more variation between years in comparison to North Dakota, but also appears to be declining slowly in overall rank.</a:t>
            </a:r>
          </a:p>
          <a:p>
            <a:endParaRPr lang="en-US"/>
          </a:p>
        </p:txBody>
      </p:sp>
      <p:sp>
        <p:nvSpPr>
          <p:cNvPr id="4" name="Slide Number Placeholder 3"/>
          <p:cNvSpPr>
            <a:spLocks noGrp="1"/>
          </p:cNvSpPr>
          <p:nvPr>
            <p:ph type="sldNum" sz="quarter" idx="10"/>
          </p:nvPr>
        </p:nvSpPr>
        <p:spPr/>
        <p:txBody>
          <a:bodyPr/>
          <a:lstStyle/>
          <a:p>
            <a:fld id="{5EA2F407-5FE2-4AED-9D9D-2907A1FB11EE}" type="slidenum">
              <a:rPr lang="en-US" smtClean="0"/>
              <a:t>22</a:t>
            </a:fld>
            <a:endParaRPr lang="en-US"/>
          </a:p>
        </p:txBody>
      </p:sp>
    </p:spTree>
    <p:extLst>
      <p:ext uri="{BB962C8B-B14F-4D97-AF65-F5344CB8AC3E}">
        <p14:creationId xmlns:p14="http://schemas.microsoft.com/office/powerpoint/2010/main" val="2710466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the state of Nebraska has an overall rank of 12, with strengths including:</a:t>
            </a:r>
          </a:p>
          <a:p>
            <a:pPr marL="465887" indent="-465887">
              <a:buFont typeface="+mj-lt"/>
              <a:buAutoNum type="arabicPeriod"/>
            </a:pPr>
            <a:r>
              <a:rPr lang="en-US"/>
              <a:t>Low rate of drug deaths (7.1</a:t>
            </a:r>
            <a:r>
              <a:rPr lang="en-US" baseline="0"/>
              <a:t> deaths per 100,000 population)</a:t>
            </a:r>
            <a:endParaRPr lang="en-US"/>
          </a:p>
          <a:p>
            <a:pPr marL="465887" indent="-465887">
              <a:buFont typeface="+mj-lt"/>
              <a:buAutoNum type="arabicPeriod"/>
            </a:pPr>
            <a:r>
              <a:rPr lang="en-US"/>
              <a:t>Low prevalence of low birth weight (6.6% of live births)</a:t>
            </a:r>
          </a:p>
          <a:p>
            <a:pPr marL="465887" indent="-465887">
              <a:buFont typeface="+mj-lt"/>
              <a:buAutoNum type="arabicPeriod"/>
            </a:pPr>
            <a:r>
              <a:rPr lang="en-US"/>
              <a:t>Low prevalence of frequent mental distress (8.9% of adults)</a:t>
            </a:r>
          </a:p>
          <a:p>
            <a:pPr marL="465887" indent="-465887">
              <a:buFont typeface="+mj-lt"/>
              <a:buAutoNum type="arabicPeriod"/>
            </a:pPr>
            <a:r>
              <a:rPr lang="en-US"/>
              <a:t>Preventable hospitalization decreased by 29% in the past 5 years (46.9 discharges per 1,000 Medicare enrollees)</a:t>
            </a:r>
          </a:p>
          <a:p>
            <a:endParaRPr lang="en-US"/>
          </a:p>
          <a:p>
            <a:endParaRPr lang="en-US"/>
          </a:p>
          <a:p>
            <a:r>
              <a:rPr lang="en-US"/>
              <a:t>Nebraska's challenges are:</a:t>
            </a:r>
          </a:p>
          <a:p>
            <a:pPr marL="465887" indent="-465887">
              <a:buAutoNum type="arabicPeriod"/>
            </a:pPr>
            <a:r>
              <a:rPr lang="en-US"/>
              <a:t>High prevalence of excessive drinking (20.4% of adults)</a:t>
            </a:r>
          </a:p>
          <a:p>
            <a:pPr marL="465887" indent="-465887">
              <a:buAutoNum type="arabicPeriod"/>
            </a:pPr>
            <a:r>
              <a:rPr lang="en-US"/>
              <a:t>High prevalence of obesity (31.4% of adults)</a:t>
            </a:r>
          </a:p>
          <a:p>
            <a:pPr marL="465887" indent="-465887">
              <a:buAutoNum type="arabicPeriod"/>
            </a:pPr>
            <a:r>
              <a:rPr lang="en-US"/>
              <a:t>High incidence of pertussis (19.6</a:t>
            </a:r>
            <a:r>
              <a:rPr lang="en-US" baseline="0"/>
              <a:t> cases per 100,000 population)</a:t>
            </a:r>
            <a:endParaRPr lang="en-US"/>
          </a:p>
          <a:p>
            <a:pPr marL="465887" indent="-465887">
              <a:buAutoNum type="arabicPeriod"/>
            </a:pPr>
            <a:r>
              <a:rPr lang="en-US"/>
              <a:t>Premature death increased in the past year (6,529 years lost per 100,000</a:t>
            </a:r>
            <a:r>
              <a:rPr lang="en-US" baseline="0"/>
              <a:t> population)</a:t>
            </a:r>
            <a:endParaRPr lang="en-US"/>
          </a:p>
          <a:p>
            <a:endParaRPr lang="en-US"/>
          </a:p>
          <a:p>
            <a:r>
              <a:rPr lang="en-US"/>
              <a:t>Nebraska's rank has also decreased from the early 1990s but has remained fairly steady over the last few years. </a:t>
            </a:r>
          </a:p>
        </p:txBody>
      </p:sp>
      <p:sp>
        <p:nvSpPr>
          <p:cNvPr id="4" name="Slide Number Placeholder 3"/>
          <p:cNvSpPr>
            <a:spLocks noGrp="1"/>
          </p:cNvSpPr>
          <p:nvPr>
            <p:ph type="sldNum" sz="quarter" idx="10"/>
          </p:nvPr>
        </p:nvSpPr>
        <p:spPr/>
        <p:txBody>
          <a:bodyPr/>
          <a:lstStyle/>
          <a:p>
            <a:fld id="{5EA2F407-5FE2-4AED-9D9D-2907A1FB11EE}" type="slidenum">
              <a:rPr lang="en-US" smtClean="0"/>
              <a:t>23</a:t>
            </a:fld>
            <a:endParaRPr lang="en-US"/>
          </a:p>
        </p:txBody>
      </p:sp>
    </p:spTree>
    <p:extLst>
      <p:ext uri="{BB962C8B-B14F-4D97-AF65-F5344CB8AC3E}">
        <p14:creationId xmlns:p14="http://schemas.microsoft.com/office/powerpoint/2010/main" val="3749571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compare the national leading causes of death for the United States to our Great Plains region states.  Mortality rates are generally comparable across these states in comparison to national rates.</a:t>
            </a:r>
          </a:p>
          <a:p>
            <a:r>
              <a:rPr lang="en-US" b="1" i="0" u="none" strike="noStrike" kern="1200" baseline="0">
                <a:latin typeface="+mn-lt"/>
                <a:ea typeface="+mn-ea"/>
                <a:cs typeface="+mn-cs"/>
              </a:rPr>
              <a:t>Table X. United States standard population (for use in Age Adjustment)</a:t>
            </a:r>
            <a:endParaRPr lang="en-US" b="0" i="0" u="none" strike="noStrike" baseline="0">
              <a:latin typeface="+mn-lt"/>
            </a:endParaRPr>
          </a:p>
          <a:p>
            <a:r>
              <a:rPr lang="en-US" b="0" i="0" u="none" strike="noStrike" kern="1200" baseline="0" err="1">
                <a:latin typeface="+mn-lt"/>
                <a:ea typeface="+mn-ea"/>
                <a:cs typeface="+mn-cs"/>
              </a:rPr>
              <a:t>Agegroup</a:t>
            </a:r>
            <a:r>
              <a:rPr lang="en-US" b="0" i="0" u="none" strike="noStrike" kern="1200" baseline="0">
                <a:latin typeface="+mn-lt"/>
                <a:ea typeface="+mn-ea"/>
                <a:cs typeface="+mn-cs"/>
              </a:rPr>
              <a:t>(years) 	Population 	</a:t>
            </a:r>
            <a:endParaRPr lang="en-US" b="0" i="0" u="none" strike="noStrike" baseline="0">
              <a:latin typeface="+mn-lt"/>
            </a:endParaRPr>
          </a:p>
          <a:p>
            <a:r>
              <a:rPr lang="en-US" b="0" i="0" u="none" strike="noStrike" kern="1200" baseline="0" err="1">
                <a:latin typeface="+mn-lt"/>
                <a:ea typeface="+mn-ea"/>
                <a:cs typeface="+mn-cs"/>
              </a:rPr>
              <a:t>Allages</a:t>
            </a:r>
            <a:r>
              <a:rPr lang="en-US" b="0" i="0" u="none" strike="noStrike" kern="1200" baseline="0">
                <a:latin typeface="+mn-lt"/>
                <a:ea typeface="+mn-ea"/>
                <a:cs typeface="+mn-cs"/>
              </a:rPr>
              <a:t>	274,633,642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Under1year	3,794,901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1–4 	15,191,619 	. .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5–14	39,976,619 	. .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15–24 	38,076,743 	.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25–34 	37,233,437 	.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35–44 	44,659,185 	.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45–54 	37,030,152 	.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55–64 	23,961,506 	.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65–74 	18,135,514 	.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75–84 	12,314,793 	. . . . . . . . . . . . . . . . . . . . . . . . . . . . . . . . . . .</a:t>
            </a:r>
            <a:r>
              <a:rPr lang="en-US"/>
              <a:t> </a:t>
            </a:r>
            <a:endParaRPr lang="en-US" b="0" i="0" u="none" strike="noStrike" baseline="0">
              <a:latin typeface="+mn-lt"/>
            </a:endParaRPr>
          </a:p>
          <a:p>
            <a:r>
              <a:rPr lang="en-US" b="0" i="0" u="none" strike="noStrike" kern="1200" baseline="0">
                <a:latin typeface="+mn-lt"/>
                <a:ea typeface="+mn-ea"/>
                <a:cs typeface="+mn-cs"/>
              </a:rPr>
              <a:t>85andover 	4,259,173 	. . . . . . . . . . . . . . . . . . . . . . . . . . . . . . .</a:t>
            </a:r>
            <a:r>
              <a:rPr lang="en-US"/>
              <a:t> </a:t>
            </a:r>
            <a:endParaRPr lang="en-US" b="0" i="0" u="none" strike="noStrike" baseline="0">
              <a:latin typeface="+mn-lt"/>
            </a:endParaRPr>
          </a:p>
          <a:p>
            <a:endParaRPr lang="en-US"/>
          </a:p>
        </p:txBody>
      </p:sp>
      <p:sp>
        <p:nvSpPr>
          <p:cNvPr id="4" name="Slide Number Placeholder 3"/>
          <p:cNvSpPr>
            <a:spLocks noGrp="1"/>
          </p:cNvSpPr>
          <p:nvPr>
            <p:ph type="sldNum" sz="quarter" idx="10"/>
          </p:nvPr>
        </p:nvSpPr>
        <p:spPr/>
        <p:txBody>
          <a:bodyPr/>
          <a:lstStyle/>
          <a:p>
            <a:fld id="{3C794B89-A328-410A-8FBF-EB07F3A183E5}" type="slidenum">
              <a:rPr lang="en-US" smtClean="0"/>
              <a:t>24</a:t>
            </a:fld>
            <a:endParaRPr lang="en-US"/>
          </a:p>
        </p:txBody>
      </p:sp>
    </p:spTree>
    <p:extLst>
      <p:ext uri="{BB962C8B-B14F-4D97-AF65-F5344CB8AC3E}">
        <p14:creationId xmlns:p14="http://schemas.microsoft.com/office/powerpoint/2010/main" val="3576458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demonstrates the national mortality trend over time for many of the leading causes of death that we just saw. </a:t>
            </a:r>
          </a:p>
        </p:txBody>
      </p:sp>
      <p:sp>
        <p:nvSpPr>
          <p:cNvPr id="4" name="Slide Number Placeholder 3"/>
          <p:cNvSpPr>
            <a:spLocks noGrp="1"/>
          </p:cNvSpPr>
          <p:nvPr>
            <p:ph type="sldNum" sz="quarter" idx="10"/>
          </p:nvPr>
        </p:nvSpPr>
        <p:spPr/>
        <p:txBody>
          <a:bodyPr/>
          <a:lstStyle/>
          <a:p>
            <a:fld id="{5EA2F407-5FE2-4AED-9D9D-2907A1FB11EE}" type="slidenum">
              <a:rPr lang="en-US" smtClean="0"/>
              <a:t>25</a:t>
            </a:fld>
            <a:endParaRPr lang="en-US"/>
          </a:p>
        </p:txBody>
      </p:sp>
    </p:spTree>
    <p:extLst>
      <p:ext uri="{BB962C8B-B14F-4D97-AF65-F5344CB8AC3E}">
        <p14:creationId xmlns:p14="http://schemas.microsoft.com/office/powerpoint/2010/main" val="2122515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back to our Great Plains </a:t>
            </a:r>
            <a:r>
              <a:rPr lang="en-US" err="1"/>
              <a:t>IDeA</a:t>
            </a:r>
            <a:r>
              <a:rPr lang="en-US"/>
              <a:t>-CTR program, our scholar and pilot grants have had some similar themes including cancer, diabetes, obesity, injury, diseases associated with aging or the elderly, neurological and mental health conditions, and infections. </a:t>
            </a:r>
          </a:p>
          <a:p>
            <a:endParaRPr lang="en-US"/>
          </a:p>
          <a:p>
            <a:endParaRPr lang="en-US"/>
          </a:p>
        </p:txBody>
      </p:sp>
      <p:sp>
        <p:nvSpPr>
          <p:cNvPr id="4" name="Slide Number Placeholder 3"/>
          <p:cNvSpPr>
            <a:spLocks noGrp="1"/>
          </p:cNvSpPr>
          <p:nvPr>
            <p:ph type="sldNum" sz="quarter" idx="10"/>
          </p:nvPr>
        </p:nvSpPr>
        <p:spPr/>
        <p:txBody>
          <a:bodyPr/>
          <a:lstStyle/>
          <a:p>
            <a:fld id="{5EA2F407-5FE2-4AED-9D9D-2907A1FB11EE}" type="slidenum">
              <a:rPr lang="en-US" smtClean="0"/>
              <a:t>26</a:t>
            </a:fld>
            <a:endParaRPr lang="en-US"/>
          </a:p>
        </p:txBody>
      </p:sp>
    </p:spTree>
    <p:extLst>
      <p:ext uri="{BB962C8B-B14F-4D97-AF65-F5344CB8AC3E}">
        <p14:creationId xmlns:p14="http://schemas.microsoft.com/office/powerpoint/2010/main" val="3823685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let's look at a map of North Dakota, South Dakota, and Nebraska in terms of percent of population uninsured.  North Dakota overall has a lower percentage of people who are uninsured, whereas Nebraska and South Dakota are fairly comparable in percentages.   </a:t>
            </a:r>
          </a:p>
        </p:txBody>
      </p:sp>
      <p:sp>
        <p:nvSpPr>
          <p:cNvPr id="4" name="Slide Number Placeholder 3"/>
          <p:cNvSpPr>
            <a:spLocks noGrp="1"/>
          </p:cNvSpPr>
          <p:nvPr>
            <p:ph type="sldNum" sz="quarter" idx="10"/>
          </p:nvPr>
        </p:nvSpPr>
        <p:spPr/>
        <p:txBody>
          <a:bodyPr/>
          <a:lstStyle/>
          <a:p>
            <a:fld id="{5EA2F407-5FE2-4AED-9D9D-2907A1FB11EE}" type="slidenum">
              <a:rPr lang="en-US" smtClean="0"/>
              <a:t>27</a:t>
            </a:fld>
            <a:endParaRPr lang="en-US"/>
          </a:p>
        </p:txBody>
      </p:sp>
    </p:spTree>
    <p:extLst>
      <p:ext uri="{BB962C8B-B14F-4D97-AF65-F5344CB8AC3E}">
        <p14:creationId xmlns:p14="http://schemas.microsoft.com/office/powerpoint/2010/main" val="2087177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Obesity estimates in most counties in North Dakota, South Dakota, and Nebraska are in the range of 24.5 percent to 36.7 percent of the population being obese, with a few counties in the three state region having 36.8-42.0 percent of the population obese. </a:t>
            </a:r>
          </a:p>
        </p:txBody>
      </p:sp>
      <p:sp>
        <p:nvSpPr>
          <p:cNvPr id="4" name="Slide Number Placeholder 3"/>
          <p:cNvSpPr>
            <a:spLocks noGrp="1"/>
          </p:cNvSpPr>
          <p:nvPr>
            <p:ph type="sldNum" sz="quarter" idx="10"/>
          </p:nvPr>
        </p:nvSpPr>
        <p:spPr/>
        <p:txBody>
          <a:bodyPr/>
          <a:lstStyle/>
          <a:p>
            <a:fld id="{5EA2F407-5FE2-4AED-9D9D-2907A1FB11EE}" type="slidenum">
              <a:rPr lang="en-US" smtClean="0"/>
              <a:t>30</a:t>
            </a:fld>
            <a:endParaRPr lang="en-US"/>
          </a:p>
        </p:txBody>
      </p:sp>
    </p:spTree>
    <p:extLst>
      <p:ext uri="{BB962C8B-B14F-4D97-AF65-F5344CB8AC3E}">
        <p14:creationId xmlns:p14="http://schemas.microsoft.com/office/powerpoint/2010/main" val="213682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physical inactivity among residents of the three states, higher percentage counties are more equally distributed across the states, with slightly more physically inactive counties in North Dakota and Nebraska as compared to South Dakota.  Several counties in all three states have at least 26.7 to 29.0 percent of their residents being physically inactive.</a:t>
            </a:r>
          </a:p>
        </p:txBody>
      </p:sp>
      <p:sp>
        <p:nvSpPr>
          <p:cNvPr id="4" name="Slide Number Placeholder 3"/>
          <p:cNvSpPr>
            <a:spLocks noGrp="1"/>
          </p:cNvSpPr>
          <p:nvPr>
            <p:ph type="sldNum" sz="quarter" idx="10"/>
          </p:nvPr>
        </p:nvSpPr>
        <p:spPr/>
        <p:txBody>
          <a:bodyPr/>
          <a:lstStyle/>
          <a:p>
            <a:fld id="{5EA2F407-5FE2-4AED-9D9D-2907A1FB11EE}" type="slidenum">
              <a:rPr lang="en-US" smtClean="0"/>
              <a:t>31</a:t>
            </a:fld>
            <a:endParaRPr lang="en-US"/>
          </a:p>
        </p:txBody>
      </p:sp>
    </p:spTree>
    <p:extLst>
      <p:ext uri="{BB962C8B-B14F-4D97-AF65-F5344CB8AC3E}">
        <p14:creationId xmlns:p14="http://schemas.microsoft.com/office/powerpoint/2010/main" val="3129108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a:t>
            </a:r>
            <a:r>
              <a:rPr lang="en-US" baseline="0"/>
              <a:t> there are some people in the audience who may not be familiar with Great Plains </a:t>
            </a:r>
            <a:r>
              <a:rPr lang="en-US" baseline="0" err="1"/>
              <a:t>IDea</a:t>
            </a:r>
            <a:r>
              <a:rPr lang="en-US" baseline="0"/>
              <a:t>-CTR, I will give </a:t>
            </a:r>
            <a:r>
              <a:rPr lang="en-US"/>
              <a:t>some </a:t>
            </a:r>
            <a:r>
              <a:rPr lang="en-US" baseline="0"/>
              <a:t>brief background information and then talk about various health indicators.</a:t>
            </a:r>
            <a:r>
              <a:rPr lang="en-US"/>
              <a:t> </a:t>
            </a:r>
            <a:r>
              <a:rPr lang="en-US" baseline="0"/>
              <a:t> I will </a:t>
            </a:r>
            <a:r>
              <a:rPr lang="en-US"/>
              <a:t>also talk</a:t>
            </a:r>
            <a:r>
              <a:rPr lang="en-US" baseline="0"/>
              <a:t> about the baseline health status information for</a:t>
            </a:r>
            <a:r>
              <a:rPr lang="en-US"/>
              <a:t> the</a:t>
            </a:r>
            <a:r>
              <a:rPr lang="en-US" baseline="0"/>
              <a:t> Great Plains </a:t>
            </a:r>
            <a:r>
              <a:rPr lang="en-US" baseline="0" err="1"/>
              <a:t>IDea</a:t>
            </a:r>
            <a:r>
              <a:rPr lang="en-US" baseline="0"/>
              <a:t>-CTR region.</a:t>
            </a:r>
            <a:r>
              <a:rPr lang="en-US"/>
              <a:t> </a:t>
            </a:r>
            <a:r>
              <a:rPr lang="en-US" baseline="0"/>
              <a:t> Finally, I will talk about accessing state and county-level data for those of you who may be interested in local data.</a:t>
            </a:r>
            <a:r>
              <a:rPr lang="en-US"/>
              <a:t> </a:t>
            </a:r>
          </a:p>
        </p:txBody>
      </p:sp>
      <p:sp>
        <p:nvSpPr>
          <p:cNvPr id="4" name="Slide Number Placeholder 3"/>
          <p:cNvSpPr>
            <a:spLocks noGrp="1"/>
          </p:cNvSpPr>
          <p:nvPr>
            <p:ph type="sldNum" sz="quarter" idx="10"/>
          </p:nvPr>
        </p:nvSpPr>
        <p:spPr/>
        <p:txBody>
          <a:bodyPr/>
          <a:lstStyle/>
          <a:p>
            <a:fld id="{5EA2F407-5FE2-4AED-9D9D-2907A1FB11EE}" type="slidenum">
              <a:rPr lang="en-US" smtClean="0"/>
              <a:t>3</a:t>
            </a:fld>
            <a:endParaRPr lang="en-US"/>
          </a:p>
        </p:txBody>
      </p:sp>
    </p:spTree>
    <p:extLst>
      <p:ext uri="{BB962C8B-B14F-4D97-AF65-F5344CB8AC3E}">
        <p14:creationId xmlns:p14="http://schemas.microsoft.com/office/powerpoint/2010/main" val="4065912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looked at the overall rank of the Great Plains states, let's look at some specific health indicators on a county level.  For example, we can see here that although North Dakota ranks overall above both South Dakota and Nebraska, the percentage of individuals who engage in excessive drinking is generally higher in the counties of North Dakota as compared to South Dakota and Nebraska.   </a:t>
            </a:r>
          </a:p>
        </p:txBody>
      </p:sp>
      <p:sp>
        <p:nvSpPr>
          <p:cNvPr id="4" name="Slide Number Placeholder 3"/>
          <p:cNvSpPr>
            <a:spLocks noGrp="1"/>
          </p:cNvSpPr>
          <p:nvPr>
            <p:ph type="sldNum" sz="quarter" idx="10"/>
          </p:nvPr>
        </p:nvSpPr>
        <p:spPr/>
        <p:txBody>
          <a:bodyPr/>
          <a:lstStyle/>
          <a:p>
            <a:fld id="{5EA2F407-5FE2-4AED-9D9D-2907A1FB11EE}" type="slidenum">
              <a:rPr lang="en-US" smtClean="0"/>
              <a:t>35</a:t>
            </a:fld>
            <a:endParaRPr lang="en-US"/>
          </a:p>
        </p:txBody>
      </p:sp>
    </p:spTree>
    <p:extLst>
      <p:ext uri="{BB962C8B-B14F-4D97-AF65-F5344CB8AC3E}">
        <p14:creationId xmlns:p14="http://schemas.microsoft.com/office/powerpoint/2010/main" val="1256847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Smoking among the population of the three states is relatively low comparatively, with a few counties of exception in all three states that have a percentage of smokers greater than 25%.  You may have noticed that many of the counties with higher percentages of smokers, were also higher in obesity and mentally unhealthy days compared to other counties in these states.    </a:t>
            </a:r>
          </a:p>
        </p:txBody>
      </p:sp>
      <p:sp>
        <p:nvSpPr>
          <p:cNvPr id="4" name="Slide Number Placeholder 3"/>
          <p:cNvSpPr>
            <a:spLocks noGrp="1"/>
          </p:cNvSpPr>
          <p:nvPr>
            <p:ph type="sldNum" sz="quarter" idx="10"/>
          </p:nvPr>
        </p:nvSpPr>
        <p:spPr/>
        <p:txBody>
          <a:bodyPr/>
          <a:lstStyle/>
          <a:p>
            <a:fld id="{5EA2F407-5FE2-4AED-9D9D-2907A1FB11EE}" type="slidenum">
              <a:rPr lang="en-US" smtClean="0"/>
              <a:t>37</a:t>
            </a:fld>
            <a:endParaRPr lang="en-US"/>
          </a:p>
        </p:txBody>
      </p:sp>
    </p:spTree>
    <p:extLst>
      <p:ext uri="{BB962C8B-B14F-4D97-AF65-F5344CB8AC3E}">
        <p14:creationId xmlns:p14="http://schemas.microsoft.com/office/powerpoint/2010/main" val="2318629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last examples we looked at county estimates for specific indicators in our states of interest, but if you wanted detailed information on any county and how it performs with its peers, you can access this information at the Community Health Status Indicators website listed here. </a:t>
            </a:r>
          </a:p>
        </p:txBody>
      </p:sp>
      <p:sp>
        <p:nvSpPr>
          <p:cNvPr id="4" name="Slide Number Placeholder 3"/>
          <p:cNvSpPr>
            <a:spLocks noGrp="1"/>
          </p:cNvSpPr>
          <p:nvPr>
            <p:ph type="sldNum" sz="quarter" idx="10"/>
          </p:nvPr>
        </p:nvSpPr>
        <p:spPr/>
        <p:txBody>
          <a:bodyPr/>
          <a:lstStyle/>
          <a:p>
            <a:fld id="{5EA2F407-5FE2-4AED-9D9D-2907A1FB11EE}" type="slidenum">
              <a:rPr lang="en-US" smtClean="0"/>
              <a:t>40</a:t>
            </a:fld>
            <a:endParaRPr lang="en-US"/>
          </a:p>
        </p:txBody>
      </p:sp>
    </p:spTree>
    <p:extLst>
      <p:ext uri="{BB962C8B-B14F-4D97-AF65-F5344CB8AC3E}">
        <p14:creationId xmlns:p14="http://schemas.microsoft.com/office/powerpoint/2010/main" val="2516369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Upon going to the link provided, you can simply select your state and county of interest, click start, and you'll be taken to a page showing how the county is doing in certain areas compared to its peers.  </a:t>
            </a:r>
          </a:p>
        </p:txBody>
      </p:sp>
      <p:sp>
        <p:nvSpPr>
          <p:cNvPr id="4" name="Slide Number Placeholder 3"/>
          <p:cNvSpPr>
            <a:spLocks noGrp="1"/>
          </p:cNvSpPr>
          <p:nvPr>
            <p:ph type="sldNum" sz="quarter" idx="10"/>
          </p:nvPr>
        </p:nvSpPr>
        <p:spPr/>
        <p:txBody>
          <a:bodyPr/>
          <a:lstStyle/>
          <a:p>
            <a:fld id="{5EA2F407-5FE2-4AED-9D9D-2907A1FB11EE}" type="slidenum">
              <a:rPr lang="en-US" smtClean="0"/>
              <a:t>41</a:t>
            </a:fld>
            <a:endParaRPr lang="en-US"/>
          </a:p>
        </p:txBody>
      </p:sp>
    </p:spTree>
    <p:extLst>
      <p:ext uri="{BB962C8B-B14F-4D97-AF65-F5344CB8AC3E}">
        <p14:creationId xmlns:p14="http://schemas.microsoft.com/office/powerpoint/2010/main" val="1660262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if we were interested in Cass County, North Dakota, we would be taken to a page showing this chart.  The green column shows the indicators in which the county is in the most favorable quartile in comparison to peers.  The yellow column is the middle two quartiles, and the red column is the least favorable quartiles.  So if we look in the red column, we would see that the areas most in need of improvement for Cass County include Alzheimer's disease deaths, cancer, older adult depression, adult binge drinking, adult female routine pap tests, and living near highways.    </a:t>
            </a:r>
          </a:p>
        </p:txBody>
      </p:sp>
      <p:sp>
        <p:nvSpPr>
          <p:cNvPr id="4" name="Slide Number Placeholder 3"/>
          <p:cNvSpPr>
            <a:spLocks noGrp="1"/>
          </p:cNvSpPr>
          <p:nvPr>
            <p:ph type="sldNum" sz="quarter" idx="10"/>
          </p:nvPr>
        </p:nvSpPr>
        <p:spPr/>
        <p:txBody>
          <a:bodyPr/>
          <a:lstStyle/>
          <a:p>
            <a:fld id="{5EA2F407-5FE2-4AED-9D9D-2907A1FB11EE}" type="slidenum">
              <a:rPr lang="en-US" smtClean="0"/>
              <a:t>42</a:t>
            </a:fld>
            <a:endParaRPr lang="en-US"/>
          </a:p>
        </p:txBody>
      </p:sp>
    </p:spTree>
    <p:extLst>
      <p:ext uri="{BB962C8B-B14F-4D97-AF65-F5344CB8AC3E}">
        <p14:creationId xmlns:p14="http://schemas.microsoft.com/office/powerpoint/2010/main" val="2191702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Clicking</a:t>
            </a:r>
            <a:r>
              <a:rPr lang="en-US" baseline="0"/>
              <a:t> on a hyperlinked indicator in </a:t>
            </a:r>
            <a:r>
              <a:rPr lang="en-US"/>
              <a:t>this</a:t>
            </a:r>
            <a:r>
              <a:rPr lang="en-US" baseline="0"/>
              <a:t> table </a:t>
            </a:r>
            <a:r>
              <a:rPr lang="en-US"/>
              <a:t>will provide you with more information about the indicator for that county. </a:t>
            </a:r>
          </a:p>
        </p:txBody>
      </p:sp>
      <p:sp>
        <p:nvSpPr>
          <p:cNvPr id="4" name="Slide Number Placeholder 3"/>
          <p:cNvSpPr>
            <a:spLocks noGrp="1"/>
          </p:cNvSpPr>
          <p:nvPr>
            <p:ph type="sldNum" sz="quarter" idx="10"/>
          </p:nvPr>
        </p:nvSpPr>
        <p:spPr/>
        <p:txBody>
          <a:bodyPr/>
          <a:lstStyle/>
          <a:p>
            <a:fld id="{5EA2F407-5FE2-4AED-9D9D-2907A1FB11EE}" type="slidenum">
              <a:rPr lang="en-US" smtClean="0"/>
              <a:t>43</a:t>
            </a:fld>
            <a:endParaRPr lang="en-US"/>
          </a:p>
        </p:txBody>
      </p:sp>
    </p:spTree>
    <p:extLst>
      <p:ext uri="{BB962C8B-B14F-4D97-AF65-F5344CB8AC3E}">
        <p14:creationId xmlns:p14="http://schemas.microsoft.com/office/powerpoint/2010/main" val="2306404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I've said in the beginning of the presentation, there are many indicators and various frameworks for the indicators.  In order to select the indicators for this tool, the CDC reviewed previous Community Health Status Indicators and used a systematic process to choose indicators from similar indicator initiatives.  Some of the indicator initiatives reviewed were the County Health Rankings and Roadmaps, Healthy People 2020, and the others shown here.  </a:t>
            </a:r>
          </a:p>
        </p:txBody>
      </p:sp>
      <p:sp>
        <p:nvSpPr>
          <p:cNvPr id="4" name="Slide Number Placeholder 3"/>
          <p:cNvSpPr>
            <a:spLocks noGrp="1"/>
          </p:cNvSpPr>
          <p:nvPr>
            <p:ph type="sldNum" sz="quarter" idx="10"/>
          </p:nvPr>
        </p:nvSpPr>
        <p:spPr/>
        <p:txBody>
          <a:bodyPr/>
          <a:lstStyle/>
          <a:p>
            <a:fld id="{5EA2F407-5FE2-4AED-9D9D-2907A1FB11EE}" type="slidenum">
              <a:rPr lang="en-US" smtClean="0"/>
              <a:t>44</a:t>
            </a:fld>
            <a:endParaRPr lang="en-US"/>
          </a:p>
        </p:txBody>
      </p:sp>
    </p:spTree>
    <p:extLst>
      <p:ext uri="{BB962C8B-B14F-4D97-AF65-F5344CB8AC3E}">
        <p14:creationId xmlns:p14="http://schemas.microsoft.com/office/powerpoint/2010/main" val="191380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other indicator initiatives are additional resources that can be used to identify health indicators and track population-based health outcomes.  In addition to these, is access to a 2017 data spreadsheet on the County Health Rankings website, and online learning modules that are being created as part of the Great Plains </a:t>
            </a:r>
            <a:r>
              <a:rPr lang="en-US" err="1"/>
              <a:t>IDeA</a:t>
            </a:r>
            <a:r>
              <a:rPr lang="en-US"/>
              <a:t>-CTR project.  </a:t>
            </a:r>
          </a:p>
        </p:txBody>
      </p:sp>
      <p:sp>
        <p:nvSpPr>
          <p:cNvPr id="4" name="Slide Number Placeholder 3"/>
          <p:cNvSpPr>
            <a:spLocks noGrp="1"/>
          </p:cNvSpPr>
          <p:nvPr>
            <p:ph type="sldNum" sz="quarter" idx="10"/>
          </p:nvPr>
        </p:nvSpPr>
        <p:spPr/>
        <p:txBody>
          <a:bodyPr/>
          <a:lstStyle/>
          <a:p>
            <a:fld id="{5EA2F407-5FE2-4AED-9D9D-2907A1FB11EE}" type="slidenum">
              <a:rPr lang="en-US" smtClean="0"/>
              <a:t>45</a:t>
            </a:fld>
            <a:endParaRPr lang="en-US"/>
          </a:p>
        </p:txBody>
      </p:sp>
    </p:spTree>
    <p:extLst>
      <p:ext uri="{BB962C8B-B14F-4D97-AF65-F5344CB8AC3E}">
        <p14:creationId xmlns:p14="http://schemas.microsoft.com/office/powerpoint/2010/main" val="2504821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A2F407-5FE2-4AED-9D9D-2907A1FB11EE}" type="slidenum">
              <a:rPr lang="en-US" smtClean="0"/>
              <a:t>46</a:t>
            </a:fld>
            <a:endParaRPr lang="en-US"/>
          </a:p>
        </p:txBody>
      </p:sp>
    </p:spTree>
    <p:extLst>
      <p:ext uri="{BB962C8B-B14F-4D97-AF65-F5344CB8AC3E}">
        <p14:creationId xmlns:p14="http://schemas.microsoft.com/office/powerpoint/2010/main" val="1528539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https://www.nigms.nih.gov/Research/CRCB/IDeA/documents/2016IDeA-CTR_Directory.pdf </a:t>
            </a:r>
          </a:p>
          <a:p>
            <a:endParaRPr lang="en-US" dirty="0"/>
          </a:p>
          <a:p>
            <a:r>
              <a:rPr lang="en-US" dirty="0"/>
              <a:t>IDeA-CTR</a:t>
            </a:r>
            <a:r>
              <a:rPr lang="en-US" baseline="0" dirty="0"/>
              <a:t> or Institutional Development Award (</a:t>
            </a:r>
            <a:r>
              <a:rPr lang="en-US" dirty="0"/>
              <a:t>IDeA</a:t>
            </a:r>
            <a:r>
              <a:rPr lang="en-US" baseline="0" dirty="0"/>
              <a:t>) Program Infrastructure for Clinical and Translational Research provides support for forging partnerships and collaborations within and across </a:t>
            </a:r>
            <a:r>
              <a:rPr lang="en-US" dirty="0"/>
              <a:t>IDeA</a:t>
            </a:r>
            <a:r>
              <a:rPr lang="en-US" baseline="0" dirty="0"/>
              <a:t> states.</a:t>
            </a:r>
            <a:r>
              <a:rPr lang="en-US" dirty="0"/>
              <a:t>  </a:t>
            </a:r>
            <a:r>
              <a:rPr lang="en-US" baseline="0" dirty="0"/>
              <a:t> There are currently 9 IDEA-CTR programs – Great Plains, Delaware, Louisiana, Mississippi, Mountain West, Oklahoma, Rhode Island, West Virginia and American Indian-Alaska Native programs.</a:t>
            </a:r>
            <a:r>
              <a:rPr lang="en-US" dirty="0"/>
              <a:t> </a:t>
            </a:r>
          </a:p>
        </p:txBody>
      </p:sp>
      <p:sp>
        <p:nvSpPr>
          <p:cNvPr id="4" name="Slide Number Placeholder 3"/>
          <p:cNvSpPr>
            <a:spLocks noGrp="1"/>
          </p:cNvSpPr>
          <p:nvPr>
            <p:ph type="sldNum" sz="quarter" idx="10"/>
          </p:nvPr>
        </p:nvSpPr>
        <p:spPr/>
        <p:txBody>
          <a:bodyPr/>
          <a:lstStyle/>
          <a:p>
            <a:fld id="{5EA2F407-5FE2-4AED-9D9D-2907A1FB11EE}" type="slidenum">
              <a:rPr lang="en-US" smtClean="0"/>
              <a:t>4</a:t>
            </a:fld>
            <a:endParaRPr lang="en-US"/>
          </a:p>
        </p:txBody>
      </p:sp>
    </p:spTree>
    <p:extLst>
      <p:ext uri="{BB962C8B-B14F-4D97-AF65-F5344CB8AC3E}">
        <p14:creationId xmlns:p14="http://schemas.microsoft.com/office/powerpoint/2010/main" val="146535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https://www.nigms.nih.gov/Research/CRCB/IDeA/documents/2016IDeA-CTR_Directory.pdf</a:t>
            </a:r>
          </a:p>
          <a:p>
            <a:r>
              <a:rPr lang="en-US"/>
              <a:t>Great Plains </a:t>
            </a:r>
            <a:r>
              <a:rPr lang="en-US" err="1"/>
              <a:t>IDeA</a:t>
            </a:r>
            <a:r>
              <a:rPr lang="en-US"/>
              <a:t>-CTR covers a 3 state region – North Dakota, South</a:t>
            </a:r>
            <a:r>
              <a:rPr lang="en-US" baseline="0"/>
              <a:t> Dakota, and Nebraska.</a:t>
            </a:r>
            <a:r>
              <a:rPr lang="en-US"/>
              <a:t> </a:t>
            </a:r>
            <a:r>
              <a:rPr lang="en-US" baseline="0"/>
              <a:t> The partner institutions include UNL, UNO, UNK, Boys Town, UND, NDSU, USD and U of Kansas.</a:t>
            </a:r>
            <a:r>
              <a:rPr lang="en-US"/>
              <a:t> </a:t>
            </a:r>
          </a:p>
        </p:txBody>
      </p:sp>
      <p:sp>
        <p:nvSpPr>
          <p:cNvPr id="4" name="Slide Number Placeholder 3"/>
          <p:cNvSpPr>
            <a:spLocks noGrp="1"/>
          </p:cNvSpPr>
          <p:nvPr>
            <p:ph type="sldNum" sz="quarter" idx="10"/>
          </p:nvPr>
        </p:nvSpPr>
        <p:spPr/>
        <p:txBody>
          <a:bodyPr/>
          <a:lstStyle/>
          <a:p>
            <a:fld id="{5EA2F407-5FE2-4AED-9D9D-2907A1FB11EE}" type="slidenum">
              <a:rPr lang="en-US" smtClean="0"/>
              <a:t>5</a:t>
            </a:fld>
            <a:endParaRPr lang="en-US"/>
          </a:p>
        </p:txBody>
      </p:sp>
    </p:spTree>
    <p:extLst>
      <p:ext uri="{BB962C8B-B14F-4D97-AF65-F5344CB8AC3E}">
        <p14:creationId xmlns:p14="http://schemas.microsoft.com/office/powerpoint/2010/main" val="262607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a:t>What is clinical translational</a:t>
            </a:r>
            <a:r>
              <a:rPr lang="en-US" baseline="0"/>
              <a:t> research?  The National Institutes of Health has defined clinical research in three parts: patient-oriented research involving human subjects with which the investigator has direct interaction with human subjects, epidemiologic and behavioral studies, and outcomes research and health services research. </a:t>
            </a:r>
          </a:p>
          <a:p>
            <a:pPr defTabSz="465887">
              <a:defRPr/>
            </a:pPr>
            <a:endParaRPr lang="en-US"/>
          </a:p>
          <a:p>
            <a:pPr defTabSz="465887">
              <a:defRPr/>
            </a:pPr>
            <a:r>
              <a:rPr lang="en-US"/>
              <a:t>Leshner, A. I., Terry, S., Schultz, A. M., &amp; </a:t>
            </a:r>
            <a:r>
              <a:rPr lang="en-US" err="1"/>
              <a:t>Liverman</a:t>
            </a:r>
            <a:r>
              <a:rPr lang="en-US"/>
              <a:t>, C. T. (Eds.). (2013). The CTSA program at NIH: opportunities for advancing clinical and translational research. Washington, D.C.: National Academies Press. Retrieved February 4, 2017, from http://</a:t>
            </a:r>
            <a:r>
              <a:rPr lang="en-US" err="1"/>
              <a:t>www.nationalacademies.org</a:t>
            </a:r>
            <a:r>
              <a:rPr lang="en-US"/>
              <a:t>/</a:t>
            </a:r>
          </a:p>
          <a:p>
            <a:endParaRPr lang="en-US"/>
          </a:p>
        </p:txBody>
      </p:sp>
      <p:sp>
        <p:nvSpPr>
          <p:cNvPr id="4" name="Slide Number Placeholder 3"/>
          <p:cNvSpPr>
            <a:spLocks noGrp="1"/>
          </p:cNvSpPr>
          <p:nvPr>
            <p:ph type="sldNum" sz="quarter" idx="10"/>
          </p:nvPr>
        </p:nvSpPr>
        <p:spPr/>
        <p:txBody>
          <a:bodyPr/>
          <a:lstStyle/>
          <a:p>
            <a:fld id="{DA51DEB0-9529-2240-BE35-67E3BE404B0B}"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47691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NIH has also provided a definition for translational research and defines it as including two broad areas.  One area is the “translation of basic science and preclinical discoveries into human subject research…”  (</a:t>
            </a:r>
            <a:r>
              <a:rPr lang="en-US" baseline="0" err="1"/>
              <a:t>Leshner</a:t>
            </a:r>
            <a:r>
              <a:rPr lang="en-US" baseline="0"/>
              <a:t> et al., 2013) The second area of translational research is the “translation of clinical trial results, research findings, and knowledge into practice in clinical and community settings.” (</a:t>
            </a:r>
            <a:r>
              <a:rPr lang="en-US" baseline="0" err="1"/>
              <a:t>Leshner</a:t>
            </a:r>
            <a:r>
              <a:rPr lang="en-US" baseline="0"/>
              <a:t> et al., 2013)  These two areas are sometimes known as “bench-to-bedside” and “bedside-to-community”. (</a:t>
            </a:r>
            <a:r>
              <a:rPr lang="en-US" baseline="0" err="1"/>
              <a:t>Leshner</a:t>
            </a:r>
            <a:r>
              <a:rPr lang="en-US" baseline="0"/>
              <a:t> et al., 2013) </a:t>
            </a:r>
          </a:p>
          <a:p>
            <a:endParaRPr lang="en-US" baseline="0"/>
          </a:p>
          <a:p>
            <a:r>
              <a:rPr lang="en-US" baseline="0"/>
              <a:t> </a:t>
            </a:r>
            <a:endParaRPr lang="en-US"/>
          </a:p>
          <a:p>
            <a:pPr defTabSz="465887">
              <a:defRPr/>
            </a:pPr>
            <a:r>
              <a:rPr lang="en-US"/>
              <a:t>Leshner, A. I., Terry, S., Schultz, A. M., &amp; </a:t>
            </a:r>
            <a:r>
              <a:rPr lang="en-US" err="1"/>
              <a:t>Liverman</a:t>
            </a:r>
            <a:r>
              <a:rPr lang="en-US"/>
              <a:t>, C. T. (Eds.). (2013). The CTSA program at NIH: opportunities for advancing clinical and translational research. Washington, D.C.: National Academies Press. Retrieved February 4, 2017, from http://</a:t>
            </a:r>
            <a:r>
              <a:rPr lang="en-US" err="1"/>
              <a:t>www.nationalacademies.org</a:t>
            </a:r>
            <a:r>
              <a:rPr lang="en-US"/>
              <a:t>/</a:t>
            </a:r>
          </a:p>
          <a:p>
            <a:endParaRPr lang="en-US"/>
          </a:p>
        </p:txBody>
      </p:sp>
      <p:sp>
        <p:nvSpPr>
          <p:cNvPr id="4" name="Slide Number Placeholder 3"/>
          <p:cNvSpPr>
            <a:spLocks noGrp="1"/>
          </p:cNvSpPr>
          <p:nvPr>
            <p:ph type="sldNum" sz="quarter" idx="10"/>
          </p:nvPr>
        </p:nvSpPr>
        <p:spPr/>
        <p:txBody>
          <a:bodyPr/>
          <a:lstStyle/>
          <a:p>
            <a:fld id="{DA51DEB0-9529-2240-BE35-67E3BE404B0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493383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aseline="0"/>
              <a:t>The Clinical and Translational Science Award program, supported by the NIH, developed a more detailed conceptual model of clinical translational research that includes 5 phases. The first three phases, T0 through T2, fall into the “bench-to-bedside” category and the T3 and T4 phases fall into the “bedside-to-community” category.  Clinical research falls on a narrower continuum and fits within the translational research spectrum in the T1 through T3 phases (</a:t>
            </a:r>
            <a:r>
              <a:rPr lang="en-US" baseline="0" err="1"/>
              <a:t>Leshner</a:t>
            </a:r>
            <a:r>
              <a:rPr lang="en-US" baseline="0"/>
              <a:t> et al., 2013).  It is important to note that this spectrum is bidirectional and does not move only from basic science to population-based research.  </a:t>
            </a:r>
            <a:r>
              <a:rPr lang="en-US"/>
              <a:t> </a:t>
            </a:r>
          </a:p>
          <a:p>
            <a:endParaRPr lang="en-US"/>
          </a:p>
          <a:p>
            <a:pPr defTabSz="465887">
              <a:defRPr/>
            </a:pPr>
            <a:r>
              <a:rPr lang="en-US"/>
              <a:t>Leshner, A. I., Terry, S., Schultz, A. M., &amp; </a:t>
            </a:r>
            <a:r>
              <a:rPr lang="en-US" err="1"/>
              <a:t>Liverman</a:t>
            </a:r>
            <a:r>
              <a:rPr lang="en-US"/>
              <a:t>, C. T. (Eds.). (2013). The CTSA program at NIH: opportunities for advancing clinical and translational research. Washington, D.C.: National Academies Press. Retrieved February 4, 2017, from http://</a:t>
            </a:r>
            <a:r>
              <a:rPr lang="en-US" err="1"/>
              <a:t>www.nationalacademies.org</a:t>
            </a:r>
            <a:r>
              <a:rPr lang="en-US"/>
              <a:t>/</a:t>
            </a:r>
          </a:p>
          <a:p>
            <a:endParaRPr lang="en-US" u="sng"/>
          </a:p>
          <a:p>
            <a:pPr defTabSz="465887">
              <a:defRPr/>
            </a:pPr>
            <a:r>
              <a:rPr lang="en-US" u="sng" err="1"/>
              <a:t>Leshner</a:t>
            </a:r>
            <a:r>
              <a:rPr lang="en-US" u="sng"/>
              <a:t>, A. I., Terry, S., Schultz, A. M., &amp; </a:t>
            </a:r>
            <a:r>
              <a:rPr lang="en-US" u="sng" err="1"/>
              <a:t>Liverman</a:t>
            </a:r>
            <a:r>
              <a:rPr lang="en-US" u="sng"/>
              <a:t>, C. T. (Eds.). (2013). The CTSA program at NIH: opportunities for advancing clinical and translational research. [Digital Image] Washington, D.C.: National Academies Press. Retrieved February 4, 2017, from http://</a:t>
            </a:r>
            <a:r>
              <a:rPr lang="en-US" u="sng" err="1"/>
              <a:t>www.nationalacademies.org</a:t>
            </a:r>
            <a:r>
              <a:rPr lang="en-US" u="sng"/>
              <a:t>/</a:t>
            </a:r>
          </a:p>
          <a:p>
            <a:endParaRPr lang="en-US"/>
          </a:p>
        </p:txBody>
      </p:sp>
      <p:sp>
        <p:nvSpPr>
          <p:cNvPr id="4" name="Slide Number Placeholder 3"/>
          <p:cNvSpPr>
            <a:spLocks noGrp="1"/>
          </p:cNvSpPr>
          <p:nvPr>
            <p:ph type="sldNum" sz="quarter" idx="10"/>
          </p:nvPr>
        </p:nvSpPr>
        <p:spPr/>
        <p:txBody>
          <a:bodyPr/>
          <a:lstStyle/>
          <a:p>
            <a:fld id="{DA51DEB0-9529-2240-BE35-67E3BE404B0B}"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91171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 health indicator can be thought of as a measure of health.</a:t>
            </a:r>
            <a:r>
              <a:rPr lang="en-US"/>
              <a:t> </a:t>
            </a:r>
            <a:r>
              <a:rPr lang="en-US" baseline="0"/>
              <a:t> These measures are based on standard criteria that allow consistency in measurement and comparisons.</a:t>
            </a:r>
            <a:r>
              <a:rPr lang="en-US"/>
              <a:t> </a:t>
            </a:r>
            <a:r>
              <a:rPr lang="en-US" baseline="0"/>
              <a:t> A measure that describes health can include many different aspects such as disease specific information, general measures of physical, mental, and emotional well-being, determinants of health and social factors, or other aspects of the healthcare system.</a:t>
            </a:r>
            <a:r>
              <a:rPr lang="en-US"/>
              <a:t> </a:t>
            </a:r>
            <a:r>
              <a:rPr lang="en-US" baseline="0"/>
              <a:t> These measures do not give explanations, but rather allow us to easily summarize one aspect of health.</a:t>
            </a:r>
            <a:r>
              <a:rPr lang="en-US"/>
              <a:t>  </a:t>
            </a:r>
            <a:endParaRPr lang="en-US" baseline="0"/>
          </a:p>
          <a:p>
            <a:endParaRPr lang="en-US" baseline="0"/>
          </a:p>
          <a:p>
            <a:pPr defTabSz="465887">
              <a:defRPr/>
            </a:pPr>
            <a:r>
              <a:rPr lang="en-US" kern="1200">
                <a:effectLst/>
                <a:latin typeface="+mn-lt"/>
                <a:ea typeface="+mn-ea"/>
                <a:cs typeface="+mn-cs"/>
              </a:rPr>
              <a:t>Guide to Community Preventive Services. (2016). </a:t>
            </a:r>
            <a:r>
              <a:rPr lang="en-US" i="1" kern="1200">
                <a:effectLst/>
                <a:latin typeface="+mn-lt"/>
                <a:ea typeface="+mn-ea"/>
                <a:cs typeface="+mn-cs"/>
              </a:rPr>
              <a:t>Glossary</a:t>
            </a:r>
            <a:r>
              <a:rPr lang="en-US" kern="1200">
                <a:effectLst/>
                <a:latin typeface="+mn-lt"/>
                <a:ea typeface="+mn-ea"/>
                <a:cs typeface="+mn-cs"/>
              </a:rPr>
              <a:t>.</a:t>
            </a:r>
            <a:r>
              <a:rPr lang="en-US"/>
              <a:t> </a:t>
            </a:r>
            <a:r>
              <a:rPr lang="en-US" kern="1200" baseline="0">
                <a:effectLst/>
                <a:latin typeface="+mn-lt"/>
                <a:ea typeface="+mn-ea"/>
                <a:cs typeface="+mn-cs"/>
              </a:rPr>
              <a:t> </a:t>
            </a:r>
            <a:r>
              <a:rPr lang="en-US" kern="1200">
                <a:effectLst/>
                <a:latin typeface="+mn-lt"/>
                <a:ea typeface="+mn-ea"/>
                <a:cs typeface="+mn-cs"/>
              </a:rPr>
              <a:t>Retrieved November 4, 2016, from https://www.thecommunityguide.org/content/glossary.</a:t>
            </a:r>
            <a:r>
              <a:rPr lang="en-US"/>
              <a:t> </a:t>
            </a:r>
            <a:endParaRPr lang="en-US" baseline="0"/>
          </a:p>
          <a:p>
            <a:endParaRPr lang="en-US"/>
          </a:p>
        </p:txBody>
      </p:sp>
      <p:sp>
        <p:nvSpPr>
          <p:cNvPr id="4" name="Slide Number Placeholder 3"/>
          <p:cNvSpPr>
            <a:spLocks noGrp="1"/>
          </p:cNvSpPr>
          <p:nvPr>
            <p:ph type="sldNum" sz="quarter" idx="10"/>
          </p:nvPr>
        </p:nvSpPr>
        <p:spPr/>
        <p:txBody>
          <a:bodyPr/>
          <a:lstStyle/>
          <a:p>
            <a:fld id="{504D5F42-2D7E-AC4A-BE02-6D4AAAD99E54}" type="slidenum">
              <a:rPr lang="en-US" smtClean="0"/>
              <a:t>9</a:t>
            </a:fld>
            <a:endParaRPr lang="en-US"/>
          </a:p>
        </p:txBody>
      </p:sp>
    </p:spTree>
    <p:extLst>
      <p:ext uri="{BB962C8B-B14F-4D97-AF65-F5344CB8AC3E}">
        <p14:creationId xmlns:p14="http://schemas.microsoft.com/office/powerpoint/2010/main" val="1825564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UNM12926_PPT_Standard_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
        <p:nvSpPr>
          <p:cNvPr id="2" name="Title 1"/>
          <p:cNvSpPr>
            <a:spLocks noGrp="1"/>
          </p:cNvSpPr>
          <p:nvPr>
            <p:ph type="ctrTitle" hasCustomPrompt="1"/>
          </p:nvPr>
        </p:nvSpPr>
        <p:spPr>
          <a:xfrm>
            <a:off x="1678621" y="1533584"/>
            <a:ext cx="6012202" cy="1470025"/>
          </a:xfrm>
        </p:spPr>
        <p:txBody>
          <a:bodyPr anchor="b">
            <a:noAutofit/>
          </a:bodyPr>
          <a:lstStyle>
            <a:lvl1pPr algn="l">
              <a:lnSpc>
                <a:spcPct val="80000"/>
              </a:lnSpc>
              <a:defRPr sz="72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1727201" y="3382723"/>
            <a:ext cx="6012203" cy="688511"/>
          </a:xfrm>
        </p:spPr>
        <p:txBody>
          <a:bodyPr>
            <a:normAutofit/>
          </a:bodyPr>
          <a:lstStyle>
            <a:lvl1pPr marL="0" indent="0" algn="l">
              <a:buNone/>
              <a:defRPr sz="2000" b="1" i="0" baseline="0">
                <a:solidFill>
                  <a:srgbClr val="D9E8F1"/>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1008552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6049" y="402975"/>
            <a:ext cx="6708023" cy="1888451"/>
          </a:xfrm>
        </p:spPr>
        <p:txBody>
          <a:bodyPr/>
          <a:lstStyle/>
          <a:p>
            <a:r>
              <a:rPr lang="en-US"/>
              <a:t>Click to edit Master title style</a:t>
            </a:r>
          </a:p>
        </p:txBody>
      </p:sp>
      <p:sp>
        <p:nvSpPr>
          <p:cNvPr id="3" name="Text Placeholder 2"/>
          <p:cNvSpPr>
            <a:spLocks noGrp="1"/>
          </p:cNvSpPr>
          <p:nvPr>
            <p:ph type="body" idx="1"/>
          </p:nvPr>
        </p:nvSpPr>
        <p:spPr>
          <a:xfrm>
            <a:off x="1416050" y="2825389"/>
            <a:ext cx="3198891" cy="2959801"/>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7"/>
          <p:cNvSpPr>
            <a:spLocks noGrp="1"/>
          </p:cNvSpPr>
          <p:nvPr>
            <p:ph sz="quarter" idx="13"/>
          </p:nvPr>
        </p:nvSpPr>
        <p:spPr>
          <a:xfrm>
            <a:off x="1416049" y="2289789"/>
            <a:ext cx="6708023" cy="457200"/>
          </a:xfrm>
        </p:spPr>
        <p:txBody>
          <a:bodyPr tIns="0" bIns="0" anchor="t"/>
          <a:lstStyle>
            <a:lvl1pPr>
              <a:defRPr b="1">
                <a:solidFill>
                  <a:srgbClr val="FCB614"/>
                </a:solidFill>
              </a:defRPr>
            </a:lvl1pPr>
          </a:lstStyle>
          <a:p>
            <a:pPr lvl="0"/>
            <a:r>
              <a:rPr lang="en-US"/>
              <a:t>Click to edit Master text styles</a:t>
            </a:r>
          </a:p>
        </p:txBody>
      </p:sp>
      <p:sp>
        <p:nvSpPr>
          <p:cNvPr id="5" name="Text Placeholder 2"/>
          <p:cNvSpPr>
            <a:spLocks noGrp="1"/>
          </p:cNvSpPr>
          <p:nvPr>
            <p:ph type="body" idx="14"/>
          </p:nvPr>
        </p:nvSpPr>
        <p:spPr>
          <a:xfrm>
            <a:off x="4927229" y="2832531"/>
            <a:ext cx="3196844" cy="2952659"/>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a:xfrm>
            <a:off x="1416049" y="5943488"/>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9/25/2017</a:t>
            </a:fld>
            <a:endParaRPr lang="en-US"/>
          </a:p>
        </p:txBody>
      </p:sp>
      <p:sp>
        <p:nvSpPr>
          <p:cNvPr id="7" name="Footer Placeholder 4"/>
          <p:cNvSpPr>
            <a:spLocks noGrp="1"/>
          </p:cNvSpPr>
          <p:nvPr>
            <p:ph type="ftr" sz="quarter" idx="11"/>
          </p:nvPr>
        </p:nvSpPr>
        <p:spPr>
          <a:xfrm>
            <a:off x="2709597" y="5943488"/>
            <a:ext cx="4152288" cy="365125"/>
          </a:xfrm>
          <a:prstGeom prst="rect">
            <a:avLst/>
          </a:prstGeom>
        </p:spPr>
        <p:txBody>
          <a:bodyPr/>
          <a:lstStyle>
            <a:lvl1pPr algn="ctr">
              <a:defRPr>
                <a:solidFill>
                  <a:srgbClr val="989EA3"/>
                </a:solidFill>
              </a:defRPr>
            </a:lvl1pPr>
          </a:lstStyle>
          <a:p>
            <a:endParaRPr lang="en-US"/>
          </a:p>
        </p:txBody>
      </p:sp>
      <p:sp>
        <p:nvSpPr>
          <p:cNvPr id="8" name="Slide Number Placeholder 5"/>
          <p:cNvSpPr>
            <a:spLocks noGrp="1"/>
          </p:cNvSpPr>
          <p:nvPr>
            <p:ph type="sldNum" sz="quarter" idx="12"/>
          </p:nvPr>
        </p:nvSpPr>
        <p:spPr>
          <a:xfrm>
            <a:off x="6861886" y="5943488"/>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39057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424B79-6BC9-401E-AA0D-E25728F130F9}"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F6FB9-E238-44CE-95DD-3B4D42A1690C}" type="slidenum">
              <a:rPr lang="en-US" smtClean="0"/>
              <a:t>‹#›</a:t>
            </a:fld>
            <a:endParaRPr lang="en-US"/>
          </a:p>
        </p:txBody>
      </p:sp>
    </p:spTree>
    <p:extLst>
      <p:ext uri="{BB962C8B-B14F-4D97-AF65-F5344CB8AC3E}">
        <p14:creationId xmlns:p14="http://schemas.microsoft.com/office/powerpoint/2010/main" val="31642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424B79-6BC9-401E-AA0D-E25728F130F9}"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F6FB9-E238-44CE-95DD-3B4D42A1690C}" type="slidenum">
              <a:rPr lang="en-US" smtClean="0"/>
              <a:t>‹#›</a:t>
            </a:fld>
            <a:endParaRPr lang="en-US"/>
          </a:p>
        </p:txBody>
      </p:sp>
      <p:sp>
        <p:nvSpPr>
          <p:cNvPr id="9" name="Rectangle 8"/>
          <p:cNvSpPr/>
          <p:nvPr userDrawn="1"/>
        </p:nvSpPr>
        <p:spPr>
          <a:xfrm>
            <a:off x="0" y="0"/>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3657" y="69670"/>
            <a:ext cx="8316686" cy="1166948"/>
          </a:xfr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59020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24B79-6BC9-401E-AA0D-E25728F130F9}"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F6FB9-E238-44CE-95DD-3B4D42A1690C}" type="slidenum">
              <a:rPr lang="en-US" smtClean="0"/>
              <a:t>‹#›</a:t>
            </a:fld>
            <a:endParaRPr lang="en-US"/>
          </a:p>
        </p:txBody>
      </p:sp>
    </p:spTree>
    <p:extLst>
      <p:ext uri="{BB962C8B-B14F-4D97-AF65-F5344CB8AC3E}">
        <p14:creationId xmlns:p14="http://schemas.microsoft.com/office/powerpoint/2010/main" val="3526400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424B79-6BC9-401E-AA0D-E25728F130F9}" type="datetimeFigureOut">
              <a:rPr lang="en-US" smtClean="0"/>
              <a:t>9/25/2017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F6FB9-E238-44CE-95DD-3B4D42A1690C}" type="slidenum">
              <a:rPr lang="en-US" smtClean="0"/>
              <a:t>‹#›</a:t>
            </a:fld>
            <a:endParaRPr lang="en-US"/>
          </a:p>
        </p:txBody>
      </p:sp>
      <p:sp>
        <p:nvSpPr>
          <p:cNvPr id="8" name="Rectangle 7"/>
          <p:cNvSpPr/>
          <p:nvPr userDrawn="1"/>
        </p:nvSpPr>
        <p:spPr>
          <a:xfrm>
            <a:off x="0" y="0"/>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13657" y="69670"/>
            <a:ext cx="8316686" cy="1166948"/>
          </a:xfr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37583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424B79-6BC9-401E-AA0D-E25728F130F9}" type="datetimeFigureOut">
              <a:rPr lang="en-US" smtClean="0"/>
              <a:t>9/25/2017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F6FB9-E238-44CE-95DD-3B4D42A1690C}" type="slidenum">
              <a:rPr lang="en-US" smtClean="0"/>
              <a:t>‹#›</a:t>
            </a:fld>
            <a:endParaRPr lang="en-US"/>
          </a:p>
        </p:txBody>
      </p:sp>
      <p:sp>
        <p:nvSpPr>
          <p:cNvPr id="12" name="Rectangle 11"/>
          <p:cNvSpPr/>
          <p:nvPr userDrawn="1"/>
        </p:nvSpPr>
        <p:spPr>
          <a:xfrm>
            <a:off x="0" y="0"/>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413657" y="69670"/>
            <a:ext cx="8316686" cy="1166948"/>
          </a:xfr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42735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2424B79-6BC9-401E-AA0D-E25728F130F9}" type="datetimeFigureOut">
              <a:rPr lang="en-US" smtClean="0"/>
              <a:t>9/25/2017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F6FB9-E238-44CE-95DD-3B4D42A1690C}" type="slidenum">
              <a:rPr lang="en-US" smtClean="0"/>
              <a:t>‹#›</a:t>
            </a:fld>
            <a:endParaRPr lang="en-US"/>
          </a:p>
        </p:txBody>
      </p:sp>
      <p:sp>
        <p:nvSpPr>
          <p:cNvPr id="8" name="Rectangle 7"/>
          <p:cNvSpPr/>
          <p:nvPr userDrawn="1"/>
        </p:nvSpPr>
        <p:spPr>
          <a:xfrm>
            <a:off x="0" y="0"/>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13657" y="69670"/>
            <a:ext cx="8316686" cy="1166948"/>
          </a:xfr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27777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424B79-6BC9-401E-AA0D-E25728F130F9}" type="datetimeFigureOut">
              <a:rPr lang="en-US" smtClean="0"/>
              <a:t>9/25/2017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F6FB9-E238-44CE-95DD-3B4D42A1690C}" type="slidenum">
              <a:rPr lang="en-US" smtClean="0"/>
              <a:t>‹#›</a:t>
            </a:fld>
            <a:endParaRPr lang="en-US"/>
          </a:p>
        </p:txBody>
      </p:sp>
      <p:sp>
        <p:nvSpPr>
          <p:cNvPr id="7" name="Rectangle 6"/>
          <p:cNvSpPr/>
          <p:nvPr userDrawn="1"/>
        </p:nvSpPr>
        <p:spPr>
          <a:xfrm>
            <a:off x="0" y="0"/>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13657" y="69670"/>
            <a:ext cx="8316686" cy="1166948"/>
          </a:xfr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5598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424B79-6BC9-401E-AA0D-E25728F130F9}" type="datetimeFigureOut">
              <a:rPr lang="en-US" smtClean="0"/>
              <a:t>9/25/2017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F6FB9-E238-44CE-95DD-3B4D42A1690C}" type="slidenum">
              <a:rPr lang="en-US" smtClean="0"/>
              <a:t>‹#›</a:t>
            </a:fld>
            <a:endParaRPr lang="en-US"/>
          </a:p>
        </p:txBody>
      </p:sp>
    </p:spTree>
    <p:extLst>
      <p:ext uri="{BB962C8B-B14F-4D97-AF65-F5344CB8AC3E}">
        <p14:creationId xmlns:p14="http://schemas.microsoft.com/office/powerpoint/2010/main" val="7350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424B79-6BC9-401E-AA0D-E25728F130F9}" type="datetimeFigureOut">
              <a:rPr lang="en-US" smtClean="0"/>
              <a:t>9/25/2017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F6FB9-E238-44CE-95DD-3B4D42A1690C}" type="slidenum">
              <a:rPr lang="en-US" smtClean="0"/>
              <a:t>‹#›</a:t>
            </a:fld>
            <a:endParaRPr lang="en-US"/>
          </a:p>
        </p:txBody>
      </p:sp>
    </p:spTree>
    <p:extLst>
      <p:ext uri="{BB962C8B-B14F-4D97-AF65-F5344CB8AC3E}">
        <p14:creationId xmlns:p14="http://schemas.microsoft.com/office/powerpoint/2010/main" val="230156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6049" y="429659"/>
            <a:ext cx="7133040" cy="1377108"/>
          </a:xfrm>
        </p:spPr>
        <p:txBody>
          <a:bodyPr tIns="0" bIns="0" anchor="ctr"/>
          <a:lstStyle>
            <a:lvl1pPr algn="l">
              <a:defRPr/>
            </a:lvl1pPr>
          </a:lstStyle>
          <a:p>
            <a:r>
              <a:rPr lang="en-US"/>
              <a:t>Click to edit Master title style</a:t>
            </a:r>
          </a:p>
        </p:txBody>
      </p:sp>
      <p:sp>
        <p:nvSpPr>
          <p:cNvPr id="3" name="Content Placeholder 2"/>
          <p:cNvSpPr>
            <a:spLocks noGrp="1"/>
          </p:cNvSpPr>
          <p:nvPr>
            <p:ph idx="1"/>
          </p:nvPr>
        </p:nvSpPr>
        <p:spPr>
          <a:xfrm>
            <a:off x="1416050" y="2045785"/>
            <a:ext cx="6636016" cy="4449036"/>
          </a:xfrm>
        </p:spPr>
        <p:txBody>
          <a:bodyPr>
            <a:normAutofit/>
          </a:bodyPr>
          <a:lstStyle>
            <a:lvl1pPr>
              <a:lnSpc>
                <a:spcPct val="90000"/>
              </a:lnSpc>
              <a:defRPr sz="2400">
                <a:solidFill>
                  <a:srgbClr val="A10020"/>
                </a:solidFill>
              </a:defRPr>
            </a:lvl1pPr>
            <a:lvl2pPr marL="800100" indent="-342900">
              <a:lnSpc>
                <a:spcPct val="90000"/>
              </a:lnSpc>
              <a:buClr>
                <a:srgbClr val="FCB614"/>
              </a:buClr>
              <a:buFont typeface="Arial" panose="020B0604020202020204" pitchFamily="34" charset="0"/>
              <a:buChar char="•"/>
              <a:defRPr sz="2400">
                <a:solidFill>
                  <a:srgbClr val="A10020"/>
                </a:solidFill>
                <a:latin typeface="Arial"/>
                <a:cs typeface="Arial"/>
              </a:defRPr>
            </a:lvl2pPr>
            <a:lvl3pPr>
              <a:lnSpc>
                <a:spcPct val="90000"/>
              </a:lnSpc>
              <a:defRPr sz="2400">
                <a:solidFill>
                  <a:srgbClr val="A10020"/>
                </a:solidFill>
              </a:defRPr>
            </a:lvl3pPr>
            <a:lvl4pPr>
              <a:lnSpc>
                <a:spcPct val="90000"/>
              </a:lnSpc>
              <a:defRPr sz="2400">
                <a:solidFill>
                  <a:srgbClr val="A10020"/>
                </a:solidFill>
              </a:defRPr>
            </a:lvl4pPr>
            <a:lvl5pPr>
              <a:lnSpc>
                <a:spcPct val="90000"/>
              </a:lnSpc>
              <a:defRPr sz="2400">
                <a:solidFill>
                  <a:srgbClr val="A1002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275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424B79-6BC9-401E-AA0D-E25728F130F9}"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F6FB9-E238-44CE-95DD-3B4D42A1690C}" type="slidenum">
              <a:rPr lang="en-US" smtClean="0"/>
              <a:t>‹#›</a:t>
            </a:fld>
            <a:endParaRPr lang="en-US"/>
          </a:p>
        </p:txBody>
      </p:sp>
    </p:spTree>
    <p:extLst>
      <p:ext uri="{BB962C8B-B14F-4D97-AF65-F5344CB8AC3E}">
        <p14:creationId xmlns:p14="http://schemas.microsoft.com/office/powerpoint/2010/main" val="2630872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424B79-6BC9-401E-AA0D-E25728F130F9}" type="datetimeFigureOut">
              <a:rPr lang="en-US" smtClean="0"/>
              <a:t>9/25/2017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F6FB9-E238-44CE-95DD-3B4D42A1690C}" type="slidenum">
              <a:rPr lang="en-US" smtClean="0"/>
              <a:t>‹#›</a:t>
            </a:fld>
            <a:endParaRPr lang="en-US"/>
          </a:p>
        </p:txBody>
      </p:sp>
    </p:spTree>
    <p:extLst>
      <p:ext uri="{BB962C8B-B14F-4D97-AF65-F5344CB8AC3E}">
        <p14:creationId xmlns:p14="http://schemas.microsoft.com/office/powerpoint/2010/main" val="2623086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56439" y="2818245"/>
            <a:ext cx="3465137" cy="3118100"/>
          </a:xfrm>
        </p:spPr>
        <p:txBody>
          <a:bodyPr anchor="t"/>
          <a:lstStyle>
            <a:lvl1pPr marL="0" indent="0">
              <a:buNone/>
              <a:defRPr sz="20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7"/>
          <p:cNvSpPr>
            <a:spLocks noGrp="1"/>
          </p:cNvSpPr>
          <p:nvPr>
            <p:ph sz="quarter" idx="13"/>
          </p:nvPr>
        </p:nvSpPr>
        <p:spPr>
          <a:xfrm>
            <a:off x="956440" y="2282646"/>
            <a:ext cx="7188982" cy="457200"/>
          </a:xfrm>
        </p:spPr>
        <p:txBody>
          <a:bodyPr tIns="0" bIns="0" anchor="t"/>
          <a:lstStyle>
            <a:lvl1pPr>
              <a:defRPr b="1">
                <a:solidFill>
                  <a:srgbClr val="A2B526"/>
                </a:solidFill>
              </a:defRPr>
            </a:lvl1pPr>
          </a:lstStyle>
          <a:p>
            <a:pPr lvl="0"/>
            <a:r>
              <a:rPr lang="en-US"/>
              <a:t>Click to edit Master text styles</a:t>
            </a:r>
          </a:p>
        </p:txBody>
      </p:sp>
      <p:sp>
        <p:nvSpPr>
          <p:cNvPr id="5" name="Text Placeholder 2"/>
          <p:cNvSpPr>
            <a:spLocks noGrp="1"/>
          </p:cNvSpPr>
          <p:nvPr>
            <p:ph type="body" idx="14"/>
          </p:nvPr>
        </p:nvSpPr>
        <p:spPr>
          <a:xfrm>
            <a:off x="4679846" y="2825387"/>
            <a:ext cx="3465576" cy="3118100"/>
          </a:xfrm>
        </p:spPr>
        <p:txBody>
          <a:bodyPr anchor="t"/>
          <a:lstStyle>
            <a:lvl1pPr marL="0" indent="0">
              <a:buNone/>
              <a:defRPr sz="20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p:cNvSpPr/>
          <p:nvPr userDrawn="1"/>
        </p:nvSpPr>
        <p:spPr>
          <a:xfrm>
            <a:off x="0" y="0"/>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13657" y="69670"/>
            <a:ext cx="8316686" cy="1166948"/>
          </a:xfr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63862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ODS Layout 1">
    <p:spTree>
      <p:nvGrpSpPr>
        <p:cNvPr id="1" name=""/>
        <p:cNvGrpSpPr/>
        <p:nvPr/>
      </p:nvGrpSpPr>
      <p:grpSpPr>
        <a:xfrm>
          <a:off x="0" y="0"/>
          <a:ext cx="0" cy="0"/>
          <a:chOff x="0" y="0"/>
          <a:chExt cx="0" cy="0"/>
        </a:xfrm>
      </p:grpSpPr>
      <p:sp>
        <p:nvSpPr>
          <p:cNvPr id="2" name="Picture Placeholder 1"/>
          <p:cNvSpPr>
            <a:spLocks noGrp="1"/>
          </p:cNvSpPr>
          <p:nvPr>
            <p:ph type="pic" idx="1"/>
          </p:nvPr>
        </p:nvSpPr>
        <p:spPr>
          <a:xfrm>
            <a:off x="228600" y="228600"/>
            <a:ext cx="8686800" cy="6071235"/>
          </a:xfrm>
        </p:spPr>
      </p:sp>
      <p:sp>
        <p:nvSpPr>
          <p:cNvPr id="3" name="Date Placeholder"/>
          <p:cNvSpPr>
            <a:spLocks noGrp="1"/>
          </p:cNvSpPr>
          <p:nvPr>
            <p:ph type="dt" sz="half" idx="2"/>
          </p:nvPr>
        </p:nvSpPr>
        <p:spPr>
          <a:xfrm>
            <a:off x="228600" y="6362700"/>
            <a:ext cx="2171700" cy="266700"/>
          </a:xfrm>
        </p:spPr>
        <p:txBody>
          <a:bodyPr/>
          <a:lstStyle/>
          <a:p>
            <a:fld id="{7237C526-D242-47FE-B4C5-E56D95523FFA}" type="datetimeFigureOut">
              <a:rPr lang="en-US" smtClean="0"/>
              <a:pPr/>
              <a:t>9/25/2017</a:t>
            </a:fld>
            <a:endParaRPr lang="en-US"/>
          </a:p>
        </p:txBody>
      </p:sp>
      <p:sp>
        <p:nvSpPr>
          <p:cNvPr id="4" name="Slide Number Placeholder"/>
          <p:cNvSpPr>
            <a:spLocks noGrp="1"/>
          </p:cNvSpPr>
          <p:nvPr>
            <p:ph type="sldNum" sz="quarter" idx="3"/>
          </p:nvPr>
        </p:nvSpPr>
        <p:spPr>
          <a:xfrm>
            <a:off x="6743700" y="6362700"/>
            <a:ext cx="2171700" cy="266700"/>
          </a:xfrm>
        </p:spPr>
        <p:txBody>
          <a:bodyPr/>
          <a:lstStyle/>
          <a:p>
            <a:fld id="{CF685A20-B1BF-4FF5-BBFF-FA3B5870A575}" type="slidenum">
              <a:rPr lang="en-US" smtClean="0"/>
              <a:pPr/>
              <a:t>‹#›</a:t>
            </a:fld>
            <a:endParaRPr lang="en-US"/>
          </a:p>
        </p:txBody>
      </p:sp>
    </p:spTree>
    <p:extLst>
      <p:ext uri="{BB962C8B-B14F-4D97-AF65-F5344CB8AC3E}">
        <p14:creationId xmlns:p14="http://schemas.microsoft.com/office/powerpoint/2010/main" val="107354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16048" y="337120"/>
            <a:ext cx="6559148" cy="1945529"/>
          </a:xfrm>
        </p:spPr>
        <p:txBody>
          <a:bodyPr tIns="0" bIns="0" anchor="b"/>
          <a:lstStyle>
            <a:lvl1pPr algn="l">
              <a:defRPr sz="5400" b="1" cap="none"/>
            </a:lvl1pPr>
          </a:lstStyle>
          <a:p>
            <a:r>
              <a:rPr lang="en-US"/>
              <a:t>Click to edit Master title style</a:t>
            </a:r>
          </a:p>
        </p:txBody>
      </p:sp>
      <p:sp>
        <p:nvSpPr>
          <p:cNvPr id="3" name="Text Placeholder 2"/>
          <p:cNvSpPr>
            <a:spLocks noGrp="1"/>
          </p:cNvSpPr>
          <p:nvPr>
            <p:ph type="body" idx="1"/>
          </p:nvPr>
        </p:nvSpPr>
        <p:spPr>
          <a:xfrm>
            <a:off x="1416048" y="2818246"/>
            <a:ext cx="6559148"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416048" y="5936346"/>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9/25/2017</a:t>
            </a:fld>
            <a:endParaRPr lang="en-US"/>
          </a:p>
        </p:txBody>
      </p:sp>
      <p:sp>
        <p:nvSpPr>
          <p:cNvPr id="5" name="Footer Placeholder 4"/>
          <p:cNvSpPr>
            <a:spLocks noGrp="1"/>
          </p:cNvSpPr>
          <p:nvPr>
            <p:ph type="ftr" sz="quarter" idx="11"/>
          </p:nvPr>
        </p:nvSpPr>
        <p:spPr>
          <a:xfrm>
            <a:off x="2709597" y="5936346"/>
            <a:ext cx="4003413" cy="365125"/>
          </a:xfrm>
          <a:prstGeom prst="rect">
            <a:avLst/>
          </a:prstGeom>
        </p:spPr>
        <p:txBody>
          <a:bodyPr/>
          <a:lstStyle>
            <a:lvl1pPr algn="ctr">
              <a:defRPr>
                <a:solidFill>
                  <a:srgbClr val="989EA3"/>
                </a:solidFill>
              </a:defRPr>
            </a:lvl1pPr>
          </a:lstStyle>
          <a:p>
            <a:endParaRPr lang="en-US"/>
          </a:p>
        </p:txBody>
      </p:sp>
      <p:sp>
        <p:nvSpPr>
          <p:cNvPr id="6" name="Slide Number Placeholder 5"/>
          <p:cNvSpPr>
            <a:spLocks noGrp="1"/>
          </p:cNvSpPr>
          <p:nvPr>
            <p:ph type="sldNum" sz="quarter" idx="12"/>
          </p:nvPr>
        </p:nvSpPr>
        <p:spPr>
          <a:xfrm>
            <a:off x="6713010" y="5936346"/>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
        <p:nvSpPr>
          <p:cNvPr id="7" name="Content Placeholder 7"/>
          <p:cNvSpPr>
            <a:spLocks noGrp="1"/>
          </p:cNvSpPr>
          <p:nvPr>
            <p:ph sz="quarter" idx="13"/>
          </p:nvPr>
        </p:nvSpPr>
        <p:spPr>
          <a:xfrm>
            <a:off x="1416050" y="2282647"/>
            <a:ext cx="6559147" cy="457200"/>
          </a:xfrm>
        </p:spPr>
        <p:txBody>
          <a:bodyPr tIns="0" bIns="0" anchor="t"/>
          <a:lstStyle>
            <a:lvl1pPr>
              <a:defRPr b="1">
                <a:solidFill>
                  <a:srgbClr val="FCB614"/>
                </a:solidFill>
              </a:defRPr>
            </a:lvl1pPr>
          </a:lstStyle>
          <a:p>
            <a:pPr lvl="0"/>
            <a:r>
              <a:rPr lang="en-US"/>
              <a:t>Click to edit Master text styles</a:t>
            </a:r>
          </a:p>
        </p:txBody>
      </p:sp>
    </p:spTree>
    <p:extLst>
      <p:ext uri="{BB962C8B-B14F-4D97-AF65-F5344CB8AC3E}">
        <p14:creationId xmlns:p14="http://schemas.microsoft.com/office/powerpoint/2010/main" val="867386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6050" y="395832"/>
            <a:ext cx="6658562" cy="1888451"/>
          </a:xfrm>
        </p:spPr>
        <p:txBody>
          <a:bodyPr tIns="0" bIns="0"/>
          <a:lstStyle/>
          <a:p>
            <a:r>
              <a:rPr lang="en-US"/>
              <a:t>Click to edit Master title style</a:t>
            </a:r>
          </a:p>
        </p:txBody>
      </p:sp>
      <p:sp>
        <p:nvSpPr>
          <p:cNvPr id="3" name="Text Placeholder 2"/>
          <p:cNvSpPr>
            <a:spLocks noGrp="1"/>
          </p:cNvSpPr>
          <p:nvPr>
            <p:ph type="body" idx="1"/>
          </p:nvPr>
        </p:nvSpPr>
        <p:spPr>
          <a:xfrm>
            <a:off x="1416051" y="2818246"/>
            <a:ext cx="3198889"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7"/>
          <p:cNvSpPr>
            <a:spLocks noGrp="1"/>
          </p:cNvSpPr>
          <p:nvPr>
            <p:ph sz="quarter" idx="13"/>
          </p:nvPr>
        </p:nvSpPr>
        <p:spPr>
          <a:xfrm>
            <a:off x="1416050" y="2282647"/>
            <a:ext cx="6240890" cy="457200"/>
          </a:xfrm>
        </p:spPr>
        <p:txBody>
          <a:bodyPr tIns="0" bIns="0" anchor="t"/>
          <a:lstStyle>
            <a:lvl1pPr>
              <a:defRPr b="1">
                <a:solidFill>
                  <a:srgbClr val="FCB614"/>
                </a:solidFill>
              </a:defRPr>
            </a:lvl1pPr>
          </a:lstStyle>
          <a:p>
            <a:pPr lvl="0"/>
            <a:r>
              <a:rPr lang="en-US"/>
              <a:t>Click to edit Master text styles</a:t>
            </a:r>
          </a:p>
        </p:txBody>
      </p:sp>
      <p:sp>
        <p:nvSpPr>
          <p:cNvPr id="5" name="Text Placeholder 2"/>
          <p:cNvSpPr>
            <a:spLocks noGrp="1"/>
          </p:cNvSpPr>
          <p:nvPr>
            <p:ph type="body" idx="14"/>
          </p:nvPr>
        </p:nvSpPr>
        <p:spPr>
          <a:xfrm>
            <a:off x="4871712" y="2825387"/>
            <a:ext cx="3202901"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0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6051" y="395832"/>
            <a:ext cx="6708022" cy="1888451"/>
          </a:xfrm>
        </p:spPr>
        <p:txBody>
          <a:bodyPr/>
          <a:lstStyle/>
          <a:p>
            <a:r>
              <a:rPr lang="en-US"/>
              <a:t>Click to edit Master title style</a:t>
            </a:r>
          </a:p>
        </p:txBody>
      </p:sp>
      <p:sp>
        <p:nvSpPr>
          <p:cNvPr id="3" name="Text Placeholder 2"/>
          <p:cNvSpPr>
            <a:spLocks noGrp="1"/>
          </p:cNvSpPr>
          <p:nvPr>
            <p:ph type="body" idx="1"/>
          </p:nvPr>
        </p:nvSpPr>
        <p:spPr>
          <a:xfrm>
            <a:off x="1416051" y="2818246"/>
            <a:ext cx="3198890" cy="2959801"/>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7"/>
          <p:cNvSpPr>
            <a:spLocks noGrp="1"/>
          </p:cNvSpPr>
          <p:nvPr>
            <p:ph sz="quarter" idx="13"/>
          </p:nvPr>
        </p:nvSpPr>
        <p:spPr>
          <a:xfrm>
            <a:off x="1416050" y="2282647"/>
            <a:ext cx="6708022" cy="457200"/>
          </a:xfrm>
        </p:spPr>
        <p:txBody>
          <a:bodyPr tIns="0" bIns="0" anchor="t"/>
          <a:lstStyle>
            <a:lvl1pPr>
              <a:defRPr b="1">
                <a:solidFill>
                  <a:srgbClr val="FCB614"/>
                </a:solidFill>
              </a:defRPr>
            </a:lvl1pPr>
          </a:lstStyle>
          <a:p>
            <a:pPr lvl="0"/>
            <a:r>
              <a:rPr lang="en-US"/>
              <a:t>Click to edit Master text styles</a:t>
            </a:r>
          </a:p>
        </p:txBody>
      </p:sp>
      <p:sp>
        <p:nvSpPr>
          <p:cNvPr id="5" name="Text Placeholder 2"/>
          <p:cNvSpPr>
            <a:spLocks noGrp="1"/>
          </p:cNvSpPr>
          <p:nvPr>
            <p:ph type="body" idx="14"/>
          </p:nvPr>
        </p:nvSpPr>
        <p:spPr>
          <a:xfrm>
            <a:off x="4927229" y="2825388"/>
            <a:ext cx="3196843" cy="2952659"/>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a:xfrm>
            <a:off x="1416050" y="5936346"/>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9/25/2017</a:t>
            </a:fld>
            <a:endParaRPr lang="en-US"/>
          </a:p>
        </p:txBody>
      </p:sp>
      <p:sp>
        <p:nvSpPr>
          <p:cNvPr id="7" name="Footer Placeholder 4"/>
          <p:cNvSpPr>
            <a:spLocks noGrp="1"/>
          </p:cNvSpPr>
          <p:nvPr>
            <p:ph type="ftr" sz="quarter" idx="11"/>
          </p:nvPr>
        </p:nvSpPr>
        <p:spPr>
          <a:xfrm>
            <a:off x="2709598" y="5936346"/>
            <a:ext cx="4152286" cy="365125"/>
          </a:xfrm>
          <a:prstGeom prst="rect">
            <a:avLst/>
          </a:prstGeom>
        </p:spPr>
        <p:txBody>
          <a:bodyPr/>
          <a:lstStyle>
            <a:lvl1pPr algn="ctr">
              <a:defRPr>
                <a:solidFill>
                  <a:srgbClr val="989EA3"/>
                </a:solidFill>
              </a:defRPr>
            </a:lvl1pPr>
          </a:lstStyle>
          <a:p>
            <a:endParaRPr lang="en-US"/>
          </a:p>
        </p:txBody>
      </p:sp>
      <p:sp>
        <p:nvSpPr>
          <p:cNvPr id="8" name="Slide Number Placeholder 5"/>
          <p:cNvSpPr>
            <a:spLocks noGrp="1"/>
          </p:cNvSpPr>
          <p:nvPr>
            <p:ph type="sldNum" sz="quarter" idx="12"/>
          </p:nvPr>
        </p:nvSpPr>
        <p:spPr>
          <a:xfrm>
            <a:off x="6861885" y="5936346"/>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3905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UNM12926_PPT_Standard_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6049" y="394196"/>
            <a:ext cx="6666078" cy="1888451"/>
          </a:xfrm>
        </p:spPr>
        <p:txBody>
          <a:bodyPr tIns="0" bIns="0"/>
          <a:lstStyle>
            <a:lvl1pPr>
              <a:defRPr>
                <a:solidFill>
                  <a:srgbClr val="129DBF"/>
                </a:solidFill>
              </a:defRPr>
            </a:lvl1pPr>
          </a:lstStyle>
          <a:p>
            <a:r>
              <a:rPr lang="en-US"/>
              <a:t>Click to edit Master title style</a:t>
            </a:r>
          </a:p>
        </p:txBody>
      </p:sp>
      <p:sp>
        <p:nvSpPr>
          <p:cNvPr id="3" name="Content Placeholder 2"/>
          <p:cNvSpPr>
            <a:spLocks noGrp="1"/>
          </p:cNvSpPr>
          <p:nvPr>
            <p:ph idx="1"/>
          </p:nvPr>
        </p:nvSpPr>
        <p:spPr>
          <a:xfrm>
            <a:off x="1416050" y="2813755"/>
            <a:ext cx="6666077" cy="3756548"/>
          </a:xfrm>
        </p:spPr>
        <p:txBody>
          <a:bodyPr/>
          <a:lstStyle>
            <a:lvl1pPr>
              <a:lnSpc>
                <a:spcPct val="90000"/>
              </a:lnSpc>
              <a:defRPr>
                <a:solidFill>
                  <a:srgbClr val="93C2D7"/>
                </a:solidFill>
              </a:defRPr>
            </a:lvl1pPr>
            <a:lvl2pPr>
              <a:lnSpc>
                <a:spcPct val="90000"/>
              </a:lnSpc>
              <a:defRPr sz="2000">
                <a:latin typeface="Arial"/>
                <a:cs typeface="Arial"/>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0"/>
          </p:nvPr>
        </p:nvSpPr>
        <p:spPr>
          <a:xfrm>
            <a:off x="1416051" y="2281011"/>
            <a:ext cx="6666077" cy="457200"/>
          </a:xfrm>
        </p:spPr>
        <p:txBody>
          <a:bodyPr tIns="0" bIns="0" anchor="t"/>
          <a:lstStyle>
            <a:lvl1pPr>
              <a:defRPr b="1">
                <a:solidFill>
                  <a:srgbClr val="FCB614"/>
                </a:solidFill>
              </a:defRPr>
            </a:lvl1pPr>
          </a:lstStyle>
          <a:p>
            <a:pPr lvl="0"/>
            <a:r>
              <a:rPr lang="en-US"/>
              <a:t>Click to edit Master text styles</a:t>
            </a:r>
          </a:p>
        </p:txBody>
      </p:sp>
    </p:spTree>
    <p:extLst>
      <p:ext uri="{BB962C8B-B14F-4D97-AF65-F5344CB8AC3E}">
        <p14:creationId xmlns:p14="http://schemas.microsoft.com/office/powerpoint/2010/main" val="203327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16051" y="337120"/>
            <a:ext cx="6596721" cy="1945529"/>
          </a:xfrm>
        </p:spPr>
        <p:txBody>
          <a:bodyPr tIns="0" bIns="0" anchor="b"/>
          <a:lstStyle>
            <a:lvl1pPr algn="l">
              <a:defRPr sz="5400" b="1" cap="none"/>
            </a:lvl1pPr>
          </a:lstStyle>
          <a:p>
            <a:r>
              <a:rPr lang="en-US"/>
              <a:t>Click to edit Master title style</a:t>
            </a:r>
          </a:p>
        </p:txBody>
      </p:sp>
      <p:sp>
        <p:nvSpPr>
          <p:cNvPr id="3" name="Text Placeholder 2"/>
          <p:cNvSpPr>
            <a:spLocks noGrp="1"/>
          </p:cNvSpPr>
          <p:nvPr>
            <p:ph type="body" idx="1"/>
          </p:nvPr>
        </p:nvSpPr>
        <p:spPr>
          <a:xfrm>
            <a:off x="1416050" y="2818246"/>
            <a:ext cx="6596721"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416049" y="5936346"/>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9/25/2017</a:t>
            </a:fld>
            <a:endParaRPr lang="en-US"/>
          </a:p>
        </p:txBody>
      </p:sp>
      <p:sp>
        <p:nvSpPr>
          <p:cNvPr id="5" name="Footer Placeholder 4"/>
          <p:cNvSpPr>
            <a:spLocks noGrp="1"/>
          </p:cNvSpPr>
          <p:nvPr>
            <p:ph type="ftr" sz="quarter" idx="11"/>
          </p:nvPr>
        </p:nvSpPr>
        <p:spPr>
          <a:xfrm>
            <a:off x="2709597" y="5936346"/>
            <a:ext cx="4040987" cy="365125"/>
          </a:xfrm>
          <a:prstGeom prst="rect">
            <a:avLst/>
          </a:prstGeom>
        </p:spPr>
        <p:txBody>
          <a:bodyPr/>
          <a:lstStyle>
            <a:lvl1pPr algn="ctr">
              <a:defRPr>
                <a:solidFill>
                  <a:srgbClr val="989EA3"/>
                </a:solidFill>
              </a:defRPr>
            </a:lvl1pPr>
          </a:lstStyle>
          <a:p>
            <a:endParaRPr lang="en-US"/>
          </a:p>
        </p:txBody>
      </p:sp>
      <p:sp>
        <p:nvSpPr>
          <p:cNvPr id="6" name="Slide Number Placeholder 5"/>
          <p:cNvSpPr>
            <a:spLocks noGrp="1"/>
          </p:cNvSpPr>
          <p:nvPr>
            <p:ph type="sldNum" sz="quarter" idx="12"/>
          </p:nvPr>
        </p:nvSpPr>
        <p:spPr>
          <a:xfrm>
            <a:off x="6750585" y="5936346"/>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
        <p:nvSpPr>
          <p:cNvPr id="7" name="Content Placeholder 7"/>
          <p:cNvSpPr>
            <a:spLocks noGrp="1"/>
          </p:cNvSpPr>
          <p:nvPr>
            <p:ph sz="quarter" idx="13"/>
          </p:nvPr>
        </p:nvSpPr>
        <p:spPr>
          <a:xfrm>
            <a:off x="1416050" y="2282647"/>
            <a:ext cx="6596721" cy="457200"/>
          </a:xfrm>
        </p:spPr>
        <p:txBody>
          <a:bodyPr tIns="0" bIns="0" anchor="t"/>
          <a:lstStyle>
            <a:lvl1pPr>
              <a:defRPr b="1">
                <a:solidFill>
                  <a:srgbClr val="FCB614"/>
                </a:solidFill>
              </a:defRPr>
            </a:lvl1pPr>
          </a:lstStyle>
          <a:p>
            <a:pPr lvl="0"/>
            <a:r>
              <a:rPr lang="en-US"/>
              <a:t>Click to edit Master text styles</a:t>
            </a:r>
          </a:p>
        </p:txBody>
      </p:sp>
    </p:spTree>
    <p:extLst>
      <p:ext uri="{BB962C8B-B14F-4D97-AF65-F5344CB8AC3E}">
        <p14:creationId xmlns:p14="http://schemas.microsoft.com/office/powerpoint/2010/main" val="867386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16051" y="395832"/>
            <a:ext cx="6643531" cy="1888451"/>
          </a:xfrm>
        </p:spPr>
        <p:txBody>
          <a:bodyPr tIns="0" bIns="0"/>
          <a:lstStyle/>
          <a:p>
            <a:r>
              <a:rPr lang="en-US"/>
              <a:t>Click to edit Master title style</a:t>
            </a:r>
          </a:p>
        </p:txBody>
      </p:sp>
      <p:sp>
        <p:nvSpPr>
          <p:cNvPr id="3" name="Text Placeholder 2"/>
          <p:cNvSpPr>
            <a:spLocks noGrp="1"/>
          </p:cNvSpPr>
          <p:nvPr>
            <p:ph type="body" idx="1"/>
          </p:nvPr>
        </p:nvSpPr>
        <p:spPr>
          <a:xfrm>
            <a:off x="1416051" y="2818246"/>
            <a:ext cx="3198890"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7"/>
          <p:cNvSpPr>
            <a:spLocks noGrp="1"/>
          </p:cNvSpPr>
          <p:nvPr>
            <p:ph sz="quarter" idx="13"/>
          </p:nvPr>
        </p:nvSpPr>
        <p:spPr>
          <a:xfrm>
            <a:off x="1416050" y="2282647"/>
            <a:ext cx="6643532" cy="457200"/>
          </a:xfrm>
        </p:spPr>
        <p:txBody>
          <a:bodyPr tIns="0" bIns="0" anchor="t"/>
          <a:lstStyle>
            <a:lvl1pPr>
              <a:defRPr b="1">
                <a:solidFill>
                  <a:srgbClr val="FCB614"/>
                </a:solidFill>
              </a:defRPr>
            </a:lvl1pPr>
          </a:lstStyle>
          <a:p>
            <a:pPr lvl="0"/>
            <a:r>
              <a:rPr lang="en-US"/>
              <a:t>Click to edit Master text styles</a:t>
            </a:r>
          </a:p>
        </p:txBody>
      </p:sp>
      <p:sp>
        <p:nvSpPr>
          <p:cNvPr id="5" name="Text Placeholder 2"/>
          <p:cNvSpPr>
            <a:spLocks noGrp="1"/>
          </p:cNvSpPr>
          <p:nvPr>
            <p:ph type="body" idx="14"/>
          </p:nvPr>
        </p:nvSpPr>
        <p:spPr>
          <a:xfrm>
            <a:off x="4864771" y="2825387"/>
            <a:ext cx="3194810" cy="3118100"/>
          </a:xfrm>
        </p:spPr>
        <p:txBody>
          <a:bodyPr anchor="t"/>
          <a:lstStyle>
            <a:lvl1pPr marL="0" indent="0">
              <a:buNone/>
              <a:defRPr sz="2000" b="0">
                <a:solidFill>
                  <a:srgbClr val="93C2D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0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UNM12926_PPT_Standard_9.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
        <p:nvSpPr>
          <p:cNvPr id="2" name="Title Placeholder 1"/>
          <p:cNvSpPr>
            <a:spLocks noGrp="1"/>
          </p:cNvSpPr>
          <p:nvPr>
            <p:ph type="title"/>
          </p:nvPr>
        </p:nvSpPr>
        <p:spPr>
          <a:xfrm>
            <a:off x="1416050" y="395832"/>
            <a:ext cx="6659137" cy="1888451"/>
          </a:xfrm>
          <a:prstGeom prst="rect">
            <a:avLst/>
          </a:prstGeom>
        </p:spPr>
        <p:txBody>
          <a:bodyPr vert="horz" lIns="91440" tIns="0" rIns="91440" bIns="0" rtlCol="0" anchor="b">
            <a:noAutofit/>
          </a:bodyPr>
          <a:lstStyle/>
          <a:p>
            <a:r>
              <a:rPr lang="en-US"/>
              <a:t>Headline</a:t>
            </a:r>
          </a:p>
        </p:txBody>
      </p:sp>
      <p:sp>
        <p:nvSpPr>
          <p:cNvPr id="3" name="Text Placeholder 2"/>
          <p:cNvSpPr>
            <a:spLocks noGrp="1"/>
          </p:cNvSpPr>
          <p:nvPr>
            <p:ph type="body" idx="1"/>
          </p:nvPr>
        </p:nvSpPr>
        <p:spPr>
          <a:xfrm>
            <a:off x="1416051" y="2815391"/>
            <a:ext cx="6659135" cy="37565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22" r:id="rId7"/>
    <p:sldLayoutId id="2147483723" r:id="rId8"/>
    <p:sldLayoutId id="2147483728" r:id="rId9"/>
    <p:sldLayoutId id="2147483729" r:id="rId10"/>
  </p:sldLayoutIdLst>
  <p:txStyles>
    <p:titleStyle>
      <a:lvl1pPr algn="l" defTabSz="457200" rtl="0" eaLnBrk="1" latinLnBrk="0" hangingPunct="1">
        <a:lnSpc>
          <a:spcPct val="90000"/>
        </a:lnSpc>
        <a:spcBef>
          <a:spcPct val="0"/>
        </a:spcBef>
        <a:buNone/>
        <a:defRPr sz="5400" b="1" i="0" kern="1200" baseline="0">
          <a:solidFill>
            <a:srgbClr val="129DBF"/>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2000" kern="1200">
          <a:solidFill>
            <a:srgbClr val="FCB61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93C2D7"/>
          </a:solidFill>
          <a:latin typeface="Arial"/>
          <a:ea typeface="+mn-ea"/>
          <a:cs typeface="Arial"/>
        </a:defRPr>
      </a:lvl2pPr>
      <a:lvl3pPr marL="1143000" indent="-228600" algn="l" defTabSz="457200" rtl="0" eaLnBrk="1" latinLnBrk="0" hangingPunct="1">
        <a:lnSpc>
          <a:spcPct val="90000"/>
        </a:lnSpc>
        <a:spcBef>
          <a:spcPct val="20000"/>
        </a:spcBef>
        <a:buFont typeface="Arial"/>
        <a:buChar char="•"/>
        <a:defRPr sz="2000" kern="1200">
          <a:solidFill>
            <a:srgbClr val="93C2D7"/>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2000" kern="1200">
          <a:solidFill>
            <a:srgbClr val="93C2D7"/>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2000" kern="1200">
          <a:solidFill>
            <a:srgbClr val="93C2D7"/>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24B79-6BC9-401E-AA0D-E25728F130F9}" type="datetimeFigureOut">
              <a:rPr lang="en-US" smtClean="0"/>
              <a:t>9/25/2017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F6FB9-E238-44CE-95DD-3B4D42A1690C}" type="slidenum">
              <a:rPr lang="en-US" smtClean="0"/>
              <a:t>‹#›</a:t>
            </a:fld>
            <a:endParaRPr lang="en-US"/>
          </a:p>
        </p:txBody>
      </p:sp>
    </p:spTree>
    <p:extLst>
      <p:ext uri="{BB962C8B-B14F-4D97-AF65-F5344CB8AC3E}">
        <p14:creationId xmlns:p14="http://schemas.microsoft.com/office/powerpoint/2010/main" val="8182031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n.cdc.gov/CommunityHealth/info/OrganizationKeyterm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mailto:swatanabe@unmc.edu"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n.cdc.gov/CommunityHealth/home"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hyperlink" Target="http://datacenter.kidscount.org/" TargetMode="External"/><Relationship Id="rId3" Type="http://schemas.openxmlformats.org/officeDocument/2006/relationships/hyperlink" Target="http://www.countyhealthrankings.org/" TargetMode="External"/><Relationship Id="rId7" Type="http://schemas.openxmlformats.org/officeDocument/2006/relationships/hyperlink" Target="http://www.surgeongeneral.gov/initiatives/prevention/strategy/report.pdf:"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www.healthypeople.gov/" TargetMode="External"/><Relationship Id="rId5" Type="http://schemas.openxmlformats.org/officeDocument/2006/relationships/hyperlink" Target="http://www.stateoftheusa.org/" TargetMode="External"/><Relationship Id="rId4" Type="http://schemas.openxmlformats.org/officeDocument/2006/relationships/hyperlink" Target="http://www.americashealthrankings.org/"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datacenter.kidscount.org/" TargetMode="External"/><Relationship Id="rId3" Type="http://schemas.openxmlformats.org/officeDocument/2006/relationships/hyperlink" Target="http://www.countyhealthrankings.org/" TargetMode="External"/><Relationship Id="rId7" Type="http://schemas.openxmlformats.org/officeDocument/2006/relationships/hyperlink" Target="http://www.surgeongeneral.gov/initiatives/prevention/strategy/report.pdf:"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hyperlink" Target="http://www.healthypeople.gov/" TargetMode="External"/><Relationship Id="rId5" Type="http://schemas.openxmlformats.org/officeDocument/2006/relationships/hyperlink" Target="http://www.stateoftheusa.org/" TargetMode="External"/><Relationship Id="rId4" Type="http://schemas.openxmlformats.org/officeDocument/2006/relationships/hyperlink" Target="http://www.americashealthrankings.org/" TargetMode="External"/><Relationship Id="rId9" Type="http://schemas.openxmlformats.org/officeDocument/2006/relationships/hyperlink" Target="http://www.countyhealthrankings.org/rankings/data"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6673" y="331596"/>
            <a:ext cx="7435780" cy="1868993"/>
          </a:xfrm>
        </p:spPr>
        <p:txBody>
          <a:bodyPr/>
          <a:lstStyle/>
          <a:p>
            <a:r>
              <a:rPr lang="en-US" sz="4000"/>
              <a:t>Assessing population health outcomes and determinants for Great Plains </a:t>
            </a:r>
            <a:r>
              <a:rPr lang="en-US" sz="4000" err="1"/>
              <a:t>IDeA</a:t>
            </a:r>
            <a:r>
              <a:rPr lang="en-US" sz="4000"/>
              <a:t>-CTR</a:t>
            </a:r>
          </a:p>
        </p:txBody>
      </p:sp>
      <p:sp>
        <p:nvSpPr>
          <p:cNvPr id="3" name="Subtitle 2"/>
          <p:cNvSpPr>
            <a:spLocks noGrp="1"/>
          </p:cNvSpPr>
          <p:nvPr>
            <p:ph type="subTitle" idx="1"/>
          </p:nvPr>
        </p:nvSpPr>
        <p:spPr>
          <a:xfrm>
            <a:off x="1952832" y="4994031"/>
            <a:ext cx="6012203" cy="1004835"/>
          </a:xfrm>
        </p:spPr>
        <p:txBody>
          <a:bodyPr>
            <a:normAutofit/>
          </a:bodyPr>
          <a:lstStyle/>
          <a:p>
            <a:r>
              <a:rPr lang="en-US" sz="2600">
                <a:solidFill>
                  <a:srgbClr val="FCB614"/>
                </a:solidFill>
              </a:rPr>
              <a:t>Shinobu Watanabe-Galloway, PhD</a:t>
            </a:r>
          </a:p>
          <a:p>
            <a:endParaRPr lang="en-US" sz="2600">
              <a:solidFill>
                <a:srgbClr val="FCB614"/>
              </a:solidFill>
            </a:endParaRPr>
          </a:p>
        </p:txBody>
      </p:sp>
      <p:sp>
        <p:nvSpPr>
          <p:cNvPr id="4" name="TextBox 3"/>
          <p:cNvSpPr txBox="1"/>
          <p:nvPr/>
        </p:nvSpPr>
        <p:spPr>
          <a:xfrm>
            <a:off x="3175279" y="2733152"/>
            <a:ext cx="3181897" cy="830997"/>
          </a:xfrm>
          <a:prstGeom prst="rect">
            <a:avLst/>
          </a:prstGeom>
          <a:noFill/>
        </p:spPr>
        <p:txBody>
          <a:bodyPr wrap="none" rtlCol="0">
            <a:spAutoFit/>
          </a:bodyPr>
          <a:lstStyle/>
          <a:p>
            <a:r>
              <a:rPr lang="en-US" sz="2400" b="1" dirty="0">
                <a:solidFill>
                  <a:schemeClr val="bg1"/>
                </a:solidFill>
              </a:rPr>
              <a:t>BMI/CTR Lecture Series</a:t>
            </a:r>
          </a:p>
          <a:p>
            <a:r>
              <a:rPr lang="en-US" sz="2400" b="1" dirty="0" smtClean="0">
                <a:solidFill>
                  <a:schemeClr val="bg1"/>
                </a:solidFill>
              </a:rPr>
              <a:t>September 25, </a:t>
            </a:r>
            <a:r>
              <a:rPr lang="en-US" sz="2400" b="1" dirty="0">
                <a:solidFill>
                  <a:schemeClr val="bg1"/>
                </a:solidFill>
              </a:rPr>
              <a:t>2017</a:t>
            </a:r>
          </a:p>
        </p:txBody>
      </p:sp>
    </p:spTree>
    <p:extLst>
      <p:ext uri="{BB962C8B-B14F-4D97-AF65-F5344CB8AC3E}">
        <p14:creationId xmlns:p14="http://schemas.microsoft.com/office/powerpoint/2010/main" val="150273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334" y="139215"/>
            <a:ext cx="8896574" cy="1087157"/>
          </a:xfrm>
        </p:spPr>
        <p:txBody>
          <a:bodyPr>
            <a:noAutofit/>
          </a:bodyPr>
          <a:lstStyle/>
          <a:p>
            <a:pPr algn="ctr"/>
            <a:r>
              <a:rPr lang="en-US" sz="3600" b="1">
                <a:latin typeface="Arial" panose="020B0604020202020204" pitchFamily="34" charset="0"/>
                <a:cs typeface="Arial" panose="020B0604020202020204" pitchFamily="34" charset="0"/>
              </a:rPr>
              <a:t>What does Population-Based Mean?</a:t>
            </a:r>
          </a:p>
        </p:txBody>
      </p:sp>
      <p:sp>
        <p:nvSpPr>
          <p:cNvPr id="3" name="Content Placeholder 2"/>
          <p:cNvSpPr>
            <a:spLocks noGrp="1"/>
          </p:cNvSpPr>
          <p:nvPr>
            <p:ph idx="1"/>
          </p:nvPr>
        </p:nvSpPr>
        <p:spPr>
          <a:xfrm>
            <a:off x="446959" y="3602840"/>
            <a:ext cx="8229600" cy="1049810"/>
          </a:xfrm>
        </p:spPr>
        <p:txBody>
          <a:bodyPr/>
          <a:lstStyle/>
          <a:p>
            <a:pPr marL="0" indent="0" algn="ctr">
              <a:buNone/>
            </a:pPr>
            <a:r>
              <a:rPr lang="en-US" sz="3200"/>
              <a:t>“Representative of all individuals in the a priori defined specific population” (</a:t>
            </a:r>
            <a:r>
              <a:rPr lang="en-US" sz="3200" err="1"/>
              <a:t>Lieb</a:t>
            </a:r>
            <a:r>
              <a:rPr lang="en-US" sz="3200"/>
              <a:t>, 2013) </a:t>
            </a:r>
          </a:p>
          <a:p>
            <a:pPr marL="0" indent="0">
              <a:buNone/>
            </a:pPr>
            <a:endParaRPr lang="en-US"/>
          </a:p>
        </p:txBody>
      </p:sp>
      <p:pic>
        <p:nvPicPr>
          <p:cNvPr id="5" name="Picture 4" descr="person-1417046_640.png"/>
          <p:cNvPicPr>
            <a:picLocks noChangeAspect="1"/>
          </p:cNvPicPr>
          <p:nvPr/>
        </p:nvPicPr>
        <p:blipFill>
          <a:blip r:embed="rId3" cstate="print">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103" y="4792279"/>
            <a:ext cx="858565" cy="1706464"/>
          </a:xfrm>
          <a:prstGeom prst="rect">
            <a:avLst/>
          </a:prstGeom>
        </p:spPr>
      </p:pic>
      <p:pic>
        <p:nvPicPr>
          <p:cNvPr id="6" name="Picture 5" descr="person-1417046_640.png"/>
          <p:cNvPicPr>
            <a:picLocks noChangeAspect="1"/>
          </p:cNvPicPr>
          <p:nvPr/>
        </p:nvPicPr>
        <p:blipFill>
          <a:blip r:embed="rId4" cstate="print">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84186" y="4788389"/>
            <a:ext cx="833400" cy="1656447"/>
          </a:xfrm>
          <a:prstGeom prst="rect">
            <a:avLst/>
          </a:prstGeom>
          <a:ln>
            <a:noFill/>
          </a:ln>
        </p:spPr>
      </p:pic>
      <p:pic>
        <p:nvPicPr>
          <p:cNvPr id="7" name="Picture 6" descr="person-1417046_640.png"/>
          <p:cNvPicPr>
            <a:picLocks noChangeAspect="1"/>
          </p:cNvPicPr>
          <p:nvPr/>
        </p:nvPicPr>
        <p:blipFill>
          <a:blip r:embed="rId3" cstate="print">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42924" y="4785340"/>
            <a:ext cx="858565" cy="1706464"/>
          </a:xfrm>
          <a:prstGeom prst="rect">
            <a:avLst/>
          </a:prstGeom>
        </p:spPr>
      </p:pic>
      <p:pic>
        <p:nvPicPr>
          <p:cNvPr id="9" name="Picture 8" descr="person-1417046_640.png"/>
          <p:cNvPicPr>
            <a:picLocks noChangeAspect="1"/>
          </p:cNvPicPr>
          <p:nvPr/>
        </p:nvPicPr>
        <p:blipFill>
          <a:blip r:embed="rId5" cstate="print">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56365" y="4792279"/>
            <a:ext cx="855503" cy="1700379"/>
          </a:xfrm>
          <a:prstGeom prst="rect">
            <a:avLst/>
          </a:prstGeom>
        </p:spPr>
      </p:pic>
      <p:pic>
        <p:nvPicPr>
          <p:cNvPr id="10" name="Picture 9" descr="person-1417046_640.png"/>
          <p:cNvPicPr>
            <a:picLocks noChangeAspect="1"/>
          </p:cNvPicPr>
          <p:nvPr/>
        </p:nvPicPr>
        <p:blipFill>
          <a:blip r:embed="rId6" cstate="print">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83667" y="4770314"/>
            <a:ext cx="826420" cy="1642573"/>
          </a:xfrm>
          <a:prstGeom prst="rect">
            <a:avLst/>
          </a:prstGeom>
        </p:spPr>
      </p:pic>
      <p:pic>
        <p:nvPicPr>
          <p:cNvPr id="11" name="Picture 10" descr="person-1417046_640.png"/>
          <p:cNvPicPr>
            <a:picLocks noChangeAspect="1"/>
          </p:cNvPicPr>
          <p:nvPr/>
        </p:nvPicPr>
        <p:blipFill>
          <a:blip r:embed="rId3" cstate="print">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98872" y="4788389"/>
            <a:ext cx="859029" cy="1707386"/>
          </a:xfrm>
          <a:prstGeom prst="rect">
            <a:avLst/>
          </a:prstGeom>
        </p:spPr>
      </p:pic>
      <p:pic>
        <p:nvPicPr>
          <p:cNvPr id="12" name="Picture 11" descr="person-1417046_640.png"/>
          <p:cNvPicPr>
            <a:picLocks noChangeAspect="1"/>
          </p:cNvPicPr>
          <p:nvPr/>
        </p:nvPicPr>
        <p:blipFill>
          <a:blip r:embed="rId7" cstate="print">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10087" y="4788389"/>
            <a:ext cx="804100" cy="1598211"/>
          </a:xfrm>
          <a:prstGeom prst="rect">
            <a:avLst/>
          </a:prstGeom>
        </p:spPr>
      </p:pic>
      <p:pic>
        <p:nvPicPr>
          <p:cNvPr id="13" name="Picture 12" descr="person-1417046_640.png"/>
          <p:cNvPicPr>
            <a:picLocks noChangeAspect="1"/>
          </p:cNvPicPr>
          <p:nvPr/>
        </p:nvPicPr>
        <p:blipFill>
          <a:blip r:embed="rId8" cstate="print">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25113" y="4792279"/>
            <a:ext cx="822349" cy="1634482"/>
          </a:xfrm>
          <a:prstGeom prst="rect">
            <a:avLst/>
          </a:prstGeom>
        </p:spPr>
      </p:pic>
      <p:pic>
        <p:nvPicPr>
          <p:cNvPr id="14" name="Picture 13"/>
          <p:cNvPicPr>
            <a:picLocks noChangeAspect="1"/>
          </p:cNvPicPr>
          <p:nvPr/>
        </p:nvPicPr>
        <p:blipFill>
          <a:blip r:embed="rId9"/>
          <a:stretch>
            <a:fillRect/>
          </a:stretch>
        </p:blipFill>
        <p:spPr>
          <a:xfrm>
            <a:off x="4993347" y="4788389"/>
            <a:ext cx="826420" cy="1643555"/>
          </a:xfrm>
          <a:prstGeom prst="rect">
            <a:avLst/>
          </a:prstGeom>
        </p:spPr>
      </p:pic>
      <p:pic>
        <p:nvPicPr>
          <p:cNvPr id="15" name="Picture 14"/>
          <p:cNvPicPr>
            <a:picLocks noChangeAspect="1"/>
          </p:cNvPicPr>
          <p:nvPr/>
        </p:nvPicPr>
        <p:blipFill>
          <a:blip r:embed="rId10"/>
          <a:stretch>
            <a:fillRect/>
          </a:stretch>
        </p:blipFill>
        <p:spPr>
          <a:xfrm>
            <a:off x="472823" y="1737363"/>
            <a:ext cx="853514" cy="1707028"/>
          </a:xfrm>
          <a:prstGeom prst="rect">
            <a:avLst/>
          </a:prstGeom>
        </p:spPr>
      </p:pic>
      <p:pic>
        <p:nvPicPr>
          <p:cNvPr id="16" name="Picture 15"/>
          <p:cNvPicPr>
            <a:picLocks noChangeAspect="1"/>
          </p:cNvPicPr>
          <p:nvPr/>
        </p:nvPicPr>
        <p:blipFill>
          <a:blip r:embed="rId10"/>
          <a:stretch>
            <a:fillRect/>
          </a:stretch>
        </p:blipFill>
        <p:spPr>
          <a:xfrm>
            <a:off x="1348399" y="1760574"/>
            <a:ext cx="853514" cy="1707028"/>
          </a:xfrm>
          <a:prstGeom prst="rect">
            <a:avLst/>
          </a:prstGeom>
        </p:spPr>
      </p:pic>
      <p:pic>
        <p:nvPicPr>
          <p:cNvPr id="17" name="Picture 16"/>
          <p:cNvPicPr>
            <a:picLocks noChangeAspect="1"/>
          </p:cNvPicPr>
          <p:nvPr/>
        </p:nvPicPr>
        <p:blipFill>
          <a:blip r:embed="rId11"/>
          <a:stretch>
            <a:fillRect/>
          </a:stretch>
        </p:blipFill>
        <p:spPr>
          <a:xfrm>
            <a:off x="2238138" y="1756861"/>
            <a:ext cx="853514" cy="1707028"/>
          </a:xfrm>
          <a:prstGeom prst="rect">
            <a:avLst/>
          </a:prstGeom>
        </p:spPr>
      </p:pic>
      <p:pic>
        <p:nvPicPr>
          <p:cNvPr id="18" name="Picture 17"/>
          <p:cNvPicPr>
            <a:picLocks noChangeAspect="1"/>
          </p:cNvPicPr>
          <p:nvPr/>
        </p:nvPicPr>
        <p:blipFill>
          <a:blip r:embed="rId11"/>
          <a:stretch>
            <a:fillRect/>
          </a:stretch>
        </p:blipFill>
        <p:spPr>
          <a:xfrm>
            <a:off x="3127878" y="1756861"/>
            <a:ext cx="853514" cy="1707028"/>
          </a:xfrm>
          <a:prstGeom prst="rect">
            <a:avLst/>
          </a:prstGeom>
        </p:spPr>
      </p:pic>
      <p:pic>
        <p:nvPicPr>
          <p:cNvPr id="19" name="Picture 18"/>
          <p:cNvPicPr>
            <a:picLocks noChangeAspect="1"/>
          </p:cNvPicPr>
          <p:nvPr/>
        </p:nvPicPr>
        <p:blipFill>
          <a:blip r:embed="rId11"/>
          <a:stretch>
            <a:fillRect/>
          </a:stretch>
        </p:blipFill>
        <p:spPr>
          <a:xfrm>
            <a:off x="4003454" y="1764033"/>
            <a:ext cx="853514" cy="1707028"/>
          </a:xfrm>
          <a:prstGeom prst="rect">
            <a:avLst/>
          </a:prstGeom>
        </p:spPr>
      </p:pic>
      <p:pic>
        <p:nvPicPr>
          <p:cNvPr id="20" name="Picture 19"/>
          <p:cNvPicPr>
            <a:picLocks noChangeAspect="1"/>
          </p:cNvPicPr>
          <p:nvPr/>
        </p:nvPicPr>
        <p:blipFill>
          <a:blip r:embed="rId11"/>
          <a:stretch>
            <a:fillRect/>
          </a:stretch>
        </p:blipFill>
        <p:spPr>
          <a:xfrm>
            <a:off x="4915256" y="1756861"/>
            <a:ext cx="853514" cy="1707028"/>
          </a:xfrm>
          <a:prstGeom prst="rect">
            <a:avLst/>
          </a:prstGeom>
        </p:spPr>
      </p:pic>
      <p:pic>
        <p:nvPicPr>
          <p:cNvPr id="22" name="Picture 21"/>
          <p:cNvPicPr>
            <a:picLocks noChangeAspect="1"/>
          </p:cNvPicPr>
          <p:nvPr/>
        </p:nvPicPr>
        <p:blipFill>
          <a:blip r:embed="rId11"/>
          <a:stretch>
            <a:fillRect/>
          </a:stretch>
        </p:blipFill>
        <p:spPr>
          <a:xfrm>
            <a:off x="5707997" y="1756861"/>
            <a:ext cx="853514" cy="1707028"/>
          </a:xfrm>
          <a:prstGeom prst="rect">
            <a:avLst/>
          </a:prstGeom>
        </p:spPr>
      </p:pic>
      <p:pic>
        <p:nvPicPr>
          <p:cNvPr id="23" name="Picture 22"/>
          <p:cNvPicPr>
            <a:picLocks noChangeAspect="1"/>
          </p:cNvPicPr>
          <p:nvPr/>
        </p:nvPicPr>
        <p:blipFill>
          <a:blip r:embed="rId11"/>
          <a:stretch>
            <a:fillRect/>
          </a:stretch>
        </p:blipFill>
        <p:spPr>
          <a:xfrm>
            <a:off x="6530391" y="1737363"/>
            <a:ext cx="853514" cy="1707028"/>
          </a:xfrm>
          <a:prstGeom prst="rect">
            <a:avLst/>
          </a:prstGeom>
        </p:spPr>
      </p:pic>
      <p:pic>
        <p:nvPicPr>
          <p:cNvPr id="24" name="Picture 23"/>
          <p:cNvPicPr>
            <a:picLocks noChangeAspect="1"/>
          </p:cNvPicPr>
          <p:nvPr/>
        </p:nvPicPr>
        <p:blipFill>
          <a:blip r:embed="rId11"/>
          <a:stretch>
            <a:fillRect/>
          </a:stretch>
        </p:blipFill>
        <p:spPr>
          <a:xfrm>
            <a:off x="7410939" y="1756861"/>
            <a:ext cx="853514" cy="1707028"/>
          </a:xfrm>
          <a:prstGeom prst="rect">
            <a:avLst/>
          </a:prstGeom>
        </p:spPr>
      </p:pic>
    </p:spTree>
    <p:extLst>
      <p:ext uri="{BB962C8B-B14F-4D97-AF65-F5344CB8AC3E}">
        <p14:creationId xmlns:p14="http://schemas.microsoft.com/office/powerpoint/2010/main" val="3180618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6665" y="212172"/>
            <a:ext cx="7606427" cy="862195"/>
          </a:xfrm>
        </p:spPr>
        <p:txBody>
          <a:bodyPr>
            <a:normAutofit/>
          </a:bodyPr>
          <a:lstStyle/>
          <a:p>
            <a:pPr algn="ctr"/>
            <a:r>
              <a:rPr lang="en-US" sz="4400" b="1">
                <a:solidFill>
                  <a:schemeClr val="bg1"/>
                </a:solidFill>
                <a:latin typeface="Arial" panose="020B0604020202020204" pitchFamily="34" charset="0"/>
                <a:cs typeface="Arial" panose="020B0604020202020204" pitchFamily="34" charset="0"/>
              </a:rPr>
              <a:t>Describing a Population</a:t>
            </a:r>
          </a:p>
        </p:txBody>
      </p:sp>
      <p:pic>
        <p:nvPicPr>
          <p:cNvPr id="10" name="Picture 9"/>
          <p:cNvPicPr>
            <a:picLocks noChangeAspect="1"/>
          </p:cNvPicPr>
          <p:nvPr/>
        </p:nvPicPr>
        <p:blipFill>
          <a:blip r:embed="rId3"/>
          <a:stretch>
            <a:fillRect/>
          </a:stretch>
        </p:blipFill>
        <p:spPr>
          <a:xfrm>
            <a:off x="389381" y="2519729"/>
            <a:ext cx="2509545" cy="2509545"/>
          </a:xfrm>
          <a:prstGeom prst="rect">
            <a:avLst/>
          </a:prstGeom>
        </p:spPr>
      </p:pic>
      <p:sp>
        <p:nvSpPr>
          <p:cNvPr id="3" name="TextBox 2"/>
          <p:cNvSpPr txBox="1"/>
          <p:nvPr/>
        </p:nvSpPr>
        <p:spPr>
          <a:xfrm>
            <a:off x="2322328" y="1967203"/>
            <a:ext cx="4499344" cy="3970318"/>
          </a:xfrm>
          <a:prstGeom prst="rect">
            <a:avLst/>
          </a:prstGeom>
          <a:noFill/>
        </p:spPr>
        <p:txBody>
          <a:bodyPr wrap="square" rtlCol="0">
            <a:spAutoFit/>
          </a:bodyPr>
          <a:lstStyle/>
          <a:p>
            <a:pPr algn="ctr"/>
            <a:r>
              <a:rPr lang="en-US" sz="2800" b="1"/>
              <a:t>Physical aspects</a:t>
            </a:r>
          </a:p>
          <a:p>
            <a:pPr marL="285750" indent="-285750" algn="ctr">
              <a:buFont typeface="Arial"/>
              <a:buChar char="•"/>
            </a:pPr>
            <a:endParaRPr lang="en-US" sz="2800" b="1"/>
          </a:p>
          <a:p>
            <a:pPr algn="ctr"/>
            <a:r>
              <a:rPr lang="en-US" sz="2800" b="1"/>
              <a:t>Demographics</a:t>
            </a:r>
          </a:p>
          <a:p>
            <a:pPr marL="285750" indent="-285750" algn="ctr">
              <a:buFont typeface="Arial"/>
              <a:buChar char="•"/>
            </a:pPr>
            <a:endParaRPr lang="en-US" sz="2800" b="1"/>
          </a:p>
          <a:p>
            <a:pPr algn="ctr"/>
            <a:r>
              <a:rPr lang="en-US" sz="2800" b="1"/>
              <a:t>Culture and values</a:t>
            </a:r>
          </a:p>
          <a:p>
            <a:pPr marL="285750" indent="-285750" algn="ctr">
              <a:buFont typeface="Arial"/>
              <a:buChar char="•"/>
            </a:pPr>
            <a:endParaRPr lang="en-US" sz="2800" b="1"/>
          </a:p>
          <a:p>
            <a:pPr algn="ctr"/>
            <a:r>
              <a:rPr lang="en-US" sz="2800" b="1"/>
              <a:t>Economy</a:t>
            </a:r>
          </a:p>
          <a:p>
            <a:pPr algn="ctr"/>
            <a:endParaRPr lang="en-US" sz="2800" b="1"/>
          </a:p>
          <a:p>
            <a:pPr algn="ctr"/>
            <a:r>
              <a:rPr lang="en-US" sz="2800" b="1"/>
              <a:t>Other health outcomes</a:t>
            </a:r>
          </a:p>
        </p:txBody>
      </p:sp>
      <p:pic>
        <p:nvPicPr>
          <p:cNvPr id="4" name="Picture 3"/>
          <p:cNvPicPr>
            <a:picLocks noChangeAspect="1"/>
          </p:cNvPicPr>
          <p:nvPr/>
        </p:nvPicPr>
        <p:blipFill>
          <a:blip r:embed="rId4"/>
          <a:stretch>
            <a:fillRect/>
          </a:stretch>
        </p:blipFill>
        <p:spPr>
          <a:xfrm>
            <a:off x="6100214" y="2844701"/>
            <a:ext cx="2818621" cy="1779254"/>
          </a:xfrm>
          <a:prstGeom prst="rect">
            <a:avLst/>
          </a:prstGeom>
        </p:spPr>
      </p:pic>
    </p:spTree>
    <p:extLst>
      <p:ext uri="{BB962C8B-B14F-4D97-AF65-F5344CB8AC3E}">
        <p14:creationId xmlns:p14="http://schemas.microsoft.com/office/powerpoint/2010/main" val="342795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760" y="3854287"/>
            <a:ext cx="3568790" cy="28113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882" y="1137620"/>
            <a:ext cx="3676237" cy="2940990"/>
          </a:xfrm>
          <a:prstGeom prst="rect">
            <a:avLst/>
          </a:prstGeom>
        </p:spPr>
      </p:pic>
      <p:sp>
        <p:nvSpPr>
          <p:cNvPr id="9" name="TextBox 8"/>
          <p:cNvSpPr txBox="1"/>
          <p:nvPr/>
        </p:nvSpPr>
        <p:spPr>
          <a:xfrm>
            <a:off x="3429000" y="2390775"/>
            <a:ext cx="2343150" cy="923330"/>
          </a:xfrm>
          <a:prstGeom prst="rect">
            <a:avLst/>
          </a:prstGeom>
          <a:noFill/>
        </p:spPr>
        <p:txBody>
          <a:bodyPr wrap="square" rtlCol="0">
            <a:spAutoFit/>
          </a:bodyPr>
          <a:lstStyle/>
          <a:p>
            <a:r>
              <a:rPr lang="en-US" sz="5400">
                <a:solidFill>
                  <a:srgbClr val="EFAC03"/>
                </a:solidFill>
                <a:latin typeface="Aharoni" panose="02010803020104030203" pitchFamily="2" charset="-79"/>
                <a:cs typeface="Aharoni" panose="02010803020104030203" pitchFamily="2" charset="-79"/>
              </a:rPr>
              <a:t>CHECK</a:t>
            </a:r>
          </a:p>
        </p:txBody>
      </p:sp>
      <p:pic>
        <p:nvPicPr>
          <p:cNvPr id="10" name="Picture 9"/>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55055" y="3854287"/>
            <a:ext cx="2893864" cy="2893864"/>
          </a:xfrm>
          <a:prstGeom prst="rect">
            <a:avLst/>
          </a:prstGeom>
        </p:spPr>
      </p:pic>
      <p:sp>
        <p:nvSpPr>
          <p:cNvPr id="7" name="Title 1"/>
          <p:cNvSpPr txBox="1">
            <a:spLocks/>
          </p:cNvSpPr>
          <p:nvPr/>
        </p:nvSpPr>
        <p:spPr>
          <a:xfrm>
            <a:off x="413657" y="69669"/>
            <a:ext cx="8316686" cy="1166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What is a Health Indicator?</a:t>
            </a:r>
          </a:p>
        </p:txBody>
      </p:sp>
    </p:spTree>
    <p:extLst>
      <p:ext uri="{BB962C8B-B14F-4D97-AF65-F5344CB8AC3E}">
        <p14:creationId xmlns:p14="http://schemas.microsoft.com/office/powerpoint/2010/main" val="34326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4325" y="3877864"/>
            <a:ext cx="8515350" cy="2759269"/>
            <a:chOff x="211014" y="3836300"/>
            <a:chExt cx="8515350" cy="2759269"/>
          </a:xfrm>
        </p:grpSpPr>
        <p:pic>
          <p:nvPicPr>
            <p:cNvPr id="5" name="Picture 4"/>
            <p:cNvPicPr>
              <a:picLocks noChangeAspect="1"/>
            </p:cNvPicPr>
            <p:nvPr/>
          </p:nvPicPr>
          <p:blipFill>
            <a:blip r:embed="rId3"/>
            <a:stretch>
              <a:fillRect/>
            </a:stretch>
          </p:blipFill>
          <p:spPr>
            <a:xfrm>
              <a:off x="442121" y="5084316"/>
              <a:ext cx="2668567" cy="1334284"/>
            </a:xfrm>
            <a:prstGeom prst="rect">
              <a:avLst/>
            </a:prstGeom>
            <a:solidFill>
              <a:schemeClr val="tx2"/>
            </a:solidFill>
          </p:spPr>
        </p:pic>
        <p:pic>
          <p:nvPicPr>
            <p:cNvPr id="6" name="Picture 5"/>
            <p:cNvPicPr>
              <a:picLocks noChangeAspect="1"/>
            </p:cNvPicPr>
            <p:nvPr/>
          </p:nvPicPr>
          <p:blipFill>
            <a:blip r:embed="rId4"/>
            <a:stretch>
              <a:fillRect/>
            </a:stretch>
          </p:blipFill>
          <p:spPr>
            <a:xfrm>
              <a:off x="3110688" y="3953284"/>
              <a:ext cx="2708832" cy="1354417"/>
            </a:xfrm>
            <a:prstGeom prst="rect">
              <a:avLst/>
            </a:prstGeom>
            <a:solidFill>
              <a:schemeClr val="accent6">
                <a:lumMod val="75000"/>
              </a:schemeClr>
            </a:solidFill>
          </p:spPr>
        </p:pic>
        <p:pic>
          <p:nvPicPr>
            <p:cNvPr id="7" name="Picture 6"/>
            <p:cNvPicPr>
              <a:picLocks noChangeAspect="1"/>
            </p:cNvPicPr>
            <p:nvPr/>
          </p:nvPicPr>
          <p:blipFill>
            <a:blip r:embed="rId5"/>
            <a:stretch>
              <a:fillRect/>
            </a:stretch>
          </p:blipFill>
          <p:spPr>
            <a:xfrm>
              <a:off x="5819520" y="5068960"/>
              <a:ext cx="2668567" cy="1334284"/>
            </a:xfrm>
            <a:prstGeom prst="rect">
              <a:avLst/>
            </a:prstGeom>
            <a:solidFill>
              <a:schemeClr val="accent2">
                <a:lumMod val="75000"/>
              </a:schemeClr>
            </a:solidFill>
          </p:spPr>
        </p:pic>
        <p:sp>
          <p:nvSpPr>
            <p:cNvPr id="8" name="Frame 7"/>
            <p:cNvSpPr/>
            <p:nvPr/>
          </p:nvSpPr>
          <p:spPr>
            <a:xfrm>
              <a:off x="211014" y="3836300"/>
              <a:ext cx="8515350" cy="2759269"/>
            </a:xfrm>
            <a:prstGeom prst="frame">
              <a:avLst>
                <a:gd name="adj1" fmla="val 1152"/>
              </a:avLst>
            </a:prstGeom>
            <a:solidFill>
              <a:srgbClr val="C00000"/>
            </a:solidFill>
            <a:ln w="0">
              <a:solidFill>
                <a:srgbClr val="C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3882" y="1137620"/>
            <a:ext cx="3676237" cy="2940990"/>
          </a:xfrm>
          <a:prstGeom prst="rect">
            <a:avLst/>
          </a:prstGeom>
        </p:spPr>
      </p:pic>
      <p:sp>
        <p:nvSpPr>
          <p:cNvPr id="12" name="TextBox 11"/>
          <p:cNvSpPr txBox="1"/>
          <p:nvPr/>
        </p:nvSpPr>
        <p:spPr>
          <a:xfrm>
            <a:off x="3429000" y="2390775"/>
            <a:ext cx="2343150" cy="923330"/>
          </a:xfrm>
          <a:prstGeom prst="rect">
            <a:avLst/>
          </a:prstGeom>
          <a:noFill/>
        </p:spPr>
        <p:txBody>
          <a:bodyPr wrap="square" rtlCol="0">
            <a:spAutoFit/>
          </a:bodyPr>
          <a:lstStyle/>
          <a:p>
            <a:r>
              <a:rPr lang="en-US" sz="5400">
                <a:solidFill>
                  <a:srgbClr val="EFAC03"/>
                </a:solidFill>
                <a:latin typeface="Aharoni" panose="02010803020104030203" pitchFamily="2" charset="-79"/>
                <a:cs typeface="Aharoni" panose="02010803020104030203" pitchFamily="2" charset="-79"/>
              </a:rPr>
              <a:t>CHECK</a:t>
            </a:r>
          </a:p>
        </p:txBody>
      </p:sp>
      <p:sp>
        <p:nvSpPr>
          <p:cNvPr id="13" name="Title 1"/>
          <p:cNvSpPr txBox="1">
            <a:spLocks/>
          </p:cNvSpPr>
          <p:nvPr/>
        </p:nvSpPr>
        <p:spPr>
          <a:xfrm>
            <a:off x="413657" y="69669"/>
            <a:ext cx="8316686" cy="11669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What is a Health Indicator?</a:t>
            </a:r>
          </a:p>
        </p:txBody>
      </p:sp>
    </p:spTree>
    <p:extLst>
      <p:ext uri="{BB962C8B-B14F-4D97-AF65-F5344CB8AC3E}">
        <p14:creationId xmlns:p14="http://schemas.microsoft.com/office/powerpoint/2010/main" val="2937256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38846" y="2064377"/>
            <a:ext cx="4743582" cy="4154983"/>
          </a:xfrm>
          <a:prstGeom prst="rect">
            <a:avLst/>
          </a:prstGeom>
          <a:solidFill>
            <a:schemeClr val="bg1"/>
          </a:solidFill>
          <a:ln w="38100">
            <a:solidFill>
              <a:srgbClr val="008000"/>
            </a:solidFill>
            <a:prstDash val="dash"/>
          </a:ln>
        </p:spPr>
        <p:txBody>
          <a:bodyPr wrap="square" rtlCol="0">
            <a:spAutoFit/>
          </a:bodyPr>
          <a:lstStyle/>
          <a:p>
            <a:pPr marL="342900" indent="-342900">
              <a:buFont typeface="Courier New"/>
              <a:buChar char="o"/>
            </a:pPr>
            <a:r>
              <a:rPr lang="en-US" sz="2200">
                <a:solidFill>
                  <a:prstClr val="black"/>
                </a:solidFill>
                <a:latin typeface="Times New Roman"/>
                <a:cs typeface="Times New Roman"/>
              </a:rPr>
              <a:t>Provides a formalized approach to understanding disease</a:t>
            </a:r>
          </a:p>
          <a:p>
            <a:pPr marL="342900" indent="-342900">
              <a:buFont typeface="Courier New"/>
              <a:buChar char="o"/>
            </a:pPr>
            <a:r>
              <a:rPr lang="en-US" sz="2200">
                <a:solidFill>
                  <a:prstClr val="black"/>
                </a:solidFill>
                <a:latin typeface="Times New Roman"/>
                <a:cs typeface="Times New Roman"/>
              </a:rPr>
              <a:t>Prioritizing actions in health and the environment</a:t>
            </a:r>
          </a:p>
          <a:p>
            <a:pPr marL="342900" indent="-342900">
              <a:buFont typeface="Courier New"/>
              <a:buChar char="o"/>
            </a:pPr>
            <a:r>
              <a:rPr lang="en-US" sz="2200">
                <a:solidFill>
                  <a:prstClr val="black"/>
                </a:solidFill>
                <a:latin typeface="Times New Roman"/>
                <a:cs typeface="Times New Roman"/>
              </a:rPr>
              <a:t>Planning for preventive action</a:t>
            </a:r>
          </a:p>
          <a:p>
            <a:pPr marL="342900" indent="-342900">
              <a:buFont typeface="Courier New"/>
              <a:buChar char="o"/>
            </a:pPr>
            <a:r>
              <a:rPr lang="en-US" sz="2200">
                <a:solidFill>
                  <a:prstClr val="black"/>
                </a:solidFill>
                <a:latin typeface="Times New Roman"/>
                <a:cs typeface="Times New Roman"/>
              </a:rPr>
              <a:t>Assessing performance</a:t>
            </a:r>
          </a:p>
          <a:p>
            <a:pPr marL="342900" indent="-342900">
              <a:buFont typeface="Courier New"/>
              <a:buChar char="o"/>
            </a:pPr>
            <a:r>
              <a:rPr lang="en-US" sz="2200">
                <a:solidFill>
                  <a:prstClr val="black"/>
                </a:solidFill>
                <a:latin typeface="Times New Roman"/>
                <a:cs typeface="Times New Roman"/>
              </a:rPr>
              <a:t>Comparing action and health gain</a:t>
            </a:r>
          </a:p>
          <a:p>
            <a:pPr marL="342900" indent="-342900">
              <a:buFont typeface="Courier New"/>
              <a:buChar char="o"/>
            </a:pPr>
            <a:r>
              <a:rPr lang="en-US" sz="2200">
                <a:solidFill>
                  <a:prstClr val="black"/>
                </a:solidFill>
                <a:latin typeface="Times New Roman"/>
                <a:cs typeface="Times New Roman"/>
              </a:rPr>
              <a:t>Identifying high-risk populations</a:t>
            </a:r>
          </a:p>
          <a:p>
            <a:pPr marL="342900" indent="-342900">
              <a:buFont typeface="Courier New"/>
              <a:buChar char="o"/>
            </a:pPr>
            <a:r>
              <a:rPr lang="en-US" sz="2200">
                <a:solidFill>
                  <a:prstClr val="black"/>
                </a:solidFill>
                <a:latin typeface="Times New Roman"/>
                <a:cs typeface="Times New Roman"/>
              </a:rPr>
              <a:t>Planning for future needs</a:t>
            </a:r>
          </a:p>
          <a:p>
            <a:pPr marL="342900" indent="-342900">
              <a:buFont typeface="Courier New"/>
              <a:buChar char="o"/>
            </a:pPr>
            <a:r>
              <a:rPr lang="en-US" sz="2200">
                <a:solidFill>
                  <a:prstClr val="black"/>
                </a:solidFill>
                <a:latin typeface="Times New Roman"/>
                <a:cs typeface="Times New Roman"/>
              </a:rPr>
              <a:t>Assessing future scenarios</a:t>
            </a:r>
          </a:p>
          <a:p>
            <a:pPr marL="342900" indent="-342900">
              <a:buFont typeface="Courier New"/>
              <a:buChar char="o"/>
            </a:pPr>
            <a:r>
              <a:rPr lang="en-US" sz="2200">
                <a:solidFill>
                  <a:prstClr val="black"/>
                </a:solidFill>
                <a:latin typeface="Times New Roman"/>
                <a:cs typeface="Times New Roman"/>
              </a:rPr>
              <a:t>Setting priorities in health research</a:t>
            </a:r>
          </a:p>
          <a:p>
            <a:pPr marL="342900" indent="-342900">
              <a:buFont typeface="Courier New"/>
              <a:buChar char="o"/>
            </a:pPr>
            <a:r>
              <a:rPr lang="en-US" sz="2200">
                <a:solidFill>
                  <a:prstClr val="black"/>
                </a:solidFill>
                <a:latin typeface="Times New Roman"/>
                <a:cs typeface="Times New Roman"/>
              </a:rPr>
              <a:t>Relevancy to policy-making</a:t>
            </a:r>
          </a:p>
        </p:txBody>
      </p:sp>
      <p:sp>
        <p:nvSpPr>
          <p:cNvPr id="16" name="TextBox 15"/>
          <p:cNvSpPr txBox="1"/>
          <p:nvPr/>
        </p:nvSpPr>
        <p:spPr>
          <a:xfrm>
            <a:off x="2988769" y="1546972"/>
            <a:ext cx="6115415" cy="461665"/>
          </a:xfrm>
          <a:prstGeom prst="rect">
            <a:avLst/>
          </a:prstGeom>
          <a:noFill/>
        </p:spPr>
        <p:txBody>
          <a:bodyPr wrap="square" rtlCol="0">
            <a:spAutoFit/>
          </a:bodyPr>
          <a:lstStyle/>
          <a:p>
            <a:pPr algn="ctr"/>
            <a:r>
              <a:rPr lang="en-US" sz="2400" b="1">
                <a:solidFill>
                  <a:prstClr val="black"/>
                </a:solidFill>
                <a:latin typeface="Times New Roman"/>
                <a:cs typeface="Times New Roman"/>
              </a:rPr>
              <a:t>WHO reasons for assessing disease burden</a:t>
            </a:r>
          </a:p>
        </p:txBody>
      </p:sp>
      <p:sp>
        <p:nvSpPr>
          <p:cNvPr id="4" name="TextBox 3"/>
          <p:cNvSpPr txBox="1"/>
          <p:nvPr/>
        </p:nvSpPr>
        <p:spPr>
          <a:xfrm>
            <a:off x="314960" y="3466029"/>
            <a:ext cx="3149600" cy="584775"/>
          </a:xfrm>
          <a:prstGeom prst="rect">
            <a:avLst/>
          </a:prstGeom>
          <a:solidFill>
            <a:schemeClr val="accent1">
              <a:lumMod val="60000"/>
              <a:lumOff val="40000"/>
            </a:schemeClr>
          </a:solidFill>
        </p:spPr>
        <p:txBody>
          <a:bodyPr wrap="square" rtlCol="0">
            <a:spAutoFit/>
          </a:bodyPr>
          <a:lstStyle/>
          <a:p>
            <a:pPr algn="ctr"/>
            <a:r>
              <a:rPr lang="en-US" sz="3200">
                <a:latin typeface="Baskerville Old Face" panose="02020602080505020303" pitchFamily="18" charset="0"/>
              </a:rPr>
              <a:t>Mortality</a:t>
            </a:r>
          </a:p>
        </p:txBody>
      </p:sp>
      <p:sp>
        <p:nvSpPr>
          <p:cNvPr id="17" name="TextBox 16"/>
          <p:cNvSpPr txBox="1"/>
          <p:nvPr/>
        </p:nvSpPr>
        <p:spPr>
          <a:xfrm>
            <a:off x="314960" y="2418040"/>
            <a:ext cx="3149600" cy="584775"/>
          </a:xfrm>
          <a:prstGeom prst="rect">
            <a:avLst/>
          </a:prstGeom>
          <a:solidFill>
            <a:schemeClr val="accent1">
              <a:lumMod val="60000"/>
              <a:lumOff val="40000"/>
            </a:schemeClr>
          </a:solidFill>
        </p:spPr>
        <p:txBody>
          <a:bodyPr wrap="square" rtlCol="0">
            <a:spAutoFit/>
          </a:bodyPr>
          <a:lstStyle/>
          <a:p>
            <a:pPr algn="ctr"/>
            <a:r>
              <a:rPr lang="en-US" sz="3200">
                <a:latin typeface="Baskerville Old Face" panose="02020602080505020303" pitchFamily="18" charset="0"/>
              </a:rPr>
              <a:t>Morbidity</a:t>
            </a:r>
          </a:p>
        </p:txBody>
      </p:sp>
      <p:sp>
        <p:nvSpPr>
          <p:cNvPr id="18" name="TextBox 17"/>
          <p:cNvSpPr txBox="1"/>
          <p:nvPr/>
        </p:nvSpPr>
        <p:spPr>
          <a:xfrm>
            <a:off x="314960" y="4514018"/>
            <a:ext cx="3149600" cy="1077218"/>
          </a:xfrm>
          <a:prstGeom prst="rect">
            <a:avLst/>
          </a:prstGeom>
          <a:solidFill>
            <a:schemeClr val="accent1">
              <a:lumMod val="60000"/>
              <a:lumOff val="40000"/>
            </a:schemeClr>
          </a:solidFill>
        </p:spPr>
        <p:txBody>
          <a:bodyPr wrap="square" rtlCol="0">
            <a:spAutoFit/>
          </a:bodyPr>
          <a:lstStyle/>
          <a:p>
            <a:pPr algn="ctr"/>
            <a:r>
              <a:rPr lang="en-US" sz="3200">
                <a:latin typeface="Baskerville Old Face" panose="02020602080505020303" pitchFamily="18" charset="0"/>
              </a:rPr>
              <a:t>Quality-Adjusted Life Years</a:t>
            </a:r>
          </a:p>
        </p:txBody>
      </p:sp>
      <p:sp>
        <p:nvSpPr>
          <p:cNvPr id="8" name="Rectangle 7"/>
          <p:cNvSpPr/>
          <p:nvPr/>
        </p:nvSpPr>
        <p:spPr>
          <a:xfrm>
            <a:off x="0" y="-1"/>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13657" y="69669"/>
            <a:ext cx="8316686" cy="116694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Providing Disease Burden Information</a:t>
            </a:r>
          </a:p>
        </p:txBody>
      </p:sp>
    </p:spTree>
    <p:extLst>
      <p:ext uri="{BB962C8B-B14F-4D97-AF65-F5344CB8AC3E}">
        <p14:creationId xmlns:p14="http://schemas.microsoft.com/office/powerpoint/2010/main" val="32850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4"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236492" y="1634652"/>
            <a:ext cx="5462340" cy="4512019"/>
          </a:xfrm>
          <a:prstGeom prst="roundRect">
            <a:avLst>
              <a:gd name="adj" fmla="val 5406"/>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64008" rtlCol="0" anchor="t"/>
          <a:lstStyle/>
          <a:p>
            <a:pPr algn="ctr"/>
            <a:r>
              <a:rPr lang="en-US" b="1">
                <a:solidFill>
                  <a:schemeClr val="tx1"/>
                </a:solidFill>
              </a:rPr>
              <a:t>Health Determinant and Correlate Metrics</a:t>
            </a:r>
          </a:p>
        </p:txBody>
      </p:sp>
      <p:sp>
        <p:nvSpPr>
          <p:cNvPr id="7" name="Rounded Rectangle 6"/>
          <p:cNvSpPr/>
          <p:nvPr/>
        </p:nvSpPr>
        <p:spPr>
          <a:xfrm>
            <a:off x="493295" y="1634652"/>
            <a:ext cx="2671011" cy="4512019"/>
          </a:xfrm>
          <a:prstGeom prst="roundRect">
            <a:avLst>
              <a:gd name="adj" fmla="val 5406"/>
            </a:avLst>
          </a:prstGeom>
          <a:solidFill>
            <a:srgbClr val="094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b="1">
                <a:solidFill>
                  <a:schemeClr val="bg1"/>
                </a:solidFill>
              </a:rPr>
              <a:t>Health Outcomes</a:t>
            </a:r>
          </a:p>
        </p:txBody>
      </p:sp>
      <p:sp>
        <p:nvSpPr>
          <p:cNvPr id="2" name="Title 1"/>
          <p:cNvSpPr>
            <a:spLocks noGrp="1"/>
          </p:cNvSpPr>
          <p:nvPr>
            <p:ph type="title"/>
          </p:nvPr>
        </p:nvSpPr>
        <p:spPr>
          <a:xfrm>
            <a:off x="628650" y="129699"/>
            <a:ext cx="7886700" cy="1034084"/>
          </a:xfrm>
        </p:spPr>
        <p:txBody>
          <a:bodyPr/>
          <a:lstStyle/>
          <a:p>
            <a:r>
              <a:rPr lang="en-US"/>
              <a:t>Categories of Health Indicators </a:t>
            </a:r>
          </a:p>
        </p:txBody>
      </p:sp>
      <p:sp>
        <p:nvSpPr>
          <p:cNvPr id="4" name="TextBox 3"/>
          <p:cNvSpPr txBox="1"/>
          <p:nvPr/>
        </p:nvSpPr>
        <p:spPr>
          <a:xfrm>
            <a:off x="241310" y="6364882"/>
            <a:ext cx="8661376" cy="523220"/>
          </a:xfrm>
          <a:prstGeom prst="rect">
            <a:avLst/>
          </a:prstGeom>
          <a:noFill/>
        </p:spPr>
        <p:txBody>
          <a:bodyPr wrap="square" rtlCol="0">
            <a:spAutoFit/>
          </a:bodyPr>
          <a:lstStyle/>
          <a:p>
            <a:r>
              <a:rPr lang="en-US" sz="1400"/>
              <a:t>Adapted from: </a:t>
            </a:r>
            <a:r>
              <a:rPr lang="en-US" sz="900"/>
              <a:t>U.S. Centers for Disease Control and Prevention. </a:t>
            </a:r>
            <a:r>
              <a:rPr lang="en-US" sz="900" i="1"/>
              <a:t>Community Health Assessment for Population Health Improvement: Resource of Most Frequently Recommended Health Outcomes and Determinants</a:t>
            </a:r>
            <a:r>
              <a:rPr lang="en-US" sz="900"/>
              <a:t>, Atlanta, GA: Office of Surveillance, Epidemiology, and Laboratory Services, 2013</a:t>
            </a:r>
            <a:r>
              <a:rPr lang="en-US" sz="1400"/>
              <a:t>.</a:t>
            </a:r>
            <a:endParaRPr lang="en-US" sz="1100"/>
          </a:p>
        </p:txBody>
      </p:sp>
      <p:graphicFrame>
        <p:nvGraphicFramePr>
          <p:cNvPr id="6" name="Diagram 5"/>
          <p:cNvGraphicFramePr/>
          <p:nvPr>
            <p:extLst>
              <p:ext uri="{D42A27DB-BD31-4B8C-83A1-F6EECF244321}">
                <p14:modId xmlns:p14="http://schemas.microsoft.com/office/powerpoint/2010/main" val="3590715436"/>
              </p:ext>
            </p:extLst>
          </p:nvPr>
        </p:nvGraphicFramePr>
        <p:xfrm>
          <a:off x="196551" y="2108879"/>
          <a:ext cx="8661376" cy="393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6770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5" y="219652"/>
            <a:ext cx="8420669" cy="861641"/>
          </a:xfrm>
        </p:spPr>
        <p:txBody>
          <a:bodyPr>
            <a:normAutofit fontScale="90000"/>
          </a:bodyPr>
          <a:lstStyle/>
          <a:p>
            <a:r>
              <a:rPr lang="en-US" sz="4000"/>
              <a:t>Framework of Determinants of Health </a:t>
            </a:r>
          </a:p>
        </p:txBody>
      </p:sp>
      <p:pic>
        <p:nvPicPr>
          <p:cNvPr id="4" name="Picture 3"/>
          <p:cNvPicPr>
            <a:picLocks noChangeAspect="1"/>
          </p:cNvPicPr>
          <p:nvPr/>
        </p:nvPicPr>
        <p:blipFill>
          <a:blip r:embed="rId3"/>
          <a:stretch>
            <a:fillRect/>
          </a:stretch>
        </p:blipFill>
        <p:spPr>
          <a:xfrm>
            <a:off x="327546" y="1392072"/>
            <a:ext cx="8420669" cy="4510755"/>
          </a:xfrm>
          <a:prstGeom prst="rect">
            <a:avLst/>
          </a:prstGeom>
        </p:spPr>
      </p:pic>
      <p:sp>
        <p:nvSpPr>
          <p:cNvPr id="5" name="TextBox 4"/>
          <p:cNvSpPr txBox="1"/>
          <p:nvPr/>
        </p:nvSpPr>
        <p:spPr>
          <a:xfrm>
            <a:off x="196551" y="6356195"/>
            <a:ext cx="7500771" cy="307777"/>
          </a:xfrm>
          <a:prstGeom prst="rect">
            <a:avLst/>
          </a:prstGeom>
          <a:noFill/>
        </p:spPr>
        <p:txBody>
          <a:bodyPr wrap="none" rtlCol="0">
            <a:spAutoFit/>
          </a:bodyPr>
          <a:lstStyle/>
          <a:p>
            <a:r>
              <a:rPr lang="en-US" sz="1400"/>
              <a:t>Image source: </a:t>
            </a:r>
            <a:r>
              <a:rPr lang="en-US" sz="1400">
                <a:hlinkClick r:id="rId4"/>
              </a:rPr>
              <a:t>https://wwwn.cdc.gov/CommunityHealth/info/OrganizationKeyterms</a:t>
            </a:r>
            <a:r>
              <a:rPr lang="en-US" sz="1400"/>
              <a:t> </a:t>
            </a:r>
          </a:p>
        </p:txBody>
      </p:sp>
    </p:spTree>
    <p:extLst>
      <p:ext uri="{BB962C8B-B14F-4D97-AF65-F5344CB8AC3E}">
        <p14:creationId xmlns:p14="http://schemas.microsoft.com/office/powerpoint/2010/main" val="84244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E4447"/>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3E4447"/>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3E4447"/>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3E4447"/>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3E4447"/>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3E4447"/>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3E4447"/>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3E4447"/>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3E4447"/>
                </a:solidFill>
                <a:latin typeface="Arial" panose="020B0604020202020204" pitchFamily="34" charset="0"/>
                <a:cs typeface="Arial" panose="020B0604020202020204" pitchFamily="34" charset="0"/>
              </a:defRPr>
            </a:lvl9pPr>
          </a:lstStyle>
          <a:p>
            <a:pPr>
              <a:spcBef>
                <a:spcPct val="0"/>
              </a:spcBef>
              <a:buFontTx/>
              <a:buNone/>
            </a:pPr>
            <a:fld id="{17731148-6744-466E-B411-C5BA70B1FA6A}" type="slidenum">
              <a:rPr lang="en-US" altLang="en-US" sz="800">
                <a:solidFill>
                  <a:schemeClr val="bg1"/>
                </a:solidFill>
              </a:rPr>
              <a:pPr>
                <a:spcBef>
                  <a:spcPct val="0"/>
                </a:spcBef>
                <a:buFontTx/>
                <a:buNone/>
              </a:pPr>
              <a:t>17</a:t>
            </a:fld>
            <a:endParaRPr lang="en-US" altLang="en-US" sz="800">
              <a:solidFill>
                <a:schemeClr val="bg1"/>
              </a:solidFill>
            </a:endParaRPr>
          </a:p>
        </p:txBody>
      </p:sp>
      <p:pic>
        <p:nvPicPr>
          <p:cNvPr id="1433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58963"/>
            <a:ext cx="2535238"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133600"/>
            <a:ext cx="5943600" cy="408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4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64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6570663"/>
            <a:ext cx="1600200" cy="13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0952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4159" t="50548" r="25446" b="24543"/>
          <a:stretch/>
        </p:blipFill>
        <p:spPr>
          <a:xfrm>
            <a:off x="2014431" y="3065882"/>
            <a:ext cx="5115135" cy="3514121"/>
          </a:xfrm>
          <a:prstGeom prst="rect">
            <a:avLst/>
          </a:prstGeom>
        </p:spPr>
      </p:pic>
      <p:sp>
        <p:nvSpPr>
          <p:cNvPr id="5" name="TextBox 4"/>
          <p:cNvSpPr txBox="1"/>
          <p:nvPr/>
        </p:nvSpPr>
        <p:spPr>
          <a:xfrm>
            <a:off x="905105" y="2821364"/>
            <a:ext cx="1796004" cy="1754326"/>
          </a:xfrm>
          <a:prstGeom prst="rect">
            <a:avLst/>
          </a:prstGeom>
          <a:noFill/>
        </p:spPr>
        <p:txBody>
          <a:bodyPr wrap="none" rtlCol="0">
            <a:spAutoFit/>
          </a:bodyPr>
          <a:lstStyle/>
          <a:p>
            <a:r>
              <a:rPr lang="en-US">
                <a:solidFill>
                  <a:srgbClr val="00B050"/>
                </a:solidFill>
              </a:rPr>
              <a:t>Top Five States:</a:t>
            </a:r>
          </a:p>
          <a:p>
            <a:r>
              <a:rPr lang="en-US"/>
              <a:t>1. Hawaii</a:t>
            </a:r>
          </a:p>
          <a:p>
            <a:r>
              <a:rPr lang="en-US"/>
              <a:t>2. Massachusetts</a:t>
            </a:r>
          </a:p>
          <a:p>
            <a:r>
              <a:rPr lang="en-US"/>
              <a:t>3. Connecticut</a:t>
            </a:r>
          </a:p>
          <a:p>
            <a:r>
              <a:rPr lang="en-US"/>
              <a:t>4. Minnesota</a:t>
            </a:r>
          </a:p>
          <a:p>
            <a:r>
              <a:rPr lang="en-US"/>
              <a:t>5. Vermont</a:t>
            </a:r>
          </a:p>
        </p:txBody>
      </p:sp>
      <p:sp>
        <p:nvSpPr>
          <p:cNvPr id="6" name="TextBox 5"/>
          <p:cNvSpPr txBox="1"/>
          <p:nvPr/>
        </p:nvSpPr>
        <p:spPr>
          <a:xfrm>
            <a:off x="6606699" y="2821364"/>
            <a:ext cx="1998496" cy="1754326"/>
          </a:xfrm>
          <a:prstGeom prst="rect">
            <a:avLst/>
          </a:prstGeom>
          <a:noFill/>
        </p:spPr>
        <p:txBody>
          <a:bodyPr wrap="none" rtlCol="0">
            <a:spAutoFit/>
          </a:bodyPr>
          <a:lstStyle/>
          <a:p>
            <a:r>
              <a:rPr lang="en-US">
                <a:solidFill>
                  <a:srgbClr val="FF0000"/>
                </a:solidFill>
              </a:rPr>
              <a:t>Bottom Five States:</a:t>
            </a:r>
          </a:p>
          <a:p>
            <a:r>
              <a:rPr lang="en-US"/>
              <a:t>46. Kentucky</a:t>
            </a:r>
          </a:p>
          <a:p>
            <a:r>
              <a:rPr lang="en-US"/>
              <a:t>47. Alabama</a:t>
            </a:r>
          </a:p>
          <a:p>
            <a:r>
              <a:rPr lang="en-US"/>
              <a:t>48. Arkansas</a:t>
            </a:r>
          </a:p>
          <a:p>
            <a:r>
              <a:rPr lang="en-US"/>
              <a:t>49. Louisiana</a:t>
            </a:r>
          </a:p>
          <a:p>
            <a:r>
              <a:rPr lang="en-US"/>
              <a:t>50. Mississippi</a:t>
            </a:r>
          </a:p>
        </p:txBody>
      </p:sp>
      <p:sp>
        <p:nvSpPr>
          <p:cNvPr id="7" name="TextBox 6"/>
          <p:cNvSpPr txBox="1"/>
          <p:nvPr/>
        </p:nvSpPr>
        <p:spPr>
          <a:xfrm>
            <a:off x="3677844" y="1738461"/>
            <a:ext cx="1788310" cy="1200329"/>
          </a:xfrm>
          <a:prstGeom prst="rect">
            <a:avLst/>
          </a:prstGeom>
          <a:noFill/>
        </p:spPr>
        <p:txBody>
          <a:bodyPr wrap="none" rtlCol="0">
            <a:spAutoFit/>
          </a:bodyPr>
          <a:lstStyle/>
          <a:p>
            <a:r>
              <a:rPr lang="en-US">
                <a:solidFill>
                  <a:srgbClr val="FFC000"/>
                </a:solidFill>
              </a:rPr>
              <a:t>GP-CTR States:</a:t>
            </a:r>
          </a:p>
          <a:p>
            <a:r>
              <a:rPr lang="en-US"/>
              <a:t>11. North Dakota</a:t>
            </a:r>
          </a:p>
          <a:p>
            <a:r>
              <a:rPr lang="en-US"/>
              <a:t>12. Nebraska</a:t>
            </a:r>
          </a:p>
          <a:p>
            <a:r>
              <a:rPr lang="en-US"/>
              <a:t>24. South Dakota</a:t>
            </a:r>
          </a:p>
        </p:txBody>
      </p:sp>
      <p:sp>
        <p:nvSpPr>
          <p:cNvPr id="8" name="TextBox 7"/>
          <p:cNvSpPr txBox="1"/>
          <p:nvPr/>
        </p:nvSpPr>
        <p:spPr>
          <a:xfrm>
            <a:off x="60960" y="6583716"/>
            <a:ext cx="5771132" cy="261610"/>
          </a:xfrm>
          <a:prstGeom prst="rect">
            <a:avLst/>
          </a:prstGeom>
          <a:noFill/>
        </p:spPr>
        <p:txBody>
          <a:bodyPr wrap="none" rtlCol="0">
            <a:spAutoFit/>
          </a:bodyPr>
          <a:lstStyle/>
          <a:p>
            <a:r>
              <a:rPr lang="en-US" sz="1100"/>
              <a:t>http://www.americashealthrankings.org/explore/2016-annual-report/measure/Overall/state/ALL</a:t>
            </a:r>
          </a:p>
        </p:txBody>
      </p:sp>
      <p:sp>
        <p:nvSpPr>
          <p:cNvPr id="9" name="Title 1"/>
          <p:cNvSpPr>
            <a:spLocks noGrp="1"/>
          </p:cNvSpPr>
          <p:nvPr>
            <p:ph type="title"/>
            <p:extLst/>
          </p:nvPr>
        </p:nvSpPr>
        <p:spPr>
          <a:xfrm>
            <a:off x="628650" y="0"/>
            <a:ext cx="7886700" cy="1298864"/>
          </a:xfrm>
        </p:spPr>
        <p:txBody>
          <a:bodyPr>
            <a:normAutofit/>
          </a:bodyPr>
          <a:lstStyle/>
          <a:p>
            <a:r>
              <a:rPr lang="en-US"/>
              <a:t>America's</a:t>
            </a:r>
            <a:r>
              <a:rPr lang="en-US" sz="4000"/>
              <a:t> Health Rankings: General Performance Rankings</a:t>
            </a:r>
          </a:p>
        </p:txBody>
      </p:sp>
    </p:spTree>
    <p:extLst>
      <p:ext uri="{BB962C8B-B14F-4D97-AF65-F5344CB8AC3E}">
        <p14:creationId xmlns:p14="http://schemas.microsoft.com/office/powerpoint/2010/main" val="763097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nvPr>
        </p:nvSpPr>
        <p:spPr>
          <a:xfrm>
            <a:off x="628650" y="0"/>
            <a:ext cx="7886700" cy="1298864"/>
          </a:xfrm>
        </p:spPr>
        <p:txBody>
          <a:bodyPr>
            <a:normAutofit/>
          </a:bodyPr>
          <a:lstStyle/>
          <a:p>
            <a:r>
              <a:rPr lang="en-US"/>
              <a:t>America's</a:t>
            </a:r>
            <a:r>
              <a:rPr lang="en-US" sz="4000"/>
              <a:t> Health Rankings: General Performance Rankings</a:t>
            </a:r>
          </a:p>
        </p:txBody>
      </p:sp>
      <p:graphicFrame>
        <p:nvGraphicFramePr>
          <p:cNvPr id="4" name="Table 3"/>
          <p:cNvGraphicFramePr>
            <a:graphicFrameLocks noGrp="1"/>
          </p:cNvGraphicFramePr>
          <p:nvPr>
            <p:extLst>
              <p:ext uri="{D42A27DB-BD31-4B8C-83A1-F6EECF244321}">
                <p14:modId xmlns:p14="http://schemas.microsoft.com/office/powerpoint/2010/main" val="125445059"/>
              </p:ext>
            </p:extLst>
          </p:nvPr>
        </p:nvGraphicFramePr>
        <p:xfrm>
          <a:off x="539208" y="1737657"/>
          <a:ext cx="8065580" cy="1371600"/>
        </p:xfrm>
        <a:graphic>
          <a:graphicData uri="http://schemas.openxmlformats.org/drawingml/2006/table">
            <a:tbl>
              <a:tblPr firstRow="1" bandRow="1">
                <a:tableStyleId>{00A15C55-8517-42AA-B614-E9B94910E393}</a:tableStyleId>
              </a:tblPr>
              <a:tblGrid>
                <a:gridCol w="2016395">
                  <a:extLst>
                    <a:ext uri="{9D8B030D-6E8A-4147-A177-3AD203B41FA5}">
                      <a16:colId xmlns:a16="http://schemas.microsoft.com/office/drawing/2014/main" xmlns="" val="2669449560"/>
                    </a:ext>
                  </a:extLst>
                </a:gridCol>
                <a:gridCol w="2016395">
                  <a:extLst>
                    <a:ext uri="{9D8B030D-6E8A-4147-A177-3AD203B41FA5}">
                      <a16:colId xmlns:a16="http://schemas.microsoft.com/office/drawing/2014/main" xmlns="" val="3082420421"/>
                    </a:ext>
                  </a:extLst>
                </a:gridCol>
                <a:gridCol w="2016395">
                  <a:extLst>
                    <a:ext uri="{9D8B030D-6E8A-4147-A177-3AD203B41FA5}">
                      <a16:colId xmlns:a16="http://schemas.microsoft.com/office/drawing/2014/main" xmlns="" val="917446542"/>
                    </a:ext>
                  </a:extLst>
                </a:gridCol>
                <a:gridCol w="2016395">
                  <a:extLst>
                    <a:ext uri="{9D8B030D-6E8A-4147-A177-3AD203B41FA5}">
                      <a16:colId xmlns:a16="http://schemas.microsoft.com/office/drawing/2014/main" xmlns="" val="709921874"/>
                    </a:ext>
                  </a:extLst>
                </a:gridCol>
              </a:tblGrid>
              <a:tr h="147414">
                <a:tc>
                  <a:txBody>
                    <a:bodyPr/>
                    <a:lstStyle/>
                    <a:p>
                      <a:pPr algn="ctr"/>
                      <a:endParaRPr lang="en-US">
                        <a:solidFill>
                          <a:schemeClr val="bg1"/>
                        </a:solidFill>
                      </a:endParaRPr>
                    </a:p>
                  </a:txBody>
                  <a:tcPr/>
                </a:tc>
                <a:tc>
                  <a:txBody>
                    <a:bodyPr/>
                    <a:lstStyle/>
                    <a:p>
                      <a:pPr algn="ctr"/>
                      <a:r>
                        <a:rPr lang="en-US">
                          <a:solidFill>
                            <a:schemeClr val="bg1"/>
                          </a:solidFill>
                        </a:rPr>
                        <a:t>Nebraska</a:t>
                      </a:r>
                    </a:p>
                  </a:txBody>
                  <a:tcPr/>
                </a:tc>
                <a:tc>
                  <a:txBody>
                    <a:bodyPr/>
                    <a:lstStyle/>
                    <a:p>
                      <a:pPr algn="ctr"/>
                      <a:r>
                        <a:rPr lang="en-US">
                          <a:solidFill>
                            <a:schemeClr val="bg1"/>
                          </a:solidFill>
                        </a:rPr>
                        <a:t>North</a:t>
                      </a:r>
                      <a:r>
                        <a:rPr lang="en-US" baseline="0">
                          <a:solidFill>
                            <a:schemeClr val="bg1"/>
                          </a:solidFill>
                        </a:rPr>
                        <a:t> Dakota</a:t>
                      </a:r>
                      <a:endParaRPr lang="en-US">
                        <a:solidFill>
                          <a:schemeClr val="bg1"/>
                        </a:solidFill>
                      </a:endParaRPr>
                    </a:p>
                  </a:txBody>
                  <a:tcPr/>
                </a:tc>
                <a:tc>
                  <a:txBody>
                    <a:bodyPr/>
                    <a:lstStyle/>
                    <a:p>
                      <a:pPr algn="ctr"/>
                      <a:r>
                        <a:rPr lang="en-US">
                          <a:solidFill>
                            <a:schemeClr val="bg1"/>
                          </a:solidFill>
                        </a:rPr>
                        <a:t>South</a:t>
                      </a:r>
                      <a:r>
                        <a:rPr lang="en-US" baseline="0">
                          <a:solidFill>
                            <a:schemeClr val="bg1"/>
                          </a:solidFill>
                        </a:rPr>
                        <a:t> Dakota</a:t>
                      </a:r>
                      <a:endParaRPr lang="en-US">
                        <a:solidFill>
                          <a:schemeClr val="bg1"/>
                        </a:solidFill>
                      </a:endParaRPr>
                    </a:p>
                  </a:txBody>
                  <a:tcPr/>
                </a:tc>
                <a:extLst>
                  <a:ext uri="{0D108BD9-81ED-4DB2-BD59-A6C34878D82A}">
                    <a16:rowId xmlns:a16="http://schemas.microsoft.com/office/drawing/2014/main" xmlns="" val="1663893386"/>
                  </a:ext>
                </a:extLst>
              </a:tr>
              <a:tr h="147414">
                <a:tc>
                  <a:txBody>
                    <a:bodyPr/>
                    <a:lstStyle/>
                    <a:p>
                      <a:r>
                        <a:rPr lang="en-US" sz="1600"/>
                        <a:t>Overall</a:t>
                      </a:r>
                    </a:p>
                  </a:txBody>
                  <a:tcPr/>
                </a:tc>
                <a:tc>
                  <a:txBody>
                    <a:bodyPr/>
                    <a:lstStyle/>
                    <a:p>
                      <a:pPr algn="ctr"/>
                      <a:r>
                        <a:rPr lang="en-US" sz="1600"/>
                        <a:t>12</a:t>
                      </a:r>
                      <a:r>
                        <a:rPr lang="en-US" sz="1600" baseline="30000"/>
                        <a:t>th</a:t>
                      </a:r>
                      <a:r>
                        <a:rPr lang="en-US" sz="1600"/>
                        <a:t> </a:t>
                      </a:r>
                    </a:p>
                  </a:txBody>
                  <a:tcPr/>
                </a:tc>
                <a:tc>
                  <a:txBody>
                    <a:bodyPr/>
                    <a:lstStyle/>
                    <a:p>
                      <a:pPr algn="ctr"/>
                      <a:r>
                        <a:rPr lang="en-US" sz="1600"/>
                        <a:t>11</a:t>
                      </a:r>
                      <a:r>
                        <a:rPr lang="en-US" sz="1600" baseline="30000"/>
                        <a:t>th</a:t>
                      </a:r>
                      <a:r>
                        <a:rPr lang="en-US" sz="1600"/>
                        <a:t>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a:t>24</a:t>
                      </a:r>
                      <a:r>
                        <a:rPr lang="en-US" sz="1600" baseline="30000"/>
                        <a:t>th</a:t>
                      </a:r>
                      <a:r>
                        <a:rPr lang="en-US" sz="1600" baseline="0"/>
                        <a:t> </a:t>
                      </a:r>
                    </a:p>
                  </a:txBody>
                  <a:tcPr/>
                </a:tc>
                <a:extLst>
                  <a:ext uri="{0D108BD9-81ED-4DB2-BD59-A6C34878D82A}">
                    <a16:rowId xmlns:a16="http://schemas.microsoft.com/office/drawing/2014/main" xmlns="" val="4256325831"/>
                  </a:ext>
                </a:extLst>
              </a:tr>
              <a:tr h="147414">
                <a:tc>
                  <a:txBody>
                    <a:bodyPr/>
                    <a:lstStyle/>
                    <a:p>
                      <a:r>
                        <a:rPr lang="en-US" sz="1600" baseline="0"/>
                        <a:t>All Outcomes</a:t>
                      </a:r>
                    </a:p>
                  </a:txBody>
                  <a:tcPr/>
                </a:tc>
                <a:tc>
                  <a:txBody>
                    <a:bodyPr/>
                    <a:lstStyle/>
                    <a:p>
                      <a:pPr algn="ctr"/>
                      <a:r>
                        <a:rPr lang="en-US" sz="1600" baseline="0"/>
                        <a:t>8</a:t>
                      </a:r>
                      <a:r>
                        <a:rPr lang="en-US" sz="1600" baseline="30000"/>
                        <a:t>th</a:t>
                      </a:r>
                      <a:r>
                        <a:rPr lang="en-US" sz="1600" baseline="0"/>
                        <a:t> </a:t>
                      </a:r>
                    </a:p>
                  </a:txBody>
                  <a:tcPr/>
                </a:tc>
                <a:tc>
                  <a:txBody>
                    <a:bodyPr/>
                    <a:lstStyle/>
                    <a:p>
                      <a:pPr algn="ctr"/>
                      <a:r>
                        <a:rPr lang="en-US" sz="1600" baseline="0"/>
                        <a:t>5</a:t>
                      </a:r>
                      <a:r>
                        <a:rPr lang="en-US" sz="1600" baseline="30000"/>
                        <a:t>th</a:t>
                      </a:r>
                      <a:r>
                        <a:rPr lang="en-US" sz="1600" baseline="0"/>
                        <a:t> </a:t>
                      </a:r>
                    </a:p>
                  </a:txBody>
                  <a:tcPr/>
                </a:tc>
                <a:tc>
                  <a:txBody>
                    <a:bodyPr/>
                    <a:lstStyle/>
                    <a:p>
                      <a:pPr algn="ctr"/>
                      <a:r>
                        <a:rPr lang="en-US" sz="1600"/>
                        <a:t>6</a:t>
                      </a:r>
                      <a:r>
                        <a:rPr lang="en-US" sz="1600" baseline="30000"/>
                        <a:t>th</a:t>
                      </a:r>
                      <a:r>
                        <a:rPr lang="en-US" sz="1600"/>
                        <a:t> </a:t>
                      </a:r>
                    </a:p>
                  </a:txBody>
                  <a:tcPr/>
                </a:tc>
                <a:extLst>
                  <a:ext uri="{0D108BD9-81ED-4DB2-BD59-A6C34878D82A}">
                    <a16:rowId xmlns:a16="http://schemas.microsoft.com/office/drawing/2014/main" xmlns="" val="4025719956"/>
                  </a:ext>
                </a:extLst>
              </a:tr>
              <a:tr h="0">
                <a:tc>
                  <a:txBody>
                    <a:bodyPr/>
                    <a:lstStyle/>
                    <a:p>
                      <a:r>
                        <a:rPr lang="en-US" sz="1600"/>
                        <a:t>All Determinants</a:t>
                      </a:r>
                    </a:p>
                  </a:txBody>
                  <a:tcPr/>
                </a:tc>
                <a:tc>
                  <a:txBody>
                    <a:bodyPr/>
                    <a:lstStyle/>
                    <a:p>
                      <a:pPr algn="ctr"/>
                      <a:r>
                        <a:rPr lang="en-US" sz="1600"/>
                        <a:t>15</a:t>
                      </a:r>
                      <a:r>
                        <a:rPr lang="en-US" sz="1600" baseline="30000"/>
                        <a:t>th</a:t>
                      </a:r>
                      <a:r>
                        <a:rPr lang="en-US" sz="1600"/>
                        <a:t> </a:t>
                      </a:r>
                    </a:p>
                  </a:txBody>
                  <a:tcPr/>
                </a:tc>
                <a:tc>
                  <a:txBody>
                    <a:bodyPr/>
                    <a:lstStyle/>
                    <a:p>
                      <a:pPr algn="ctr"/>
                      <a:r>
                        <a:rPr lang="en-US" sz="1600"/>
                        <a:t>13</a:t>
                      </a:r>
                      <a:r>
                        <a:rPr lang="en-US" sz="1600" baseline="30000"/>
                        <a:t>th</a:t>
                      </a:r>
                      <a:r>
                        <a:rPr lang="en-US" sz="1600"/>
                        <a:t>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a:t>26</a:t>
                      </a:r>
                      <a:r>
                        <a:rPr lang="en-US" sz="1600" baseline="30000"/>
                        <a:t>th</a:t>
                      </a:r>
                      <a:r>
                        <a:rPr lang="en-US" sz="1600"/>
                        <a:t> </a:t>
                      </a:r>
                    </a:p>
                  </a:txBody>
                  <a:tcPr/>
                </a:tc>
                <a:extLst>
                  <a:ext uri="{0D108BD9-81ED-4DB2-BD59-A6C34878D82A}">
                    <a16:rowId xmlns:a16="http://schemas.microsoft.com/office/drawing/2014/main" xmlns="" val="1680143244"/>
                  </a:ext>
                </a:extLst>
              </a:tr>
            </a:tbl>
          </a:graphicData>
        </a:graphic>
      </p:graphicFrame>
      <p:pic>
        <p:nvPicPr>
          <p:cNvPr id="7" name="Picture 6"/>
          <p:cNvPicPr>
            <a:picLocks noChangeAspect="1"/>
          </p:cNvPicPr>
          <p:nvPr/>
        </p:nvPicPr>
        <p:blipFill rotWithShape="1">
          <a:blip r:embed="rId3"/>
          <a:srcRect l="40614" t="42865" r="35964" b="32963"/>
          <a:stretch/>
        </p:blipFill>
        <p:spPr>
          <a:xfrm>
            <a:off x="2430377" y="3435012"/>
            <a:ext cx="4283242" cy="2486526"/>
          </a:xfrm>
          <a:prstGeom prst="rect">
            <a:avLst/>
          </a:prstGeom>
        </p:spPr>
      </p:pic>
      <p:sp>
        <p:nvSpPr>
          <p:cNvPr id="8" name="TextBox 7"/>
          <p:cNvSpPr txBox="1"/>
          <p:nvPr/>
        </p:nvSpPr>
        <p:spPr>
          <a:xfrm>
            <a:off x="0" y="6488668"/>
            <a:ext cx="7538089" cy="369332"/>
          </a:xfrm>
          <a:prstGeom prst="rect">
            <a:avLst/>
          </a:prstGeom>
          <a:noFill/>
        </p:spPr>
        <p:txBody>
          <a:bodyPr wrap="none" rtlCol="0">
            <a:spAutoFit/>
          </a:bodyPr>
          <a:lstStyle/>
          <a:p>
            <a:r>
              <a:rPr lang="en-US"/>
              <a:t>http://www.americashealthrankings.org/about/page/about-the-annual-report</a:t>
            </a:r>
          </a:p>
        </p:txBody>
      </p:sp>
    </p:spTree>
    <p:extLst>
      <p:ext uri="{BB962C8B-B14F-4D97-AF65-F5344CB8AC3E}">
        <p14:creationId xmlns:p14="http://schemas.microsoft.com/office/powerpoint/2010/main" val="3922150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048" y="651469"/>
            <a:ext cx="6559148" cy="815590"/>
          </a:xfrm>
        </p:spPr>
        <p:txBody>
          <a:bodyPr/>
          <a:lstStyle/>
          <a:p>
            <a:r>
              <a:rPr lang="en-US" sz="3200"/>
              <a:t>Presenter Information </a:t>
            </a:r>
          </a:p>
        </p:txBody>
      </p:sp>
      <p:sp>
        <p:nvSpPr>
          <p:cNvPr id="7" name="Text Placeholder 6"/>
          <p:cNvSpPr>
            <a:spLocks noGrp="1"/>
          </p:cNvSpPr>
          <p:nvPr>
            <p:ph type="body" idx="1"/>
          </p:nvPr>
        </p:nvSpPr>
        <p:spPr>
          <a:xfrm>
            <a:off x="1416047" y="2210637"/>
            <a:ext cx="7285825" cy="3725709"/>
          </a:xfrm>
        </p:spPr>
        <p:txBody>
          <a:bodyPr>
            <a:normAutofit/>
          </a:bodyPr>
          <a:lstStyle/>
          <a:p>
            <a:r>
              <a:rPr lang="en-US" sz="2400">
                <a:solidFill>
                  <a:schemeClr val="tx1"/>
                </a:solidFill>
              </a:rPr>
              <a:t>Shinobu Watanabe-Galloway PhD</a:t>
            </a:r>
          </a:p>
          <a:p>
            <a:pPr marL="342900" indent="-342900">
              <a:buFont typeface="Arial" panose="020B0604020202020204" pitchFamily="34" charset="0"/>
              <a:buChar char="•"/>
            </a:pPr>
            <a:r>
              <a:rPr lang="en-US">
                <a:solidFill>
                  <a:schemeClr val="tx1"/>
                </a:solidFill>
              </a:rPr>
              <a:t>Co-Director of Clinical Research Design, Epidemiology and Biostatistics Core of Great Plains </a:t>
            </a:r>
            <a:r>
              <a:rPr lang="en-US" err="1">
                <a:solidFill>
                  <a:schemeClr val="tx1"/>
                </a:solidFill>
              </a:rPr>
              <a:t>IDeA</a:t>
            </a:r>
            <a:r>
              <a:rPr lang="en-US">
                <a:solidFill>
                  <a:schemeClr val="tx1"/>
                </a:solidFill>
              </a:rPr>
              <a:t>-CTR</a:t>
            </a:r>
          </a:p>
          <a:p>
            <a:pPr marL="342900" indent="-342900">
              <a:buFont typeface="Arial" panose="020B0604020202020204" pitchFamily="34" charset="0"/>
              <a:buChar char="•"/>
            </a:pPr>
            <a:r>
              <a:rPr lang="en-US">
                <a:solidFill>
                  <a:schemeClr val="tx1"/>
                </a:solidFill>
              </a:rPr>
              <a:t>Associate Professor &amp; Vice Chair of Department of Epidemiology </a:t>
            </a:r>
          </a:p>
          <a:p>
            <a:pPr marL="342900" indent="-342900">
              <a:buFont typeface="Arial" panose="020B0604020202020204" pitchFamily="34" charset="0"/>
              <a:buChar char="•"/>
            </a:pPr>
            <a:r>
              <a:rPr lang="en-US">
                <a:solidFill>
                  <a:schemeClr val="tx1"/>
                </a:solidFill>
              </a:rPr>
              <a:t>Research Director of Behavioral Health Education Center of Nebraska</a:t>
            </a:r>
          </a:p>
          <a:p>
            <a:endParaRPr lang="en-US">
              <a:solidFill>
                <a:schemeClr val="tx1"/>
              </a:solidFill>
            </a:endParaRPr>
          </a:p>
          <a:p>
            <a:r>
              <a:rPr lang="en-US">
                <a:solidFill>
                  <a:schemeClr val="tx1"/>
                </a:solidFill>
                <a:hlinkClick r:id="rId3"/>
              </a:rPr>
              <a:t>swatanabe@unmc.edu</a:t>
            </a:r>
            <a:r>
              <a:rPr lang="en-US">
                <a:solidFill>
                  <a:schemeClr val="tx1"/>
                </a:solidFill>
              </a:rPr>
              <a:t> </a:t>
            </a:r>
          </a:p>
        </p:txBody>
      </p:sp>
      <p:pic>
        <p:nvPicPr>
          <p:cNvPr id="9" name="Content Placeholder 8"/>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6933363" y="651468"/>
            <a:ext cx="1707591" cy="1138299"/>
          </a:xfrm>
        </p:spPr>
      </p:pic>
    </p:spTree>
    <p:extLst>
      <p:ext uri="{BB962C8B-B14F-4D97-AF65-F5344CB8AC3E}">
        <p14:creationId xmlns:p14="http://schemas.microsoft.com/office/powerpoint/2010/main" val="3597938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13" y="1"/>
            <a:ext cx="7960435" cy="1309254"/>
          </a:xfrm>
        </p:spPr>
        <p:txBody>
          <a:bodyPr>
            <a:noAutofit/>
          </a:bodyPr>
          <a:lstStyle/>
          <a:p>
            <a:r>
              <a:rPr lang="en-US" sz="4000"/>
              <a:t>Core measures used in AHR</a:t>
            </a:r>
          </a:p>
        </p:txBody>
      </p:sp>
      <p:pic>
        <p:nvPicPr>
          <p:cNvPr id="9" name="Picture 8"/>
          <p:cNvPicPr>
            <a:picLocks noChangeAspect="1"/>
          </p:cNvPicPr>
          <p:nvPr/>
        </p:nvPicPr>
        <p:blipFill rotWithShape="1">
          <a:blip r:embed="rId3"/>
          <a:srcRect l="49474" t="27895" r="12193" b="27193"/>
          <a:stretch/>
        </p:blipFill>
        <p:spPr>
          <a:xfrm>
            <a:off x="746142" y="1552049"/>
            <a:ext cx="7609575" cy="5015005"/>
          </a:xfrm>
          <a:prstGeom prst="rect">
            <a:avLst/>
          </a:prstGeom>
        </p:spPr>
      </p:pic>
    </p:spTree>
    <p:extLst>
      <p:ext uri="{BB962C8B-B14F-4D97-AF65-F5344CB8AC3E}">
        <p14:creationId xmlns:p14="http://schemas.microsoft.com/office/powerpoint/2010/main" val="3156325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666" y="395831"/>
            <a:ext cx="7766710" cy="605655"/>
          </a:xfrm>
        </p:spPr>
        <p:txBody>
          <a:bodyPr>
            <a:normAutofit fontScale="90000"/>
          </a:bodyPr>
          <a:lstStyle/>
          <a:p>
            <a:r>
              <a:rPr lang="en-US" sz="4000"/>
              <a:t>State Findings: North Dakota (#11)</a:t>
            </a:r>
          </a:p>
        </p:txBody>
      </p:sp>
      <p:sp>
        <p:nvSpPr>
          <p:cNvPr id="6" name="Text Placeholder 5"/>
          <p:cNvSpPr>
            <a:spLocks noGrp="1"/>
          </p:cNvSpPr>
          <p:nvPr>
            <p:ph type="body" idx="1"/>
          </p:nvPr>
        </p:nvSpPr>
        <p:spPr>
          <a:xfrm>
            <a:off x="182187" y="1519548"/>
            <a:ext cx="4078085" cy="5130634"/>
          </a:xfrm>
        </p:spPr>
        <p:txBody>
          <a:bodyPr>
            <a:normAutofit fontScale="77500" lnSpcReduction="20000"/>
          </a:bodyPr>
          <a:lstStyle/>
          <a:p>
            <a:r>
              <a:rPr lang="en-US" sz="2800" b="1">
                <a:solidFill>
                  <a:srgbClr val="A2B526"/>
                </a:solidFill>
              </a:rPr>
              <a:t>Strengths</a:t>
            </a:r>
            <a:endParaRPr lang="en-US"/>
          </a:p>
          <a:p>
            <a:pPr marL="457200" indent="-457200">
              <a:buFont typeface="+mj-lt"/>
              <a:buAutoNum type="arabicPeriod"/>
            </a:pPr>
            <a:r>
              <a:rPr lang="en-US" sz="2600"/>
              <a:t>Low rate of drug deaths</a:t>
            </a:r>
          </a:p>
          <a:p>
            <a:pPr marL="457200" indent="-457200">
              <a:buFont typeface="+mj-lt"/>
              <a:buAutoNum type="arabicPeriod"/>
            </a:pPr>
            <a:r>
              <a:rPr lang="en-US" sz="2600"/>
              <a:t>High immunization among children</a:t>
            </a:r>
          </a:p>
          <a:p>
            <a:pPr marL="457200" indent="-457200">
              <a:buFont typeface="+mj-lt"/>
              <a:buAutoNum type="arabicPeriod"/>
            </a:pPr>
            <a:r>
              <a:rPr lang="en-US" sz="2600"/>
              <a:t>Low prevalence of low birth weight</a:t>
            </a:r>
          </a:p>
          <a:p>
            <a:pPr marL="457200" indent="-457200">
              <a:buFont typeface="+mj-lt"/>
              <a:buAutoNum type="arabicPeriod"/>
            </a:pPr>
            <a:r>
              <a:rPr lang="en-US" sz="2600"/>
              <a:t>Public health funding increased by 47% in past 2 years</a:t>
            </a:r>
          </a:p>
          <a:p>
            <a:endParaRPr lang="en-US"/>
          </a:p>
          <a:p>
            <a:pPr lvl="0"/>
            <a:r>
              <a:rPr lang="en-US" sz="2800" b="1">
                <a:solidFill>
                  <a:srgbClr val="A2B526"/>
                </a:solidFill>
              </a:rPr>
              <a:t>Challenges</a:t>
            </a:r>
          </a:p>
          <a:p>
            <a:pPr marL="457200" indent="-457200">
              <a:buAutoNum type="arabicPeriod"/>
            </a:pPr>
            <a:r>
              <a:rPr lang="en-US" sz="2600"/>
              <a:t>Excessive drinking </a:t>
            </a:r>
          </a:p>
          <a:p>
            <a:pPr marL="457200" indent="-457200">
              <a:buAutoNum type="arabicPeriod"/>
            </a:pPr>
            <a:r>
              <a:rPr lang="en-US" sz="2600"/>
              <a:t>Obesity</a:t>
            </a:r>
          </a:p>
          <a:p>
            <a:pPr marL="457200" indent="-457200">
              <a:buAutoNum type="arabicPeriod"/>
            </a:pPr>
            <a:r>
              <a:rPr lang="en-US" sz="2600"/>
              <a:t>Physical inactivity</a:t>
            </a:r>
          </a:p>
          <a:p>
            <a:pPr marL="457200" indent="-457200">
              <a:buAutoNum type="arabicPeriod"/>
            </a:pPr>
            <a:r>
              <a:rPr lang="en-US" sz="2600"/>
              <a:t>Large disparities in health status by educational attainment (and getting worse in past 2 years)</a:t>
            </a:r>
          </a:p>
          <a:p>
            <a:endParaRPr lang="en-US"/>
          </a:p>
          <a:p>
            <a:pPr marL="457200" indent="-457200">
              <a:buFont typeface="+mj-lt"/>
              <a:buAutoNum type="arabicPeriod"/>
            </a:pPr>
            <a:endParaRPr lang="en-US"/>
          </a:p>
          <a:p>
            <a:pPr marL="457200" indent="-457200">
              <a:buFont typeface="+mj-lt"/>
              <a:buAutoNum type="arabicPeriod"/>
            </a:pP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99" y="2060380"/>
            <a:ext cx="4670921" cy="4258323"/>
          </a:xfrm>
          <a:prstGeom prst="rect">
            <a:avLst/>
          </a:prstGeom>
        </p:spPr>
      </p:pic>
    </p:spTree>
    <p:extLst>
      <p:ext uri="{BB962C8B-B14F-4D97-AF65-F5344CB8AC3E}">
        <p14:creationId xmlns:p14="http://schemas.microsoft.com/office/powerpoint/2010/main" val="427189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666" y="395831"/>
            <a:ext cx="7849356" cy="605655"/>
          </a:xfrm>
        </p:spPr>
        <p:txBody>
          <a:bodyPr>
            <a:normAutofit fontScale="90000"/>
          </a:bodyPr>
          <a:lstStyle/>
          <a:p>
            <a:r>
              <a:rPr lang="en-US" sz="4000"/>
              <a:t>State Findings: South Dakota (#24)</a:t>
            </a:r>
          </a:p>
        </p:txBody>
      </p:sp>
      <p:sp>
        <p:nvSpPr>
          <p:cNvPr id="6" name="Text Placeholder 5"/>
          <p:cNvSpPr>
            <a:spLocks noGrp="1"/>
          </p:cNvSpPr>
          <p:nvPr>
            <p:ph type="body" idx="1"/>
          </p:nvPr>
        </p:nvSpPr>
        <p:spPr>
          <a:xfrm>
            <a:off x="162855" y="1435298"/>
            <a:ext cx="4464966" cy="5507761"/>
          </a:xfrm>
        </p:spPr>
        <p:txBody>
          <a:bodyPr>
            <a:normAutofit fontScale="92500" lnSpcReduction="10000"/>
          </a:bodyPr>
          <a:lstStyle/>
          <a:p>
            <a:r>
              <a:rPr lang="en-US" sz="2400" b="1">
                <a:solidFill>
                  <a:srgbClr val="A2B526"/>
                </a:solidFill>
              </a:rPr>
              <a:t>Strengths</a:t>
            </a:r>
            <a:endParaRPr lang="en-US" sz="2400"/>
          </a:p>
          <a:p>
            <a:pPr marL="457200" indent="-457200">
              <a:buFont typeface="+mj-lt"/>
              <a:buAutoNum type="arabicPeriod"/>
            </a:pPr>
            <a:r>
              <a:rPr lang="en-US" sz="2200"/>
              <a:t>Low rate of drug deaths</a:t>
            </a:r>
          </a:p>
          <a:p>
            <a:pPr marL="457200" indent="-457200">
              <a:buFont typeface="+mj-lt"/>
              <a:buAutoNum type="arabicPeriod"/>
            </a:pPr>
            <a:r>
              <a:rPr lang="en-US" sz="2200"/>
              <a:t>Low levels of air pollution</a:t>
            </a:r>
          </a:p>
          <a:p>
            <a:pPr marL="457200" indent="-457200">
              <a:buFont typeface="+mj-lt"/>
              <a:buAutoNum type="arabicPeriod"/>
            </a:pPr>
            <a:r>
              <a:rPr lang="en-US" sz="2200"/>
              <a:t>Low levels of frequent mental distress</a:t>
            </a:r>
          </a:p>
          <a:p>
            <a:pPr marL="457200" indent="-457200">
              <a:buFont typeface="+mj-lt"/>
              <a:buAutoNum type="arabicPeriod"/>
            </a:pPr>
            <a:r>
              <a:rPr lang="en-US" sz="2200"/>
              <a:t>Preventable hospitalization decreased by 9% in the past year</a:t>
            </a:r>
          </a:p>
          <a:p>
            <a:pPr marL="457200" indent="-457200">
              <a:buFont typeface="+mj-lt"/>
              <a:buAutoNum type="arabicPeriod"/>
            </a:pPr>
            <a:endParaRPr lang="en-US" sz="900"/>
          </a:p>
          <a:p>
            <a:pPr lvl="0"/>
            <a:r>
              <a:rPr lang="en-US" sz="2400" b="1">
                <a:solidFill>
                  <a:srgbClr val="A2B526"/>
                </a:solidFill>
              </a:rPr>
              <a:t>Challenges</a:t>
            </a:r>
          </a:p>
          <a:p>
            <a:pPr marL="457200" indent="-457200">
              <a:buAutoNum type="arabicPeriod"/>
            </a:pPr>
            <a:r>
              <a:rPr lang="en-US" sz="2200"/>
              <a:t>High incidence of infectious diseases</a:t>
            </a:r>
          </a:p>
          <a:p>
            <a:pPr marL="457200" indent="-457200">
              <a:buAutoNum type="arabicPeriod"/>
            </a:pPr>
            <a:r>
              <a:rPr lang="en-US" sz="2200"/>
              <a:t>Low immunization coverage among adolescents</a:t>
            </a:r>
          </a:p>
          <a:p>
            <a:pPr marL="457200" indent="-457200">
              <a:buAutoNum type="arabicPeriod"/>
            </a:pPr>
            <a:r>
              <a:rPr lang="en-US" sz="2200"/>
              <a:t>Low number of primary care physicians</a:t>
            </a:r>
          </a:p>
          <a:p>
            <a:pPr marL="457200" indent="-457200">
              <a:buAutoNum type="arabicPeriod"/>
            </a:pPr>
            <a:r>
              <a:rPr lang="en-US" sz="2200"/>
              <a:t>Violent crimes increased by 114% in the past 10 years</a:t>
            </a:r>
          </a:p>
          <a:p>
            <a:endParaRPr lang="en-US"/>
          </a:p>
          <a:p>
            <a:pPr marL="457200" indent="-457200">
              <a:buFont typeface="+mj-lt"/>
              <a:buAutoNum type="arabicPeriod"/>
            </a:pPr>
            <a:endParaRPr lang="en-US"/>
          </a:p>
          <a:p>
            <a:pPr marL="457200" indent="-457200">
              <a:buFont typeface="+mj-lt"/>
              <a:buAutoNum type="arabicPeriod"/>
            </a:pP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99" y="2035714"/>
            <a:ext cx="4728148" cy="4310495"/>
          </a:xfrm>
          <a:prstGeom prst="rect">
            <a:avLst/>
          </a:prstGeom>
        </p:spPr>
      </p:pic>
    </p:spTree>
    <p:extLst>
      <p:ext uri="{BB962C8B-B14F-4D97-AF65-F5344CB8AC3E}">
        <p14:creationId xmlns:p14="http://schemas.microsoft.com/office/powerpoint/2010/main" val="2827953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45" y="0"/>
            <a:ext cx="8057877" cy="1298863"/>
          </a:xfrm>
        </p:spPr>
        <p:txBody>
          <a:bodyPr>
            <a:normAutofit/>
          </a:bodyPr>
          <a:lstStyle/>
          <a:p>
            <a:pPr algn="ctr"/>
            <a:r>
              <a:rPr lang="en-US" sz="4000"/>
              <a:t>State Findings: Nebraska (#12)</a:t>
            </a:r>
          </a:p>
        </p:txBody>
      </p:sp>
      <p:sp>
        <p:nvSpPr>
          <p:cNvPr id="6" name="Text Placeholder 5"/>
          <p:cNvSpPr>
            <a:spLocks noGrp="1"/>
          </p:cNvSpPr>
          <p:nvPr>
            <p:ph type="body" idx="1"/>
          </p:nvPr>
        </p:nvSpPr>
        <p:spPr>
          <a:xfrm>
            <a:off x="213361" y="1489950"/>
            <a:ext cx="4369272" cy="5368050"/>
          </a:xfrm>
        </p:spPr>
        <p:txBody>
          <a:bodyPr>
            <a:normAutofit fontScale="92500" lnSpcReduction="10000"/>
          </a:bodyPr>
          <a:lstStyle/>
          <a:p>
            <a:r>
              <a:rPr lang="en-US" sz="2400" b="1">
                <a:solidFill>
                  <a:srgbClr val="A2B526"/>
                </a:solidFill>
              </a:rPr>
              <a:t>Strengths</a:t>
            </a:r>
            <a:endParaRPr lang="en-US" sz="2400"/>
          </a:p>
          <a:p>
            <a:pPr marL="457200" indent="-457200">
              <a:buFont typeface="+mj-lt"/>
              <a:buAutoNum type="arabicPeriod"/>
            </a:pPr>
            <a:r>
              <a:rPr lang="en-US" sz="2200"/>
              <a:t>Low rate of drug deaths</a:t>
            </a:r>
          </a:p>
          <a:p>
            <a:pPr marL="457200" indent="-457200">
              <a:buFont typeface="+mj-lt"/>
              <a:buAutoNum type="arabicPeriod"/>
            </a:pPr>
            <a:r>
              <a:rPr lang="en-US" sz="2200"/>
              <a:t>Low prevalence of low birth weight</a:t>
            </a:r>
          </a:p>
          <a:p>
            <a:pPr marL="457200" indent="-457200">
              <a:buFont typeface="+mj-lt"/>
              <a:buAutoNum type="arabicPeriod"/>
            </a:pPr>
            <a:r>
              <a:rPr lang="en-US" sz="2200"/>
              <a:t>Low prevalence of frequent mental distress</a:t>
            </a:r>
          </a:p>
          <a:p>
            <a:pPr marL="457200" indent="-457200">
              <a:buFont typeface="+mj-lt"/>
              <a:buAutoNum type="arabicPeriod"/>
            </a:pPr>
            <a:r>
              <a:rPr lang="en-US" sz="2200"/>
              <a:t>Preventable hospitalization decreased by 29% in the past 5 years</a:t>
            </a:r>
          </a:p>
          <a:p>
            <a:pPr marL="457200" indent="-457200">
              <a:buFont typeface="+mj-lt"/>
              <a:buAutoNum type="arabicPeriod"/>
            </a:pPr>
            <a:endParaRPr lang="en-US" sz="400"/>
          </a:p>
          <a:p>
            <a:pPr lvl="0"/>
            <a:r>
              <a:rPr lang="en-US" sz="2400" b="1">
                <a:solidFill>
                  <a:srgbClr val="A2B526"/>
                </a:solidFill>
              </a:rPr>
              <a:t>Challenges</a:t>
            </a:r>
          </a:p>
          <a:p>
            <a:pPr marL="457200" indent="-457200">
              <a:buAutoNum type="arabicPeriod"/>
            </a:pPr>
            <a:r>
              <a:rPr lang="en-US" sz="2200"/>
              <a:t>High prevalence of excessive drinking</a:t>
            </a:r>
          </a:p>
          <a:p>
            <a:pPr marL="457200" indent="-457200">
              <a:buAutoNum type="arabicPeriod"/>
            </a:pPr>
            <a:r>
              <a:rPr lang="en-US" sz="2200"/>
              <a:t>High prevalence of obesity</a:t>
            </a:r>
          </a:p>
          <a:p>
            <a:pPr marL="457200" indent="-457200">
              <a:buAutoNum type="arabicPeriod"/>
            </a:pPr>
            <a:r>
              <a:rPr lang="en-US" sz="2200"/>
              <a:t>High incidence of pertussis</a:t>
            </a:r>
          </a:p>
          <a:p>
            <a:pPr marL="457200" indent="-457200">
              <a:buAutoNum type="arabicPeriod"/>
            </a:pPr>
            <a:r>
              <a:rPr lang="en-US" sz="2200"/>
              <a:t>Premature death increased in the past year</a:t>
            </a:r>
          </a:p>
          <a:p>
            <a:endParaRPr lang="en-US"/>
          </a:p>
          <a:p>
            <a:pPr marL="457200" indent="-457200">
              <a:buFont typeface="+mj-lt"/>
              <a:buAutoNum type="arabicPeriod"/>
            </a:pPr>
            <a:endParaRPr lang="en-US"/>
          </a:p>
        </p:txBody>
      </p:sp>
      <p:sp>
        <p:nvSpPr>
          <p:cNvPr id="8" name="Text Placeholder 7"/>
          <p:cNvSpPr>
            <a:spLocks noGrp="1"/>
          </p:cNvSpPr>
          <p:nvPr>
            <p:ph type="body" idx="14"/>
          </p:nvPr>
        </p:nvSpPr>
        <p:spPr>
          <a:xfrm>
            <a:off x="4759879" y="1713234"/>
            <a:ext cx="4046143" cy="4047373"/>
          </a:xfrm>
        </p:spPr>
        <p:txBody>
          <a:bodyPr/>
          <a:lstStyle/>
          <a:p>
            <a:pPr marL="457200" indent="-457200">
              <a:buAutoNum type="arabicPeriod"/>
            </a:pPr>
            <a:endParaRPr lang="en-US"/>
          </a:p>
          <a:p>
            <a:pPr marL="457200" indent="-457200">
              <a:buAutoNum type="arabicPeriod"/>
            </a:pP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759" y="2022268"/>
            <a:ext cx="4720381" cy="4303414"/>
          </a:xfrm>
          <a:prstGeom prst="rect">
            <a:avLst/>
          </a:prstGeom>
        </p:spPr>
      </p:pic>
    </p:spTree>
    <p:extLst>
      <p:ext uri="{BB962C8B-B14F-4D97-AF65-F5344CB8AC3E}">
        <p14:creationId xmlns:p14="http://schemas.microsoft.com/office/powerpoint/2010/main" val="3677995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789"/>
            <a:ext cx="7886700" cy="1325563"/>
          </a:xfrm>
        </p:spPr>
        <p:txBody>
          <a:bodyPr>
            <a:normAutofit/>
          </a:bodyPr>
          <a:lstStyle/>
          <a:p>
            <a:r>
              <a:rPr lang="en-US"/>
              <a:t>Leading Causes of Death in Great Plains Region 2014</a:t>
            </a:r>
          </a:p>
        </p:txBody>
      </p:sp>
      <p:graphicFrame>
        <p:nvGraphicFramePr>
          <p:cNvPr id="4" name="Table 3"/>
          <p:cNvGraphicFramePr>
            <a:graphicFrameLocks noGrp="1"/>
          </p:cNvGraphicFramePr>
          <p:nvPr>
            <p:extLst/>
          </p:nvPr>
        </p:nvGraphicFramePr>
        <p:xfrm>
          <a:off x="201880" y="2256311"/>
          <a:ext cx="8577038" cy="3951060"/>
        </p:xfrm>
        <a:graphic>
          <a:graphicData uri="http://schemas.openxmlformats.org/drawingml/2006/table">
            <a:tbl>
              <a:tblPr>
                <a:tableStyleId>{5C22544A-7EE6-4342-B048-85BDC9FD1C3A}</a:tableStyleId>
              </a:tblPr>
              <a:tblGrid>
                <a:gridCol w="3644406">
                  <a:extLst>
                    <a:ext uri="{9D8B030D-6E8A-4147-A177-3AD203B41FA5}">
                      <a16:colId xmlns:a16="http://schemas.microsoft.com/office/drawing/2014/main" xmlns="" val="2267107668"/>
                    </a:ext>
                  </a:extLst>
                </a:gridCol>
                <a:gridCol w="1233158">
                  <a:extLst>
                    <a:ext uri="{9D8B030D-6E8A-4147-A177-3AD203B41FA5}">
                      <a16:colId xmlns:a16="http://schemas.microsoft.com/office/drawing/2014/main" xmlns="" val="641579323"/>
                    </a:ext>
                  </a:extLst>
                </a:gridCol>
                <a:gridCol w="1233158">
                  <a:extLst>
                    <a:ext uri="{9D8B030D-6E8A-4147-A177-3AD203B41FA5}">
                      <a16:colId xmlns:a16="http://schemas.microsoft.com/office/drawing/2014/main" xmlns="" val="3428262700"/>
                    </a:ext>
                  </a:extLst>
                </a:gridCol>
                <a:gridCol w="1233158">
                  <a:extLst>
                    <a:ext uri="{9D8B030D-6E8A-4147-A177-3AD203B41FA5}">
                      <a16:colId xmlns:a16="http://schemas.microsoft.com/office/drawing/2014/main" xmlns="" val="956617559"/>
                    </a:ext>
                  </a:extLst>
                </a:gridCol>
                <a:gridCol w="1233158">
                  <a:extLst>
                    <a:ext uri="{9D8B030D-6E8A-4147-A177-3AD203B41FA5}">
                      <a16:colId xmlns:a16="http://schemas.microsoft.com/office/drawing/2014/main" xmlns="" val="1787490207"/>
                    </a:ext>
                  </a:extLst>
                </a:gridCol>
              </a:tblGrid>
              <a:tr h="134301">
                <a:tc>
                  <a:txBody>
                    <a:bodyPr/>
                    <a:lstStyle/>
                    <a:p>
                      <a:pPr algn="ctr" fontAlgn="ctr"/>
                      <a:endParaRPr lang="en-US" sz="1800" b="0" i="0" u="none" strike="noStrike">
                        <a:solidFill>
                          <a:srgbClr val="000000"/>
                        </a:solidFill>
                        <a:effectLst/>
                        <a:latin typeface="Calibri" panose="020F0502020204030204" pitchFamily="34" charset="0"/>
                      </a:endParaRPr>
                    </a:p>
                  </a:txBody>
                  <a:tcPr marL="9215" marR="9215" marT="9215" marB="0" anchor="ctr">
                    <a:lnB w="12700" cap="flat" cmpd="sng" algn="ctr">
                      <a:solidFill>
                        <a:schemeClr val="tx1"/>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Calibri" panose="020F0502020204030204" pitchFamily="34" charset="0"/>
                        </a:rPr>
                        <a:t>United States</a:t>
                      </a:r>
                    </a:p>
                  </a:txBody>
                  <a:tcPr marL="9215" marR="9215" marT="9215" marB="0" anchor="ctr">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a:effectLst/>
                        </a:rPr>
                        <a:t>Nebraska</a:t>
                      </a:r>
                      <a:endParaRPr lang="en-US" sz="1800" b="0" i="0" u="none" strike="noStrike">
                        <a:solidFill>
                          <a:srgbClr val="000000"/>
                        </a:solidFill>
                        <a:effectLst/>
                        <a:latin typeface="Calibri" panose="020F0502020204030204" pitchFamily="34" charset="0"/>
                      </a:endParaRPr>
                    </a:p>
                  </a:txBody>
                  <a:tcPr marL="9215" marR="9215" marT="9215" marB="0" anchor="ctr">
                    <a:lnB w="12700" cap="flat" cmpd="sng" algn="ctr">
                      <a:solidFill>
                        <a:schemeClr val="tx1"/>
                      </a:solidFill>
                      <a:prstDash val="solid"/>
                      <a:round/>
                      <a:headEnd type="none" w="med" len="med"/>
                      <a:tailEnd type="none" w="med" len="med"/>
                    </a:lnB>
                    <a:solidFill>
                      <a:srgbClr val="D9E8F1"/>
                    </a:solidFill>
                  </a:tcPr>
                </a:tc>
                <a:tc>
                  <a:txBody>
                    <a:bodyPr/>
                    <a:lstStyle/>
                    <a:p>
                      <a:pPr algn="ctr" fontAlgn="ctr"/>
                      <a:r>
                        <a:rPr lang="en-US" sz="1800" u="none" strike="noStrike">
                          <a:effectLst/>
                        </a:rPr>
                        <a:t>North Dakota</a:t>
                      </a:r>
                      <a:endParaRPr lang="en-US" sz="1800" b="0" i="0" u="none" strike="noStrike">
                        <a:solidFill>
                          <a:srgbClr val="000000"/>
                        </a:solidFill>
                        <a:effectLst/>
                        <a:latin typeface="Calibri" panose="020F0502020204030204" pitchFamily="34" charset="0"/>
                      </a:endParaRPr>
                    </a:p>
                  </a:txBody>
                  <a:tcPr marL="9215" marR="9215" marT="9215" marB="0" anchor="ctr">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a:effectLst/>
                        </a:rPr>
                        <a:t>South Dakota</a:t>
                      </a:r>
                      <a:endParaRPr lang="en-US" sz="1800" b="0" i="0" u="none" strike="noStrike">
                        <a:solidFill>
                          <a:srgbClr val="000000"/>
                        </a:solidFill>
                        <a:effectLst/>
                        <a:latin typeface="Calibri" panose="020F0502020204030204" pitchFamily="34" charset="0"/>
                      </a:endParaRPr>
                    </a:p>
                  </a:txBody>
                  <a:tcPr marL="9215" marR="9215" marT="9215" marB="0" anchor="ctr">
                    <a:lnB w="12700" cap="flat" cmpd="sng" algn="ctr">
                      <a:solidFill>
                        <a:schemeClr val="tx1"/>
                      </a:solidFill>
                      <a:prstDash val="solid"/>
                      <a:round/>
                      <a:headEnd type="none" w="med" len="med"/>
                      <a:tailEnd type="none" w="med" len="med"/>
                    </a:lnB>
                    <a:solidFill>
                      <a:srgbClr val="D9E8F1"/>
                    </a:solidFill>
                  </a:tcPr>
                </a:tc>
                <a:extLst>
                  <a:ext uri="{0D108BD9-81ED-4DB2-BD59-A6C34878D82A}">
                    <a16:rowId xmlns:a16="http://schemas.microsoft.com/office/drawing/2014/main" xmlns="" val="1732447254"/>
                  </a:ext>
                </a:extLst>
              </a:tr>
              <a:tr h="132340">
                <a:tc>
                  <a:txBody>
                    <a:bodyPr/>
                    <a:lstStyle/>
                    <a:p>
                      <a:pPr algn="l" fontAlgn="ctr"/>
                      <a:r>
                        <a:rPr lang="en-US" sz="1800" u="none" strike="noStrike">
                          <a:effectLst/>
                        </a:rPr>
                        <a:t>1. Heart Disease </a:t>
                      </a:r>
                      <a:endParaRPr lang="en-US" sz="1800" b="0" i="0" u="none" strike="noStrike">
                        <a:solidFill>
                          <a:srgbClr val="000000"/>
                        </a:solidFill>
                        <a:effectLst/>
                        <a:latin typeface="Calibri" panose="020F0502020204030204" pitchFamily="34" charset="0"/>
                      </a:endParaRPr>
                    </a:p>
                  </a:txBody>
                  <a:tcPr marL="9215" marR="9215" marT="9215" marB="0" anchor="ctr">
                    <a:lnT w="12700" cap="flat" cmpd="sng" algn="ctr">
                      <a:solidFill>
                        <a:schemeClr val="tx1"/>
                      </a:solidFill>
                      <a:prstDash val="solid"/>
                      <a:round/>
                      <a:headEnd type="none" w="med" len="med"/>
                      <a:tailEnd type="none" w="med" len="med"/>
                    </a:lnT>
                    <a:noFill/>
                  </a:tcPr>
                </a:tc>
                <a:tc>
                  <a:txBody>
                    <a:bodyPr/>
                    <a:lstStyle/>
                    <a:p>
                      <a:pPr algn="r" fontAlgn="ctr"/>
                      <a:r>
                        <a:rPr lang="en-US" sz="1800" b="0" i="0" u="none" strike="noStrike">
                          <a:solidFill>
                            <a:srgbClr val="000000"/>
                          </a:solidFill>
                          <a:effectLst/>
                          <a:latin typeface="Calibri" panose="020F0502020204030204" pitchFamily="34" charset="0"/>
                        </a:rPr>
                        <a:t>167.0</a:t>
                      </a:r>
                    </a:p>
                  </a:txBody>
                  <a:tcPr marL="9215" marR="9215" marT="9215" marB="0" anchor="ctr">
                    <a:lnT w="12700" cap="flat" cmpd="sng" algn="ctr">
                      <a:solidFill>
                        <a:schemeClr val="tx1"/>
                      </a:solidFill>
                      <a:prstDash val="solid"/>
                      <a:round/>
                      <a:headEnd type="none" w="med" len="med"/>
                      <a:tailEnd type="none" w="med" len="med"/>
                    </a:lnT>
                    <a:noFill/>
                  </a:tcPr>
                </a:tc>
                <a:tc>
                  <a:txBody>
                    <a:bodyPr/>
                    <a:lstStyle/>
                    <a:p>
                      <a:pPr algn="r" fontAlgn="ctr"/>
                      <a:r>
                        <a:rPr lang="en-US" sz="1800" b="0" i="0" u="none" strike="noStrike">
                          <a:solidFill>
                            <a:schemeClr val="tx1"/>
                          </a:solidFill>
                          <a:effectLst/>
                          <a:latin typeface="Calibri" panose="020F0502020204030204" pitchFamily="34" charset="0"/>
                        </a:rPr>
                        <a:t>143.0</a:t>
                      </a:r>
                    </a:p>
                  </a:txBody>
                  <a:tcPr marL="9215" marR="9215" marT="9215" marB="0" anchor="ctr">
                    <a:lnT w="12700" cap="flat" cmpd="sng" algn="ctr">
                      <a:solidFill>
                        <a:schemeClr val="tx1"/>
                      </a:solidFill>
                      <a:prstDash val="solid"/>
                      <a:round/>
                      <a:headEnd type="none" w="med" len="med"/>
                      <a:tailEnd type="none" w="med" len="med"/>
                    </a:lnT>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149.2</a:t>
                      </a:r>
                    </a:p>
                  </a:txBody>
                  <a:tcPr marL="9215" marR="9215" marT="9215" marB="0" anchor="ctr">
                    <a:lnT w="12700" cap="flat" cmpd="sng" algn="ctr">
                      <a:solidFill>
                        <a:schemeClr val="tx1"/>
                      </a:solidFill>
                      <a:prstDash val="solid"/>
                      <a:round/>
                      <a:headEnd type="none" w="med" len="med"/>
                      <a:tailEnd type="none" w="med" len="med"/>
                    </a:lnT>
                    <a:noFill/>
                  </a:tcPr>
                </a:tc>
                <a:tc>
                  <a:txBody>
                    <a:bodyPr/>
                    <a:lstStyle/>
                    <a:p>
                      <a:pPr algn="r" fontAlgn="ctr"/>
                      <a:r>
                        <a:rPr lang="en-US" sz="1800" b="0" i="0" u="none" strike="noStrike">
                          <a:solidFill>
                            <a:schemeClr val="tx1"/>
                          </a:solidFill>
                          <a:effectLst/>
                          <a:latin typeface="Calibri" panose="020F0502020204030204" pitchFamily="34" charset="0"/>
                        </a:rPr>
                        <a:t>154.6</a:t>
                      </a:r>
                    </a:p>
                  </a:txBody>
                  <a:tcPr marL="9215" marR="9215" marT="9215" marB="0" anchor="ctr">
                    <a:lnT w="12700" cap="flat" cmpd="sng" algn="ctr">
                      <a:solidFill>
                        <a:schemeClr val="tx1"/>
                      </a:solidFill>
                      <a:prstDash val="solid"/>
                      <a:round/>
                      <a:headEnd type="none" w="med" len="med"/>
                      <a:tailEnd type="none" w="med" len="med"/>
                    </a:lnT>
                    <a:solidFill>
                      <a:srgbClr val="D9E8F1"/>
                    </a:solidFill>
                  </a:tcPr>
                </a:tc>
                <a:extLst>
                  <a:ext uri="{0D108BD9-81ED-4DB2-BD59-A6C34878D82A}">
                    <a16:rowId xmlns:a16="http://schemas.microsoft.com/office/drawing/2014/main" xmlns="" val="458955986"/>
                  </a:ext>
                </a:extLst>
              </a:tr>
              <a:tr h="132340">
                <a:tc>
                  <a:txBody>
                    <a:bodyPr/>
                    <a:lstStyle/>
                    <a:p>
                      <a:pPr algn="l" fontAlgn="ctr"/>
                      <a:r>
                        <a:rPr lang="en-US" sz="1800" u="none" strike="noStrike">
                          <a:effectLst/>
                        </a:rPr>
                        <a:t>2. Cancer </a:t>
                      </a:r>
                      <a:endParaRPr lang="en-US" sz="1800" b="0" i="0" u="none" strike="noStrike">
                        <a:solidFill>
                          <a:srgbClr val="000000"/>
                        </a:solidFill>
                        <a:effectLst/>
                        <a:latin typeface="Calibri" panose="020F0502020204030204" pitchFamily="34" charset="0"/>
                      </a:endParaRPr>
                    </a:p>
                  </a:txBody>
                  <a:tcPr marL="9215" marR="9215" marT="9215" marB="0" anchor="ctr">
                    <a:noFill/>
                  </a:tcPr>
                </a:tc>
                <a:tc>
                  <a:txBody>
                    <a:bodyPr/>
                    <a:lstStyle/>
                    <a:p>
                      <a:pPr algn="r" fontAlgn="ctr"/>
                      <a:r>
                        <a:rPr lang="en-US" sz="1800" b="0" i="0" u="none" strike="noStrike">
                          <a:solidFill>
                            <a:srgbClr val="000000"/>
                          </a:solidFill>
                          <a:effectLst/>
                          <a:latin typeface="Calibri" panose="020F0502020204030204" pitchFamily="34" charset="0"/>
                        </a:rPr>
                        <a:t>161.2</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159.6</a:t>
                      </a:r>
                    </a:p>
                  </a:txBody>
                  <a:tcPr marL="9215" marR="9215" marT="9215" marB="0" anchor="ctr">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152.3</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163.4</a:t>
                      </a:r>
                    </a:p>
                  </a:txBody>
                  <a:tcPr marL="9215" marR="9215" marT="9215" marB="0" anchor="ctr">
                    <a:solidFill>
                      <a:srgbClr val="D9E8F1"/>
                    </a:solidFill>
                  </a:tcPr>
                </a:tc>
                <a:extLst>
                  <a:ext uri="{0D108BD9-81ED-4DB2-BD59-A6C34878D82A}">
                    <a16:rowId xmlns:a16="http://schemas.microsoft.com/office/drawing/2014/main" xmlns="" val="3075830458"/>
                  </a:ext>
                </a:extLst>
              </a:tr>
              <a:tr h="132340">
                <a:tc>
                  <a:txBody>
                    <a:bodyPr/>
                    <a:lstStyle/>
                    <a:p>
                      <a:pPr marL="403225" indent="-403225" algn="l" fontAlgn="ctr"/>
                      <a:r>
                        <a:rPr lang="en-US" sz="1800" u="none" strike="noStrike">
                          <a:effectLst/>
                        </a:rPr>
                        <a:t>3. Chronic Lower Respirator</a:t>
                      </a:r>
                      <a:r>
                        <a:rPr lang="en-US" sz="1800" u="none" strike="noStrike" baseline="0">
                          <a:effectLst/>
                        </a:rPr>
                        <a:t>y </a:t>
                      </a:r>
                      <a:r>
                        <a:rPr lang="en-US" sz="1800" u="none" strike="noStrike">
                          <a:effectLst/>
                        </a:rPr>
                        <a:t>Diseases </a:t>
                      </a:r>
                      <a:endParaRPr lang="en-US" sz="1800" b="0" i="0" u="none" strike="noStrike">
                        <a:solidFill>
                          <a:srgbClr val="000000"/>
                        </a:solidFill>
                        <a:effectLst/>
                        <a:latin typeface="Calibri" panose="020F0502020204030204" pitchFamily="34" charset="0"/>
                      </a:endParaRPr>
                    </a:p>
                  </a:txBody>
                  <a:tcPr marL="9215" marR="9215" marT="9215" marB="0" anchor="ctr">
                    <a:noFill/>
                  </a:tcPr>
                </a:tc>
                <a:tc>
                  <a:txBody>
                    <a:bodyPr/>
                    <a:lstStyle/>
                    <a:p>
                      <a:pPr algn="r" fontAlgn="ctr"/>
                      <a:r>
                        <a:rPr lang="en-US" sz="1800" b="0" i="0" u="none" strike="noStrike">
                          <a:solidFill>
                            <a:srgbClr val="000000"/>
                          </a:solidFill>
                          <a:effectLst/>
                          <a:latin typeface="Calibri" panose="020F0502020204030204" pitchFamily="34" charset="0"/>
                        </a:rPr>
                        <a:t>40.5</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50.6</a:t>
                      </a:r>
                    </a:p>
                  </a:txBody>
                  <a:tcPr marL="9215" marR="9215" marT="9215" marB="0" anchor="ctr">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36.1</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40.8</a:t>
                      </a:r>
                    </a:p>
                  </a:txBody>
                  <a:tcPr marL="9215" marR="9215" marT="9215" marB="0" anchor="ctr">
                    <a:solidFill>
                      <a:srgbClr val="D9E8F1"/>
                    </a:solidFill>
                  </a:tcPr>
                </a:tc>
                <a:extLst>
                  <a:ext uri="{0D108BD9-81ED-4DB2-BD59-A6C34878D82A}">
                    <a16:rowId xmlns:a16="http://schemas.microsoft.com/office/drawing/2014/main" xmlns="" val="2490463336"/>
                  </a:ext>
                </a:extLst>
              </a:tr>
              <a:tr h="132340">
                <a:tc>
                  <a:txBody>
                    <a:bodyPr/>
                    <a:lstStyle/>
                    <a:p>
                      <a:pPr algn="l" fontAlgn="ctr"/>
                      <a:r>
                        <a:rPr lang="en-US" sz="1800" u="none" strike="noStrike">
                          <a:effectLst/>
                        </a:rPr>
                        <a:t>4. Accidents </a:t>
                      </a:r>
                      <a:endParaRPr lang="en-US" sz="1800" b="0" i="0" u="none" strike="noStrike">
                        <a:solidFill>
                          <a:srgbClr val="000000"/>
                        </a:solidFill>
                        <a:effectLst/>
                        <a:latin typeface="Calibri" panose="020F0502020204030204" pitchFamily="34" charset="0"/>
                      </a:endParaRPr>
                    </a:p>
                  </a:txBody>
                  <a:tcPr marL="9215" marR="9215" marT="9215" marB="0" anchor="ctr">
                    <a:noFill/>
                  </a:tcPr>
                </a:tc>
                <a:tc>
                  <a:txBody>
                    <a:bodyPr/>
                    <a:lstStyle/>
                    <a:p>
                      <a:pPr algn="r" fontAlgn="ctr"/>
                      <a:r>
                        <a:rPr lang="en-US" sz="1800" b="0" i="0" u="none" strike="noStrike">
                          <a:solidFill>
                            <a:srgbClr val="000000"/>
                          </a:solidFill>
                          <a:effectLst/>
                          <a:latin typeface="Calibri" panose="020F0502020204030204" pitchFamily="34" charset="0"/>
                        </a:rPr>
                        <a:t>40.5</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38.6</a:t>
                      </a:r>
                    </a:p>
                  </a:txBody>
                  <a:tcPr marL="9215" marR="9215" marT="9215" marB="0" anchor="ctr">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43.3</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49.2</a:t>
                      </a:r>
                    </a:p>
                  </a:txBody>
                  <a:tcPr marL="9215" marR="9215" marT="9215" marB="0" anchor="ctr">
                    <a:solidFill>
                      <a:srgbClr val="D9E8F1"/>
                    </a:solidFill>
                  </a:tcPr>
                </a:tc>
                <a:extLst>
                  <a:ext uri="{0D108BD9-81ED-4DB2-BD59-A6C34878D82A}">
                    <a16:rowId xmlns:a16="http://schemas.microsoft.com/office/drawing/2014/main" xmlns="" val="1432413314"/>
                  </a:ext>
                </a:extLst>
              </a:tr>
              <a:tr h="132340">
                <a:tc>
                  <a:txBody>
                    <a:bodyPr/>
                    <a:lstStyle/>
                    <a:p>
                      <a:pPr algn="l" fontAlgn="ctr"/>
                      <a:r>
                        <a:rPr lang="en-US" sz="1800" u="none" strike="noStrike">
                          <a:effectLst/>
                        </a:rPr>
                        <a:t>5. Stroke </a:t>
                      </a:r>
                      <a:endParaRPr lang="en-US" sz="1800" b="0" i="0" u="none" strike="noStrike">
                        <a:solidFill>
                          <a:srgbClr val="000000"/>
                        </a:solidFill>
                        <a:effectLst/>
                        <a:latin typeface="Calibri" panose="020F0502020204030204" pitchFamily="34" charset="0"/>
                      </a:endParaRPr>
                    </a:p>
                  </a:txBody>
                  <a:tcPr marL="9215" marR="9215" marT="9215" marB="0" anchor="ctr">
                    <a:noFill/>
                  </a:tcPr>
                </a:tc>
                <a:tc>
                  <a:txBody>
                    <a:bodyPr/>
                    <a:lstStyle/>
                    <a:p>
                      <a:pPr algn="r" fontAlgn="ctr"/>
                      <a:r>
                        <a:rPr lang="en-US" sz="1800" b="0" i="0" u="none" strike="noStrike">
                          <a:solidFill>
                            <a:srgbClr val="000000"/>
                          </a:solidFill>
                          <a:effectLst/>
                          <a:latin typeface="Calibri" panose="020F0502020204030204" pitchFamily="34" charset="0"/>
                        </a:rPr>
                        <a:t>36.5</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34.7</a:t>
                      </a:r>
                    </a:p>
                  </a:txBody>
                  <a:tcPr marL="9215" marR="9215" marT="9215" marB="0" anchor="ctr">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35.5</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38.8</a:t>
                      </a:r>
                    </a:p>
                  </a:txBody>
                  <a:tcPr marL="9215" marR="9215" marT="9215" marB="0" anchor="ctr">
                    <a:solidFill>
                      <a:srgbClr val="D9E8F1"/>
                    </a:solidFill>
                  </a:tcPr>
                </a:tc>
                <a:extLst>
                  <a:ext uri="{0D108BD9-81ED-4DB2-BD59-A6C34878D82A}">
                    <a16:rowId xmlns:a16="http://schemas.microsoft.com/office/drawing/2014/main" xmlns="" val="1378112868"/>
                  </a:ext>
                </a:extLst>
              </a:tr>
              <a:tr h="132340">
                <a:tc>
                  <a:txBody>
                    <a:bodyPr/>
                    <a:lstStyle/>
                    <a:p>
                      <a:pPr algn="l" fontAlgn="ctr"/>
                      <a:r>
                        <a:rPr lang="en-US" sz="1800" u="none" strike="noStrike">
                          <a:effectLst/>
                        </a:rPr>
                        <a:t>6. Alzheimer’s Disease </a:t>
                      </a:r>
                      <a:endParaRPr lang="en-US" sz="1800" b="0" i="0" u="none" strike="noStrike">
                        <a:solidFill>
                          <a:srgbClr val="000000"/>
                        </a:solidFill>
                        <a:effectLst/>
                        <a:latin typeface="Calibri" panose="020F0502020204030204" pitchFamily="34" charset="0"/>
                      </a:endParaRPr>
                    </a:p>
                  </a:txBody>
                  <a:tcPr marL="9215" marR="9215" marT="9215" marB="0" anchor="ctr">
                    <a:noFill/>
                  </a:tcPr>
                </a:tc>
                <a:tc>
                  <a:txBody>
                    <a:bodyPr/>
                    <a:lstStyle/>
                    <a:p>
                      <a:pPr algn="r" fontAlgn="ctr"/>
                      <a:r>
                        <a:rPr lang="en-US" sz="1800" b="0" i="0" u="none" strike="noStrike">
                          <a:solidFill>
                            <a:srgbClr val="000000"/>
                          </a:solidFill>
                          <a:effectLst/>
                          <a:latin typeface="Calibri" panose="020F0502020204030204" pitchFamily="34" charset="0"/>
                        </a:rPr>
                        <a:t>25.4</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21.9</a:t>
                      </a:r>
                    </a:p>
                  </a:txBody>
                  <a:tcPr marL="9215" marR="9215" marT="9215" marB="0" anchor="ctr">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36.2</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36.2</a:t>
                      </a:r>
                    </a:p>
                  </a:txBody>
                  <a:tcPr marL="9215" marR="9215" marT="9215" marB="0" anchor="ctr">
                    <a:solidFill>
                      <a:srgbClr val="D9E8F1"/>
                    </a:solidFill>
                  </a:tcPr>
                </a:tc>
                <a:extLst>
                  <a:ext uri="{0D108BD9-81ED-4DB2-BD59-A6C34878D82A}">
                    <a16:rowId xmlns:a16="http://schemas.microsoft.com/office/drawing/2014/main" xmlns="" val="2263564371"/>
                  </a:ext>
                </a:extLst>
              </a:tr>
              <a:tr h="132340">
                <a:tc>
                  <a:txBody>
                    <a:bodyPr/>
                    <a:lstStyle/>
                    <a:p>
                      <a:pPr algn="l" fontAlgn="ctr"/>
                      <a:r>
                        <a:rPr lang="en-US" sz="1800" u="none" strike="noStrike">
                          <a:effectLst/>
                        </a:rPr>
                        <a:t>7. Diabetes </a:t>
                      </a:r>
                      <a:endParaRPr lang="en-US" sz="1800" b="0" i="0" u="none" strike="noStrike">
                        <a:solidFill>
                          <a:srgbClr val="000000"/>
                        </a:solidFill>
                        <a:effectLst/>
                        <a:latin typeface="Calibri" panose="020F0502020204030204" pitchFamily="34" charset="0"/>
                      </a:endParaRPr>
                    </a:p>
                  </a:txBody>
                  <a:tcPr marL="9215" marR="9215" marT="9215" marB="0" anchor="ctr">
                    <a:noFill/>
                  </a:tcPr>
                </a:tc>
                <a:tc>
                  <a:txBody>
                    <a:bodyPr/>
                    <a:lstStyle/>
                    <a:p>
                      <a:pPr algn="r" fontAlgn="ctr"/>
                      <a:r>
                        <a:rPr lang="en-US" sz="1800" b="0" i="0" u="none" strike="noStrike">
                          <a:solidFill>
                            <a:srgbClr val="000000"/>
                          </a:solidFill>
                          <a:effectLst/>
                          <a:latin typeface="Calibri" panose="020F0502020204030204" pitchFamily="34" charset="0"/>
                        </a:rPr>
                        <a:t>20.9</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21.5</a:t>
                      </a:r>
                    </a:p>
                  </a:txBody>
                  <a:tcPr marL="9215" marR="9215" marT="9215" marB="0" anchor="ctr">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19.9</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21.3</a:t>
                      </a:r>
                    </a:p>
                  </a:txBody>
                  <a:tcPr marL="9215" marR="9215" marT="9215" marB="0" anchor="ctr">
                    <a:solidFill>
                      <a:srgbClr val="D9E8F1"/>
                    </a:solidFill>
                  </a:tcPr>
                </a:tc>
                <a:extLst>
                  <a:ext uri="{0D108BD9-81ED-4DB2-BD59-A6C34878D82A}">
                    <a16:rowId xmlns:a16="http://schemas.microsoft.com/office/drawing/2014/main" xmlns="" val="3535358949"/>
                  </a:ext>
                </a:extLst>
              </a:tr>
              <a:tr h="132340">
                <a:tc>
                  <a:txBody>
                    <a:bodyPr/>
                    <a:lstStyle/>
                    <a:p>
                      <a:pPr algn="l" fontAlgn="ctr"/>
                      <a:r>
                        <a:rPr lang="en-US" sz="1800" u="none" strike="noStrike">
                          <a:effectLst/>
                        </a:rPr>
                        <a:t>8. Influenza/Pneumonia </a:t>
                      </a:r>
                      <a:endParaRPr lang="en-US" sz="1800" b="0" i="0" u="none" strike="noStrike">
                        <a:solidFill>
                          <a:srgbClr val="000000"/>
                        </a:solidFill>
                        <a:effectLst/>
                        <a:latin typeface="Calibri" panose="020F0502020204030204" pitchFamily="34" charset="0"/>
                      </a:endParaRPr>
                    </a:p>
                  </a:txBody>
                  <a:tcPr marL="9215" marR="9215" marT="9215" marB="0" anchor="ctr">
                    <a:noFill/>
                  </a:tcPr>
                </a:tc>
                <a:tc>
                  <a:txBody>
                    <a:bodyPr/>
                    <a:lstStyle/>
                    <a:p>
                      <a:pPr algn="r" fontAlgn="ctr"/>
                      <a:r>
                        <a:rPr lang="en-US" sz="1800" b="0" i="0" u="none" strike="noStrike">
                          <a:solidFill>
                            <a:srgbClr val="000000"/>
                          </a:solidFill>
                          <a:effectLst/>
                          <a:latin typeface="Calibri" panose="020F0502020204030204" pitchFamily="34" charset="0"/>
                        </a:rPr>
                        <a:t>15.1</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15.1</a:t>
                      </a:r>
                    </a:p>
                  </a:txBody>
                  <a:tcPr marL="9215" marR="9215" marT="9215" marB="0" anchor="ctr">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18.5</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16.2</a:t>
                      </a:r>
                    </a:p>
                  </a:txBody>
                  <a:tcPr marL="9215" marR="9215" marT="9215" marB="0" anchor="ctr">
                    <a:solidFill>
                      <a:srgbClr val="D9E8F1"/>
                    </a:solidFill>
                  </a:tcPr>
                </a:tc>
                <a:extLst>
                  <a:ext uri="{0D108BD9-81ED-4DB2-BD59-A6C34878D82A}">
                    <a16:rowId xmlns:a16="http://schemas.microsoft.com/office/drawing/2014/main" xmlns="" val="970538997"/>
                  </a:ext>
                </a:extLst>
              </a:tr>
              <a:tr h="132340">
                <a:tc>
                  <a:txBody>
                    <a:bodyPr/>
                    <a:lstStyle/>
                    <a:p>
                      <a:pPr algn="l" fontAlgn="ctr"/>
                      <a:r>
                        <a:rPr lang="en-US" sz="1800" u="none" strike="noStrike">
                          <a:effectLst/>
                        </a:rPr>
                        <a:t>9. Kidney Disease </a:t>
                      </a:r>
                      <a:endParaRPr lang="en-US" sz="1800" b="0" i="0" u="none" strike="noStrike">
                        <a:solidFill>
                          <a:srgbClr val="000000"/>
                        </a:solidFill>
                        <a:effectLst/>
                        <a:latin typeface="Calibri" panose="020F0502020204030204" pitchFamily="34" charset="0"/>
                      </a:endParaRPr>
                    </a:p>
                  </a:txBody>
                  <a:tcPr marL="9215" marR="9215" marT="9215" marB="0" anchor="ctr">
                    <a:noFill/>
                  </a:tcPr>
                </a:tc>
                <a:tc>
                  <a:txBody>
                    <a:bodyPr/>
                    <a:lstStyle/>
                    <a:p>
                      <a:pPr algn="r" fontAlgn="ctr"/>
                      <a:r>
                        <a:rPr lang="en-US" sz="1800" b="0" i="0" u="none" strike="noStrike">
                          <a:solidFill>
                            <a:srgbClr val="000000"/>
                          </a:solidFill>
                          <a:effectLst/>
                          <a:latin typeface="Calibri" panose="020F0502020204030204" pitchFamily="34" charset="0"/>
                        </a:rPr>
                        <a:t>13.2</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11.5</a:t>
                      </a:r>
                    </a:p>
                  </a:txBody>
                  <a:tcPr marL="9215" marR="9215" marT="9215" marB="0" anchor="ctr">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11.0</a:t>
                      </a:r>
                    </a:p>
                  </a:txBody>
                  <a:tcPr marL="9215" marR="9215" marT="9215" marB="0" anchor="ctr">
                    <a:noFill/>
                  </a:tcPr>
                </a:tc>
                <a:tc>
                  <a:txBody>
                    <a:bodyPr/>
                    <a:lstStyle/>
                    <a:p>
                      <a:pPr algn="r" fontAlgn="ctr"/>
                      <a:r>
                        <a:rPr lang="en-US" sz="1800" b="0" i="0" u="none" strike="noStrike">
                          <a:solidFill>
                            <a:schemeClr val="tx1"/>
                          </a:solidFill>
                          <a:effectLst/>
                          <a:latin typeface="Calibri" panose="020F0502020204030204" pitchFamily="34" charset="0"/>
                        </a:rPr>
                        <a:t>6.5</a:t>
                      </a:r>
                    </a:p>
                  </a:txBody>
                  <a:tcPr marL="9215" marR="9215" marT="9215" marB="0" anchor="ctr">
                    <a:solidFill>
                      <a:srgbClr val="D9E8F1"/>
                    </a:solidFill>
                  </a:tcPr>
                </a:tc>
                <a:extLst>
                  <a:ext uri="{0D108BD9-81ED-4DB2-BD59-A6C34878D82A}">
                    <a16:rowId xmlns:a16="http://schemas.microsoft.com/office/drawing/2014/main" xmlns="" val="522143905"/>
                  </a:ext>
                </a:extLst>
              </a:tr>
              <a:tr h="132340">
                <a:tc>
                  <a:txBody>
                    <a:bodyPr/>
                    <a:lstStyle/>
                    <a:p>
                      <a:pPr algn="l" fontAlgn="ctr"/>
                      <a:r>
                        <a:rPr lang="en-US" sz="1800" u="none" strike="noStrike">
                          <a:effectLst/>
                        </a:rPr>
                        <a:t>10. Suicide </a:t>
                      </a:r>
                      <a:endParaRPr lang="en-US" sz="1800" b="0" i="0" u="none" strike="noStrike">
                        <a:solidFill>
                          <a:srgbClr val="000000"/>
                        </a:solidFill>
                        <a:effectLst/>
                        <a:latin typeface="Calibri" panose="020F0502020204030204" pitchFamily="34" charset="0"/>
                      </a:endParaRPr>
                    </a:p>
                  </a:txBody>
                  <a:tcPr marL="9215" marR="9215" marT="9215" marB="0" anchor="ctr">
                    <a:lnB w="12700" cap="flat" cmpd="sng" algn="ctr">
                      <a:solidFill>
                        <a:schemeClr val="tx1"/>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Calibri" panose="020F0502020204030204" pitchFamily="34" charset="0"/>
                        </a:rPr>
                        <a:t>13.0</a:t>
                      </a:r>
                    </a:p>
                  </a:txBody>
                  <a:tcPr marL="9215" marR="9215" marT="9215" marB="0" anchor="ctr">
                    <a:lnB w="12700" cap="flat" cmpd="sng" algn="ctr">
                      <a:solidFill>
                        <a:schemeClr val="tx1"/>
                      </a:solidFill>
                      <a:prstDash val="solid"/>
                      <a:round/>
                      <a:headEnd type="none" w="med" len="med"/>
                      <a:tailEnd type="none" w="med" len="med"/>
                    </a:lnB>
                    <a:noFill/>
                  </a:tcPr>
                </a:tc>
                <a:tc>
                  <a:txBody>
                    <a:bodyPr/>
                    <a:lstStyle/>
                    <a:p>
                      <a:pPr algn="r" fontAlgn="ctr"/>
                      <a:r>
                        <a:rPr lang="en-US" sz="1800" b="0" i="0" u="none" strike="noStrike">
                          <a:solidFill>
                            <a:schemeClr val="tx1"/>
                          </a:solidFill>
                          <a:effectLst/>
                          <a:latin typeface="Calibri" panose="020F0502020204030204" pitchFamily="34" charset="0"/>
                        </a:rPr>
                        <a:t>13.4</a:t>
                      </a:r>
                    </a:p>
                  </a:txBody>
                  <a:tcPr marL="9215" marR="9215" marT="9215" marB="0" anchor="ctr">
                    <a:lnB w="12700" cap="flat" cmpd="sng" algn="ctr">
                      <a:solidFill>
                        <a:schemeClr val="tx1"/>
                      </a:solidFill>
                      <a:prstDash val="solid"/>
                      <a:round/>
                      <a:headEnd type="none" w="med" len="med"/>
                      <a:tailEnd type="none" w="med" len="med"/>
                    </a:lnB>
                    <a:solidFill>
                      <a:srgbClr val="D9E8F1"/>
                    </a:solidFill>
                  </a:tcPr>
                </a:tc>
                <a:tc>
                  <a:txBody>
                    <a:bodyPr/>
                    <a:lstStyle/>
                    <a:p>
                      <a:pPr algn="r" fontAlgn="ctr"/>
                      <a:r>
                        <a:rPr lang="en-US" sz="1800" b="0" i="0" u="none" strike="noStrike">
                          <a:solidFill>
                            <a:schemeClr val="tx1"/>
                          </a:solidFill>
                          <a:effectLst/>
                          <a:latin typeface="Calibri" panose="020F0502020204030204" pitchFamily="34" charset="0"/>
                        </a:rPr>
                        <a:t>17.8</a:t>
                      </a:r>
                    </a:p>
                  </a:txBody>
                  <a:tcPr marL="9215" marR="9215" marT="9215" marB="0" anchor="ctr">
                    <a:lnB w="12700" cap="flat" cmpd="sng" algn="ctr">
                      <a:solidFill>
                        <a:schemeClr val="tx1"/>
                      </a:solidFill>
                      <a:prstDash val="solid"/>
                      <a:round/>
                      <a:headEnd type="none" w="med" len="med"/>
                      <a:tailEnd type="none" w="med" len="med"/>
                    </a:lnB>
                    <a:noFill/>
                  </a:tcPr>
                </a:tc>
                <a:tc>
                  <a:txBody>
                    <a:bodyPr/>
                    <a:lstStyle/>
                    <a:p>
                      <a:pPr algn="r" fontAlgn="ctr"/>
                      <a:r>
                        <a:rPr lang="en-US" sz="1800" b="0" i="0" u="none" strike="noStrike">
                          <a:solidFill>
                            <a:schemeClr val="tx1"/>
                          </a:solidFill>
                          <a:effectLst/>
                          <a:latin typeface="Calibri" panose="020F0502020204030204" pitchFamily="34" charset="0"/>
                        </a:rPr>
                        <a:t>17.1</a:t>
                      </a:r>
                    </a:p>
                  </a:txBody>
                  <a:tcPr marL="9215" marR="9215" marT="9215" marB="0" anchor="ctr">
                    <a:lnB w="12700" cap="flat" cmpd="sng" algn="ctr">
                      <a:solidFill>
                        <a:schemeClr val="tx1"/>
                      </a:solidFill>
                      <a:prstDash val="solid"/>
                      <a:round/>
                      <a:headEnd type="none" w="med" len="med"/>
                      <a:tailEnd type="none" w="med" len="med"/>
                    </a:lnB>
                    <a:solidFill>
                      <a:srgbClr val="D9E8F1"/>
                    </a:solidFill>
                  </a:tcPr>
                </a:tc>
                <a:extLst>
                  <a:ext uri="{0D108BD9-81ED-4DB2-BD59-A6C34878D82A}">
                    <a16:rowId xmlns:a16="http://schemas.microsoft.com/office/drawing/2014/main" xmlns="" val="3641248010"/>
                  </a:ext>
                </a:extLst>
              </a:tr>
              <a:tr h="132340">
                <a:tc gridSpan="5">
                  <a:txBody>
                    <a:bodyPr/>
                    <a:lstStyle/>
                    <a:p>
                      <a:pPr algn="l" fontAlgn="ctr"/>
                      <a:r>
                        <a:rPr lang="en-US" sz="1800" u="none" strike="noStrike">
                          <a:effectLst/>
                        </a:rPr>
                        <a:t>Rates are </a:t>
                      </a:r>
                      <a:r>
                        <a:rPr lang="en-US" sz="1800" b="0" i="0" u="none" strike="noStrike" kern="1200" baseline="0">
                          <a:solidFill>
                            <a:schemeClr val="dk1"/>
                          </a:solidFill>
                          <a:latin typeface="+mn-lt"/>
                          <a:ea typeface="+mn-ea"/>
                          <a:cs typeface="+mn-cs"/>
                        </a:rPr>
                        <a:t>age-adjusted rates per 100,000 (2000 U.S. standard population)</a:t>
                      </a:r>
                      <a:endParaRPr lang="en-US" sz="1800" u="none" strike="noStrike">
                        <a:effectLst/>
                      </a:endParaRPr>
                    </a:p>
                    <a:p>
                      <a:pPr algn="l" fontAlgn="ctr"/>
                      <a:r>
                        <a:rPr lang="en-US" sz="1800" u="none" strike="noStrike">
                          <a:effectLst/>
                        </a:rPr>
                        <a:t>*Indicates tie.</a:t>
                      </a:r>
                      <a:endParaRPr lang="en-US" sz="1800" b="0" i="0" u="none" strike="noStrike">
                        <a:solidFill>
                          <a:srgbClr val="000000"/>
                        </a:solidFill>
                        <a:effectLst/>
                        <a:latin typeface="Calibri" panose="020F0502020204030204" pitchFamily="34" charset="0"/>
                      </a:endParaRPr>
                    </a:p>
                  </a:txBody>
                  <a:tcPr marL="9215" marR="9215" marT="9215" marB="0" anchor="ctr">
                    <a:lnT w="12700" cap="flat" cmpd="sng" algn="ctr">
                      <a:solidFill>
                        <a:schemeClr val="tx1"/>
                      </a:solidFill>
                      <a:prstDash val="solid"/>
                      <a:round/>
                      <a:headEnd type="none" w="med" len="med"/>
                      <a:tailEnd type="none" w="med" len="med"/>
                    </a:lnT>
                    <a:noFill/>
                  </a:tcPr>
                </a:tc>
                <a:tc hMerge="1">
                  <a:txBody>
                    <a:bodyPr/>
                    <a:lstStyle/>
                    <a:p>
                      <a:pPr algn="l" fontAlgn="b"/>
                      <a:endParaRPr lang="en-US" sz="1600" b="0" i="0" u="none" strike="noStrike">
                        <a:solidFill>
                          <a:srgbClr val="000000"/>
                        </a:solidFill>
                        <a:effectLst/>
                        <a:latin typeface="Calibri" panose="020F0502020204030204" pitchFamily="34" charset="0"/>
                      </a:endParaRPr>
                    </a:p>
                  </a:txBody>
                  <a:tcPr marL="9215" marR="9215" marT="9215" marB="0" anchor="b">
                    <a:lnT w="12700" cap="flat" cmpd="sng" algn="ctr">
                      <a:solidFill>
                        <a:schemeClr val="tx1"/>
                      </a:solidFill>
                      <a:prstDash val="solid"/>
                      <a:round/>
                      <a:headEnd type="none" w="med" len="med"/>
                      <a:tailEnd type="none" w="med" len="med"/>
                    </a:lnT>
                    <a:noFill/>
                  </a:tcPr>
                </a:tc>
                <a:tc hMerge="1">
                  <a:txBody>
                    <a:bodyPr/>
                    <a:lstStyle/>
                    <a:p>
                      <a:pPr algn="l" fontAlgn="b"/>
                      <a:endParaRPr lang="en-US" sz="1600" b="0" i="0" u="none" strike="noStrike">
                        <a:solidFill>
                          <a:srgbClr val="000000"/>
                        </a:solidFill>
                        <a:effectLst/>
                        <a:latin typeface="Calibri" panose="020F0502020204030204" pitchFamily="34" charset="0"/>
                      </a:endParaRPr>
                    </a:p>
                  </a:txBody>
                  <a:tcPr marL="9215" marR="9215" marT="9215" marB="0" anchor="b">
                    <a:lnT w="12700" cap="flat" cmpd="sng" algn="ctr">
                      <a:solidFill>
                        <a:schemeClr val="tx1"/>
                      </a:solidFill>
                      <a:prstDash val="solid"/>
                      <a:round/>
                      <a:headEnd type="none" w="med" len="med"/>
                      <a:tailEnd type="none" w="med" len="med"/>
                    </a:lnT>
                    <a:noFill/>
                  </a:tcPr>
                </a:tc>
                <a:tc hMerge="1">
                  <a:txBody>
                    <a:bodyPr/>
                    <a:lstStyle/>
                    <a:p>
                      <a:pPr algn="l" fontAlgn="b"/>
                      <a:endParaRPr lang="en-US" sz="1600" b="0" i="0" u="none" strike="noStrike">
                        <a:solidFill>
                          <a:srgbClr val="000000"/>
                        </a:solidFill>
                        <a:effectLst/>
                        <a:latin typeface="Calibri" panose="020F0502020204030204" pitchFamily="34" charset="0"/>
                      </a:endParaRPr>
                    </a:p>
                  </a:txBody>
                  <a:tcPr marL="9215" marR="9215" marT="9215" marB="0" anchor="b">
                    <a:lnT w="12700" cap="flat" cmpd="sng" algn="ctr">
                      <a:solidFill>
                        <a:schemeClr val="tx1"/>
                      </a:solidFill>
                      <a:prstDash val="solid"/>
                      <a:round/>
                      <a:headEnd type="none" w="med" len="med"/>
                      <a:tailEnd type="none" w="med" len="med"/>
                    </a:lnT>
                    <a:noFill/>
                  </a:tcPr>
                </a:tc>
                <a:tc hMerge="1">
                  <a:txBody>
                    <a:bodyPr/>
                    <a:lstStyle/>
                    <a:p>
                      <a:pPr algn="l" fontAlgn="b"/>
                      <a:endParaRPr lang="en-US" sz="1600" b="0" i="0" u="none" strike="noStrike">
                        <a:solidFill>
                          <a:srgbClr val="000000"/>
                        </a:solidFill>
                        <a:effectLst/>
                        <a:latin typeface="Calibri" panose="020F0502020204030204" pitchFamily="34" charset="0"/>
                      </a:endParaRPr>
                    </a:p>
                  </a:txBody>
                  <a:tcPr marL="9215" marR="9215" marT="921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2005967360"/>
                  </a:ext>
                </a:extLst>
              </a:tr>
            </a:tbl>
          </a:graphicData>
        </a:graphic>
      </p:graphicFrame>
    </p:spTree>
    <p:extLst>
      <p:ext uri="{BB962C8B-B14F-4D97-AF65-F5344CB8AC3E}">
        <p14:creationId xmlns:p14="http://schemas.microsoft.com/office/powerpoint/2010/main" val="3855885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09" y="83127"/>
            <a:ext cx="8156864" cy="1205346"/>
          </a:xfrm>
        </p:spPr>
        <p:txBody>
          <a:bodyPr>
            <a:normAutofit fontScale="90000"/>
          </a:bodyPr>
          <a:lstStyle/>
          <a:p>
            <a:r>
              <a:rPr lang="en-US" sz="4400"/>
              <a:t>Trends in Select Leading </a:t>
            </a:r>
            <a:br>
              <a:rPr lang="en-US" sz="4400"/>
            </a:br>
            <a:r>
              <a:rPr lang="en-US" sz="4400"/>
              <a:t>Causes of Death</a:t>
            </a:r>
          </a:p>
        </p:txBody>
      </p:sp>
      <p:pic>
        <p:nvPicPr>
          <p:cNvPr id="3" name="Picture 2"/>
          <p:cNvPicPr>
            <a:picLocks noChangeAspect="1"/>
          </p:cNvPicPr>
          <p:nvPr/>
        </p:nvPicPr>
        <p:blipFill rotWithShape="1">
          <a:blip r:embed="rId3"/>
          <a:srcRect l="24080" t="11520" r="22499" b="17135"/>
          <a:stretch/>
        </p:blipFill>
        <p:spPr>
          <a:xfrm>
            <a:off x="350197" y="1653703"/>
            <a:ext cx="8385242" cy="4955760"/>
          </a:xfrm>
          <a:prstGeom prst="rect">
            <a:avLst/>
          </a:prstGeom>
        </p:spPr>
      </p:pic>
    </p:spTree>
    <p:extLst>
      <p:ext uri="{BB962C8B-B14F-4D97-AF65-F5344CB8AC3E}">
        <p14:creationId xmlns:p14="http://schemas.microsoft.com/office/powerpoint/2010/main" val="3184469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98"/>
            <a:ext cx="7886700" cy="1325563"/>
          </a:xfrm>
        </p:spPr>
        <p:txBody>
          <a:bodyPr/>
          <a:lstStyle/>
          <a:p>
            <a:r>
              <a:rPr lang="en-US" err="1"/>
              <a:t>IDeA</a:t>
            </a:r>
            <a:r>
              <a:rPr lang="en-US"/>
              <a:t>-CTR Scholar and </a:t>
            </a:r>
            <a:br>
              <a:rPr lang="en-US"/>
            </a:br>
            <a:r>
              <a:rPr lang="en-US"/>
              <a:t>Pilot Grant Themes</a:t>
            </a:r>
          </a:p>
        </p:txBody>
      </p:sp>
      <p:sp>
        <p:nvSpPr>
          <p:cNvPr id="3" name="Content Placeholder 2"/>
          <p:cNvSpPr>
            <a:spLocks noGrp="1"/>
          </p:cNvSpPr>
          <p:nvPr>
            <p:ph idx="1"/>
          </p:nvPr>
        </p:nvSpPr>
        <p:spPr>
          <a:xfrm>
            <a:off x="400050" y="1517651"/>
            <a:ext cx="8572500" cy="5130800"/>
          </a:xfrm>
        </p:spPr>
        <p:txBody>
          <a:bodyPr numCol="2">
            <a:normAutofit lnSpcReduction="10000"/>
          </a:bodyPr>
          <a:lstStyle/>
          <a:p>
            <a:r>
              <a:rPr lang="en-US" sz="3300"/>
              <a:t>Cancers</a:t>
            </a:r>
          </a:p>
          <a:p>
            <a:pPr lvl="1"/>
            <a:r>
              <a:rPr lang="en-US" sz="2800"/>
              <a:t>Colorectal</a:t>
            </a:r>
          </a:p>
          <a:p>
            <a:pPr lvl="1"/>
            <a:r>
              <a:rPr lang="en-US" sz="2800"/>
              <a:t>Leukemia</a:t>
            </a:r>
          </a:p>
          <a:p>
            <a:pPr lvl="1"/>
            <a:r>
              <a:rPr lang="en-US" sz="2800"/>
              <a:t>Lymphoma</a:t>
            </a:r>
          </a:p>
          <a:p>
            <a:r>
              <a:rPr lang="en-US" sz="3300"/>
              <a:t>Diabetes</a:t>
            </a:r>
          </a:p>
          <a:p>
            <a:r>
              <a:rPr lang="en-US" sz="3300"/>
              <a:t>Obesity</a:t>
            </a:r>
          </a:p>
          <a:p>
            <a:r>
              <a:rPr lang="en-US" sz="3300"/>
              <a:t>Injuries</a:t>
            </a:r>
          </a:p>
          <a:p>
            <a:r>
              <a:rPr lang="en-US" sz="3300"/>
              <a:t>Hearing loss</a:t>
            </a:r>
          </a:p>
          <a:p>
            <a:r>
              <a:rPr lang="en-US" sz="3300"/>
              <a:t>Glaucoma</a:t>
            </a:r>
          </a:p>
          <a:p>
            <a:r>
              <a:rPr lang="en-US" sz="3300"/>
              <a:t>Osteoarthritis </a:t>
            </a:r>
          </a:p>
          <a:p>
            <a:r>
              <a:rPr lang="en-US" sz="3300"/>
              <a:t>Neurologic Conditions</a:t>
            </a:r>
          </a:p>
          <a:p>
            <a:pPr lvl="1"/>
            <a:r>
              <a:rPr lang="en-US" sz="2800"/>
              <a:t>Alzheimer's</a:t>
            </a:r>
          </a:p>
          <a:p>
            <a:pPr lvl="1"/>
            <a:r>
              <a:rPr lang="en-US" sz="2800"/>
              <a:t>Stroke</a:t>
            </a:r>
          </a:p>
          <a:p>
            <a:pPr lvl="1"/>
            <a:r>
              <a:rPr lang="en-US" sz="2800"/>
              <a:t>Parkinson’s</a:t>
            </a:r>
          </a:p>
          <a:p>
            <a:r>
              <a:rPr lang="en-US" sz="3300"/>
              <a:t>Mental Health </a:t>
            </a:r>
          </a:p>
          <a:p>
            <a:pPr lvl="1"/>
            <a:r>
              <a:rPr lang="en-US" sz="2800"/>
              <a:t>Irritability/Emotional dysregulation</a:t>
            </a:r>
          </a:p>
          <a:p>
            <a:pPr lvl="1"/>
            <a:r>
              <a:rPr lang="en-US" sz="2800"/>
              <a:t>Addiction (food/drug)</a:t>
            </a:r>
          </a:p>
          <a:p>
            <a:pPr lvl="1"/>
            <a:r>
              <a:rPr lang="en-US" sz="2800"/>
              <a:t>Major Depressive Disorder</a:t>
            </a:r>
          </a:p>
          <a:p>
            <a:r>
              <a:rPr lang="en-US" sz="3300"/>
              <a:t>Infections</a:t>
            </a:r>
          </a:p>
          <a:p>
            <a:pPr lvl="1"/>
            <a:endParaRPr lang="en-US"/>
          </a:p>
        </p:txBody>
      </p:sp>
    </p:spTree>
    <p:extLst>
      <p:ext uri="{BB962C8B-B14F-4D97-AF65-F5344CB8AC3E}">
        <p14:creationId xmlns:p14="http://schemas.microsoft.com/office/powerpoint/2010/main" val="320100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314"/>
          <a:stretch/>
        </p:blipFill>
        <p:spPr>
          <a:xfrm>
            <a:off x="2150918" y="716974"/>
            <a:ext cx="5070764" cy="6858000"/>
          </a:xfrm>
          <a:prstGeom prst="rect">
            <a:avLst/>
          </a:prstGeom>
        </p:spPr>
      </p:pic>
      <p:sp>
        <p:nvSpPr>
          <p:cNvPr id="2" name="Title 1"/>
          <p:cNvSpPr>
            <a:spLocks noGrp="1"/>
          </p:cNvSpPr>
          <p:nvPr>
            <p:ph type="title"/>
          </p:nvPr>
        </p:nvSpPr>
        <p:spPr>
          <a:xfrm>
            <a:off x="628650" y="15398"/>
            <a:ext cx="7886700" cy="1325563"/>
          </a:xfrm>
        </p:spPr>
        <p:txBody>
          <a:bodyPr/>
          <a:lstStyle/>
          <a:p>
            <a:r>
              <a:rPr lang="en-US"/>
              <a:t>Health Indicators at County Level of GP-CTR Region</a:t>
            </a:r>
          </a:p>
        </p:txBody>
      </p:sp>
      <p:sp>
        <p:nvSpPr>
          <p:cNvPr id="5" name="Title 1"/>
          <p:cNvSpPr txBox="1">
            <a:spLocks/>
          </p:cNvSpPr>
          <p:nvPr/>
        </p:nvSpPr>
        <p:spPr>
          <a:xfrm>
            <a:off x="628650" y="153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Health Indicators at County Level of GP-CTR Region</a:t>
            </a:r>
          </a:p>
        </p:txBody>
      </p:sp>
      <p:sp>
        <p:nvSpPr>
          <p:cNvPr id="6" name="Rectangle 5"/>
          <p:cNvSpPr/>
          <p:nvPr/>
        </p:nvSpPr>
        <p:spPr>
          <a:xfrm>
            <a:off x="0" y="-2"/>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13657" y="69668"/>
            <a:ext cx="8316686" cy="11669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dirty="0" smtClean="0"/>
              <a:t>Uninsured</a:t>
            </a:r>
            <a:endParaRPr lang="en-US" dirty="0"/>
          </a:p>
        </p:txBody>
      </p:sp>
    </p:spTree>
    <p:extLst>
      <p:ext uri="{BB962C8B-B14F-4D97-AF65-F5344CB8AC3E}">
        <p14:creationId xmlns:p14="http://schemas.microsoft.com/office/powerpoint/2010/main" val="666832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plot13.png"/>
          <p:cNvPicPr>
            <a:picLocks noChangeAspect="1"/>
          </p:cNvPicPr>
          <p:nvPr/>
        </p:nvPicPr>
        <p:blipFill rotWithShape="1">
          <a:blip r:embed="rId2"/>
          <a:stretch>
            <a:fillRect/>
          </a:stretch>
        </p:blipFill>
        <p:spPr>
          <a:xfrm>
            <a:off x="228600" y="228600"/>
            <a:ext cx="8686800" cy="6071235"/>
          </a:xfrm>
          <a:prstGeom prst="rect">
            <a:avLst/>
          </a:prstGeom>
        </p:spPr>
      </p:pic>
      <p:sp>
        <p:nvSpPr>
          <p:cNvPr id="55" name="Date Placeholder 1"/>
          <p:cNvSpPr>
            <a:spLocks noGrp="1"/>
          </p:cNvSpPr>
          <p:nvPr>
            <p:ph type="dt" idx="2"/>
          </p:nvPr>
        </p:nvSpPr>
        <p:spPr>
          <a:xfrm>
            <a:off x="228600" y="6362700"/>
            <a:ext cx="2171700" cy="266700"/>
          </a:xfrm>
        </p:spPr>
        <p:txBody>
          <a:bodyPr/>
          <a:lstStyle/>
          <a:p>
            <a:pPr algn="l"/>
            <a:fld id="{7237C526-D242-47FE-B4C5-E56D95523FFA}" type="datetime1">
              <a:rPr lang="en-US" sz="900" dirty="0" smtClean="0">
                <a:solidFill>
                  <a:schemeClr val="tx1"/>
                </a:solidFill>
                <a:latin typeface="+mn-lt"/>
              </a:rPr>
              <a:t>9/25/2017</a:t>
            </a:fld>
            <a:endParaRPr lang="en-US" dirty="0">
              <a:solidFill>
                <a:schemeClr val="tx1"/>
              </a:solidFill>
              <a:latin typeface="+mn-lt"/>
            </a:endParaRPr>
          </a:p>
        </p:txBody>
      </p:sp>
      <p:sp>
        <p:nvSpPr>
          <p:cNvPr id="56" name="Slide Number Placeholder 1"/>
          <p:cNvSpPr>
            <a:spLocks noGrp="1"/>
          </p:cNvSpPr>
          <p:nvPr>
            <p:ph type="sldNum" idx="3"/>
          </p:nvPr>
        </p:nvSpPr>
        <p:spPr>
          <a:xfrm>
            <a:off x="6743700" y="6362700"/>
            <a:ext cx="2171700" cy="266700"/>
          </a:xfrm>
        </p:spPr>
        <p:txBody>
          <a:bodyPr/>
          <a:lstStyle/>
          <a:p>
            <a:pPr algn="r"/>
            <a:fld id="{CF685A20-B1BF-4FF5-BBFF-FA3B5870A575}" type="slidenum">
              <a:rPr lang="en-US" sz="900" dirty="0" smtClean="0">
                <a:solidFill>
                  <a:schemeClr val="tx1"/>
                </a:solidFill>
                <a:latin typeface="+mn-lt"/>
              </a:rPr>
              <a:t>28</a:t>
            </a:fld>
            <a:endParaRPr lang="en-US" dirty="0">
              <a:solidFill>
                <a:schemeClr val="tx1"/>
              </a:solidFill>
              <a:latin typeface="+mn-lt"/>
            </a:endParaRPr>
          </a:p>
        </p:txBody>
      </p:sp>
    </p:spTree>
    <p:extLst>
      <p:ext uri="{BB962C8B-B14F-4D97-AF65-F5344CB8AC3E}">
        <p14:creationId xmlns:p14="http://schemas.microsoft.com/office/powerpoint/2010/main" val="646053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plot3.png"/>
          <p:cNvPicPr>
            <a:picLocks noChangeAspect="1"/>
          </p:cNvPicPr>
          <p:nvPr/>
        </p:nvPicPr>
        <p:blipFill rotWithShape="1">
          <a:blip r:embed="rId2"/>
          <a:stretch>
            <a:fillRect/>
          </a:stretch>
        </p:blipFill>
        <p:spPr>
          <a:xfrm>
            <a:off x="228600" y="228600"/>
            <a:ext cx="8686800" cy="6071235"/>
          </a:xfrm>
          <a:prstGeom prst="rect">
            <a:avLst/>
          </a:prstGeom>
        </p:spPr>
      </p:pic>
      <p:sp>
        <p:nvSpPr>
          <p:cNvPr id="15" name="Date Placeholder 1"/>
          <p:cNvSpPr>
            <a:spLocks noGrp="1"/>
          </p:cNvSpPr>
          <p:nvPr>
            <p:ph type="dt" idx="2"/>
          </p:nvPr>
        </p:nvSpPr>
        <p:spPr>
          <a:xfrm>
            <a:off x="228600" y="6362700"/>
            <a:ext cx="2171700" cy="266700"/>
          </a:xfrm>
        </p:spPr>
        <p:txBody>
          <a:bodyPr/>
          <a:lstStyle/>
          <a:p>
            <a:pPr algn="l"/>
            <a:fld id="{7237C526-D242-47FE-B4C5-E56D95523FFA}" type="datetime1">
              <a:rPr lang="en-US" sz="900" dirty="0" smtClean="0">
                <a:solidFill>
                  <a:schemeClr val="tx1"/>
                </a:solidFill>
                <a:latin typeface="+mn-lt"/>
              </a:rPr>
              <a:t>9/25/2017</a:t>
            </a:fld>
            <a:endParaRPr lang="en-US" dirty="0">
              <a:solidFill>
                <a:schemeClr val="tx1"/>
              </a:solidFill>
              <a:latin typeface="+mn-lt"/>
            </a:endParaRPr>
          </a:p>
        </p:txBody>
      </p:sp>
      <p:sp>
        <p:nvSpPr>
          <p:cNvPr id="16" name="Slide Number Placeholder 1"/>
          <p:cNvSpPr>
            <a:spLocks noGrp="1"/>
          </p:cNvSpPr>
          <p:nvPr>
            <p:ph type="sldNum" idx="3"/>
          </p:nvPr>
        </p:nvSpPr>
        <p:spPr>
          <a:xfrm>
            <a:off x="6743700" y="6362700"/>
            <a:ext cx="2171700" cy="266700"/>
          </a:xfrm>
        </p:spPr>
        <p:txBody>
          <a:bodyPr/>
          <a:lstStyle/>
          <a:p>
            <a:pPr algn="r"/>
            <a:fld id="{CF685A20-B1BF-4FF5-BBFF-FA3B5870A575}" type="slidenum">
              <a:rPr lang="en-US" sz="900" dirty="0" smtClean="0">
                <a:solidFill>
                  <a:schemeClr val="tx1"/>
                </a:solidFill>
                <a:latin typeface="+mn-lt"/>
              </a:rPr>
              <a:t>29</a:t>
            </a:fld>
            <a:endParaRPr lang="en-US" dirty="0">
              <a:solidFill>
                <a:schemeClr val="tx1"/>
              </a:solidFill>
              <a:latin typeface="+mn-lt"/>
            </a:endParaRPr>
          </a:p>
        </p:txBody>
      </p:sp>
    </p:spTree>
    <p:extLst>
      <p:ext uri="{BB962C8B-B14F-4D97-AF65-F5344CB8AC3E}">
        <p14:creationId xmlns:p14="http://schemas.microsoft.com/office/powerpoint/2010/main" val="56042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9698"/>
            <a:ext cx="7886700" cy="1325563"/>
          </a:xfrm>
        </p:spPr>
        <p:txBody>
          <a:bodyPr/>
          <a:lstStyle/>
          <a:p>
            <a:r>
              <a:rPr lang="en-US"/>
              <a:t>Presentation Outline</a:t>
            </a:r>
          </a:p>
        </p:txBody>
      </p:sp>
      <p:sp>
        <p:nvSpPr>
          <p:cNvPr id="3" name="Content Placeholder 2"/>
          <p:cNvSpPr>
            <a:spLocks noGrp="1"/>
          </p:cNvSpPr>
          <p:nvPr>
            <p:ph idx="1"/>
          </p:nvPr>
        </p:nvSpPr>
        <p:spPr/>
        <p:txBody>
          <a:bodyPr>
            <a:normAutofit/>
          </a:bodyPr>
          <a:lstStyle/>
          <a:p>
            <a:pPr marL="463550" lvl="1">
              <a:buClr>
                <a:srgbClr val="129DBF"/>
              </a:buClr>
            </a:pPr>
            <a:r>
              <a:rPr lang="en-US" sz="3200"/>
              <a:t>What is Great Plains </a:t>
            </a:r>
            <a:r>
              <a:rPr lang="en-US" sz="3200" err="1"/>
              <a:t>IDeA</a:t>
            </a:r>
            <a:r>
              <a:rPr lang="en-US" sz="3200"/>
              <a:t>-CTR?</a:t>
            </a:r>
          </a:p>
          <a:p>
            <a:pPr marL="463550" lvl="1">
              <a:buClr>
                <a:srgbClr val="129DBF"/>
              </a:buClr>
            </a:pPr>
            <a:r>
              <a:rPr lang="en-US" sz="3200"/>
              <a:t>What are health indicators?</a:t>
            </a:r>
          </a:p>
          <a:p>
            <a:pPr marL="463550" lvl="1">
              <a:buClr>
                <a:srgbClr val="129DBF"/>
              </a:buClr>
            </a:pPr>
            <a:r>
              <a:rPr lang="en-US" sz="3200"/>
              <a:t>Why track population-based outcomes?</a:t>
            </a:r>
          </a:p>
          <a:p>
            <a:pPr marL="463550" lvl="1">
              <a:buClr>
                <a:srgbClr val="129DBF"/>
              </a:buClr>
            </a:pPr>
            <a:r>
              <a:rPr lang="en-US" sz="3200"/>
              <a:t>How are we doing?  </a:t>
            </a:r>
          </a:p>
          <a:p>
            <a:pPr marL="920750" lvl="2">
              <a:buClr>
                <a:srgbClr val="129DBF"/>
              </a:buClr>
            </a:pPr>
            <a:r>
              <a:rPr lang="en-US" sz="2800"/>
              <a:t>State level</a:t>
            </a:r>
          </a:p>
          <a:p>
            <a:pPr marL="920750" lvl="2">
              <a:buClr>
                <a:srgbClr val="129DBF"/>
              </a:buClr>
            </a:pPr>
            <a:r>
              <a:rPr lang="en-US" sz="2800"/>
              <a:t>County level</a:t>
            </a:r>
          </a:p>
        </p:txBody>
      </p:sp>
    </p:spTree>
    <p:extLst>
      <p:ext uri="{BB962C8B-B14F-4D97-AF65-F5344CB8AC3E}">
        <p14:creationId xmlns:p14="http://schemas.microsoft.com/office/powerpoint/2010/main" val="2712322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98"/>
            <a:ext cx="7886700" cy="1325563"/>
          </a:xfrm>
        </p:spPr>
        <p:txBody>
          <a:bodyPr/>
          <a:lstStyle/>
          <a:p>
            <a:r>
              <a:rPr lang="en-US"/>
              <a:t>Health Indicators at County Level of GP-CTR Region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53" r="1961"/>
          <a:stretch/>
        </p:blipFill>
        <p:spPr>
          <a:xfrm>
            <a:off x="2047008" y="613066"/>
            <a:ext cx="5070765" cy="6858000"/>
          </a:xfrm>
          <a:prstGeom prst="rect">
            <a:avLst/>
          </a:prstGeom>
        </p:spPr>
      </p:pic>
      <p:sp>
        <p:nvSpPr>
          <p:cNvPr id="4" name="Title 1"/>
          <p:cNvSpPr txBox="1">
            <a:spLocks/>
          </p:cNvSpPr>
          <p:nvPr/>
        </p:nvSpPr>
        <p:spPr>
          <a:xfrm>
            <a:off x="628650" y="153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Health Indicators at County Level of GP-CTR Region</a:t>
            </a:r>
          </a:p>
        </p:txBody>
      </p:sp>
      <p:sp>
        <p:nvSpPr>
          <p:cNvPr id="5" name="Rectangle 4"/>
          <p:cNvSpPr/>
          <p:nvPr/>
        </p:nvSpPr>
        <p:spPr>
          <a:xfrm>
            <a:off x="0" y="-2"/>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13657" y="69668"/>
            <a:ext cx="8316686" cy="11669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dirty="0" smtClean="0"/>
              <a:t>Adult obesity</a:t>
            </a:r>
            <a:endParaRPr lang="en-US" dirty="0"/>
          </a:p>
        </p:txBody>
      </p:sp>
    </p:spTree>
    <p:extLst>
      <p:ext uri="{BB962C8B-B14F-4D97-AF65-F5344CB8AC3E}">
        <p14:creationId xmlns:p14="http://schemas.microsoft.com/office/powerpoint/2010/main" val="3483624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98"/>
            <a:ext cx="7886700" cy="1325563"/>
          </a:xfrm>
        </p:spPr>
        <p:txBody>
          <a:bodyPr/>
          <a:lstStyle/>
          <a:p>
            <a:r>
              <a:rPr lang="en-US"/>
              <a:t>Health Indicators at County Level of GP-CTR Region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902"/>
          <a:stretch/>
        </p:blipFill>
        <p:spPr>
          <a:xfrm>
            <a:off x="2182090" y="748148"/>
            <a:ext cx="5039591" cy="6858000"/>
          </a:xfrm>
          <a:prstGeom prst="rect">
            <a:avLst/>
          </a:prstGeom>
        </p:spPr>
      </p:pic>
      <p:sp>
        <p:nvSpPr>
          <p:cNvPr id="4" name="Title 1"/>
          <p:cNvSpPr txBox="1">
            <a:spLocks/>
          </p:cNvSpPr>
          <p:nvPr/>
        </p:nvSpPr>
        <p:spPr>
          <a:xfrm>
            <a:off x="628650" y="153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Health Indicators at County Level of GP-CTR Region</a:t>
            </a:r>
          </a:p>
        </p:txBody>
      </p:sp>
      <p:sp>
        <p:nvSpPr>
          <p:cNvPr id="5" name="Rectangle 4"/>
          <p:cNvSpPr/>
          <p:nvPr/>
        </p:nvSpPr>
        <p:spPr>
          <a:xfrm>
            <a:off x="0" y="-2"/>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13657" y="69668"/>
            <a:ext cx="8316686" cy="11669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dirty="0" smtClean="0"/>
              <a:t>Physically inactive</a:t>
            </a:r>
            <a:endParaRPr lang="en-US" dirty="0"/>
          </a:p>
        </p:txBody>
      </p:sp>
    </p:spTree>
    <p:extLst>
      <p:ext uri="{BB962C8B-B14F-4D97-AF65-F5344CB8AC3E}">
        <p14:creationId xmlns:p14="http://schemas.microsoft.com/office/powerpoint/2010/main" val="3255174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1009973" y="989517"/>
          <a:ext cx="7346223" cy="46082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6490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768205" y="940795"/>
          <a:ext cx="7635025" cy="50018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6433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830348" y="830286"/>
          <a:ext cx="7668504" cy="50793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4000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98"/>
            <a:ext cx="7886700" cy="1325563"/>
          </a:xfrm>
        </p:spPr>
        <p:txBody>
          <a:bodyPr/>
          <a:lstStyle/>
          <a:p>
            <a:r>
              <a:rPr lang="en-US"/>
              <a:t>Health Indicators at County Level of GP-CTR Region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510"/>
          <a:stretch/>
        </p:blipFill>
        <p:spPr>
          <a:xfrm>
            <a:off x="2161308" y="810493"/>
            <a:ext cx="5060373" cy="6858000"/>
          </a:xfrm>
          <a:prstGeom prst="rect">
            <a:avLst/>
          </a:prstGeom>
        </p:spPr>
      </p:pic>
      <p:sp>
        <p:nvSpPr>
          <p:cNvPr id="6" name="Rectangle 5"/>
          <p:cNvSpPr/>
          <p:nvPr/>
        </p:nvSpPr>
        <p:spPr>
          <a:xfrm>
            <a:off x="0" y="-2"/>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13657" y="69668"/>
            <a:ext cx="8316686" cy="11669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dirty="0" smtClean="0"/>
              <a:t>Excessive Drinking</a:t>
            </a:r>
            <a:endParaRPr lang="en-US" dirty="0"/>
          </a:p>
        </p:txBody>
      </p:sp>
    </p:spTree>
    <p:extLst>
      <p:ext uri="{BB962C8B-B14F-4D97-AF65-F5344CB8AC3E}">
        <p14:creationId xmlns:p14="http://schemas.microsoft.com/office/powerpoint/2010/main" val="1169239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399193638"/>
              </p:ext>
            </p:extLst>
          </p:nvPr>
        </p:nvGraphicFramePr>
        <p:xfrm>
          <a:off x="732660" y="482138"/>
          <a:ext cx="7574378" cy="55231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5996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98"/>
            <a:ext cx="7886700" cy="1325563"/>
          </a:xfrm>
        </p:spPr>
        <p:txBody>
          <a:bodyPr/>
          <a:lstStyle/>
          <a:p>
            <a:r>
              <a:rPr lang="en-US"/>
              <a:t>Health Indicators at County Level of GP-CTR Region</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902"/>
          <a:stretch/>
        </p:blipFill>
        <p:spPr>
          <a:xfrm>
            <a:off x="2067790" y="665021"/>
            <a:ext cx="5039591" cy="6858000"/>
          </a:xfrm>
          <a:prstGeom prst="rect">
            <a:avLst/>
          </a:prstGeom>
        </p:spPr>
      </p:pic>
      <p:sp>
        <p:nvSpPr>
          <p:cNvPr id="4" name="Title 1"/>
          <p:cNvSpPr txBox="1">
            <a:spLocks/>
          </p:cNvSpPr>
          <p:nvPr/>
        </p:nvSpPr>
        <p:spPr>
          <a:xfrm>
            <a:off x="628650" y="153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Health Indicators at County Level of GP-CTR Region</a:t>
            </a:r>
          </a:p>
        </p:txBody>
      </p:sp>
      <p:sp>
        <p:nvSpPr>
          <p:cNvPr id="5" name="Rectangle 4"/>
          <p:cNvSpPr/>
          <p:nvPr/>
        </p:nvSpPr>
        <p:spPr>
          <a:xfrm>
            <a:off x="0" y="-2"/>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13657" y="69668"/>
            <a:ext cx="8316686" cy="11669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dirty="0" smtClean="0"/>
              <a:t>Smoking</a:t>
            </a:r>
            <a:endParaRPr lang="en-US" dirty="0"/>
          </a:p>
        </p:txBody>
      </p:sp>
    </p:spTree>
    <p:extLst>
      <p:ext uri="{BB962C8B-B14F-4D97-AF65-F5344CB8AC3E}">
        <p14:creationId xmlns:p14="http://schemas.microsoft.com/office/powerpoint/2010/main" val="1380752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gplot14.png"/>
          <p:cNvPicPr>
            <a:picLocks noChangeAspect="1"/>
          </p:cNvPicPr>
          <p:nvPr/>
        </p:nvPicPr>
        <p:blipFill rotWithShape="1">
          <a:blip r:embed="rId2"/>
          <a:stretch>
            <a:fillRect/>
          </a:stretch>
        </p:blipFill>
        <p:spPr>
          <a:xfrm>
            <a:off x="228600" y="228600"/>
            <a:ext cx="8686800" cy="6071235"/>
          </a:xfrm>
          <a:prstGeom prst="rect">
            <a:avLst/>
          </a:prstGeom>
        </p:spPr>
      </p:pic>
      <p:sp>
        <p:nvSpPr>
          <p:cNvPr id="59" name="Date Placeholder 1"/>
          <p:cNvSpPr>
            <a:spLocks noGrp="1"/>
          </p:cNvSpPr>
          <p:nvPr>
            <p:ph type="dt" idx="2"/>
          </p:nvPr>
        </p:nvSpPr>
        <p:spPr>
          <a:xfrm>
            <a:off x="228600" y="6362700"/>
            <a:ext cx="2171700" cy="266700"/>
          </a:xfrm>
        </p:spPr>
        <p:txBody>
          <a:bodyPr/>
          <a:lstStyle/>
          <a:p>
            <a:pPr algn="l"/>
            <a:fld id="{7237C526-D242-47FE-B4C5-E56D95523FFA}" type="datetime1">
              <a:rPr lang="en-US" sz="900" dirty="0" smtClean="0">
                <a:solidFill>
                  <a:schemeClr val="tx1"/>
                </a:solidFill>
                <a:latin typeface="+mn-lt"/>
              </a:rPr>
              <a:t>9/25/2017</a:t>
            </a:fld>
            <a:endParaRPr lang="en-US" dirty="0">
              <a:solidFill>
                <a:schemeClr val="tx1"/>
              </a:solidFill>
              <a:latin typeface="+mn-lt"/>
            </a:endParaRPr>
          </a:p>
        </p:txBody>
      </p:sp>
      <p:sp>
        <p:nvSpPr>
          <p:cNvPr id="60" name="Slide Number Placeholder 1"/>
          <p:cNvSpPr>
            <a:spLocks noGrp="1"/>
          </p:cNvSpPr>
          <p:nvPr>
            <p:ph type="sldNum" idx="3"/>
          </p:nvPr>
        </p:nvSpPr>
        <p:spPr>
          <a:xfrm>
            <a:off x="6743700" y="6362700"/>
            <a:ext cx="2171700" cy="266700"/>
          </a:xfrm>
        </p:spPr>
        <p:txBody>
          <a:bodyPr/>
          <a:lstStyle/>
          <a:p>
            <a:pPr algn="r"/>
            <a:fld id="{CF685A20-B1BF-4FF5-BBFF-FA3B5870A575}" type="slidenum">
              <a:rPr lang="en-US" sz="900" dirty="0" smtClean="0">
                <a:solidFill>
                  <a:schemeClr val="tx1"/>
                </a:solidFill>
                <a:latin typeface="+mn-lt"/>
              </a:rPr>
              <a:t>38</a:t>
            </a:fld>
            <a:endParaRPr lang="en-US" dirty="0">
              <a:solidFill>
                <a:schemeClr val="tx1"/>
              </a:solidFill>
              <a:latin typeface="+mn-lt"/>
            </a:endParaRPr>
          </a:p>
        </p:txBody>
      </p:sp>
    </p:spTree>
    <p:extLst>
      <p:ext uri="{BB962C8B-B14F-4D97-AF65-F5344CB8AC3E}">
        <p14:creationId xmlns:p14="http://schemas.microsoft.com/office/powerpoint/2010/main" val="1353227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plot11.png"/>
          <p:cNvPicPr>
            <a:picLocks noChangeAspect="1"/>
          </p:cNvPicPr>
          <p:nvPr/>
        </p:nvPicPr>
        <p:blipFill rotWithShape="1">
          <a:blip r:embed="rId2"/>
          <a:stretch>
            <a:fillRect/>
          </a:stretch>
        </p:blipFill>
        <p:spPr>
          <a:xfrm>
            <a:off x="228600" y="228600"/>
            <a:ext cx="8686800" cy="6071235"/>
          </a:xfrm>
          <a:prstGeom prst="rect">
            <a:avLst/>
          </a:prstGeom>
        </p:spPr>
      </p:pic>
      <p:sp>
        <p:nvSpPr>
          <p:cNvPr id="47" name="Date Placeholder 1"/>
          <p:cNvSpPr>
            <a:spLocks noGrp="1"/>
          </p:cNvSpPr>
          <p:nvPr>
            <p:ph type="dt" idx="2"/>
          </p:nvPr>
        </p:nvSpPr>
        <p:spPr>
          <a:xfrm>
            <a:off x="228600" y="6362700"/>
            <a:ext cx="2171700" cy="266700"/>
          </a:xfrm>
        </p:spPr>
        <p:txBody>
          <a:bodyPr/>
          <a:lstStyle/>
          <a:p>
            <a:pPr algn="l"/>
            <a:fld id="{7237C526-D242-47FE-B4C5-E56D95523FFA}" type="datetime1">
              <a:rPr lang="en-US" sz="900" dirty="0" smtClean="0">
                <a:solidFill>
                  <a:schemeClr val="tx1"/>
                </a:solidFill>
                <a:latin typeface="+mn-lt"/>
              </a:rPr>
              <a:t>9/25/2017</a:t>
            </a:fld>
            <a:endParaRPr lang="en-US" dirty="0">
              <a:solidFill>
                <a:schemeClr val="tx1"/>
              </a:solidFill>
              <a:latin typeface="+mn-lt"/>
            </a:endParaRPr>
          </a:p>
        </p:txBody>
      </p:sp>
      <p:sp>
        <p:nvSpPr>
          <p:cNvPr id="48" name="Slide Number Placeholder 1"/>
          <p:cNvSpPr>
            <a:spLocks noGrp="1"/>
          </p:cNvSpPr>
          <p:nvPr>
            <p:ph type="sldNum" idx="3"/>
          </p:nvPr>
        </p:nvSpPr>
        <p:spPr>
          <a:xfrm>
            <a:off x="6743700" y="6362700"/>
            <a:ext cx="2171700" cy="266700"/>
          </a:xfrm>
        </p:spPr>
        <p:txBody>
          <a:bodyPr/>
          <a:lstStyle/>
          <a:p>
            <a:pPr algn="r"/>
            <a:fld id="{CF685A20-B1BF-4FF5-BBFF-FA3B5870A575}" type="slidenum">
              <a:rPr lang="en-US" sz="900" dirty="0" smtClean="0">
                <a:solidFill>
                  <a:schemeClr val="tx1"/>
                </a:solidFill>
                <a:latin typeface="+mn-lt"/>
              </a:rPr>
              <a:t>39</a:t>
            </a:fld>
            <a:endParaRPr lang="en-US" dirty="0">
              <a:solidFill>
                <a:schemeClr val="tx1"/>
              </a:solidFill>
              <a:latin typeface="+mn-lt"/>
            </a:endParaRPr>
          </a:p>
        </p:txBody>
      </p:sp>
    </p:spTree>
    <p:extLst>
      <p:ext uri="{BB962C8B-B14F-4D97-AF65-F5344CB8AC3E}">
        <p14:creationId xmlns:p14="http://schemas.microsoft.com/office/powerpoint/2010/main" val="2234912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9698"/>
            <a:ext cx="7886700" cy="1325563"/>
          </a:xfrm>
        </p:spPr>
        <p:txBody>
          <a:bodyPr/>
          <a:lstStyle/>
          <a:p>
            <a:r>
              <a:rPr lang="en-US"/>
              <a:t>Great Plains </a:t>
            </a:r>
            <a:r>
              <a:rPr lang="en-US" err="1"/>
              <a:t>IDeA</a:t>
            </a:r>
            <a:r>
              <a:rPr lang="en-US"/>
              <a:t>-CTR</a:t>
            </a:r>
          </a:p>
        </p:txBody>
      </p:sp>
      <p:pic>
        <p:nvPicPr>
          <p:cNvPr id="5" name="Picture 4"/>
          <p:cNvPicPr>
            <a:picLocks noChangeAspect="1"/>
          </p:cNvPicPr>
          <p:nvPr/>
        </p:nvPicPr>
        <p:blipFill>
          <a:blip r:embed="rId3"/>
          <a:stretch>
            <a:fillRect/>
          </a:stretch>
        </p:blipFill>
        <p:spPr>
          <a:xfrm>
            <a:off x="1246909" y="1605395"/>
            <a:ext cx="6650182" cy="5024005"/>
          </a:xfrm>
          <a:prstGeom prst="rect">
            <a:avLst/>
          </a:prstGeom>
        </p:spPr>
      </p:pic>
    </p:spTree>
    <p:extLst>
      <p:ext uri="{BB962C8B-B14F-4D97-AF65-F5344CB8AC3E}">
        <p14:creationId xmlns:p14="http://schemas.microsoft.com/office/powerpoint/2010/main" val="4117555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7"/>
            <a:ext cx="7886700" cy="1325563"/>
          </a:xfrm>
        </p:spPr>
        <p:txBody>
          <a:bodyPr/>
          <a:lstStyle/>
          <a:p>
            <a:r>
              <a:rPr lang="en-US"/>
              <a:t>County Specific Performance</a:t>
            </a:r>
          </a:p>
        </p:txBody>
      </p:sp>
      <p:sp>
        <p:nvSpPr>
          <p:cNvPr id="3" name="Content Placeholder 2"/>
          <p:cNvSpPr>
            <a:spLocks noGrp="1"/>
          </p:cNvSpPr>
          <p:nvPr>
            <p:ph idx="1"/>
          </p:nvPr>
        </p:nvSpPr>
        <p:spPr/>
        <p:txBody>
          <a:bodyPr/>
          <a:lstStyle/>
          <a:p>
            <a:r>
              <a:rPr lang="en-US"/>
              <a:t>Want to see how a specific county performs relative to similar, ‘peer’, counties in the United States?</a:t>
            </a:r>
          </a:p>
          <a:p>
            <a:pPr lvl="1"/>
            <a:r>
              <a:rPr lang="en-US">
                <a:hlinkClick r:id="rId3"/>
              </a:rPr>
              <a:t>https://wwwn.cdc.gov/CommunityHealth/home</a:t>
            </a:r>
            <a:r>
              <a:rPr lang="en-US"/>
              <a:t> </a:t>
            </a:r>
          </a:p>
        </p:txBody>
      </p:sp>
      <p:pic>
        <p:nvPicPr>
          <p:cNvPr id="5" name="Picture 4"/>
          <p:cNvPicPr>
            <a:picLocks noChangeAspect="1"/>
          </p:cNvPicPr>
          <p:nvPr/>
        </p:nvPicPr>
        <p:blipFill rotWithShape="1">
          <a:blip r:embed="rId4"/>
          <a:srcRect l="28934" t="11189" r="22538" b="75274"/>
          <a:stretch/>
        </p:blipFill>
        <p:spPr>
          <a:xfrm>
            <a:off x="-26162" y="4343400"/>
            <a:ext cx="9227312" cy="1447800"/>
          </a:xfrm>
          <a:prstGeom prst="rect">
            <a:avLst/>
          </a:prstGeom>
        </p:spPr>
      </p:pic>
    </p:spTree>
    <p:extLst>
      <p:ext uri="{BB962C8B-B14F-4D97-AF65-F5344CB8AC3E}">
        <p14:creationId xmlns:p14="http://schemas.microsoft.com/office/powerpoint/2010/main" val="3446037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7"/>
            <a:ext cx="7886700" cy="1325563"/>
          </a:xfrm>
        </p:spPr>
        <p:txBody>
          <a:bodyPr/>
          <a:lstStyle/>
          <a:p>
            <a:r>
              <a:rPr lang="en-US"/>
              <a:t>County Specific Performance</a:t>
            </a:r>
          </a:p>
        </p:txBody>
      </p:sp>
      <p:pic>
        <p:nvPicPr>
          <p:cNvPr id="4" name="Picture 3"/>
          <p:cNvPicPr>
            <a:picLocks noChangeAspect="1"/>
          </p:cNvPicPr>
          <p:nvPr/>
        </p:nvPicPr>
        <p:blipFill rotWithShape="1">
          <a:blip r:embed="rId3"/>
          <a:srcRect l="22604" t="4259" r="15832" b="9815"/>
          <a:stretch/>
        </p:blipFill>
        <p:spPr>
          <a:xfrm>
            <a:off x="2362200" y="1415790"/>
            <a:ext cx="6781800" cy="5324459"/>
          </a:xfrm>
          <a:prstGeom prst="rect">
            <a:avLst/>
          </a:prstGeom>
        </p:spPr>
      </p:pic>
      <p:sp>
        <p:nvSpPr>
          <p:cNvPr id="6" name="TextBox 5"/>
          <p:cNvSpPr txBox="1"/>
          <p:nvPr/>
        </p:nvSpPr>
        <p:spPr>
          <a:xfrm>
            <a:off x="121202" y="2826913"/>
            <a:ext cx="2240998" cy="523220"/>
          </a:xfrm>
          <a:prstGeom prst="rect">
            <a:avLst/>
          </a:prstGeom>
          <a:solidFill>
            <a:srgbClr val="FFC000"/>
          </a:solidFill>
        </p:spPr>
        <p:txBody>
          <a:bodyPr wrap="none" rtlCol="0">
            <a:spAutoFit/>
          </a:bodyPr>
          <a:lstStyle/>
          <a:p>
            <a:r>
              <a:rPr lang="en-US" sz="2800"/>
              <a:t>1. Select State</a:t>
            </a:r>
          </a:p>
        </p:txBody>
      </p:sp>
      <p:sp>
        <p:nvSpPr>
          <p:cNvPr id="7" name="TextBox 6"/>
          <p:cNvSpPr txBox="1"/>
          <p:nvPr/>
        </p:nvSpPr>
        <p:spPr>
          <a:xfrm>
            <a:off x="87346" y="3749040"/>
            <a:ext cx="2534540" cy="523220"/>
          </a:xfrm>
          <a:prstGeom prst="rect">
            <a:avLst/>
          </a:prstGeom>
          <a:solidFill>
            <a:srgbClr val="FFC000"/>
          </a:solidFill>
        </p:spPr>
        <p:txBody>
          <a:bodyPr wrap="none" rtlCol="0">
            <a:spAutoFit/>
          </a:bodyPr>
          <a:lstStyle/>
          <a:p>
            <a:r>
              <a:rPr lang="en-US" sz="2800"/>
              <a:t>2. Select County</a:t>
            </a:r>
          </a:p>
        </p:txBody>
      </p:sp>
      <p:cxnSp>
        <p:nvCxnSpPr>
          <p:cNvPr id="9" name="Straight Arrow Connector 8"/>
          <p:cNvCxnSpPr>
            <a:stCxn id="6" idx="3"/>
          </p:cNvCxnSpPr>
          <p:nvPr/>
        </p:nvCxnSpPr>
        <p:spPr>
          <a:xfrm>
            <a:off x="2362200" y="3088523"/>
            <a:ext cx="685800" cy="660517"/>
          </a:xfrm>
          <a:prstGeom prst="straightConnector1">
            <a:avLst/>
          </a:prstGeom>
          <a:ln w="698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621886" y="4010650"/>
            <a:ext cx="372774" cy="36405"/>
          </a:xfrm>
          <a:prstGeom prst="straightConnector1">
            <a:avLst/>
          </a:prstGeom>
          <a:ln w="698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5" idx="3"/>
          </p:cNvCxnSpPr>
          <p:nvPr/>
        </p:nvCxnSpPr>
        <p:spPr>
          <a:xfrm flipV="1">
            <a:off x="2832956" y="4201120"/>
            <a:ext cx="1101180" cy="731657"/>
          </a:xfrm>
          <a:prstGeom prst="straightConnector1">
            <a:avLst/>
          </a:prstGeom>
          <a:ln w="698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4447" y="4671167"/>
            <a:ext cx="2748509" cy="523220"/>
          </a:xfrm>
          <a:prstGeom prst="rect">
            <a:avLst/>
          </a:prstGeom>
          <a:solidFill>
            <a:srgbClr val="FFC000"/>
          </a:solidFill>
        </p:spPr>
        <p:txBody>
          <a:bodyPr wrap="none" rtlCol="0">
            <a:spAutoFit/>
          </a:bodyPr>
          <a:lstStyle/>
          <a:p>
            <a:r>
              <a:rPr lang="en-US" sz="2800"/>
              <a:t>3. Click Start Now</a:t>
            </a:r>
          </a:p>
        </p:txBody>
      </p:sp>
    </p:spTree>
    <p:extLst>
      <p:ext uri="{BB962C8B-B14F-4D97-AF65-F5344CB8AC3E}">
        <p14:creationId xmlns:p14="http://schemas.microsoft.com/office/powerpoint/2010/main" val="2950238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7"/>
            <a:ext cx="7886700" cy="1325563"/>
          </a:xfrm>
        </p:spPr>
        <p:txBody>
          <a:bodyPr/>
          <a:lstStyle/>
          <a:p>
            <a:r>
              <a:rPr lang="en-US"/>
              <a:t>County Specific Performance</a:t>
            </a:r>
          </a:p>
        </p:txBody>
      </p:sp>
      <p:pic>
        <p:nvPicPr>
          <p:cNvPr id="5" name="Picture 4"/>
          <p:cNvPicPr>
            <a:picLocks noChangeAspect="1"/>
          </p:cNvPicPr>
          <p:nvPr/>
        </p:nvPicPr>
        <p:blipFill rotWithShape="1">
          <a:blip r:embed="rId3"/>
          <a:srcRect l="32918" t="9074" r="33437" b="3889"/>
          <a:stretch/>
        </p:blipFill>
        <p:spPr>
          <a:xfrm>
            <a:off x="309616" y="1321045"/>
            <a:ext cx="3805184" cy="5536956"/>
          </a:xfrm>
          <a:prstGeom prst="rect">
            <a:avLst/>
          </a:prstGeom>
        </p:spPr>
      </p:pic>
      <p:sp>
        <p:nvSpPr>
          <p:cNvPr id="7" name="Content Placeholder 2"/>
          <p:cNvSpPr>
            <a:spLocks noGrp="1"/>
          </p:cNvSpPr>
          <p:nvPr>
            <p:ph idx="1"/>
          </p:nvPr>
        </p:nvSpPr>
        <p:spPr>
          <a:xfrm>
            <a:off x="4333876" y="1905916"/>
            <a:ext cx="4552950" cy="4351338"/>
          </a:xfrm>
        </p:spPr>
        <p:txBody>
          <a:bodyPr>
            <a:noAutofit/>
          </a:bodyPr>
          <a:lstStyle/>
          <a:p>
            <a:pPr marL="0" indent="0">
              <a:buNone/>
            </a:pPr>
            <a:r>
              <a:rPr lang="en-US" sz="3200" b="1"/>
              <a:t>Areas of Improvement for Cass County, ND:</a:t>
            </a:r>
          </a:p>
          <a:p>
            <a:pPr marL="457200"/>
            <a:r>
              <a:rPr lang="en-US"/>
              <a:t>Alzheimer’s disease deaths</a:t>
            </a:r>
          </a:p>
          <a:p>
            <a:pPr marL="457200"/>
            <a:r>
              <a:rPr lang="en-US"/>
              <a:t>Cancer</a:t>
            </a:r>
          </a:p>
          <a:p>
            <a:pPr marL="457200"/>
            <a:r>
              <a:rPr lang="en-US"/>
              <a:t>Older adult depression</a:t>
            </a:r>
          </a:p>
          <a:p>
            <a:pPr marL="457200"/>
            <a:r>
              <a:rPr lang="en-US"/>
              <a:t>Adult binge drinking</a:t>
            </a:r>
          </a:p>
          <a:p>
            <a:pPr marL="457200"/>
            <a:r>
              <a:rPr lang="en-US"/>
              <a:t>Adult female routine pap tests</a:t>
            </a:r>
          </a:p>
          <a:p>
            <a:pPr marL="457200"/>
            <a:r>
              <a:rPr lang="en-US"/>
              <a:t>Living near highways</a:t>
            </a:r>
          </a:p>
        </p:txBody>
      </p:sp>
    </p:spTree>
    <p:extLst>
      <p:ext uri="{BB962C8B-B14F-4D97-AF65-F5344CB8AC3E}">
        <p14:creationId xmlns:p14="http://schemas.microsoft.com/office/powerpoint/2010/main" val="3725123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7"/>
            <a:ext cx="7886700" cy="1325563"/>
          </a:xfrm>
        </p:spPr>
        <p:txBody>
          <a:bodyPr/>
          <a:lstStyle/>
          <a:p>
            <a:r>
              <a:rPr lang="en-US"/>
              <a:t>County Specific Performance</a:t>
            </a:r>
          </a:p>
        </p:txBody>
      </p:sp>
      <p:pic>
        <p:nvPicPr>
          <p:cNvPr id="5" name="Picture 4"/>
          <p:cNvPicPr>
            <a:picLocks noChangeAspect="1"/>
          </p:cNvPicPr>
          <p:nvPr/>
        </p:nvPicPr>
        <p:blipFill rotWithShape="1">
          <a:blip r:embed="rId3"/>
          <a:srcRect l="32918" t="9074" r="33437" b="3889"/>
          <a:stretch/>
        </p:blipFill>
        <p:spPr>
          <a:xfrm>
            <a:off x="552450" y="1539334"/>
            <a:ext cx="3524250" cy="5128166"/>
          </a:xfrm>
          <a:prstGeom prst="rect">
            <a:avLst/>
          </a:prstGeom>
        </p:spPr>
      </p:pic>
      <p:pic>
        <p:nvPicPr>
          <p:cNvPr id="3" name="Picture 2"/>
          <p:cNvPicPr>
            <a:picLocks noChangeAspect="1"/>
          </p:cNvPicPr>
          <p:nvPr/>
        </p:nvPicPr>
        <p:blipFill rotWithShape="1">
          <a:blip r:embed="rId4"/>
          <a:srcRect l="32500" t="8704" r="33541" b="4074"/>
          <a:stretch/>
        </p:blipFill>
        <p:spPr>
          <a:xfrm>
            <a:off x="4925942" y="1733550"/>
            <a:ext cx="3322708" cy="4800600"/>
          </a:xfrm>
          <a:prstGeom prst="rect">
            <a:avLst/>
          </a:prstGeom>
          <a:ln w="47625">
            <a:solidFill>
              <a:schemeClr val="tx1"/>
            </a:solidFill>
          </a:ln>
        </p:spPr>
      </p:pic>
      <p:cxnSp>
        <p:nvCxnSpPr>
          <p:cNvPr id="6" name="Straight Arrow Connector 5"/>
          <p:cNvCxnSpPr/>
          <p:nvPr/>
        </p:nvCxnSpPr>
        <p:spPr>
          <a:xfrm>
            <a:off x="4000500" y="2155073"/>
            <a:ext cx="925442" cy="0"/>
          </a:xfrm>
          <a:prstGeom prst="straightConnector1">
            <a:avLst/>
          </a:prstGeom>
          <a:ln w="698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043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9698"/>
            <a:ext cx="7886700" cy="1325563"/>
          </a:xfrm>
        </p:spPr>
        <p:txBody>
          <a:bodyPr/>
          <a:lstStyle/>
          <a:p>
            <a:r>
              <a:rPr lang="en-US"/>
              <a:t>How were indicators selected? </a:t>
            </a:r>
          </a:p>
        </p:txBody>
      </p:sp>
      <p:graphicFrame>
        <p:nvGraphicFramePr>
          <p:cNvPr id="5" name="Content Placeholder 4"/>
          <p:cNvGraphicFramePr>
            <a:graphicFrameLocks noGrp="1"/>
          </p:cNvGraphicFramePr>
          <p:nvPr>
            <p:ph idx="1"/>
            <p:extLst/>
          </p:nvPr>
        </p:nvGraphicFramePr>
        <p:xfrm>
          <a:off x="628650" y="1825625"/>
          <a:ext cx="7886701" cy="3281680"/>
        </p:xfrm>
        <a:graphic>
          <a:graphicData uri="http://schemas.openxmlformats.org/drawingml/2006/table">
            <a:tbl>
              <a:tblPr firstRow="1" bandRow="1">
                <a:tableStyleId>{5C22544A-7EE6-4342-B048-85BDC9FD1C3A}</a:tableStyleId>
              </a:tblPr>
              <a:tblGrid>
                <a:gridCol w="4132833">
                  <a:extLst>
                    <a:ext uri="{9D8B030D-6E8A-4147-A177-3AD203B41FA5}">
                      <a16:colId xmlns:a16="http://schemas.microsoft.com/office/drawing/2014/main" xmlns="" val="1245990944"/>
                    </a:ext>
                  </a:extLst>
                </a:gridCol>
                <a:gridCol w="3753868">
                  <a:extLst>
                    <a:ext uri="{9D8B030D-6E8A-4147-A177-3AD203B41FA5}">
                      <a16:colId xmlns:a16="http://schemas.microsoft.com/office/drawing/2014/main" xmlns="" val="3974405920"/>
                    </a:ext>
                  </a:extLst>
                </a:gridCol>
              </a:tblGrid>
              <a:tr h="539948">
                <a:tc>
                  <a:txBody>
                    <a:bodyPr/>
                    <a:lstStyle/>
                    <a:p>
                      <a:r>
                        <a:rPr lang="en-US"/>
                        <a:t>Review Source</a:t>
                      </a:r>
                    </a:p>
                  </a:txBody>
                  <a:tcPr marL="87327" marR="8732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Website</a:t>
                      </a:r>
                    </a:p>
                    <a:p>
                      <a:endParaRPr lang="en-US"/>
                    </a:p>
                  </a:txBody>
                  <a:tcPr marL="87327" marR="87327"/>
                </a:tc>
                <a:extLst>
                  <a:ext uri="{0D108BD9-81ED-4DB2-BD59-A6C34878D82A}">
                    <a16:rowId xmlns:a16="http://schemas.microsoft.com/office/drawing/2014/main" xmlns="" val="546496070"/>
                  </a:ext>
                </a:extLst>
              </a:tr>
              <a:tr h="370840">
                <a:tc>
                  <a:txBody>
                    <a:bodyPr/>
                    <a:lstStyle/>
                    <a:p>
                      <a:r>
                        <a:rPr lang="en-US" sz="1600"/>
                        <a:t>The County Health Rankings and Roadmaps</a:t>
                      </a:r>
                    </a:p>
                  </a:txBody>
                  <a:tcPr marL="87327" marR="8732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hlinkClick r:id="rId3"/>
                        </a:rPr>
                        <a:t>www.countyhealthrankings.org</a:t>
                      </a:r>
                      <a:endParaRPr lang="en-US" sz="1600"/>
                    </a:p>
                  </a:txBody>
                  <a:tcPr marL="87327" marR="87327"/>
                </a:tc>
                <a:extLst>
                  <a:ext uri="{0D108BD9-81ED-4DB2-BD59-A6C34878D82A}">
                    <a16:rowId xmlns:a16="http://schemas.microsoft.com/office/drawing/2014/main" xmlns="" val="260399414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United Health Foundation’s America’s Health Rankings</a:t>
                      </a:r>
                    </a:p>
                  </a:txBody>
                  <a:tcPr marL="87327" marR="87327"/>
                </a:tc>
                <a:tc>
                  <a:txBody>
                    <a:bodyPr/>
                    <a:lstStyle/>
                    <a:p>
                      <a:r>
                        <a:rPr lang="en-US" sz="1600">
                          <a:hlinkClick r:id="rId4"/>
                        </a:rPr>
                        <a:t>www.americashealthrankings.org</a:t>
                      </a:r>
                      <a:endParaRPr lang="en-US" sz="1600"/>
                    </a:p>
                  </a:txBody>
                  <a:tcPr marL="87327" marR="87327"/>
                </a:tc>
                <a:extLst>
                  <a:ext uri="{0D108BD9-81ED-4DB2-BD59-A6C34878D82A}">
                    <a16:rowId xmlns:a16="http://schemas.microsoft.com/office/drawing/2014/main" xmlns="" val="147181897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State of the USA Health Indicators</a:t>
                      </a:r>
                    </a:p>
                  </a:txBody>
                  <a:tcPr marL="87327" marR="87327"/>
                </a:tc>
                <a:tc>
                  <a:txBody>
                    <a:bodyPr/>
                    <a:lstStyle/>
                    <a:p>
                      <a:r>
                        <a:rPr lang="en-US" sz="1600">
                          <a:hlinkClick r:id="rId5"/>
                        </a:rPr>
                        <a:t>www.stateoftheusa.org</a:t>
                      </a:r>
                      <a:endParaRPr lang="en-US" sz="1600"/>
                    </a:p>
                  </a:txBody>
                  <a:tcPr marL="87327" marR="87327"/>
                </a:tc>
                <a:extLst>
                  <a:ext uri="{0D108BD9-81ED-4DB2-BD59-A6C34878D82A}">
                    <a16:rowId xmlns:a16="http://schemas.microsoft.com/office/drawing/2014/main" xmlns="" val="370740474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Healthy People 2020</a:t>
                      </a:r>
                    </a:p>
                  </a:txBody>
                  <a:tcPr marL="87327" marR="87327"/>
                </a:tc>
                <a:tc>
                  <a:txBody>
                    <a:bodyPr/>
                    <a:lstStyle/>
                    <a:p>
                      <a:r>
                        <a:rPr lang="en-US" sz="1600">
                          <a:hlinkClick r:id="rId6"/>
                        </a:rPr>
                        <a:t>www.healthypeople.gov</a:t>
                      </a:r>
                      <a:endParaRPr lang="en-US" sz="1600"/>
                    </a:p>
                  </a:txBody>
                  <a:tcPr marL="87327" marR="87327"/>
                </a:tc>
                <a:extLst>
                  <a:ext uri="{0D108BD9-81ED-4DB2-BD59-A6C34878D82A}">
                    <a16:rowId xmlns:a16="http://schemas.microsoft.com/office/drawing/2014/main" xmlns="" val="199325664"/>
                  </a:ext>
                </a:extLst>
              </a:tr>
              <a:tr h="370840">
                <a:tc>
                  <a:txBody>
                    <a:bodyPr/>
                    <a:lstStyle/>
                    <a:p>
                      <a:r>
                        <a:rPr lang="en-US" sz="1600"/>
                        <a:t>National Prevention strategy</a:t>
                      </a:r>
                    </a:p>
                  </a:txBody>
                  <a:tcPr marL="87327" marR="87327"/>
                </a:tc>
                <a:tc>
                  <a:txBody>
                    <a:bodyPr/>
                    <a:lstStyle/>
                    <a:p>
                      <a:r>
                        <a:rPr lang="en-US" sz="1600">
                          <a:hlinkClick r:id="rId7"/>
                        </a:rPr>
                        <a:t>www.surgeongeneral.gov/initiatives/prevention/strategy/report.pdf</a:t>
                      </a:r>
                      <a:endParaRPr lang="en-US" sz="1600"/>
                    </a:p>
                  </a:txBody>
                  <a:tcPr marL="87327" marR="87327"/>
                </a:tc>
                <a:extLst>
                  <a:ext uri="{0D108BD9-81ED-4DB2-BD59-A6C34878D82A}">
                    <a16:rowId xmlns:a16="http://schemas.microsoft.com/office/drawing/2014/main" xmlns="" val="28988240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Annie E. Casey Foundation’s KIDS COUNT</a:t>
                      </a:r>
                    </a:p>
                  </a:txBody>
                  <a:tcPr marL="87327" marR="87327"/>
                </a:tc>
                <a:tc>
                  <a:txBody>
                    <a:bodyPr/>
                    <a:lstStyle/>
                    <a:p>
                      <a:r>
                        <a:rPr lang="en-US" sz="1600">
                          <a:hlinkClick r:id="rId8"/>
                        </a:rPr>
                        <a:t>datacenter.kidscount.org</a:t>
                      </a:r>
                      <a:endParaRPr lang="en-US" sz="1600"/>
                    </a:p>
                  </a:txBody>
                  <a:tcPr marL="87327" marR="87327"/>
                </a:tc>
                <a:extLst>
                  <a:ext uri="{0D108BD9-81ED-4DB2-BD59-A6C34878D82A}">
                    <a16:rowId xmlns:a16="http://schemas.microsoft.com/office/drawing/2014/main" xmlns="" val="3907961536"/>
                  </a:ext>
                </a:extLst>
              </a:tr>
            </a:tbl>
          </a:graphicData>
        </a:graphic>
      </p:graphicFrame>
    </p:spTree>
    <p:extLst>
      <p:ext uri="{BB962C8B-B14F-4D97-AF65-F5344CB8AC3E}">
        <p14:creationId xmlns:p14="http://schemas.microsoft.com/office/powerpoint/2010/main" val="3870100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9698"/>
            <a:ext cx="7886700" cy="1325563"/>
          </a:xfrm>
        </p:spPr>
        <p:txBody>
          <a:bodyPr/>
          <a:lstStyle/>
          <a:p>
            <a:r>
              <a:rPr lang="en-US"/>
              <a:t>Resources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99840797"/>
              </p:ext>
            </p:extLst>
          </p:nvPr>
        </p:nvGraphicFramePr>
        <p:xfrm>
          <a:off x="870857" y="3375132"/>
          <a:ext cx="7886701" cy="3281680"/>
        </p:xfrm>
        <a:graphic>
          <a:graphicData uri="http://schemas.openxmlformats.org/drawingml/2006/table">
            <a:tbl>
              <a:tblPr firstRow="1" bandRow="1">
                <a:tableStyleId>{5C22544A-7EE6-4342-B048-85BDC9FD1C3A}</a:tableStyleId>
              </a:tblPr>
              <a:tblGrid>
                <a:gridCol w="4132833">
                  <a:extLst>
                    <a:ext uri="{9D8B030D-6E8A-4147-A177-3AD203B41FA5}">
                      <a16:colId xmlns:a16="http://schemas.microsoft.com/office/drawing/2014/main" xmlns="" val="1245990944"/>
                    </a:ext>
                  </a:extLst>
                </a:gridCol>
                <a:gridCol w="3753868">
                  <a:extLst>
                    <a:ext uri="{9D8B030D-6E8A-4147-A177-3AD203B41FA5}">
                      <a16:colId xmlns:a16="http://schemas.microsoft.com/office/drawing/2014/main" xmlns="" val="3974405920"/>
                    </a:ext>
                  </a:extLst>
                </a:gridCol>
              </a:tblGrid>
              <a:tr h="539948">
                <a:tc>
                  <a:txBody>
                    <a:bodyPr/>
                    <a:lstStyle/>
                    <a:p>
                      <a:r>
                        <a:rPr lang="en-US"/>
                        <a:t>Review Source</a:t>
                      </a:r>
                    </a:p>
                  </a:txBody>
                  <a:tcPr marL="87327" marR="8732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Website</a:t>
                      </a:r>
                    </a:p>
                    <a:p>
                      <a:endParaRPr lang="en-US"/>
                    </a:p>
                  </a:txBody>
                  <a:tcPr marL="87327" marR="87327"/>
                </a:tc>
                <a:extLst>
                  <a:ext uri="{0D108BD9-81ED-4DB2-BD59-A6C34878D82A}">
                    <a16:rowId xmlns:a16="http://schemas.microsoft.com/office/drawing/2014/main" xmlns="" val="546496070"/>
                  </a:ext>
                </a:extLst>
              </a:tr>
              <a:tr h="370840">
                <a:tc>
                  <a:txBody>
                    <a:bodyPr/>
                    <a:lstStyle/>
                    <a:p>
                      <a:r>
                        <a:rPr lang="en-US" sz="1600"/>
                        <a:t>The County Health Rankings and Roadmaps</a:t>
                      </a:r>
                    </a:p>
                  </a:txBody>
                  <a:tcPr marL="87327" marR="8732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hlinkClick r:id="rId3"/>
                        </a:rPr>
                        <a:t>www.countyhealthrankings.org</a:t>
                      </a:r>
                      <a:endParaRPr lang="en-US" sz="1600"/>
                    </a:p>
                  </a:txBody>
                  <a:tcPr marL="87327" marR="87327"/>
                </a:tc>
                <a:extLst>
                  <a:ext uri="{0D108BD9-81ED-4DB2-BD59-A6C34878D82A}">
                    <a16:rowId xmlns:a16="http://schemas.microsoft.com/office/drawing/2014/main" xmlns="" val="2603994143"/>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United Health Foundation’s America’s Health Rankings</a:t>
                      </a:r>
                    </a:p>
                  </a:txBody>
                  <a:tcPr marL="87327" marR="87327"/>
                </a:tc>
                <a:tc>
                  <a:txBody>
                    <a:bodyPr/>
                    <a:lstStyle/>
                    <a:p>
                      <a:r>
                        <a:rPr lang="en-US" sz="1600">
                          <a:hlinkClick r:id="rId4"/>
                        </a:rPr>
                        <a:t>www.americashealthrankings.org</a:t>
                      </a:r>
                      <a:endParaRPr lang="en-US" sz="1600"/>
                    </a:p>
                  </a:txBody>
                  <a:tcPr marL="87327" marR="87327"/>
                </a:tc>
                <a:extLst>
                  <a:ext uri="{0D108BD9-81ED-4DB2-BD59-A6C34878D82A}">
                    <a16:rowId xmlns:a16="http://schemas.microsoft.com/office/drawing/2014/main" xmlns="" val="147181897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State of the USA Health Indicators</a:t>
                      </a:r>
                    </a:p>
                  </a:txBody>
                  <a:tcPr marL="87327" marR="87327"/>
                </a:tc>
                <a:tc>
                  <a:txBody>
                    <a:bodyPr/>
                    <a:lstStyle/>
                    <a:p>
                      <a:r>
                        <a:rPr lang="en-US" sz="1600">
                          <a:hlinkClick r:id="rId5"/>
                        </a:rPr>
                        <a:t>www.stateoftheusa.org</a:t>
                      </a:r>
                      <a:endParaRPr lang="en-US" sz="1600"/>
                    </a:p>
                  </a:txBody>
                  <a:tcPr marL="87327" marR="87327"/>
                </a:tc>
                <a:extLst>
                  <a:ext uri="{0D108BD9-81ED-4DB2-BD59-A6C34878D82A}">
                    <a16:rowId xmlns:a16="http://schemas.microsoft.com/office/drawing/2014/main" xmlns="" val="370740474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Healthy People 2020</a:t>
                      </a:r>
                    </a:p>
                  </a:txBody>
                  <a:tcPr marL="87327" marR="87327"/>
                </a:tc>
                <a:tc>
                  <a:txBody>
                    <a:bodyPr/>
                    <a:lstStyle/>
                    <a:p>
                      <a:r>
                        <a:rPr lang="en-US" sz="1600">
                          <a:hlinkClick r:id="rId6"/>
                        </a:rPr>
                        <a:t>www.healthypeople.gov</a:t>
                      </a:r>
                      <a:endParaRPr lang="en-US" sz="1600"/>
                    </a:p>
                  </a:txBody>
                  <a:tcPr marL="87327" marR="87327"/>
                </a:tc>
                <a:extLst>
                  <a:ext uri="{0D108BD9-81ED-4DB2-BD59-A6C34878D82A}">
                    <a16:rowId xmlns:a16="http://schemas.microsoft.com/office/drawing/2014/main" xmlns="" val="199325664"/>
                  </a:ext>
                </a:extLst>
              </a:tr>
              <a:tr h="370840">
                <a:tc>
                  <a:txBody>
                    <a:bodyPr/>
                    <a:lstStyle/>
                    <a:p>
                      <a:r>
                        <a:rPr lang="en-US" sz="1600"/>
                        <a:t>National Prevention strategy</a:t>
                      </a:r>
                    </a:p>
                  </a:txBody>
                  <a:tcPr marL="87327" marR="87327"/>
                </a:tc>
                <a:tc>
                  <a:txBody>
                    <a:bodyPr/>
                    <a:lstStyle/>
                    <a:p>
                      <a:r>
                        <a:rPr lang="en-US" sz="1600">
                          <a:hlinkClick r:id="rId7"/>
                        </a:rPr>
                        <a:t>www.surgeongeneral.gov/initiatives/prevention/strategy/report.pdf</a:t>
                      </a:r>
                      <a:endParaRPr lang="en-US" sz="1600"/>
                    </a:p>
                  </a:txBody>
                  <a:tcPr marL="87327" marR="87327"/>
                </a:tc>
                <a:extLst>
                  <a:ext uri="{0D108BD9-81ED-4DB2-BD59-A6C34878D82A}">
                    <a16:rowId xmlns:a16="http://schemas.microsoft.com/office/drawing/2014/main" xmlns="" val="28988240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Annie E. Casey Foundation’s KIDS COUNT</a:t>
                      </a:r>
                    </a:p>
                  </a:txBody>
                  <a:tcPr marL="87327" marR="87327"/>
                </a:tc>
                <a:tc>
                  <a:txBody>
                    <a:bodyPr/>
                    <a:lstStyle/>
                    <a:p>
                      <a:r>
                        <a:rPr lang="en-US" sz="1600">
                          <a:hlinkClick r:id="rId8"/>
                        </a:rPr>
                        <a:t>datacenter.kidscount.org</a:t>
                      </a:r>
                      <a:endParaRPr lang="en-US" sz="1600"/>
                    </a:p>
                  </a:txBody>
                  <a:tcPr marL="87327" marR="87327"/>
                </a:tc>
                <a:extLst>
                  <a:ext uri="{0D108BD9-81ED-4DB2-BD59-A6C34878D82A}">
                    <a16:rowId xmlns:a16="http://schemas.microsoft.com/office/drawing/2014/main" xmlns="" val="3907961536"/>
                  </a:ext>
                </a:extLst>
              </a:tr>
            </a:tbl>
          </a:graphicData>
        </a:graphic>
      </p:graphicFrame>
      <p:sp>
        <p:nvSpPr>
          <p:cNvPr id="3" name="TextBox 2"/>
          <p:cNvSpPr txBox="1"/>
          <p:nvPr/>
        </p:nvSpPr>
        <p:spPr>
          <a:xfrm>
            <a:off x="870857" y="1343807"/>
            <a:ext cx="5893729" cy="2031325"/>
          </a:xfrm>
          <a:prstGeom prst="rect">
            <a:avLst/>
          </a:prstGeom>
          <a:noFill/>
        </p:spPr>
        <p:txBody>
          <a:bodyPr wrap="none" rtlCol="0">
            <a:spAutoFit/>
          </a:bodyPr>
          <a:lstStyle/>
          <a:p>
            <a:r>
              <a:rPr lang="en-US"/>
              <a:t>County level data for health indicators (access to excel sheet)</a:t>
            </a:r>
          </a:p>
          <a:p>
            <a:r>
              <a:rPr lang="en-US"/>
              <a:t>click on "2017 County Health Rankings National Data" </a:t>
            </a:r>
          </a:p>
          <a:p>
            <a:r>
              <a:rPr lang="en-US"/>
              <a:t>here: </a:t>
            </a:r>
            <a:r>
              <a:rPr lang="en-US">
                <a:hlinkClick r:id="rId9"/>
              </a:rPr>
              <a:t>http://www.countyhealthrankings.org/rankings/data</a:t>
            </a:r>
            <a:r>
              <a:rPr lang="en-US"/>
              <a:t> </a:t>
            </a:r>
          </a:p>
          <a:p>
            <a:endParaRPr lang="en-US"/>
          </a:p>
          <a:p>
            <a:r>
              <a:rPr lang="en-US"/>
              <a:t>E-modules</a:t>
            </a:r>
          </a:p>
          <a:p>
            <a:endParaRPr lang="en-US"/>
          </a:p>
          <a:p>
            <a:r>
              <a:rPr lang="en-US"/>
              <a:t>Links in table below </a:t>
            </a:r>
          </a:p>
        </p:txBody>
      </p:sp>
    </p:spTree>
    <p:extLst>
      <p:ext uri="{BB962C8B-B14F-4D97-AF65-F5344CB8AC3E}">
        <p14:creationId xmlns:p14="http://schemas.microsoft.com/office/powerpoint/2010/main" val="709418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68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extLst/>
          </p:nvPr>
        </p:nvSpPr>
        <p:spPr>
          <a:xfrm>
            <a:off x="933449" y="1455262"/>
            <a:ext cx="3390901" cy="5269388"/>
          </a:xfrm>
        </p:spPr>
        <p:txBody>
          <a:bodyPr vert="horz" lIns="91440" tIns="45720" rIns="91440" bIns="45720" rtlCol="0" anchor="t">
            <a:normAutofit/>
          </a:bodyPr>
          <a:lstStyle/>
          <a:p>
            <a:pPr>
              <a:buClr>
                <a:srgbClr val="129DBF"/>
              </a:buClr>
            </a:pPr>
            <a:r>
              <a:rPr lang="en-US"/>
              <a:t>UNMC</a:t>
            </a:r>
          </a:p>
          <a:p>
            <a:pPr>
              <a:buClr>
                <a:srgbClr val="129DBF"/>
              </a:buClr>
            </a:pPr>
            <a:r>
              <a:rPr lang="en-US"/>
              <a:t>UNL</a:t>
            </a:r>
          </a:p>
          <a:p>
            <a:pPr>
              <a:buClr>
                <a:srgbClr val="129DBF"/>
              </a:buClr>
            </a:pPr>
            <a:r>
              <a:rPr lang="en-US"/>
              <a:t>UNO</a:t>
            </a:r>
          </a:p>
          <a:p>
            <a:pPr>
              <a:buClr>
                <a:srgbClr val="129DBF"/>
              </a:buClr>
            </a:pPr>
            <a:r>
              <a:rPr lang="en-US"/>
              <a:t>UNK</a:t>
            </a:r>
          </a:p>
          <a:p>
            <a:pPr>
              <a:buClr>
                <a:srgbClr val="129DBF"/>
              </a:buClr>
            </a:pPr>
            <a:r>
              <a:rPr lang="en-US"/>
              <a:t>Boys Town National Research Hospital </a:t>
            </a:r>
          </a:p>
          <a:p>
            <a:pPr>
              <a:buClr>
                <a:srgbClr val="129DBF"/>
              </a:buClr>
            </a:pPr>
            <a:r>
              <a:rPr lang="en-US"/>
              <a:t>UND</a:t>
            </a:r>
          </a:p>
          <a:p>
            <a:pPr>
              <a:buClr>
                <a:srgbClr val="129DBF"/>
              </a:buClr>
            </a:pPr>
            <a:r>
              <a:rPr lang="en-US"/>
              <a:t>NDSU</a:t>
            </a:r>
          </a:p>
          <a:p>
            <a:pPr>
              <a:buClr>
                <a:srgbClr val="129DBF"/>
              </a:buClr>
            </a:pPr>
            <a:r>
              <a:rPr lang="en-US"/>
              <a:t>USD</a:t>
            </a:r>
          </a:p>
          <a:p>
            <a:pPr>
              <a:buClr>
                <a:srgbClr val="129DBF"/>
              </a:buClr>
            </a:pPr>
            <a:r>
              <a:rPr lang="en-US"/>
              <a:t>KU</a:t>
            </a:r>
          </a:p>
        </p:txBody>
      </p:sp>
      <p:pic>
        <p:nvPicPr>
          <p:cNvPr id="7" name="Picture 6"/>
          <p:cNvPicPr>
            <a:picLocks noChangeAspect="1"/>
          </p:cNvPicPr>
          <p:nvPr/>
        </p:nvPicPr>
        <p:blipFill>
          <a:blip r:embed="rId3"/>
          <a:stretch>
            <a:fillRect/>
          </a:stretch>
        </p:blipFill>
        <p:spPr>
          <a:xfrm>
            <a:off x="4786592" y="2158134"/>
            <a:ext cx="3593373" cy="3506396"/>
          </a:xfrm>
          <a:prstGeom prst="rect">
            <a:avLst/>
          </a:prstGeom>
        </p:spPr>
      </p:pic>
      <p:sp>
        <p:nvSpPr>
          <p:cNvPr id="6" name="Title 1"/>
          <p:cNvSpPr>
            <a:spLocks noGrp="1"/>
          </p:cNvSpPr>
          <p:nvPr>
            <p:ph type="title"/>
          </p:nvPr>
        </p:nvSpPr>
        <p:spPr>
          <a:xfrm>
            <a:off x="628650" y="129698"/>
            <a:ext cx="7886700" cy="1325563"/>
          </a:xfrm>
        </p:spPr>
        <p:txBody>
          <a:bodyPr/>
          <a:lstStyle/>
          <a:p>
            <a:r>
              <a:rPr lang="en-US"/>
              <a:t>Great Plains </a:t>
            </a:r>
            <a:r>
              <a:rPr lang="en-US" err="1"/>
              <a:t>IDeA</a:t>
            </a:r>
            <a:r>
              <a:rPr lang="en-US"/>
              <a:t>-CTR</a:t>
            </a:r>
          </a:p>
        </p:txBody>
      </p:sp>
    </p:spTree>
    <p:extLst>
      <p:ext uri="{BB962C8B-B14F-4D97-AF65-F5344CB8AC3E}">
        <p14:creationId xmlns:p14="http://schemas.microsoft.com/office/powerpoint/2010/main" val="3395476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3476" y="2066280"/>
            <a:ext cx="2841692" cy="1569660"/>
          </a:xfrm>
          <a:prstGeom prst="rect">
            <a:avLst/>
          </a:prstGeom>
          <a:noFill/>
          <a:ln w="25400">
            <a:solidFill>
              <a:srgbClr val="0000FF"/>
            </a:solidFill>
          </a:ln>
        </p:spPr>
        <p:txBody>
          <a:bodyPr wrap="square" rtlCol="0">
            <a:spAutoFit/>
          </a:bodyPr>
          <a:lstStyle/>
          <a:p>
            <a:pPr algn="ctr"/>
            <a:r>
              <a:rPr lang="en-US" sz="2400"/>
              <a:t>Patient-oriented research involving direct interaction with human subjects</a:t>
            </a:r>
          </a:p>
        </p:txBody>
      </p:sp>
      <p:sp>
        <p:nvSpPr>
          <p:cNvPr id="5" name="TextBox 4"/>
          <p:cNvSpPr txBox="1"/>
          <p:nvPr/>
        </p:nvSpPr>
        <p:spPr>
          <a:xfrm>
            <a:off x="3595168" y="2582641"/>
            <a:ext cx="2690994" cy="830997"/>
          </a:xfrm>
          <a:prstGeom prst="rect">
            <a:avLst/>
          </a:prstGeom>
          <a:noFill/>
          <a:ln w="25400">
            <a:solidFill>
              <a:srgbClr val="0000FF"/>
            </a:solidFill>
          </a:ln>
        </p:spPr>
        <p:txBody>
          <a:bodyPr wrap="square" rtlCol="0">
            <a:spAutoFit/>
          </a:bodyPr>
          <a:lstStyle/>
          <a:p>
            <a:pPr algn="ctr"/>
            <a:r>
              <a:rPr lang="en-US" sz="2400"/>
              <a:t>Epidemiologic and behavioral studies</a:t>
            </a:r>
          </a:p>
        </p:txBody>
      </p:sp>
      <p:sp>
        <p:nvSpPr>
          <p:cNvPr id="6" name="TextBox 5"/>
          <p:cNvSpPr txBox="1"/>
          <p:nvPr/>
        </p:nvSpPr>
        <p:spPr>
          <a:xfrm>
            <a:off x="6307688" y="2813474"/>
            <a:ext cx="2690994" cy="1200328"/>
          </a:xfrm>
          <a:prstGeom prst="rect">
            <a:avLst/>
          </a:prstGeom>
          <a:noFill/>
          <a:ln w="25400">
            <a:solidFill>
              <a:srgbClr val="0000FF"/>
            </a:solidFill>
          </a:ln>
        </p:spPr>
        <p:txBody>
          <a:bodyPr wrap="square" rtlCol="0">
            <a:spAutoFit/>
          </a:bodyPr>
          <a:lstStyle/>
          <a:p>
            <a:pPr algn="ctr"/>
            <a:r>
              <a:rPr lang="en-US" sz="2400"/>
              <a:t>Outcomes research and health services research</a:t>
            </a:r>
          </a:p>
        </p:txBody>
      </p:sp>
      <p:sp>
        <p:nvSpPr>
          <p:cNvPr id="9" name="Rectangle 8"/>
          <p:cNvSpPr/>
          <p:nvPr/>
        </p:nvSpPr>
        <p:spPr>
          <a:xfrm>
            <a:off x="4090311" y="1663277"/>
            <a:ext cx="3478402" cy="923330"/>
          </a:xfrm>
          <a:prstGeom prst="rect">
            <a:avLst/>
          </a:prstGeom>
          <a:noFill/>
        </p:spPr>
        <p:txBody>
          <a:bodyPr wrap="square" lIns="91440" tIns="45720" rIns="91440" bIns="45720">
            <a:spAutoFit/>
          </a:bodyPr>
          <a:lstStyle/>
          <a:p>
            <a:pPr algn="ctr"/>
            <a:r>
              <a:rPr lang="en-US" sz="5400" b="1" cap="none" spc="0">
                <a:ln w="28575">
                  <a:solidFill>
                    <a:schemeClr val="tx2">
                      <a:satMod val="155000"/>
                    </a:schemeClr>
                  </a:solidFill>
                  <a:prstDash val="solid"/>
                </a:ln>
                <a:effectLst>
                  <a:outerShdw blurRad="41275" dist="20320" dir="1800000" algn="tl" rotWithShape="0">
                    <a:srgbClr val="000000">
                      <a:alpha val="40000"/>
                    </a:srgbClr>
                  </a:outerShdw>
                </a:effectLst>
                <a:latin typeface="Avenir Next Medium"/>
              </a:rPr>
              <a:t>Clinical</a:t>
            </a:r>
          </a:p>
        </p:txBody>
      </p:sp>
      <p:sp>
        <p:nvSpPr>
          <p:cNvPr id="8" name="Rectangle 7"/>
          <p:cNvSpPr/>
          <p:nvPr/>
        </p:nvSpPr>
        <p:spPr>
          <a:xfrm>
            <a:off x="0" y="-1"/>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13657" y="69669"/>
            <a:ext cx="8316686" cy="116694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What is Clinical Translational Research (CTR)?</a:t>
            </a:r>
          </a:p>
        </p:txBody>
      </p:sp>
    </p:spTree>
    <p:extLst>
      <p:ext uri="{BB962C8B-B14F-4D97-AF65-F5344CB8AC3E}">
        <p14:creationId xmlns:p14="http://schemas.microsoft.com/office/powerpoint/2010/main" val="554910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3476" y="2066280"/>
            <a:ext cx="2841692" cy="1569660"/>
          </a:xfrm>
          <a:prstGeom prst="rect">
            <a:avLst/>
          </a:prstGeom>
          <a:noFill/>
          <a:ln w="25400">
            <a:solidFill>
              <a:srgbClr val="0000FF"/>
            </a:solidFill>
          </a:ln>
        </p:spPr>
        <p:txBody>
          <a:bodyPr wrap="square" rtlCol="0">
            <a:spAutoFit/>
          </a:bodyPr>
          <a:lstStyle/>
          <a:p>
            <a:pPr algn="ctr"/>
            <a:r>
              <a:rPr lang="en-US" sz="2400"/>
              <a:t>Patient-oriented research involving direct interaction with human subjects</a:t>
            </a:r>
          </a:p>
        </p:txBody>
      </p:sp>
      <p:sp>
        <p:nvSpPr>
          <p:cNvPr id="5" name="TextBox 4"/>
          <p:cNvSpPr txBox="1"/>
          <p:nvPr/>
        </p:nvSpPr>
        <p:spPr>
          <a:xfrm>
            <a:off x="3595168" y="2582641"/>
            <a:ext cx="2690994" cy="830997"/>
          </a:xfrm>
          <a:prstGeom prst="rect">
            <a:avLst/>
          </a:prstGeom>
          <a:noFill/>
          <a:ln w="25400">
            <a:solidFill>
              <a:srgbClr val="0000FF"/>
            </a:solidFill>
          </a:ln>
        </p:spPr>
        <p:txBody>
          <a:bodyPr wrap="square" rtlCol="0">
            <a:spAutoFit/>
          </a:bodyPr>
          <a:lstStyle/>
          <a:p>
            <a:pPr algn="ctr"/>
            <a:r>
              <a:rPr lang="en-US" sz="2400"/>
              <a:t>Epidemiologic and behavioral studies</a:t>
            </a:r>
          </a:p>
        </p:txBody>
      </p:sp>
      <p:sp>
        <p:nvSpPr>
          <p:cNvPr id="6" name="TextBox 5"/>
          <p:cNvSpPr txBox="1"/>
          <p:nvPr/>
        </p:nvSpPr>
        <p:spPr>
          <a:xfrm>
            <a:off x="6307688" y="2813474"/>
            <a:ext cx="2690994" cy="1200328"/>
          </a:xfrm>
          <a:prstGeom prst="rect">
            <a:avLst/>
          </a:prstGeom>
          <a:noFill/>
          <a:ln w="25400">
            <a:solidFill>
              <a:srgbClr val="0000FF"/>
            </a:solidFill>
          </a:ln>
        </p:spPr>
        <p:txBody>
          <a:bodyPr wrap="square" rtlCol="0">
            <a:spAutoFit/>
          </a:bodyPr>
          <a:lstStyle/>
          <a:p>
            <a:pPr algn="ctr"/>
            <a:r>
              <a:rPr lang="en-US" sz="2400"/>
              <a:t>Outcomes research and health services research</a:t>
            </a:r>
          </a:p>
        </p:txBody>
      </p:sp>
      <p:sp>
        <p:nvSpPr>
          <p:cNvPr id="7" name="TextBox 6"/>
          <p:cNvSpPr txBox="1"/>
          <p:nvPr/>
        </p:nvSpPr>
        <p:spPr>
          <a:xfrm>
            <a:off x="753476" y="5337887"/>
            <a:ext cx="3573643" cy="1200328"/>
          </a:xfrm>
          <a:prstGeom prst="rect">
            <a:avLst/>
          </a:prstGeom>
          <a:noFill/>
          <a:ln w="25400">
            <a:solidFill>
              <a:srgbClr val="FF0000"/>
            </a:solidFill>
          </a:ln>
        </p:spPr>
        <p:txBody>
          <a:bodyPr wrap="square" rtlCol="0">
            <a:spAutoFit/>
          </a:bodyPr>
          <a:lstStyle/>
          <a:p>
            <a:pPr algn="ctr"/>
            <a:r>
              <a:rPr lang="en-US" sz="2400"/>
              <a:t>“Basic science and preclinical discoveries into human subject research”</a:t>
            </a:r>
          </a:p>
        </p:txBody>
      </p:sp>
      <p:sp>
        <p:nvSpPr>
          <p:cNvPr id="8" name="TextBox 7"/>
          <p:cNvSpPr txBox="1"/>
          <p:nvPr/>
        </p:nvSpPr>
        <p:spPr>
          <a:xfrm>
            <a:off x="4327120" y="4860936"/>
            <a:ext cx="3810448" cy="1938992"/>
          </a:xfrm>
          <a:prstGeom prst="rect">
            <a:avLst/>
          </a:prstGeom>
          <a:noFill/>
          <a:ln w="25400">
            <a:solidFill>
              <a:srgbClr val="FF0000"/>
            </a:solidFill>
          </a:ln>
        </p:spPr>
        <p:txBody>
          <a:bodyPr wrap="square" rtlCol="0">
            <a:spAutoFit/>
          </a:bodyPr>
          <a:lstStyle/>
          <a:p>
            <a:pPr algn="ctr"/>
            <a:r>
              <a:rPr lang="en-US" sz="2400"/>
              <a:t>“Clinical trial results, research findings, and knowledge into practice in clinical and community settings”</a:t>
            </a:r>
          </a:p>
        </p:txBody>
      </p:sp>
      <p:sp>
        <p:nvSpPr>
          <p:cNvPr id="9" name="Rectangle 8"/>
          <p:cNvSpPr/>
          <p:nvPr/>
        </p:nvSpPr>
        <p:spPr>
          <a:xfrm>
            <a:off x="4090311" y="1663277"/>
            <a:ext cx="3478402" cy="923330"/>
          </a:xfrm>
          <a:prstGeom prst="rect">
            <a:avLst/>
          </a:prstGeom>
          <a:noFill/>
        </p:spPr>
        <p:txBody>
          <a:bodyPr wrap="square" lIns="91440" tIns="45720" rIns="91440" bIns="45720">
            <a:spAutoFit/>
          </a:bodyPr>
          <a:lstStyle/>
          <a:p>
            <a:pPr algn="ctr"/>
            <a:r>
              <a:rPr lang="en-US" sz="5400" b="1" cap="none" spc="0">
                <a:ln w="28575">
                  <a:solidFill>
                    <a:schemeClr val="tx2">
                      <a:satMod val="155000"/>
                    </a:schemeClr>
                  </a:solidFill>
                  <a:prstDash val="solid"/>
                </a:ln>
                <a:effectLst>
                  <a:outerShdw blurRad="41275" dist="20320" dir="1800000" algn="tl" rotWithShape="0">
                    <a:srgbClr val="000000">
                      <a:alpha val="40000"/>
                    </a:srgbClr>
                  </a:outerShdw>
                </a:effectLst>
                <a:latin typeface="Avenir Next Medium"/>
              </a:rPr>
              <a:t>Clinical</a:t>
            </a:r>
          </a:p>
        </p:txBody>
      </p:sp>
      <p:sp>
        <p:nvSpPr>
          <p:cNvPr id="10" name="Rectangle 9"/>
          <p:cNvSpPr/>
          <p:nvPr/>
        </p:nvSpPr>
        <p:spPr>
          <a:xfrm>
            <a:off x="753476" y="3986851"/>
            <a:ext cx="4563930" cy="923330"/>
          </a:xfrm>
          <a:prstGeom prst="rect">
            <a:avLst/>
          </a:prstGeom>
          <a:noFill/>
        </p:spPr>
        <p:txBody>
          <a:bodyPr wrap="square" lIns="91440" tIns="45720" rIns="91440" bIns="45720">
            <a:spAutoFit/>
          </a:bodyPr>
          <a:lstStyle/>
          <a:p>
            <a:pPr algn="ctr"/>
            <a:r>
              <a:rPr lang="en-US" sz="5400" b="1" cap="none" spc="0">
                <a:ln w="28575">
                  <a:solidFill>
                    <a:srgbClr val="FF0000"/>
                  </a:solidFill>
                  <a:prstDash val="solid"/>
                </a:ln>
                <a:effectLst>
                  <a:outerShdw blurRad="41275" dist="20320" dir="1800000" algn="tl" rotWithShape="0">
                    <a:srgbClr val="000000">
                      <a:alpha val="40000"/>
                    </a:srgbClr>
                  </a:outerShdw>
                </a:effectLst>
                <a:latin typeface="Avenir Next Medium"/>
              </a:rPr>
              <a:t>Translational</a:t>
            </a:r>
          </a:p>
        </p:txBody>
      </p:sp>
      <p:sp>
        <p:nvSpPr>
          <p:cNvPr id="11" name="Rectangle 10"/>
          <p:cNvSpPr/>
          <p:nvPr/>
        </p:nvSpPr>
        <p:spPr>
          <a:xfrm>
            <a:off x="0" y="-1"/>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13657" y="69669"/>
            <a:ext cx="8316686" cy="116694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What is Clinical Translational Research (CTR)?</a:t>
            </a:r>
          </a:p>
        </p:txBody>
      </p:sp>
    </p:spTree>
    <p:extLst>
      <p:ext uri="{BB962C8B-B14F-4D97-AF65-F5344CB8AC3E}">
        <p14:creationId xmlns:p14="http://schemas.microsoft.com/office/powerpoint/2010/main" val="2602468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p:cNvSpPr/>
          <p:nvPr/>
        </p:nvSpPr>
        <p:spPr>
          <a:xfrm>
            <a:off x="382994" y="1514475"/>
            <a:ext cx="8479651" cy="5197396"/>
          </a:xfrm>
          <a:prstGeom prst="frame">
            <a:avLst>
              <a:gd name="adj1" fmla="val 4666"/>
            </a:avLst>
          </a:prstGeom>
          <a:solidFill>
            <a:schemeClr val="accent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0" y="-1"/>
            <a:ext cx="9144000" cy="1297578"/>
          </a:xfrm>
          <a:prstGeom prst="rect">
            <a:avLst/>
          </a:prstGeom>
          <a:solidFill>
            <a:srgbClr val="A10020"/>
          </a:solidFill>
          <a:ln>
            <a:solidFill>
              <a:srgbClr val="A1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13657" y="69669"/>
            <a:ext cx="8316686" cy="116694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What is Clinical Translational Research (CTR)?</a:t>
            </a:r>
          </a:p>
        </p:txBody>
      </p:sp>
      <p:graphicFrame>
        <p:nvGraphicFramePr>
          <p:cNvPr id="7" name="Table 6"/>
          <p:cNvGraphicFramePr>
            <a:graphicFrameLocks noGrp="1"/>
          </p:cNvGraphicFramePr>
          <p:nvPr>
            <p:extLst>
              <p:ext uri="{D42A27DB-BD31-4B8C-83A1-F6EECF244321}">
                <p14:modId xmlns:p14="http://schemas.microsoft.com/office/powerpoint/2010/main" val="2771662336"/>
              </p:ext>
            </p:extLst>
          </p:nvPr>
        </p:nvGraphicFramePr>
        <p:xfrm>
          <a:off x="752281" y="1848625"/>
          <a:ext cx="7768720" cy="4533152"/>
        </p:xfrm>
        <a:graphic>
          <a:graphicData uri="http://schemas.openxmlformats.org/drawingml/2006/table">
            <a:tbl>
              <a:tblPr firstRow="1" bandRow="1">
                <a:tableStyleId>{5940675A-B579-460E-94D1-54222C63F5DA}</a:tableStyleId>
              </a:tblPr>
              <a:tblGrid>
                <a:gridCol w="1553744">
                  <a:extLst>
                    <a:ext uri="{9D8B030D-6E8A-4147-A177-3AD203B41FA5}">
                      <a16:colId xmlns:a16="http://schemas.microsoft.com/office/drawing/2014/main" xmlns="" val="20000"/>
                    </a:ext>
                  </a:extLst>
                </a:gridCol>
                <a:gridCol w="1553744">
                  <a:extLst>
                    <a:ext uri="{9D8B030D-6E8A-4147-A177-3AD203B41FA5}">
                      <a16:colId xmlns:a16="http://schemas.microsoft.com/office/drawing/2014/main" xmlns="" val="20001"/>
                    </a:ext>
                  </a:extLst>
                </a:gridCol>
                <a:gridCol w="1553744">
                  <a:extLst>
                    <a:ext uri="{9D8B030D-6E8A-4147-A177-3AD203B41FA5}">
                      <a16:colId xmlns:a16="http://schemas.microsoft.com/office/drawing/2014/main" xmlns="" val="20002"/>
                    </a:ext>
                  </a:extLst>
                </a:gridCol>
                <a:gridCol w="1553744">
                  <a:extLst>
                    <a:ext uri="{9D8B030D-6E8A-4147-A177-3AD203B41FA5}">
                      <a16:colId xmlns:a16="http://schemas.microsoft.com/office/drawing/2014/main" xmlns="" val="20003"/>
                    </a:ext>
                  </a:extLst>
                </a:gridCol>
                <a:gridCol w="1553744">
                  <a:extLst>
                    <a:ext uri="{9D8B030D-6E8A-4147-A177-3AD203B41FA5}">
                      <a16:colId xmlns:a16="http://schemas.microsoft.com/office/drawing/2014/main" xmlns="" val="20004"/>
                    </a:ext>
                  </a:extLst>
                </a:gridCol>
              </a:tblGrid>
              <a:tr h="358513">
                <a:tc>
                  <a:txBody>
                    <a:bodyPr/>
                    <a:lstStyle/>
                    <a:p>
                      <a:pPr algn="ctr"/>
                      <a:r>
                        <a:rPr lang="en-US" sz="1600">
                          <a:latin typeface="Times New Roman"/>
                          <a:cs typeface="Times New Roman"/>
                        </a:rPr>
                        <a:t>T0</a:t>
                      </a:r>
                    </a:p>
                  </a:txBody>
                  <a:tcPr/>
                </a:tc>
                <a:tc>
                  <a:txBody>
                    <a:bodyPr/>
                    <a:lstStyle/>
                    <a:p>
                      <a:pPr algn="ctr"/>
                      <a:r>
                        <a:rPr lang="en-US" sz="1600">
                          <a:latin typeface="Times New Roman"/>
                          <a:cs typeface="Times New Roman"/>
                        </a:rPr>
                        <a:t>T1</a:t>
                      </a:r>
                    </a:p>
                  </a:txBody>
                  <a:tcPr/>
                </a:tc>
                <a:tc>
                  <a:txBody>
                    <a:bodyPr/>
                    <a:lstStyle/>
                    <a:p>
                      <a:pPr algn="ctr"/>
                      <a:r>
                        <a:rPr lang="en-US" sz="1600">
                          <a:latin typeface="Times New Roman"/>
                          <a:cs typeface="Times New Roman"/>
                        </a:rPr>
                        <a:t>T2</a:t>
                      </a:r>
                    </a:p>
                  </a:txBody>
                  <a:tcPr/>
                </a:tc>
                <a:tc>
                  <a:txBody>
                    <a:bodyPr/>
                    <a:lstStyle/>
                    <a:p>
                      <a:pPr algn="ctr"/>
                      <a:r>
                        <a:rPr lang="en-US" sz="1600">
                          <a:latin typeface="Times New Roman"/>
                          <a:cs typeface="Times New Roman"/>
                        </a:rPr>
                        <a:t>T3</a:t>
                      </a:r>
                    </a:p>
                  </a:txBody>
                  <a:tcPr/>
                </a:tc>
                <a:tc>
                  <a:txBody>
                    <a:bodyPr/>
                    <a:lstStyle/>
                    <a:p>
                      <a:pPr algn="ctr"/>
                      <a:r>
                        <a:rPr lang="en-US" sz="1600">
                          <a:latin typeface="Times New Roman"/>
                          <a:cs typeface="Times New Roman"/>
                        </a:rPr>
                        <a:t>T4</a:t>
                      </a:r>
                    </a:p>
                  </a:txBody>
                  <a:tcPr/>
                </a:tc>
                <a:extLst>
                  <a:ext uri="{0D108BD9-81ED-4DB2-BD59-A6C34878D82A}">
                    <a16:rowId xmlns:a16="http://schemas.microsoft.com/office/drawing/2014/main" xmlns="" val="10000"/>
                  </a:ext>
                </a:extLst>
              </a:tr>
              <a:tr h="41746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1"/>
                  </a:ext>
                </a:extLst>
              </a:tr>
            </a:tbl>
          </a:graphicData>
        </a:graphic>
      </p:graphicFrame>
      <p:sp>
        <p:nvSpPr>
          <p:cNvPr id="8" name="TextBox 7"/>
          <p:cNvSpPr txBox="1"/>
          <p:nvPr/>
        </p:nvSpPr>
        <p:spPr>
          <a:xfrm>
            <a:off x="723482" y="2507701"/>
            <a:ext cx="1575581" cy="523220"/>
          </a:xfrm>
          <a:prstGeom prst="rect">
            <a:avLst/>
          </a:prstGeom>
          <a:noFill/>
        </p:spPr>
        <p:txBody>
          <a:bodyPr wrap="square" rtlCol="0">
            <a:spAutoFit/>
          </a:bodyPr>
          <a:lstStyle/>
          <a:p>
            <a:pPr algn="ctr"/>
            <a:r>
              <a:rPr lang="en-US" sz="1400">
                <a:latin typeface="Times New Roman"/>
                <a:cs typeface="Times New Roman"/>
              </a:rPr>
              <a:t>Basic science research</a:t>
            </a:r>
          </a:p>
        </p:txBody>
      </p:sp>
      <p:sp>
        <p:nvSpPr>
          <p:cNvPr id="9" name="TextBox 8"/>
          <p:cNvSpPr txBox="1"/>
          <p:nvPr/>
        </p:nvSpPr>
        <p:spPr>
          <a:xfrm>
            <a:off x="2322847" y="2515426"/>
            <a:ext cx="1519644" cy="523220"/>
          </a:xfrm>
          <a:prstGeom prst="rect">
            <a:avLst/>
          </a:prstGeom>
          <a:noFill/>
        </p:spPr>
        <p:txBody>
          <a:bodyPr wrap="square" rtlCol="0">
            <a:spAutoFit/>
          </a:bodyPr>
          <a:lstStyle/>
          <a:p>
            <a:pPr algn="ctr"/>
            <a:r>
              <a:rPr lang="en-US" sz="1400">
                <a:latin typeface="Times New Roman"/>
                <a:cs typeface="Times New Roman"/>
              </a:rPr>
              <a:t>Translation to humans</a:t>
            </a:r>
          </a:p>
        </p:txBody>
      </p:sp>
      <p:sp>
        <p:nvSpPr>
          <p:cNvPr id="10" name="Curved Down Arrow 9"/>
          <p:cNvSpPr/>
          <p:nvPr/>
        </p:nvSpPr>
        <p:spPr>
          <a:xfrm rot="10680000" flipV="1">
            <a:off x="1753542" y="2386776"/>
            <a:ext cx="960120" cy="167834"/>
          </a:xfrm>
          <a:prstGeom prst="curvedDownArrow">
            <a:avLst>
              <a:gd name="adj1" fmla="val 25000"/>
              <a:gd name="adj2" fmla="val 85582"/>
              <a:gd name="adj3" fmla="val 361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Curved Down Arrow 10"/>
          <p:cNvSpPr/>
          <p:nvPr/>
        </p:nvSpPr>
        <p:spPr>
          <a:xfrm flipV="1">
            <a:off x="1809475" y="3005349"/>
            <a:ext cx="960120" cy="167834"/>
          </a:xfrm>
          <a:prstGeom prst="curvedDownArrow">
            <a:avLst>
              <a:gd name="adj1" fmla="val 25000"/>
              <a:gd name="adj2" fmla="val 85582"/>
              <a:gd name="adj3" fmla="val 361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p:cNvSpPr/>
          <p:nvPr/>
        </p:nvSpPr>
        <p:spPr>
          <a:xfrm rot="10680000" flipV="1">
            <a:off x="3305341" y="2379051"/>
            <a:ext cx="960120" cy="167834"/>
          </a:xfrm>
          <a:prstGeom prst="curvedDownArrow">
            <a:avLst>
              <a:gd name="adj1" fmla="val 25000"/>
              <a:gd name="adj2" fmla="val 85582"/>
              <a:gd name="adj3" fmla="val 361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p:cNvSpPr/>
          <p:nvPr/>
        </p:nvSpPr>
        <p:spPr>
          <a:xfrm flipV="1">
            <a:off x="3361276" y="3013700"/>
            <a:ext cx="960120" cy="167834"/>
          </a:xfrm>
          <a:prstGeom prst="curvedDownArrow">
            <a:avLst>
              <a:gd name="adj1" fmla="val 25000"/>
              <a:gd name="adj2" fmla="val 85582"/>
              <a:gd name="adj3" fmla="val 361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urved Down Arrow 13"/>
          <p:cNvSpPr/>
          <p:nvPr/>
        </p:nvSpPr>
        <p:spPr>
          <a:xfrm rot="10680000" flipV="1">
            <a:off x="4873218" y="2387400"/>
            <a:ext cx="960120" cy="167834"/>
          </a:xfrm>
          <a:prstGeom prst="curvedDownArrow">
            <a:avLst>
              <a:gd name="adj1" fmla="val 25000"/>
              <a:gd name="adj2" fmla="val 85582"/>
              <a:gd name="adj3" fmla="val 361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Curved Down Arrow 14"/>
          <p:cNvSpPr/>
          <p:nvPr/>
        </p:nvSpPr>
        <p:spPr>
          <a:xfrm flipV="1">
            <a:off x="4913077" y="3005975"/>
            <a:ext cx="960120" cy="167834"/>
          </a:xfrm>
          <a:prstGeom prst="curvedDownArrow">
            <a:avLst>
              <a:gd name="adj1" fmla="val 25000"/>
              <a:gd name="adj2" fmla="val 85582"/>
              <a:gd name="adj3" fmla="val 361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urved Down Arrow 15"/>
          <p:cNvSpPr/>
          <p:nvPr/>
        </p:nvSpPr>
        <p:spPr>
          <a:xfrm rot="10680000" flipV="1">
            <a:off x="6408939" y="2379675"/>
            <a:ext cx="960120" cy="167834"/>
          </a:xfrm>
          <a:prstGeom prst="curvedDownArrow">
            <a:avLst>
              <a:gd name="adj1" fmla="val 25000"/>
              <a:gd name="adj2" fmla="val 85582"/>
              <a:gd name="adj3" fmla="val 361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urved Down Arrow 16"/>
          <p:cNvSpPr/>
          <p:nvPr/>
        </p:nvSpPr>
        <p:spPr>
          <a:xfrm flipV="1">
            <a:off x="6464876" y="2998251"/>
            <a:ext cx="960120" cy="167834"/>
          </a:xfrm>
          <a:prstGeom prst="curvedDownArrow">
            <a:avLst>
              <a:gd name="adj1" fmla="val 25000"/>
              <a:gd name="adj2" fmla="val 85582"/>
              <a:gd name="adj3" fmla="val 36111"/>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3873976" y="2507076"/>
            <a:ext cx="1519644" cy="523220"/>
          </a:xfrm>
          <a:prstGeom prst="rect">
            <a:avLst/>
          </a:prstGeom>
          <a:noFill/>
        </p:spPr>
        <p:txBody>
          <a:bodyPr wrap="square" rtlCol="0">
            <a:spAutoFit/>
          </a:bodyPr>
          <a:lstStyle/>
          <a:p>
            <a:pPr algn="ctr"/>
            <a:r>
              <a:rPr lang="en-US" sz="1400">
                <a:latin typeface="Times New Roman"/>
                <a:cs typeface="Times New Roman"/>
              </a:rPr>
              <a:t>Translation to patients</a:t>
            </a:r>
          </a:p>
        </p:txBody>
      </p:sp>
      <p:sp>
        <p:nvSpPr>
          <p:cNvPr id="19" name="TextBox 18"/>
          <p:cNvSpPr txBox="1"/>
          <p:nvPr/>
        </p:nvSpPr>
        <p:spPr>
          <a:xfrm>
            <a:off x="5441186" y="2514801"/>
            <a:ext cx="1519644" cy="523220"/>
          </a:xfrm>
          <a:prstGeom prst="rect">
            <a:avLst/>
          </a:prstGeom>
          <a:noFill/>
        </p:spPr>
        <p:txBody>
          <a:bodyPr wrap="square" rtlCol="0">
            <a:spAutoFit/>
          </a:bodyPr>
          <a:lstStyle/>
          <a:p>
            <a:pPr algn="ctr"/>
            <a:r>
              <a:rPr lang="en-US" sz="1400">
                <a:latin typeface="Times New Roman"/>
                <a:cs typeface="Times New Roman"/>
              </a:rPr>
              <a:t>Translation to practice</a:t>
            </a:r>
          </a:p>
        </p:txBody>
      </p:sp>
      <p:sp>
        <p:nvSpPr>
          <p:cNvPr id="20" name="TextBox 19"/>
          <p:cNvSpPr txBox="1"/>
          <p:nvPr/>
        </p:nvSpPr>
        <p:spPr>
          <a:xfrm>
            <a:off x="6993653" y="2506451"/>
            <a:ext cx="1511272" cy="523220"/>
          </a:xfrm>
          <a:prstGeom prst="rect">
            <a:avLst/>
          </a:prstGeom>
          <a:noFill/>
        </p:spPr>
        <p:txBody>
          <a:bodyPr wrap="square" rtlCol="0">
            <a:spAutoFit/>
          </a:bodyPr>
          <a:lstStyle/>
          <a:p>
            <a:pPr algn="ctr"/>
            <a:r>
              <a:rPr lang="en-US" sz="1400">
                <a:latin typeface="Times New Roman"/>
                <a:cs typeface="Times New Roman"/>
              </a:rPr>
              <a:t>Translation to community</a:t>
            </a:r>
          </a:p>
        </p:txBody>
      </p:sp>
      <p:sp>
        <p:nvSpPr>
          <p:cNvPr id="21" name="Rounded Rectangle 20"/>
          <p:cNvSpPr/>
          <p:nvPr/>
        </p:nvSpPr>
        <p:spPr>
          <a:xfrm>
            <a:off x="819275" y="3262601"/>
            <a:ext cx="1382654" cy="949051"/>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2378780" y="3278677"/>
            <a:ext cx="1382654" cy="932976"/>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3954362" y="3262601"/>
            <a:ext cx="1382654" cy="949051"/>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5506161" y="3254876"/>
            <a:ext cx="1382654" cy="940701"/>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7057293" y="3246526"/>
            <a:ext cx="1382654" cy="949051"/>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63341" y="3463852"/>
            <a:ext cx="1535722" cy="523220"/>
          </a:xfrm>
          <a:prstGeom prst="rect">
            <a:avLst/>
          </a:prstGeom>
          <a:noFill/>
        </p:spPr>
        <p:txBody>
          <a:bodyPr wrap="square" rtlCol="0">
            <a:spAutoFit/>
          </a:bodyPr>
          <a:lstStyle/>
          <a:p>
            <a:pPr algn="ctr"/>
            <a:r>
              <a:rPr lang="en-US" sz="1400">
                <a:latin typeface="Times New Roman"/>
                <a:cs typeface="Times New Roman"/>
              </a:rPr>
              <a:t>Preclinical and animal studies</a:t>
            </a:r>
          </a:p>
        </p:txBody>
      </p:sp>
      <p:sp>
        <p:nvSpPr>
          <p:cNvPr id="27" name="TextBox 26"/>
          <p:cNvSpPr txBox="1"/>
          <p:nvPr/>
        </p:nvSpPr>
        <p:spPr>
          <a:xfrm>
            <a:off x="2346626" y="3375127"/>
            <a:ext cx="1463709" cy="738664"/>
          </a:xfrm>
          <a:prstGeom prst="rect">
            <a:avLst/>
          </a:prstGeom>
          <a:noFill/>
          <a:ln cap="rnd">
            <a:noFill/>
          </a:ln>
        </p:spPr>
        <p:txBody>
          <a:bodyPr wrap="square" rtlCol="0">
            <a:spAutoFit/>
          </a:bodyPr>
          <a:lstStyle/>
          <a:p>
            <a:pPr algn="ctr"/>
            <a:r>
              <a:rPr lang="en-US" sz="1400">
                <a:latin typeface="Times New Roman"/>
                <a:cs typeface="Times New Roman"/>
              </a:rPr>
              <a:t>Proof of concept phase 1 clinical trials</a:t>
            </a:r>
          </a:p>
        </p:txBody>
      </p:sp>
      <p:sp>
        <p:nvSpPr>
          <p:cNvPr id="28" name="TextBox 27"/>
          <p:cNvSpPr txBox="1"/>
          <p:nvPr/>
        </p:nvSpPr>
        <p:spPr>
          <a:xfrm>
            <a:off x="3897757" y="3238177"/>
            <a:ext cx="1504237" cy="954107"/>
          </a:xfrm>
          <a:prstGeom prst="rect">
            <a:avLst/>
          </a:prstGeom>
          <a:noFill/>
        </p:spPr>
        <p:txBody>
          <a:bodyPr wrap="square" rtlCol="0">
            <a:spAutoFit/>
          </a:bodyPr>
          <a:lstStyle/>
          <a:p>
            <a:pPr algn="ctr"/>
            <a:r>
              <a:rPr lang="en-US" sz="1400">
                <a:latin typeface="Times New Roman"/>
                <a:cs typeface="Times New Roman"/>
              </a:rPr>
              <a:t>Phase 2 clinical trials </a:t>
            </a:r>
          </a:p>
          <a:p>
            <a:pPr algn="ctr"/>
            <a:r>
              <a:rPr lang="en-US" sz="1400">
                <a:latin typeface="Times New Roman"/>
                <a:cs typeface="Times New Roman"/>
              </a:rPr>
              <a:t>Phase 3 clinical trials</a:t>
            </a:r>
          </a:p>
        </p:txBody>
      </p:sp>
      <p:sp>
        <p:nvSpPr>
          <p:cNvPr id="29" name="TextBox 28"/>
          <p:cNvSpPr txBox="1"/>
          <p:nvPr/>
        </p:nvSpPr>
        <p:spPr>
          <a:xfrm>
            <a:off x="5448888" y="3245902"/>
            <a:ext cx="1480456" cy="954107"/>
          </a:xfrm>
          <a:prstGeom prst="rect">
            <a:avLst/>
          </a:prstGeom>
          <a:noFill/>
        </p:spPr>
        <p:txBody>
          <a:bodyPr wrap="square" rtlCol="0">
            <a:spAutoFit/>
          </a:bodyPr>
          <a:lstStyle/>
          <a:p>
            <a:pPr algn="ctr"/>
            <a:r>
              <a:rPr lang="en-US" sz="1400">
                <a:latin typeface="Times New Roman"/>
                <a:cs typeface="Times New Roman"/>
              </a:rPr>
              <a:t>Phase 4 clinical trials and clinical outcomes research</a:t>
            </a:r>
          </a:p>
        </p:txBody>
      </p:sp>
      <p:sp>
        <p:nvSpPr>
          <p:cNvPr id="30" name="TextBox 29"/>
          <p:cNvSpPr txBox="1"/>
          <p:nvPr/>
        </p:nvSpPr>
        <p:spPr>
          <a:xfrm>
            <a:off x="6983940" y="3462602"/>
            <a:ext cx="1504237" cy="523220"/>
          </a:xfrm>
          <a:prstGeom prst="rect">
            <a:avLst/>
          </a:prstGeom>
          <a:noFill/>
        </p:spPr>
        <p:txBody>
          <a:bodyPr wrap="square" rtlCol="0">
            <a:spAutoFit/>
          </a:bodyPr>
          <a:lstStyle/>
          <a:p>
            <a:pPr algn="ctr"/>
            <a:r>
              <a:rPr lang="en-US" sz="1400">
                <a:latin typeface="Times New Roman"/>
                <a:cs typeface="Times New Roman"/>
              </a:rPr>
              <a:t>Population-level outcomes research</a:t>
            </a:r>
          </a:p>
        </p:txBody>
      </p:sp>
      <p:sp>
        <p:nvSpPr>
          <p:cNvPr id="31" name="Down Arrow 30"/>
          <p:cNvSpPr/>
          <p:nvPr/>
        </p:nvSpPr>
        <p:spPr>
          <a:xfrm>
            <a:off x="1414807" y="4227727"/>
            <a:ext cx="209006" cy="41795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Down Arrow 31"/>
          <p:cNvSpPr/>
          <p:nvPr/>
        </p:nvSpPr>
        <p:spPr>
          <a:xfrm>
            <a:off x="2982015" y="4219377"/>
            <a:ext cx="209006" cy="41795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Down Arrow 32"/>
          <p:cNvSpPr/>
          <p:nvPr/>
        </p:nvSpPr>
        <p:spPr>
          <a:xfrm>
            <a:off x="4557597" y="4219377"/>
            <a:ext cx="209006" cy="41795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6092651" y="4194952"/>
            <a:ext cx="209006" cy="41795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Down Arrow 34"/>
          <p:cNvSpPr/>
          <p:nvPr/>
        </p:nvSpPr>
        <p:spPr>
          <a:xfrm>
            <a:off x="7652155" y="4211027"/>
            <a:ext cx="209006" cy="41795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747264" y="4605177"/>
            <a:ext cx="1535722" cy="954107"/>
          </a:xfrm>
          <a:prstGeom prst="rect">
            <a:avLst/>
          </a:prstGeom>
          <a:noFill/>
        </p:spPr>
        <p:txBody>
          <a:bodyPr wrap="square" rtlCol="0">
            <a:spAutoFit/>
          </a:bodyPr>
          <a:lstStyle/>
          <a:p>
            <a:pPr algn="ctr"/>
            <a:r>
              <a:rPr lang="en-US" sz="1400">
                <a:latin typeface="Times New Roman"/>
                <a:cs typeface="Times New Roman"/>
              </a:rPr>
              <a:t>Defining mechanisms, targets, and lead molecules</a:t>
            </a:r>
          </a:p>
        </p:txBody>
      </p:sp>
      <p:sp>
        <p:nvSpPr>
          <p:cNvPr id="37" name="TextBox 36"/>
          <p:cNvSpPr txBox="1"/>
          <p:nvPr/>
        </p:nvSpPr>
        <p:spPr>
          <a:xfrm>
            <a:off x="2314473" y="4612902"/>
            <a:ext cx="1535722" cy="954107"/>
          </a:xfrm>
          <a:prstGeom prst="rect">
            <a:avLst/>
          </a:prstGeom>
          <a:noFill/>
        </p:spPr>
        <p:txBody>
          <a:bodyPr wrap="square" rtlCol="0">
            <a:spAutoFit/>
          </a:bodyPr>
          <a:lstStyle/>
          <a:p>
            <a:pPr algn="ctr"/>
            <a:r>
              <a:rPr lang="en-US" sz="1400">
                <a:latin typeface="Times New Roman"/>
                <a:cs typeface="Times New Roman"/>
              </a:rPr>
              <a:t>New methods of diagnosis, treatment, and prevention</a:t>
            </a:r>
          </a:p>
        </p:txBody>
      </p:sp>
      <p:sp>
        <p:nvSpPr>
          <p:cNvPr id="38" name="TextBox 37"/>
          <p:cNvSpPr txBox="1"/>
          <p:nvPr/>
        </p:nvSpPr>
        <p:spPr>
          <a:xfrm>
            <a:off x="3881681" y="4717077"/>
            <a:ext cx="1535722" cy="738664"/>
          </a:xfrm>
          <a:prstGeom prst="rect">
            <a:avLst/>
          </a:prstGeom>
          <a:noFill/>
        </p:spPr>
        <p:txBody>
          <a:bodyPr wrap="square" rtlCol="0">
            <a:spAutoFit/>
          </a:bodyPr>
          <a:lstStyle/>
          <a:p>
            <a:pPr algn="ctr"/>
            <a:r>
              <a:rPr lang="en-US" sz="1400">
                <a:latin typeface="Times New Roman"/>
                <a:cs typeface="Times New Roman"/>
              </a:rPr>
              <a:t>Controlled studies leading to effective care</a:t>
            </a:r>
          </a:p>
        </p:txBody>
      </p:sp>
      <p:sp>
        <p:nvSpPr>
          <p:cNvPr id="39" name="TextBox 38"/>
          <p:cNvSpPr txBox="1"/>
          <p:nvPr/>
        </p:nvSpPr>
        <p:spPr>
          <a:xfrm>
            <a:off x="5432810" y="4612277"/>
            <a:ext cx="1535722" cy="954107"/>
          </a:xfrm>
          <a:prstGeom prst="rect">
            <a:avLst/>
          </a:prstGeom>
          <a:noFill/>
        </p:spPr>
        <p:txBody>
          <a:bodyPr wrap="square" rtlCol="0">
            <a:spAutoFit/>
          </a:bodyPr>
          <a:lstStyle/>
          <a:p>
            <a:pPr algn="ctr"/>
            <a:r>
              <a:rPr lang="en-US" sz="1400">
                <a:latin typeface="Times New Roman"/>
                <a:cs typeface="Times New Roman"/>
              </a:rPr>
              <a:t>Delivery of recommended and timely care to the right patient</a:t>
            </a:r>
          </a:p>
        </p:txBody>
      </p:sp>
      <p:sp>
        <p:nvSpPr>
          <p:cNvPr id="40" name="TextBox 39"/>
          <p:cNvSpPr txBox="1"/>
          <p:nvPr/>
        </p:nvSpPr>
        <p:spPr>
          <a:xfrm>
            <a:off x="6967863" y="4828977"/>
            <a:ext cx="1535722" cy="523220"/>
          </a:xfrm>
          <a:prstGeom prst="rect">
            <a:avLst/>
          </a:prstGeom>
          <a:noFill/>
        </p:spPr>
        <p:txBody>
          <a:bodyPr wrap="square" rtlCol="0">
            <a:spAutoFit/>
          </a:bodyPr>
          <a:lstStyle/>
          <a:p>
            <a:pPr algn="ctr"/>
            <a:r>
              <a:rPr lang="en-US" sz="1400">
                <a:latin typeface="Times New Roman"/>
                <a:cs typeface="Times New Roman"/>
              </a:rPr>
              <a:t>True benefit to society</a:t>
            </a:r>
          </a:p>
        </p:txBody>
      </p:sp>
      <p:sp>
        <p:nvSpPr>
          <p:cNvPr id="41" name="Rounded Rectangle 40"/>
          <p:cNvSpPr/>
          <p:nvPr/>
        </p:nvSpPr>
        <p:spPr>
          <a:xfrm>
            <a:off x="771713" y="5803079"/>
            <a:ext cx="4617720" cy="42062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811573" y="5842953"/>
            <a:ext cx="4590421" cy="329184"/>
          </a:xfrm>
          <a:prstGeom prst="rect">
            <a:avLst/>
          </a:prstGeom>
          <a:noFill/>
        </p:spPr>
        <p:txBody>
          <a:bodyPr wrap="square" rtlCol="0">
            <a:spAutoFit/>
          </a:bodyPr>
          <a:lstStyle/>
          <a:p>
            <a:pPr algn="ctr"/>
            <a:r>
              <a:rPr lang="en-US" sz="1400">
                <a:latin typeface="Times New Roman"/>
                <a:cs typeface="Times New Roman"/>
              </a:rPr>
              <a:t>Translation from basic science to human studies</a:t>
            </a:r>
          </a:p>
        </p:txBody>
      </p:sp>
      <p:sp>
        <p:nvSpPr>
          <p:cNvPr id="46" name="Rounded Rectangle 45"/>
          <p:cNvSpPr/>
          <p:nvPr/>
        </p:nvSpPr>
        <p:spPr>
          <a:xfrm>
            <a:off x="5425774" y="5794729"/>
            <a:ext cx="3063240" cy="420624"/>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5470680" y="5732790"/>
            <a:ext cx="3086853" cy="523220"/>
          </a:xfrm>
          <a:prstGeom prst="rect">
            <a:avLst/>
          </a:prstGeom>
          <a:noFill/>
        </p:spPr>
        <p:txBody>
          <a:bodyPr wrap="square" rtlCol="0">
            <a:spAutoFit/>
          </a:bodyPr>
          <a:lstStyle/>
          <a:p>
            <a:pPr algn="ctr"/>
            <a:r>
              <a:rPr lang="en-US" sz="1400">
                <a:latin typeface="Times New Roman"/>
                <a:cs typeface="Times New Roman"/>
              </a:rPr>
              <a:t>Translation of new data into the clinic and health decision making</a:t>
            </a:r>
          </a:p>
        </p:txBody>
      </p:sp>
    </p:spTree>
    <p:extLst>
      <p:ext uri="{BB962C8B-B14F-4D97-AF65-F5344CB8AC3E}">
        <p14:creationId xmlns:p14="http://schemas.microsoft.com/office/powerpoint/2010/main" val="293567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What is a Health Indicator?</a:t>
            </a:r>
          </a:p>
        </p:txBody>
      </p:sp>
      <p:pic>
        <p:nvPicPr>
          <p:cNvPr id="2" name="Picture 1"/>
          <p:cNvPicPr>
            <a:picLocks noChangeAspect="1"/>
          </p:cNvPicPr>
          <p:nvPr/>
        </p:nvPicPr>
        <p:blipFill>
          <a:blip r:embed="rId3"/>
          <a:stretch>
            <a:fillRect/>
          </a:stretch>
        </p:blipFill>
        <p:spPr>
          <a:xfrm>
            <a:off x="1701004" y="1889513"/>
            <a:ext cx="7466442" cy="5249841"/>
          </a:xfrm>
          <a:prstGeom prst="rect">
            <a:avLst/>
          </a:prstGeom>
        </p:spPr>
      </p:pic>
      <p:sp>
        <p:nvSpPr>
          <p:cNvPr id="6" name="Content Placeholder 5"/>
          <p:cNvSpPr>
            <a:spLocks noGrp="1"/>
          </p:cNvSpPr>
          <p:nvPr>
            <p:ph idx="1"/>
          </p:nvPr>
        </p:nvSpPr>
        <p:spPr>
          <a:xfrm>
            <a:off x="1277458" y="2537625"/>
            <a:ext cx="5366239" cy="2657790"/>
          </a:xfrm>
        </p:spPr>
        <p:txBody>
          <a:bodyPr>
            <a:noAutofit/>
          </a:bodyPr>
          <a:lstStyle/>
          <a:p>
            <a:pPr marL="0" indent="0">
              <a:buNone/>
            </a:pPr>
            <a:r>
              <a:rPr lang="en-US" sz="3200"/>
              <a:t>A “measure of the health of people in a community” (Guide to Community Preventive Services, 2016)</a:t>
            </a:r>
          </a:p>
        </p:txBody>
      </p:sp>
      <p:pic>
        <p:nvPicPr>
          <p:cNvPr id="7" name="Picture 6"/>
          <p:cNvPicPr>
            <a:picLocks noChangeAspect="1"/>
          </p:cNvPicPr>
          <p:nvPr/>
        </p:nvPicPr>
        <p:blipFill>
          <a:blip r:embed="rId4"/>
          <a:stretch>
            <a:fillRect/>
          </a:stretch>
        </p:blipFill>
        <p:spPr>
          <a:xfrm rot="5400000">
            <a:off x="3885854" y="-2095400"/>
            <a:ext cx="2455631" cy="7888539"/>
          </a:xfrm>
          <a:prstGeom prst="rect">
            <a:avLst/>
          </a:prstGeom>
        </p:spPr>
      </p:pic>
      <p:pic>
        <p:nvPicPr>
          <p:cNvPr id="11" name="Picture 10"/>
          <p:cNvPicPr>
            <a:picLocks noChangeAspect="1"/>
          </p:cNvPicPr>
          <p:nvPr/>
        </p:nvPicPr>
        <p:blipFill>
          <a:blip r:embed="rId4"/>
          <a:stretch>
            <a:fillRect/>
          </a:stretch>
        </p:blipFill>
        <p:spPr>
          <a:xfrm>
            <a:off x="-629560" y="1434901"/>
            <a:ext cx="2455631" cy="7888539"/>
          </a:xfrm>
          <a:prstGeom prst="rect">
            <a:avLst/>
          </a:prstGeom>
        </p:spPr>
      </p:pic>
    </p:spTree>
    <p:extLst>
      <p:ext uri="{BB962C8B-B14F-4D97-AF65-F5344CB8AC3E}">
        <p14:creationId xmlns:p14="http://schemas.microsoft.com/office/powerpoint/2010/main" val="397755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441C0C32E6B845BC41C888727AB3F5" ma:contentTypeVersion="4" ma:contentTypeDescription="Create a new document." ma:contentTypeScope="" ma:versionID="40d77eaed3e487ef806d8b5672fc206b">
  <xsd:schema xmlns:xsd="http://www.w3.org/2001/XMLSchema" xmlns:xs="http://www.w3.org/2001/XMLSchema" xmlns:p="http://schemas.microsoft.com/office/2006/metadata/properties" xmlns:ns2="fffabd18-38e5-4d3c-9442-f81551ce72cf" xmlns:ns3="37899b3c-f3a1-4766-947f-a8f04f6b78e0" targetNamespace="http://schemas.microsoft.com/office/2006/metadata/properties" ma:root="true" ma:fieldsID="be3cf92d77105ea4d40ab5b8def41a5c" ns2:_="" ns3:_="">
    <xsd:import namespace="fffabd18-38e5-4d3c-9442-f81551ce72cf"/>
    <xsd:import namespace="37899b3c-f3a1-4766-947f-a8f04f6b78e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fabd18-38e5-4d3c-9442-f81551ce72c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899b3c-f3a1-4766-947f-a8f04f6b78e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ffabd18-38e5-4d3c-9442-f81551ce72cf">
      <UserInfo>
        <DisplayName>Braddock, Heather K</DisplayName>
        <AccountId>37</AccountId>
        <AccountType/>
      </UserInfo>
      <UserInfo>
        <DisplayName>Watanabe-Galloway, Shinobu</DisplayName>
        <AccountId>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F7DE50-A13F-4535-B4E0-8947D545D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fabd18-38e5-4d3c-9442-f81551ce72cf"/>
    <ds:schemaRef ds:uri="37899b3c-f3a1-4766-947f-a8f04f6b78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16A309-A5B9-496E-B9F4-EB0E7C843085}">
  <ds:schemaRefs>
    <ds:schemaRef ds:uri="37899b3c-f3a1-4766-947f-a8f04f6b78e0"/>
    <ds:schemaRef ds:uri="http://www.w3.org/XML/1998/namespace"/>
    <ds:schemaRef ds:uri="http://schemas.microsoft.com/office/2006/documentManagement/types"/>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fffabd18-38e5-4d3c-9442-f81551ce72cf"/>
    <ds:schemaRef ds:uri="http://purl.org/dc/dcmitype/"/>
  </ds:schemaRefs>
</ds:datastoreItem>
</file>

<file path=customXml/itemProps3.xml><?xml version="1.0" encoding="utf-8"?>
<ds:datastoreItem xmlns:ds="http://schemas.openxmlformats.org/officeDocument/2006/customXml" ds:itemID="{838FE2A3-A002-496E-A7B9-5E302CB668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TotalTime>
  <Words>3029</Words>
  <Application>Microsoft Office PowerPoint</Application>
  <PresentationFormat>On-screen Show (4:3)</PresentationFormat>
  <Paragraphs>564</Paragraphs>
  <Slides>46</Slides>
  <Notes>38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Aharoni</vt:lpstr>
      <vt:lpstr>Arial</vt:lpstr>
      <vt:lpstr>Arial-BoldMT</vt:lpstr>
      <vt:lpstr>Avenir Next Medium</vt:lpstr>
      <vt:lpstr>Baskerville Old Face</vt:lpstr>
      <vt:lpstr>Calibri</vt:lpstr>
      <vt:lpstr>Calibri Light</vt:lpstr>
      <vt:lpstr>Courier New</vt:lpstr>
      <vt:lpstr>Times New Roman</vt:lpstr>
      <vt:lpstr>Default Theme</vt:lpstr>
      <vt:lpstr>Custom Design</vt:lpstr>
      <vt:lpstr>Assessing population health outcomes and determinants for Great Plains IDeA-CTR</vt:lpstr>
      <vt:lpstr>Presenter Information </vt:lpstr>
      <vt:lpstr>Presentation Outline</vt:lpstr>
      <vt:lpstr>Great Plains IDeA-CTR</vt:lpstr>
      <vt:lpstr>Great Plains IDeA-CTR</vt:lpstr>
      <vt:lpstr>PowerPoint Presentation</vt:lpstr>
      <vt:lpstr>PowerPoint Presentation</vt:lpstr>
      <vt:lpstr>PowerPoint Presentation</vt:lpstr>
      <vt:lpstr>What is a Health Indicator?</vt:lpstr>
      <vt:lpstr>What does Population-Based Mean?</vt:lpstr>
      <vt:lpstr>Describing a Population</vt:lpstr>
      <vt:lpstr>PowerPoint Presentation</vt:lpstr>
      <vt:lpstr>PowerPoint Presentation</vt:lpstr>
      <vt:lpstr>PowerPoint Presentation</vt:lpstr>
      <vt:lpstr>Categories of Health Indicators </vt:lpstr>
      <vt:lpstr>Framework of Determinants of Health </vt:lpstr>
      <vt:lpstr>PowerPoint Presentation</vt:lpstr>
      <vt:lpstr>America's Health Rankings: General Performance Rankings</vt:lpstr>
      <vt:lpstr>America's Health Rankings: General Performance Rankings</vt:lpstr>
      <vt:lpstr>Core measures used in AHR</vt:lpstr>
      <vt:lpstr>State Findings: North Dakota (#11)</vt:lpstr>
      <vt:lpstr>State Findings: South Dakota (#24)</vt:lpstr>
      <vt:lpstr>State Findings: Nebraska (#12)</vt:lpstr>
      <vt:lpstr>Leading Causes of Death in Great Plains Region 2014</vt:lpstr>
      <vt:lpstr>Trends in Select Leading  Causes of Death</vt:lpstr>
      <vt:lpstr>IDeA-CTR Scholar and  Pilot Grant Themes</vt:lpstr>
      <vt:lpstr>Health Indicators at County Level of GP-CTR Region</vt:lpstr>
      <vt:lpstr>PowerPoint Presentation</vt:lpstr>
      <vt:lpstr>PowerPoint Presentation</vt:lpstr>
      <vt:lpstr>Health Indicators at County Level of GP-CTR Region</vt:lpstr>
      <vt:lpstr>Health Indicators at County Level of GP-CTR Region</vt:lpstr>
      <vt:lpstr>PowerPoint Presentation</vt:lpstr>
      <vt:lpstr>PowerPoint Presentation</vt:lpstr>
      <vt:lpstr>PowerPoint Presentation</vt:lpstr>
      <vt:lpstr>Health Indicators at County Level of GP-CTR Region</vt:lpstr>
      <vt:lpstr>PowerPoint Presentation</vt:lpstr>
      <vt:lpstr>Health Indicators at County Level of GP-CTR Region</vt:lpstr>
      <vt:lpstr>PowerPoint Presentation</vt:lpstr>
      <vt:lpstr>PowerPoint Presentation</vt:lpstr>
      <vt:lpstr>County Specific Performance</vt:lpstr>
      <vt:lpstr>County Specific Performance</vt:lpstr>
      <vt:lpstr>County Specific Performance</vt:lpstr>
      <vt:lpstr>County Specific Performance</vt:lpstr>
      <vt:lpstr>How were indicators selected? </vt:lpstr>
      <vt:lpstr>Resources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population health outcomes and determinants for Great Plains IDeA-CTR</dc:title>
  <dc:creator>Shinobu Watanabe-Galloway</dc:creator>
  <cp:lastModifiedBy>Shinobu Watanabe-Galloway</cp:lastModifiedBy>
  <cp:revision>6</cp:revision>
  <cp:lastPrinted>2017-09-24T23:15:16Z</cp:lastPrinted>
  <dcterms:modified xsi:type="dcterms:W3CDTF">2017-09-25T13:39:18Z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0x010100DA441C0C32E6B845BC41C888727AB3F5</vt:lpwstr>
  </property>
</Properties>
</file>