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8" r:id="rId3"/>
    <p:sldId id="257" r:id="rId4"/>
    <p:sldId id="313" r:id="rId5"/>
    <p:sldId id="314" r:id="rId6"/>
    <p:sldId id="327" r:id="rId7"/>
    <p:sldId id="277" r:id="rId8"/>
    <p:sldId id="278" r:id="rId9"/>
    <p:sldId id="283" r:id="rId10"/>
    <p:sldId id="287" r:id="rId11"/>
    <p:sldId id="288" r:id="rId12"/>
    <p:sldId id="328" r:id="rId13"/>
    <p:sldId id="290" r:id="rId14"/>
    <p:sldId id="380" r:id="rId15"/>
    <p:sldId id="299" r:id="rId16"/>
    <p:sldId id="315" r:id="rId17"/>
    <p:sldId id="316" r:id="rId18"/>
    <p:sldId id="318" r:id="rId19"/>
    <p:sldId id="346" r:id="rId20"/>
    <p:sldId id="331" r:id="rId21"/>
    <p:sldId id="333" r:id="rId22"/>
    <p:sldId id="353" r:id="rId23"/>
    <p:sldId id="354" r:id="rId24"/>
    <p:sldId id="352" r:id="rId25"/>
    <p:sldId id="268" r:id="rId26"/>
    <p:sldId id="273" r:id="rId27"/>
    <p:sldId id="270" r:id="rId28"/>
    <p:sldId id="271" r:id="rId29"/>
    <p:sldId id="308" r:id="rId30"/>
    <p:sldId id="310" r:id="rId31"/>
    <p:sldId id="311" r:id="rId32"/>
    <p:sldId id="312" r:id="rId33"/>
    <p:sldId id="381" r:id="rId34"/>
    <p:sldId id="383" r:id="rId35"/>
    <p:sldId id="382" r:id="rId36"/>
    <p:sldId id="355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70" r:id="rId48"/>
    <p:sldId id="371" r:id="rId49"/>
    <p:sldId id="384" r:id="rId50"/>
    <p:sldId id="373" r:id="rId51"/>
    <p:sldId id="374" r:id="rId52"/>
    <p:sldId id="375" r:id="rId53"/>
    <p:sldId id="376" r:id="rId54"/>
    <p:sldId id="377" r:id="rId55"/>
    <p:sldId id="378" r:id="rId56"/>
    <p:sldId id="379" r:id="rId57"/>
    <p:sldId id="385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4"/>
    <p:restoredTop sz="94665"/>
  </p:normalViewPr>
  <p:slideViewPr>
    <p:cSldViewPr snapToGrid="0" snapToObjects="1">
      <p:cViewPr varScale="1">
        <p:scale>
          <a:sx n="109" d="100"/>
          <a:sy n="109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2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IC Indices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Sheet1!$L$28</c:f>
              <c:strCache>
                <c:ptCount val="1"/>
                <c:pt idx="0">
                  <c:v>AIC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Sheet1!$K$29:$K$31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Sheet1!$L$29:$L$31</c:f>
              <c:numCache>
                <c:formatCode>0.0</c:formatCode>
                <c:ptCount val="3"/>
                <c:pt idx="0">
                  <c:v>6390.64</c:v>
                </c:pt>
                <c:pt idx="1">
                  <c:v>6097.7960000000003</c:v>
                </c:pt>
                <c:pt idx="2">
                  <c:v>5990.1909999999998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37-40E4-B574-D0AA2B23A368}"/>
            </c:ext>
          </c:extLst>
        </c:ser>
        <c:ser>
          <c:idx val="1"/>
          <c:order val="1"/>
          <c:tx>
            <c:strRef>
              <c:f>Sheet1!$M$28</c:f>
              <c:strCache>
                <c:ptCount val="1"/>
                <c:pt idx="0">
                  <c:v>BIC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Sheet1!$K$29:$K$31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Sheet1!$M$29:$M$31</c:f>
              <c:numCache>
                <c:formatCode>0.0</c:formatCode>
                <c:ptCount val="3"/>
                <c:pt idx="0">
                  <c:v>6496.0050000000001</c:v>
                </c:pt>
                <c:pt idx="1">
                  <c:v>6257.951</c:v>
                </c:pt>
                <c:pt idx="2">
                  <c:v>6205.1360000000004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37-40E4-B574-D0AA2B23A368}"/>
            </c:ext>
          </c:extLst>
        </c:ser>
        <c:ser>
          <c:idx val="2"/>
          <c:order val="2"/>
          <c:tx>
            <c:strRef>
              <c:f>Sheet1!$N$28</c:f>
              <c:strCache>
                <c:ptCount val="1"/>
                <c:pt idx="0">
                  <c:v>Adj-BIC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Sheet1!$K$29:$K$31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Sheet1!$N$29:$N$31</c:f>
              <c:numCache>
                <c:formatCode>0.0</c:formatCode>
                <c:ptCount val="3"/>
                <c:pt idx="0">
                  <c:v>6416.6530000000002</c:v>
                </c:pt>
                <c:pt idx="1">
                  <c:v>6137.3370000000004</c:v>
                </c:pt>
                <c:pt idx="2">
                  <c:v>6043.2579999999998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37-40E4-B574-D0AA2B23A368}"/>
            </c:ext>
          </c:extLst>
        </c:ser>
        <c:ser>
          <c:idx val="3"/>
          <c:order val="3"/>
          <c:tx>
            <c:strRef>
              <c:f>Sheet1!$O$28</c:f>
              <c:strCache>
                <c:ptCount val="1"/>
                <c:pt idx="0">
                  <c:v>-2LL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Sheet1!$K$29:$K$31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Sheet1!$O$29:$O$31</c:f>
              <c:numCache>
                <c:formatCode>0.0</c:formatCode>
                <c:ptCount val="3"/>
                <c:pt idx="0">
                  <c:v>6340.64</c:v>
                </c:pt>
                <c:pt idx="1">
                  <c:v>6021.7960000000003</c:v>
                </c:pt>
                <c:pt idx="2">
                  <c:v>5886.19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37-40E4-B574-D0AA2B23A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034304"/>
        <c:axId val="402032640"/>
      </c:lineChart>
      <c:catAx>
        <c:axId val="40203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032640"/>
        <c:crosses val="autoZero"/>
        <c:auto val="0"/>
        <c:lblAlgn val="ctr"/>
        <c:lblOffset val="100"/>
        <c:noMultiLvlLbl val="0"/>
      </c:catAx>
      <c:valAx>
        <c:axId val="402032640"/>
        <c:scaling>
          <c:orientation val="minMax"/>
          <c:min val="5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0343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 Class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Sheet1!$K$3:$K$8</c:f>
              <c:numCache>
                <c:formatCode>General</c:formatCode>
                <c:ptCount val="6"/>
                <c:pt idx="0">
                  <c:v>2.7730000000000001</c:v>
                </c:pt>
                <c:pt idx="1">
                  <c:v>2.79</c:v>
                </c:pt>
                <c:pt idx="2">
                  <c:v>2.411</c:v>
                </c:pt>
                <c:pt idx="3">
                  <c:v>2.3149999999999999</c:v>
                </c:pt>
                <c:pt idx="4">
                  <c:v>2.1579999999999999</c:v>
                </c:pt>
                <c:pt idx="5">
                  <c:v>1.984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59-499D-9616-8C7FB7E2B185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Sheet1!$L$3:$L$8</c:f>
              <c:numCache>
                <c:formatCode>General</c:formatCode>
                <c:ptCount val="6"/>
                <c:pt idx="0">
                  <c:v>3.0270000000000001</c:v>
                </c:pt>
                <c:pt idx="1">
                  <c:v>3.202</c:v>
                </c:pt>
                <c:pt idx="2">
                  <c:v>2.9660000000000002</c:v>
                </c:pt>
                <c:pt idx="3">
                  <c:v>2.8959999999999999</c:v>
                </c:pt>
                <c:pt idx="4">
                  <c:v>3.9790000000000001</c:v>
                </c:pt>
                <c:pt idx="5">
                  <c:v>4.0890000000000004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59-499D-9616-8C7FB7E2B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637680"/>
        <c:axId val="411631856"/>
      </c:lineChart>
      <c:catAx>
        <c:axId val="4116376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31856"/>
        <c:crosses val="autoZero"/>
        <c:auto val="1"/>
        <c:lblAlgn val="ctr"/>
        <c:lblOffset val="100"/>
        <c:noMultiLvlLbl val="0"/>
      </c:catAx>
      <c:valAx>
        <c:axId val="41163185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376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 Class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Sheet1!$G$3:$G$8</c:f>
              <c:numCache>
                <c:formatCode>General</c:formatCode>
                <c:ptCount val="6"/>
                <c:pt idx="0">
                  <c:v>2.94</c:v>
                </c:pt>
                <c:pt idx="1">
                  <c:v>2.97</c:v>
                </c:pt>
                <c:pt idx="2">
                  <c:v>2.3889999999999998</c:v>
                </c:pt>
                <c:pt idx="3">
                  <c:v>2.2370000000000001</c:v>
                </c:pt>
                <c:pt idx="4">
                  <c:v>1.659</c:v>
                </c:pt>
                <c:pt idx="5">
                  <c:v>1.421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F0-4352-8601-A01E3248F2DE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Sheet1!$H$3:$H$8</c:f>
              <c:numCache>
                <c:formatCode>General</c:formatCode>
                <c:ptCount val="6"/>
                <c:pt idx="0">
                  <c:v>2.718</c:v>
                </c:pt>
                <c:pt idx="1">
                  <c:v>2.887</c:v>
                </c:pt>
                <c:pt idx="2">
                  <c:v>2.6640000000000001</c:v>
                </c:pt>
                <c:pt idx="3">
                  <c:v>2.6549999999999998</c:v>
                </c:pt>
                <c:pt idx="4">
                  <c:v>3.3809999999999998</c:v>
                </c:pt>
                <c:pt idx="5">
                  <c:v>3.4470000000000001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F0-4352-8601-A01E3248F2DE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Sheet1!$I$3:$I$8</c:f>
              <c:numCache>
                <c:formatCode>General</c:formatCode>
                <c:ptCount val="6"/>
                <c:pt idx="0">
                  <c:v>3.1960000000000002</c:v>
                </c:pt>
                <c:pt idx="1">
                  <c:v>3.347</c:v>
                </c:pt>
                <c:pt idx="2">
                  <c:v>3.1240000000000001</c:v>
                </c:pt>
                <c:pt idx="3">
                  <c:v>3.0139999999999998</c:v>
                </c:pt>
                <c:pt idx="4">
                  <c:v>4.2839999999999998</c:v>
                </c:pt>
                <c:pt idx="5">
                  <c:v>4.399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F0-4352-8601-A01E3248F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5109488"/>
        <c:axId val="455105744"/>
      </c:lineChart>
      <c:catAx>
        <c:axId val="4551094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05744"/>
        <c:crosses val="autoZero"/>
        <c:auto val="1"/>
        <c:lblAlgn val="ctr"/>
        <c:lblOffset val="100"/>
        <c:noMultiLvlLbl val="0"/>
      </c:catAx>
      <c:valAx>
        <c:axId val="45510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094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4 Class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Sheet1!$A$3:$A$8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  <c:pt idx="0">
                  <c:v>2.931</c:v>
                </c:pt>
                <c:pt idx="1">
                  <c:v>2.9540000000000002</c:v>
                </c:pt>
                <c:pt idx="2">
                  <c:v>2.3690000000000002</c:v>
                </c:pt>
                <c:pt idx="3">
                  <c:v>2.2109999999999999</c:v>
                </c:pt>
                <c:pt idx="4">
                  <c:v>1.673</c:v>
                </c:pt>
                <c:pt idx="5">
                  <c:v>1.425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48-4CE6-9623-7CC2E9C159CD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Sheet1!$A$3:$A$8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  <c:pt idx="0">
                  <c:v>3.1579999999999999</c:v>
                </c:pt>
                <c:pt idx="1">
                  <c:v>3.1890000000000001</c:v>
                </c:pt>
                <c:pt idx="2">
                  <c:v>2.6619999999999999</c:v>
                </c:pt>
                <c:pt idx="3">
                  <c:v>2.6669999999999998</c:v>
                </c:pt>
                <c:pt idx="4">
                  <c:v>4.5170000000000003</c:v>
                </c:pt>
                <c:pt idx="5">
                  <c:v>4.6269999999999998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48-4CE6-9623-7CC2E9C159CD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Sheet1!$A$3:$A$8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Sheet1!$D$3:$D$8</c:f>
              <c:numCache>
                <c:formatCode>General</c:formatCode>
                <c:ptCount val="6"/>
                <c:pt idx="0">
                  <c:v>2.7330000000000001</c:v>
                </c:pt>
                <c:pt idx="1">
                  <c:v>2.9089999999999998</c:v>
                </c:pt>
                <c:pt idx="2">
                  <c:v>2.657</c:v>
                </c:pt>
                <c:pt idx="3">
                  <c:v>2.649</c:v>
                </c:pt>
                <c:pt idx="4">
                  <c:v>3.395</c:v>
                </c:pt>
                <c:pt idx="5">
                  <c:v>3.4710000000000001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48-4CE6-9623-7CC2E9C159CD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Sheet1!$A$3:$A$8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Sheet1!$E$3:$E$8</c:f>
              <c:numCache>
                <c:formatCode>General</c:formatCode>
                <c:ptCount val="6"/>
                <c:pt idx="0">
                  <c:v>3.2210000000000001</c:v>
                </c:pt>
                <c:pt idx="1">
                  <c:v>3.4510000000000001</c:v>
                </c:pt>
                <c:pt idx="2">
                  <c:v>3.4940000000000002</c:v>
                </c:pt>
                <c:pt idx="3">
                  <c:v>3.2989999999999999</c:v>
                </c:pt>
                <c:pt idx="4">
                  <c:v>4.1399999999999997</c:v>
                </c:pt>
                <c:pt idx="5">
                  <c:v>4.2539999999999996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48-4CE6-9623-7CC2E9C15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569968"/>
        <c:axId val="308571216"/>
      </c:lineChart>
      <c:catAx>
        <c:axId val="30856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571216"/>
        <c:crosses val="autoZero"/>
        <c:auto val="1"/>
        <c:lblAlgn val="ctr"/>
        <c:lblOffset val="100"/>
        <c:noMultiLvlLbl val="0"/>
      </c:catAx>
      <c:valAx>
        <c:axId val="30857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5699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74BB1-BE22-1248-B406-181A88B14D45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68846-41F0-F544-ABC1-40769D81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2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3F77D-7249-498B-8337-06EBE5DC69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09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68846-41F0-F544-ABC1-40769D810A0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1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3F77D-7249-498B-8337-06EBE5DC69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7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3F77D-7249-498B-8337-06EBE5DC69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0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3F77D-7249-498B-8337-06EBE5DC69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66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3F77D-7249-498B-8337-06EBE5DC69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07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3F77D-7249-498B-8337-06EBE5DC69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8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3F77D-7249-498B-8337-06EBE5DC69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23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3F77D-7249-498B-8337-06EBE5DC69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7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3F77D-7249-498B-8337-06EBE5DC69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9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9338" y="4392539"/>
            <a:ext cx="5845324" cy="1241811"/>
          </a:xfrm>
        </p:spPr>
        <p:txBody>
          <a:bodyPr>
            <a:norm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0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8406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736" y="273050"/>
            <a:ext cx="388406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8406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7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E5DCF8-3177-4244-9EAE-C48D32358C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36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9E20C1-6FD4-4480-881C-E4C22A3A7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829932-0C8E-4C88-84C3-AE16238E1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92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53855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01896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53855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01896"/>
            <a:ext cx="6858000" cy="9357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3720"/>
            <a:ext cx="8229600" cy="40324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1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8406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736" y="273050"/>
            <a:ext cx="388406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8406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45E5A-A080-AE4F-8E9B-268E89748E34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44CD5-112E-0946-96B2-33B3B64DD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2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3" r:id="rId3"/>
    <p:sldLayoutId id="2147483674" r:id="rId4"/>
    <p:sldLayoutId id="2147483675" r:id="rId5"/>
    <p:sldLayoutId id="2147483650" r:id="rId6"/>
    <p:sldLayoutId id="2147483671" r:id="rId7"/>
    <p:sldLayoutId id="2147483672" r:id="rId8"/>
    <p:sldLayoutId id="2147483657" r:id="rId9"/>
    <p:sldLayoutId id="2147483656" r:id="rId10"/>
    <p:sldLayoutId id="2147483676" r:id="rId11"/>
    <p:sldLayoutId id="2147483679" r:id="rId12"/>
    <p:sldLayoutId id="2147483680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DataClustering_ElbowCriterion.JPG" TargetMode="Externa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mapacademy.unl.edu/" TargetMode="External"/><Relationship Id="rId2" Type="http://schemas.openxmlformats.org/officeDocument/2006/relationships/hyperlink" Target="mailto:jbovaird2@unl.edu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Clustering Algorithms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u="sng" dirty="0"/>
              <a:t>Complete linkage</a:t>
            </a:r>
            <a:r>
              <a:rPr lang="en-US" altLang="en-US" sz="2000" dirty="0"/>
              <a:t>: the maximum distance between elements of each cluster </a:t>
            </a:r>
          </a:p>
          <a:p>
            <a:pPr>
              <a:lnSpc>
                <a:spcPct val="80000"/>
              </a:lnSpc>
            </a:pPr>
            <a:r>
              <a:rPr lang="en-US" altLang="en-US" sz="2000" u="sng" dirty="0" smtClean="0"/>
              <a:t>Single </a:t>
            </a:r>
            <a:r>
              <a:rPr lang="en-US" altLang="en-US" sz="2000" u="sng" dirty="0"/>
              <a:t>linkage</a:t>
            </a:r>
            <a:r>
              <a:rPr lang="en-US" altLang="en-US" sz="2000" dirty="0"/>
              <a:t>: the minimum distance between elements of each cluster </a:t>
            </a:r>
          </a:p>
          <a:p>
            <a:pPr>
              <a:lnSpc>
                <a:spcPct val="80000"/>
              </a:lnSpc>
            </a:pPr>
            <a:r>
              <a:rPr lang="en-US" altLang="en-US" sz="2000" u="sng" dirty="0" smtClean="0"/>
              <a:t>Average </a:t>
            </a:r>
            <a:r>
              <a:rPr lang="en-US" altLang="en-US" sz="2000" u="sng" dirty="0"/>
              <a:t>linkage</a:t>
            </a:r>
            <a:r>
              <a:rPr lang="en-US" altLang="en-US" sz="2000" dirty="0"/>
              <a:t>: the mean distance between elements of each cluster </a:t>
            </a:r>
          </a:p>
          <a:p>
            <a:pPr>
              <a:lnSpc>
                <a:spcPct val="80000"/>
              </a:lnSpc>
            </a:pPr>
            <a:r>
              <a:rPr lang="en-US" altLang="en-US" sz="2000" u="sng" dirty="0"/>
              <a:t>Sum of all intra-cluster variance</a:t>
            </a:r>
            <a:r>
              <a:rPr lang="en-US" altLang="en-US" sz="20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000" u="sng" dirty="0"/>
              <a:t>Ward’s criterion</a:t>
            </a:r>
            <a:r>
              <a:rPr lang="en-US" altLang="en-US" sz="2000" dirty="0"/>
              <a:t>: the increase in variance for the cluster being merged 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Each agglomeration occurs at a greater distance between clusters than the previous agglomeration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Stop rules: Distance criterion (clusters are too far apart to be merged) vs. Number criterion (sufficiently small number of clusters)</a:t>
            </a:r>
          </a:p>
          <a:p>
            <a:pPr lvl="1">
              <a:lnSpc>
                <a:spcPct val="80000"/>
              </a:lnSpc>
            </a:pPr>
            <a:endParaRPr lang="en-US" altLang="en-US" sz="2000" dirty="0"/>
          </a:p>
        </p:txBody>
      </p:sp>
      <p:pic>
        <p:nvPicPr>
          <p:cNvPr id="37895" name="Picture 7" descr="n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10" y="5152010"/>
            <a:ext cx="2678906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7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Algorithm &amp; Distance Metric Matters</a:t>
            </a:r>
            <a:endParaRPr lang="en-US" altLang="en-US" dirty="0"/>
          </a:p>
        </p:txBody>
      </p:sp>
      <p:grpSp>
        <p:nvGrpSpPr>
          <p:cNvPr id="38928" name="Group 16"/>
          <p:cNvGrpSpPr>
            <a:grpSpLocks/>
          </p:cNvGrpSpPr>
          <p:nvPr/>
        </p:nvGrpSpPr>
        <p:grpSpPr bwMode="auto">
          <a:xfrm>
            <a:off x="1344168" y="1417638"/>
            <a:ext cx="6286500" cy="4171950"/>
            <a:chOff x="240" y="720"/>
            <a:chExt cx="5280" cy="3504"/>
          </a:xfrm>
        </p:grpSpPr>
        <p:pic>
          <p:nvPicPr>
            <p:cNvPr id="38920" name="Picture 8" descr="clusteg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53"/>
              <a:ext cx="2592" cy="1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21" name="Picture 9" descr="clusteg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96"/>
              <a:ext cx="2592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22" name="Picture 10" descr="clusteg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753"/>
              <a:ext cx="2592" cy="1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23" name="Picture 11" descr="clusteg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96"/>
              <a:ext cx="2592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384" y="720"/>
              <a:ext cx="2352" cy="3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900"/>
                <a:t>Nearest neighbor, squared Euclidean distance</a:t>
              </a:r>
            </a:p>
            <a:p>
              <a:pPr algn="ctr"/>
              <a:r>
                <a:rPr lang="en-US" altLang="en-US" sz="900"/>
                <a:t> unstandardized variables</a:t>
              </a:r>
            </a:p>
          </p:txBody>
        </p:sp>
        <p:sp>
          <p:nvSpPr>
            <p:cNvPr id="38925" name="Text Box 13"/>
            <p:cNvSpPr txBox="1">
              <a:spLocks noChangeArrowheads="1"/>
            </p:cNvSpPr>
            <p:nvPr/>
          </p:nvSpPr>
          <p:spPr bwMode="auto">
            <a:xfrm>
              <a:off x="3072" y="720"/>
              <a:ext cx="2352" cy="3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900"/>
                <a:t>Nearest neighbor, cosine distance</a:t>
              </a:r>
            </a:p>
            <a:p>
              <a:pPr algn="ctr"/>
              <a:r>
                <a:rPr lang="en-US" altLang="en-US" sz="900"/>
                <a:t>standardized variables </a:t>
              </a:r>
            </a:p>
          </p:txBody>
        </p:sp>
        <p:sp>
          <p:nvSpPr>
            <p:cNvPr id="38926" name="Text Box 14"/>
            <p:cNvSpPr txBox="1">
              <a:spLocks noChangeArrowheads="1"/>
            </p:cNvSpPr>
            <p:nvPr/>
          </p:nvSpPr>
          <p:spPr bwMode="auto">
            <a:xfrm>
              <a:off x="384" y="2496"/>
              <a:ext cx="2352" cy="3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900"/>
                <a:t>Nearest neighbor, squared Euclidean distance</a:t>
              </a:r>
            </a:p>
            <a:p>
              <a:pPr algn="ctr"/>
              <a:r>
                <a:rPr lang="en-US" altLang="en-US" sz="900"/>
                <a:t> standardized variables </a:t>
              </a:r>
            </a:p>
          </p:txBody>
        </p:sp>
        <p:sp>
          <p:nvSpPr>
            <p:cNvPr id="38927" name="Text Box 15"/>
            <p:cNvSpPr txBox="1">
              <a:spLocks noChangeArrowheads="1"/>
            </p:cNvSpPr>
            <p:nvPr/>
          </p:nvSpPr>
          <p:spPr bwMode="auto">
            <a:xfrm>
              <a:off x="3024" y="2496"/>
              <a:ext cx="2352" cy="3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900"/>
                <a:t>Furthest neighbor, squared Euclidean distance</a:t>
              </a:r>
            </a:p>
            <a:p>
              <a:pPr algn="ctr"/>
              <a:r>
                <a:rPr lang="en-US" altLang="en-US" sz="900"/>
                <a:t>standardized variables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9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Choosing the Number of Clusters</a:t>
            </a:r>
            <a:endParaRPr lang="en-US" alt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53128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1800" dirty="0"/>
              <a:t>Common </a:t>
            </a:r>
            <a:r>
              <a:rPr lang="en-US" altLang="en-US" sz="1800" dirty="0" smtClean="0"/>
              <a:t>guideline to </a:t>
            </a:r>
            <a:r>
              <a:rPr lang="en-US" altLang="en-US" sz="1800" dirty="0"/>
              <a:t>determine what number of clusters should be chosen</a:t>
            </a:r>
          </a:p>
          <a:p>
            <a:pPr lvl="1">
              <a:lnSpc>
                <a:spcPct val="80000"/>
              </a:lnSpc>
            </a:pPr>
            <a:r>
              <a:rPr lang="en-US" altLang="en-US" sz="1050" dirty="0" smtClean="0"/>
              <a:t>Similar to using a “scree” plot in EFA</a:t>
            </a:r>
            <a:endParaRPr lang="en-US" altLang="en-US" sz="1050" dirty="0"/>
          </a:p>
          <a:p>
            <a:pPr>
              <a:lnSpc>
                <a:spcPct val="80000"/>
              </a:lnSpc>
            </a:pPr>
            <a:r>
              <a:rPr lang="en-US" altLang="en-US" sz="1800" dirty="0"/>
              <a:t>Choose a number of clusters so that adding another cluster doesn't add </a:t>
            </a:r>
            <a:r>
              <a:rPr lang="en-US" altLang="en-US" sz="1800" dirty="0" smtClean="0"/>
              <a:t>any new meaningful information</a:t>
            </a:r>
            <a:endParaRPr lang="en-US" altLang="en-US" sz="1800" dirty="0"/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The </a:t>
            </a:r>
            <a:r>
              <a:rPr lang="en-US" altLang="en-US" sz="1400" dirty="0"/>
              <a:t>percentage of variance explained by the clusters (Y-axis) against the number of clusters (X-axis) </a:t>
            </a:r>
            <a:endParaRPr lang="en-US" altLang="en-US" sz="1400" dirty="0" smtClean="0"/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The distance between the clusters (y-axis) against the stage when the cluster was created (x-axis)</a:t>
            </a:r>
            <a:endParaRPr lang="en-US" altLang="en-US" sz="1400" dirty="0"/>
          </a:p>
        </p:txBody>
      </p:sp>
      <p:pic>
        <p:nvPicPr>
          <p:cNvPr id="20487" name="Picture 7" descr="Explained Variance">
            <a:hlinkClick r:id="rId3" tooltip="&quot;Explained Variance&quot;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0487" y="4456875"/>
            <a:ext cx="2720975" cy="217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051360"/>
              </p:ext>
            </p:extLst>
          </p:nvPr>
        </p:nvGraphicFramePr>
        <p:xfrm>
          <a:off x="5161788" y="3507154"/>
          <a:ext cx="3028950" cy="2312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hart" r:id="rId5" imgW="9534469" imgH="7277161" progId="Excel.Chart.8">
                  <p:embed/>
                </p:oleObj>
              </mc:Choice>
              <mc:Fallback>
                <p:oleObj name="Chart" r:id="rId5" imgW="9534469" imgH="7277161" progId="Excel.Chart.8">
                  <p:embed/>
                  <p:pic>
                    <p:nvPicPr>
                      <p:cNvPr id="41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788" y="3507154"/>
                        <a:ext cx="3028950" cy="2312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0338" y="1421179"/>
            <a:ext cx="3371850" cy="193595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3859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Partitional</a:t>
            </a:r>
            <a:r>
              <a:rPr lang="en-US" altLang="en-US" dirty="0"/>
              <a:t> </a:t>
            </a:r>
            <a:r>
              <a:rPr lang="en-US" altLang="en-US" dirty="0" smtClean="0"/>
              <a:t>Clustering:</a:t>
            </a:r>
            <a:br>
              <a:rPr lang="en-US" altLang="en-US" dirty="0" smtClean="0"/>
            </a:br>
            <a:r>
              <a:rPr lang="en-US" altLang="en-US" dirty="0" smtClean="0"/>
              <a:t>K-Means</a:t>
            </a:r>
            <a:endParaRPr lang="en-US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Assigns </a:t>
            </a:r>
            <a:r>
              <a:rPr lang="en-US" altLang="en-US" sz="2000" dirty="0"/>
              <a:t>each point to the cluster whose center (centroid) is nearest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Centroid is the average of all the points in the cluster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Steps: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Choose the number of clusters, k.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Randomly generate k clusters and determine the cluster centers, or directly generate k random points as cluster centers.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Assign each point to the nearest cluster center.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Re-compute </a:t>
            </a:r>
            <a:r>
              <a:rPr lang="en-US" altLang="en-US" sz="2000" dirty="0"/>
              <a:t>the new cluster centers.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Repeat the two previous steps until some convergence criterion is met (usually that the assignment hasn't changed). 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Advantages: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Simplicity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speed (great with large datasets)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Disadvantages: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Clusters depend on the initial random assignments - different clusters for different runs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Minimizes intra-cluster variance  - does not ensure a global minimum of variance</a:t>
            </a:r>
          </a:p>
        </p:txBody>
      </p:sp>
    </p:spTree>
    <p:extLst>
      <p:ext uri="{BB962C8B-B14F-4D97-AF65-F5344CB8AC3E}">
        <p14:creationId xmlns:p14="http://schemas.microsoft.com/office/powerpoint/2010/main" val="21029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Partitional</a:t>
            </a:r>
            <a:r>
              <a:rPr lang="en-US" altLang="en-US" dirty="0"/>
              <a:t> </a:t>
            </a:r>
            <a:r>
              <a:rPr lang="en-US" altLang="en-US" dirty="0" smtClean="0"/>
              <a:t>Clustering: </a:t>
            </a:r>
            <a:br>
              <a:rPr lang="en-US" altLang="en-US" dirty="0" smtClean="0"/>
            </a:br>
            <a:r>
              <a:rPr lang="en-US" altLang="en-US" dirty="0"/>
              <a:t>Fuzzy c-means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 smtClean="0"/>
              <a:t>Each </a:t>
            </a:r>
            <a:r>
              <a:rPr lang="en-US" altLang="en-US" sz="2400" dirty="0"/>
              <a:t>point has a </a:t>
            </a:r>
            <a:r>
              <a:rPr lang="en-US" altLang="en-US" sz="2400" b="1" i="1" u="sng" dirty="0"/>
              <a:t>degree of belonging </a:t>
            </a:r>
            <a:r>
              <a:rPr lang="en-US" altLang="en-US" sz="2400" dirty="0"/>
              <a:t>to clusters rather than belonging completely to just one cluster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Points on the edge of a cluster may be in the cluster to a lesser degree than points in the center of cluster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For each point x we have a coefficient giving the degree of being in the kth cluster </a:t>
            </a:r>
            <a:r>
              <a:rPr lang="en-US" altLang="en-US" sz="2400" dirty="0" err="1"/>
              <a:t>uk</a:t>
            </a:r>
            <a:r>
              <a:rPr lang="en-US" altLang="en-US" sz="2400" dirty="0"/>
              <a:t>(x)	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Usually, the sum of those coefficients is defined to be 1 (think probability):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Centroid of a cluster is the mean of all points, weighted by their degree of belonging to the cluster: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The degree of belonging is related to the inverse of the distance to the cluster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Coefficients are normalized and </a:t>
            </a:r>
            <a:r>
              <a:rPr lang="en-US" altLang="en-US" sz="2200" dirty="0" err="1"/>
              <a:t>fuzzyfied</a:t>
            </a:r>
            <a:r>
              <a:rPr lang="en-US" altLang="en-US" sz="2200" dirty="0"/>
              <a:t> with a real parameter </a:t>
            </a:r>
            <a:r>
              <a:rPr lang="en-US" altLang="en-US" sz="2200" i="1" dirty="0"/>
              <a:t>m</a:t>
            </a:r>
            <a:r>
              <a:rPr lang="en-US" altLang="en-US" sz="2200" dirty="0"/>
              <a:t> &gt; 1 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For </a:t>
            </a:r>
            <a:r>
              <a:rPr lang="en-US" altLang="en-US" sz="2200" i="1" dirty="0"/>
              <a:t>m = </a:t>
            </a:r>
            <a:r>
              <a:rPr lang="en-US" altLang="en-US" sz="2200" dirty="0"/>
              <a:t>2, this is equivalent to normalizing the coefficient linearly to make their sum 1. When m is close to 1, then cluster center closest to the point is given much more weight than the others, and the algorithm is similar to k-means.</a:t>
            </a:r>
          </a:p>
        </p:txBody>
      </p:sp>
    </p:spTree>
    <p:extLst>
      <p:ext uri="{BB962C8B-B14F-4D97-AF65-F5344CB8AC3E}">
        <p14:creationId xmlns:p14="http://schemas.microsoft.com/office/powerpoint/2010/main" val="27882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Model-Based Classification: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Finite Mixture Models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33136" y="2160270"/>
            <a:ext cx="5089839" cy="4469129"/>
          </a:xfrm>
        </p:spPr>
        <p:txBody>
          <a:bodyPr>
            <a:noAutofit/>
          </a:bodyPr>
          <a:lstStyle/>
          <a:p>
            <a:r>
              <a:rPr lang="en-US" sz="2000" dirty="0" smtClean="0"/>
              <a:t>“[Mixture modeling] may provide an approximation to a complex but unitary population distribution of individual trajectories” (Bauer &amp; Curran, 2003, p. 339)</a:t>
            </a:r>
          </a:p>
          <a:p>
            <a:r>
              <a:rPr lang="en-US" sz="2000" dirty="0" smtClean="0"/>
              <a:t>Consider two examples</a:t>
            </a:r>
          </a:p>
          <a:p>
            <a:pPr lvl="1"/>
            <a:r>
              <a:rPr lang="en-US" sz="1800" dirty="0" smtClean="0"/>
              <a:t>A lognormal distribution MAY BE correctly </a:t>
            </a:r>
            <a:r>
              <a:rPr lang="en-US" sz="1800" i="1" dirty="0" smtClean="0"/>
              <a:t>approximated</a:t>
            </a:r>
            <a:r>
              <a:rPr lang="en-US" sz="1800" dirty="0" smtClean="0"/>
              <a:t> as being composed of two simpler curves</a:t>
            </a:r>
          </a:p>
          <a:p>
            <a:pPr lvl="1"/>
            <a:r>
              <a:rPr lang="en-US" sz="1800" dirty="0" smtClean="0"/>
              <a:t>A normal distribution is correctly </a:t>
            </a:r>
            <a:r>
              <a:rPr lang="en-US" sz="1800" i="1" dirty="0" smtClean="0"/>
              <a:t>approximated</a:t>
            </a:r>
            <a:r>
              <a:rPr lang="en-US" sz="1800" dirty="0" smtClean="0"/>
              <a:t> as being composed of one simple curve</a:t>
            </a:r>
            <a:endParaRPr lang="en-US" sz="1800" dirty="0"/>
          </a:p>
        </p:txBody>
      </p:sp>
      <p:pic>
        <p:nvPicPr>
          <p:cNvPr id="4" name="Content Placeholder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8685" y="2127313"/>
            <a:ext cx="2325103" cy="1730194"/>
          </a:xfrm>
          <a:prstGeom prst="rect">
            <a:avLst/>
          </a:prstGeom>
        </p:spPr>
      </p:pic>
      <p:pic>
        <p:nvPicPr>
          <p:cNvPr id="5" name="Content Placeholder 8"/>
          <p:cNvPicPr>
            <a:picLocks noChangeAspect="1"/>
          </p:cNvPicPr>
          <p:nvPr/>
        </p:nvPicPr>
        <p:blipFill rotWithShape="1">
          <a:blip r:embed="rId4">
            <a:extLst/>
          </a:blip>
          <a:srcRect l="48695" t="48707"/>
          <a:stretch/>
        </p:blipFill>
        <p:spPr>
          <a:xfrm>
            <a:off x="6163177" y="4024522"/>
            <a:ext cx="2256121" cy="175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Mixture Modeling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3100" dirty="0"/>
              <a:t>Model-based clustering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Based on ML estimates of posterior membership probabilities rather than ad-hoc distance measures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Units in the same latent class share a common joint probability distribution among the observed variables </a:t>
            </a:r>
          </a:p>
          <a:p>
            <a:pPr>
              <a:lnSpc>
                <a:spcPct val="90000"/>
              </a:lnSpc>
            </a:pPr>
            <a:endParaRPr lang="en-US" altLang="en-US" sz="3100" dirty="0" smtClean="0"/>
          </a:p>
          <a:p>
            <a:pPr>
              <a:lnSpc>
                <a:spcPct val="90000"/>
              </a:lnSpc>
            </a:pPr>
            <a:r>
              <a:rPr lang="en-US" altLang="en-US" sz="3100" dirty="0" smtClean="0"/>
              <a:t>Empirical </a:t>
            </a:r>
            <a:r>
              <a:rPr lang="en-US" altLang="en-US" sz="3100" dirty="0"/>
              <a:t>methods available to assist in model selection</a:t>
            </a:r>
          </a:p>
          <a:p>
            <a:endParaRPr lang="en-US" dirty="0" smtClean="0"/>
          </a:p>
          <a:p>
            <a:r>
              <a:rPr lang="en-US" dirty="0" smtClean="0"/>
              <a:t>Modeling </a:t>
            </a:r>
            <a:r>
              <a:rPr lang="en-US" dirty="0"/>
              <a:t>a “mixture” of subgroups from a population </a:t>
            </a:r>
          </a:p>
          <a:p>
            <a:pPr lvl="1"/>
            <a:r>
              <a:rPr lang="en-US" dirty="0" smtClean="0"/>
              <a:t>Population </a:t>
            </a:r>
            <a:r>
              <a:rPr lang="en-US" dirty="0"/>
              <a:t>is a mixture of qualitatively different groups of individuals</a:t>
            </a:r>
          </a:p>
          <a:p>
            <a:endParaRPr lang="en-US" dirty="0" smtClean="0"/>
          </a:p>
          <a:p>
            <a:r>
              <a:rPr lang="en-US" dirty="0" smtClean="0"/>
              <a:t>Representation </a:t>
            </a:r>
            <a:r>
              <a:rPr lang="en-US" dirty="0"/>
              <a:t>of heterogeneity in a finite number of latent classes </a:t>
            </a:r>
          </a:p>
          <a:p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dirty="0"/>
              <a:t>these different groups by similarities in response </a:t>
            </a:r>
            <a:r>
              <a:rPr lang="en-US" dirty="0" smtClean="0"/>
              <a:t>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Mixture Models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1" y="1417638"/>
            <a:ext cx="3901474" cy="28190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3" y="4305327"/>
            <a:ext cx="4124549" cy="2399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5696" y="5746288"/>
            <a:ext cx="1870234" cy="3703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Muthen</a:t>
            </a:r>
            <a:r>
              <a:rPr lang="en-US" dirty="0"/>
              <a:t> </a:t>
            </a:r>
            <a:r>
              <a:rPr lang="en-US" dirty="0" smtClean="0"/>
              <a:t>(2009)</a:t>
            </a:r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780" y="1278847"/>
            <a:ext cx="3160757" cy="4548497"/>
          </a:xfrm>
          <a:prstGeom prst="rect">
            <a:avLst/>
          </a:prstGeom>
        </p:spPr>
      </p:pic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5315317" y="3543300"/>
            <a:ext cx="2961105" cy="22029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38160" cy="4525963"/>
          </a:xfrm>
        </p:spPr>
        <p:txBody>
          <a:bodyPr>
            <a:noAutofit/>
          </a:bodyPr>
          <a:lstStyle/>
          <a:p>
            <a:pPr marL="514350" indent="-457200">
              <a:buFont typeface="+mj-lt"/>
              <a:buAutoNum type="arabicPeriod"/>
            </a:pPr>
            <a:r>
              <a:rPr lang="en-US" sz="1800" dirty="0" smtClean="0"/>
              <a:t>Class </a:t>
            </a:r>
            <a:r>
              <a:rPr lang="en-US" sz="1800" dirty="0"/>
              <a:t>membership (or latent class) probability: </a:t>
            </a:r>
            <a:r>
              <a:rPr lang="en-US" sz="1800" dirty="0" smtClean="0"/>
              <a:t>number </a:t>
            </a:r>
            <a:r>
              <a:rPr lang="en-US" sz="1800" dirty="0"/>
              <a:t>of </a:t>
            </a:r>
            <a:r>
              <a:rPr lang="en-US" sz="1800" dirty="0" smtClean="0"/>
              <a:t>classes (k) &amp; relative </a:t>
            </a:r>
            <a:r>
              <a:rPr lang="en-US" sz="1800" dirty="0"/>
              <a:t>size of each class</a:t>
            </a:r>
          </a:p>
          <a:p>
            <a:pPr lvl="1"/>
            <a:r>
              <a:rPr lang="en-US" sz="1800" dirty="0" smtClean="0"/>
              <a:t>Where </a:t>
            </a:r>
            <a:r>
              <a:rPr lang="en-US" sz="1800" dirty="0"/>
              <a:t>the number of classes (K) in the latent variable (C) represents the number of latent types defined by the </a:t>
            </a:r>
            <a:r>
              <a:rPr lang="en-US" sz="1800" dirty="0" smtClean="0"/>
              <a:t>model</a:t>
            </a:r>
            <a:endParaRPr lang="en-US" sz="1800" dirty="0"/>
          </a:p>
          <a:p>
            <a:pPr lvl="1"/>
            <a:r>
              <a:rPr lang="en-US" sz="1800" dirty="0" smtClean="0"/>
              <a:t>For </a:t>
            </a:r>
            <a:r>
              <a:rPr lang="en-US" sz="1800" dirty="0"/>
              <a:t>example, if the latent variable has three classes, the population can be described as (a) being either three types or three levels of the underlying latent continuum</a:t>
            </a:r>
          </a:p>
          <a:p>
            <a:pPr lvl="2"/>
            <a:r>
              <a:rPr lang="en-US" sz="1400" dirty="0" smtClean="0"/>
              <a:t>Minimum </a:t>
            </a:r>
            <a:r>
              <a:rPr lang="en-US" sz="1400" dirty="0"/>
              <a:t>of 2 latent classes</a:t>
            </a:r>
          </a:p>
          <a:p>
            <a:pPr lvl="1"/>
            <a:r>
              <a:rPr lang="en-US" sz="1800" dirty="0"/>
              <a:t>The relative size of each class indicates whether the population is relatively evenly distributed among the K classes </a:t>
            </a:r>
          </a:p>
          <a:p>
            <a:pPr lvl="2"/>
            <a:r>
              <a:rPr lang="en-US" sz="1400" dirty="0"/>
              <a:t>or whether some of the classes represent relatively large segments of the population</a:t>
            </a:r>
          </a:p>
          <a:p>
            <a:pPr lvl="2"/>
            <a:r>
              <a:rPr lang="en-US" sz="1400" dirty="0"/>
              <a:t>or relatively small segments of the population </a:t>
            </a:r>
            <a:r>
              <a:rPr lang="en-US" sz="1400" dirty="0" smtClean="0"/>
              <a:t>(i.e. potential outliers)</a:t>
            </a:r>
            <a:endParaRPr lang="en-US" sz="1400" dirty="0"/>
          </a:p>
          <a:p>
            <a:pPr marL="514350" indent="-457200">
              <a:buFont typeface="+mj-lt"/>
              <a:buAutoNum type="arabicPeriod"/>
            </a:pPr>
            <a:r>
              <a:rPr lang="en-US" sz="1800" dirty="0"/>
              <a:t>A set of “traditional” parameters for each moment or association in </a:t>
            </a:r>
            <a:r>
              <a:rPr lang="en-US" sz="1800" dirty="0" smtClean="0"/>
              <a:t>the </a:t>
            </a:r>
            <a:r>
              <a:rPr lang="en-US" sz="1800" dirty="0"/>
              <a:t>model</a:t>
            </a:r>
          </a:p>
          <a:p>
            <a:pPr marL="754063" lvl="1" indent="-239713"/>
            <a:r>
              <a:rPr lang="en-US" sz="1800" dirty="0"/>
              <a:t>means, variances, regression coefficients, </a:t>
            </a:r>
            <a:r>
              <a:rPr lang="en-US" sz="1800" dirty="0" err="1"/>
              <a:t>covariances</a:t>
            </a:r>
            <a:r>
              <a:rPr lang="en-US" sz="1800" dirty="0"/>
              <a:t>, </a:t>
            </a:r>
            <a:r>
              <a:rPr lang="en-US" sz="1800" dirty="0" smtClean="0"/>
              <a:t>factor loadings</a:t>
            </a:r>
            <a:r>
              <a:rPr lang="en-US" sz="1800" dirty="0"/>
              <a:t>, etc.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54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Log-likelihood </a:t>
            </a:r>
            <a:endParaRPr lang="en-US" sz="2600" dirty="0"/>
          </a:p>
          <a:p>
            <a:r>
              <a:rPr lang="en-US" sz="2600" dirty="0" smtClean="0"/>
              <a:t>G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</a:t>
            </a:r>
            <a:r>
              <a:rPr lang="en-US" sz="2600" dirty="0"/>
              <a:t>(likelihood ratio </a:t>
            </a:r>
            <a:r>
              <a:rPr lang="en-US" sz="2600" dirty="0" smtClean="0"/>
              <a:t>statistic)</a:t>
            </a:r>
          </a:p>
          <a:p>
            <a:r>
              <a:rPr lang="en-US" sz="2600" dirty="0" smtClean="0"/>
              <a:t>AIC </a:t>
            </a:r>
          </a:p>
          <a:p>
            <a:r>
              <a:rPr lang="en-US" sz="2600" dirty="0" smtClean="0"/>
              <a:t>BIC/SBC </a:t>
            </a:r>
          </a:p>
          <a:p>
            <a:r>
              <a:rPr lang="en-US" sz="2600" dirty="0" smtClean="0"/>
              <a:t>CAIC</a:t>
            </a:r>
            <a:endParaRPr lang="en-US" sz="2600" dirty="0"/>
          </a:p>
          <a:p>
            <a:r>
              <a:rPr lang="en-US" sz="2600" dirty="0"/>
              <a:t>Adjusted </a:t>
            </a:r>
            <a:r>
              <a:rPr lang="en-US" sz="2600" dirty="0" smtClean="0"/>
              <a:t>BIC/SBC</a:t>
            </a:r>
            <a:endParaRPr lang="en-US" sz="2600" dirty="0"/>
          </a:p>
          <a:p>
            <a:r>
              <a:rPr lang="en-US" sz="2600" dirty="0" smtClean="0"/>
              <a:t>Entropy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664" y="1861755"/>
            <a:ext cx="7376672" cy="1780477"/>
          </a:xfrm>
        </p:spPr>
        <p:txBody>
          <a:bodyPr>
            <a:noAutofit/>
          </a:bodyPr>
          <a:lstStyle/>
          <a:p>
            <a:r>
              <a:rPr lang="en-US" sz="3600" dirty="0"/>
              <a:t>Mixture models in the social, behavioral, and education sciences: </a:t>
            </a:r>
            <a:br>
              <a:rPr lang="en-US" sz="3600" dirty="0"/>
            </a:br>
            <a:r>
              <a:rPr lang="en-US" sz="3600" dirty="0"/>
              <a:t>Classification applications using </a:t>
            </a:r>
            <a:r>
              <a:rPr lang="en-US" sz="3600" dirty="0" err="1"/>
              <a:t>M</a:t>
            </a:r>
            <a:r>
              <a:rPr lang="en-US" sz="3600" i="1" dirty="0" err="1"/>
              <a:t>plus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5697"/>
            <a:ext cx="6858000" cy="1675119"/>
          </a:xfrm>
        </p:spPr>
        <p:txBody>
          <a:bodyPr>
            <a:normAutofit fontScale="62500" lnSpcReduction="20000"/>
          </a:bodyPr>
          <a:lstStyle/>
          <a:p>
            <a:r>
              <a:rPr lang="en-US" sz="5800" dirty="0"/>
              <a:t>James A. Bovaird, PhD</a:t>
            </a:r>
          </a:p>
          <a:p>
            <a:endParaRPr lang="en-US" i="1" dirty="0" smtClean="0"/>
          </a:p>
          <a:p>
            <a:pPr>
              <a:spcBef>
                <a:spcPts val="0"/>
              </a:spcBef>
            </a:pPr>
            <a:r>
              <a:rPr lang="en-US" i="1" dirty="0" smtClean="0"/>
              <a:t>Associate </a:t>
            </a:r>
            <a:r>
              <a:rPr lang="en-US" i="1" dirty="0"/>
              <a:t>Professor of Educational Psychology</a:t>
            </a:r>
            <a:br>
              <a:rPr lang="en-US" i="1" dirty="0"/>
            </a:br>
            <a:r>
              <a:rPr lang="en-US" i="1" dirty="0"/>
              <a:t>Courtesy Associate Professor of Survey Research &amp; Methodology</a:t>
            </a:r>
            <a:br>
              <a:rPr lang="en-US" i="1" dirty="0"/>
            </a:br>
            <a:r>
              <a:rPr lang="en-US" i="1" dirty="0"/>
              <a:t>Program Director, Quantitative, Qualitative &amp; Psychometric Methods Program</a:t>
            </a:r>
            <a:br>
              <a:rPr lang="en-US" i="1" dirty="0"/>
            </a:br>
            <a:r>
              <a:rPr lang="en-US" i="1" dirty="0"/>
              <a:t>Director, Nebraska Academy for Methodology, Analytics &amp; </a:t>
            </a:r>
            <a:r>
              <a:rPr lang="en-US" i="1" dirty="0" smtClean="0"/>
              <a:t>Psychometrics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Faculty Fellow, University of Nebraska Public Policy Center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2809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Like the Pearson  </a:t>
            </a:r>
            <a:r>
              <a:rPr lang="el-GR" dirty="0" smtClean="0"/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 statistic, the </a:t>
            </a:r>
            <a:r>
              <a:rPr lang="en-US" dirty="0"/>
              <a:t>G</a:t>
            </a:r>
            <a:r>
              <a:rPr lang="en-US" baseline="30000" dirty="0"/>
              <a:t>2 </a:t>
            </a:r>
            <a:r>
              <a:rPr lang="en-US" dirty="0" smtClean="0"/>
              <a:t>statistic has asymptotic chi-square distributions with respect to the degrees of freedom, and thus the probability of acceptance of the alternative hypothesis can be determined (McCutcheon, 2002, p. 68)</a:t>
            </a:r>
          </a:p>
          <a:p>
            <a:pPr lvl="1"/>
            <a:r>
              <a:rPr lang="en-US" i="1" dirty="0" smtClean="0"/>
              <a:t>Can be used to evaluate nested models that vary in the number of parameters, but have the same number of latent classes.</a:t>
            </a:r>
          </a:p>
          <a:p>
            <a:r>
              <a:rPr lang="en-US" dirty="0" smtClean="0"/>
              <a:t>However…</a:t>
            </a:r>
            <a:endParaRPr lang="en-US" dirty="0"/>
          </a:p>
          <a:p>
            <a:pPr lvl="1"/>
            <a:r>
              <a:rPr lang="el-GR" i="1" dirty="0"/>
              <a:t>χ</a:t>
            </a:r>
            <a:r>
              <a:rPr lang="en-US" i="1" baseline="30000" dirty="0"/>
              <a:t>2</a:t>
            </a:r>
            <a:r>
              <a:rPr lang="en-US" i="1" dirty="0"/>
              <a:t> </a:t>
            </a:r>
            <a:r>
              <a:rPr lang="en-US" i="1" dirty="0" smtClean="0"/>
              <a:t>(or G</a:t>
            </a:r>
            <a:r>
              <a:rPr lang="en-US" i="1" baseline="30000" dirty="0" smtClean="0"/>
              <a:t>2</a:t>
            </a:r>
            <a:r>
              <a:rPr lang="en-US" i="1" dirty="0" smtClean="0"/>
              <a:t>) values </a:t>
            </a:r>
            <a:r>
              <a:rPr lang="en-US" i="1" dirty="0"/>
              <a:t>are not useful for determining the optimal model because the likelihood ratios between the k-class and k-1 class model do not follow a chi-square distribution.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Ratio (G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Information criteria (IC) approaches penalize the likelihood for the increased number of parameters required to estimate more complex (i.e., less parsimonious) models.” (McCutcheon, 2002, pp. 68-69)</a:t>
            </a:r>
          </a:p>
          <a:p>
            <a:pPr lvl="1"/>
            <a:r>
              <a:rPr lang="en-US" dirty="0" smtClean="0"/>
              <a:t>Analogous to use of closeness of fit (RMSEA, etc.) tests instead of </a:t>
            </a:r>
            <a:r>
              <a:rPr lang="el-GR" dirty="0" smtClean="0"/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 test in SEM, or adjusted r</a:t>
            </a:r>
            <a:r>
              <a:rPr lang="en-US" baseline="30000" dirty="0" smtClean="0"/>
              <a:t>2</a:t>
            </a:r>
            <a:r>
              <a:rPr lang="en-US" dirty="0" smtClean="0"/>
              <a:t> instead of r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Without parsimony, simply increase complexity to improve model fit</a:t>
            </a:r>
          </a:p>
          <a:p>
            <a:r>
              <a:rPr lang="en-US" dirty="0" smtClean="0"/>
              <a:t>AIC </a:t>
            </a:r>
            <a:r>
              <a:rPr lang="en-US" dirty="0"/>
              <a:t>tends to overestimate the number of classes present, whereas the BIC (and by extension the CAIC) may underestimate the number of classes present, particularly in small samples” </a:t>
            </a:r>
            <a:r>
              <a:rPr lang="en-US" dirty="0" smtClean="0"/>
              <a:t>(McLachlan &amp; Peel, 2000, p</a:t>
            </a:r>
            <a:r>
              <a:rPr lang="en-US" dirty="0"/>
              <a:t>. 341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Parsimony Indices</a:t>
            </a:r>
          </a:p>
        </p:txBody>
      </p:sp>
    </p:spTree>
    <p:extLst>
      <p:ext uri="{BB962C8B-B14F-4D97-AF65-F5344CB8AC3E}">
        <p14:creationId xmlns:p14="http://schemas.microsoft.com/office/powerpoint/2010/main" val="33266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348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Summary </a:t>
            </a:r>
            <a:r>
              <a:rPr lang="en-US" sz="2800" dirty="0"/>
              <a:t>measure for the quality of the classification. </a:t>
            </a:r>
            <a:endParaRPr lang="en-US" sz="2800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Measures </a:t>
            </a:r>
            <a:r>
              <a:rPr lang="en-US" sz="2400" dirty="0"/>
              <a:t>how clearly distinguishable the classes are based on how distinctly each individual’s estimated class probability is</a:t>
            </a:r>
            <a:r>
              <a:rPr lang="en-US" sz="2400" dirty="0" smtClean="0"/>
              <a:t>.</a:t>
            </a:r>
          </a:p>
          <a:p>
            <a:pPr marL="1238250" lvl="2" indent="-381000"/>
            <a:r>
              <a:rPr lang="en-US" sz="2000" dirty="0" smtClean="0"/>
              <a:t>If </a:t>
            </a:r>
            <a:r>
              <a:rPr lang="en-US" sz="2000" dirty="0"/>
              <a:t>each individual has a high probability of being in just one class, this will be high. </a:t>
            </a:r>
          </a:p>
          <a:p>
            <a:pPr marL="1238250" lvl="2" indent="-381000"/>
            <a:r>
              <a:rPr lang="en-US" sz="2000" dirty="0" smtClean="0"/>
              <a:t>Ranges </a:t>
            </a:r>
            <a:r>
              <a:rPr lang="en-US" sz="2000" dirty="0"/>
              <a:t>from 0 to 1. Values close to 1 indicate high classification accuracy, whereas values close to 0 indicate low classification certainty.</a:t>
            </a:r>
          </a:p>
          <a:p>
            <a:pPr marL="838200" lvl="1" indent="-381000"/>
            <a:r>
              <a:rPr lang="en-US" sz="2400" dirty="0"/>
              <a:t>Entropy values of .40, .60, and .80 represent low, medium and high class separation</a:t>
            </a:r>
            <a:r>
              <a:rPr lang="en-US" sz="2400" dirty="0" smtClean="0"/>
              <a:t>.</a:t>
            </a:r>
          </a:p>
          <a:p>
            <a:pPr marL="838200" lvl="1" indent="-381000"/>
            <a:r>
              <a:rPr lang="en-US" altLang="en-US" sz="2400" dirty="0"/>
              <a:t>No criterion for “close-fitting” or “exact-fitting</a:t>
            </a:r>
            <a:r>
              <a:rPr lang="en-US" altLang="en-US" sz="2400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</a:t>
            </a:r>
            <a:r>
              <a:rPr lang="en-US" dirty="0"/>
              <a:t>the </a:t>
            </a:r>
            <a:r>
              <a:rPr lang="en-US" dirty="0" smtClean="0"/>
              <a:t>Optimal Class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It </a:t>
            </a:r>
            <a:r>
              <a:rPr lang="en-US" dirty="0"/>
              <a:t>is necessary to investigate multiple model fit indices in order to select the final optimal model. Various statistical indices :</a:t>
            </a:r>
          </a:p>
          <a:p>
            <a:pPr lvl="1"/>
            <a:r>
              <a:rPr lang="en-US" sz="3200" b="1" dirty="0" smtClean="0"/>
              <a:t>Information </a:t>
            </a:r>
            <a:r>
              <a:rPr lang="en-US" sz="3200" b="1" dirty="0"/>
              <a:t>criteria (IC) </a:t>
            </a:r>
            <a:r>
              <a:rPr lang="en-US" sz="3200" b="1" dirty="0" smtClean="0"/>
              <a:t>statistics</a:t>
            </a:r>
          </a:p>
          <a:p>
            <a:pPr lvl="2"/>
            <a:r>
              <a:rPr lang="en-US" sz="2800" dirty="0" smtClean="0"/>
              <a:t>Bayesian Information Criterion </a:t>
            </a:r>
            <a:r>
              <a:rPr lang="en-US" sz="2800" dirty="0"/>
              <a:t>(</a:t>
            </a:r>
            <a:r>
              <a:rPr lang="en-US" sz="2800" dirty="0" smtClean="0"/>
              <a:t>BIC), </a:t>
            </a:r>
            <a:r>
              <a:rPr lang="en-US" sz="2800" dirty="0" err="1" smtClean="0"/>
              <a:t>Akaike</a:t>
            </a:r>
            <a:r>
              <a:rPr lang="en-US" sz="2800" dirty="0" smtClean="0"/>
              <a:t> Information Criterion (AIC)</a:t>
            </a:r>
          </a:p>
          <a:p>
            <a:pPr lvl="2"/>
            <a:r>
              <a:rPr lang="en-US" sz="2800" dirty="0" smtClean="0"/>
              <a:t>Sample-Size Adjusted </a:t>
            </a:r>
            <a:r>
              <a:rPr lang="en-US" sz="2800" dirty="0"/>
              <a:t>BIC (SSABIC);</a:t>
            </a:r>
          </a:p>
          <a:p>
            <a:pPr lvl="1"/>
            <a:r>
              <a:rPr lang="en-US" sz="3200" b="1" dirty="0" smtClean="0"/>
              <a:t>Entropy </a:t>
            </a:r>
            <a:r>
              <a:rPr lang="en-US" sz="3200" b="1" dirty="0"/>
              <a:t>values</a:t>
            </a:r>
          </a:p>
          <a:p>
            <a:pPr lvl="1"/>
            <a:r>
              <a:rPr lang="en-US" sz="3200" b="1" dirty="0" smtClean="0"/>
              <a:t>Likelihood </a:t>
            </a:r>
            <a:r>
              <a:rPr lang="en-US" sz="3200" b="1" dirty="0"/>
              <a:t>Ratio Tests (</a:t>
            </a:r>
            <a:r>
              <a:rPr lang="en-US" sz="3200" b="1" dirty="0" smtClean="0"/>
              <a:t>LRT)</a:t>
            </a:r>
          </a:p>
          <a:p>
            <a:pPr lvl="2"/>
            <a:r>
              <a:rPr lang="en-US" sz="2800" dirty="0" smtClean="0"/>
              <a:t>Lo-</a:t>
            </a:r>
            <a:r>
              <a:rPr lang="en-US" sz="2800" dirty="0" err="1" smtClean="0"/>
              <a:t>Mendell</a:t>
            </a:r>
            <a:r>
              <a:rPr lang="en-US" sz="2800" dirty="0" smtClean="0"/>
              <a:t>-Rubin </a:t>
            </a:r>
            <a:r>
              <a:rPr lang="en-US" sz="2800" dirty="0"/>
              <a:t>Likelihood Ratio Test (</a:t>
            </a:r>
            <a:r>
              <a:rPr lang="en-US" sz="2800" b="1" dirty="0"/>
              <a:t>LMR LRT</a:t>
            </a:r>
            <a:r>
              <a:rPr lang="en-US" sz="2800" dirty="0"/>
              <a:t>; </a:t>
            </a:r>
            <a:r>
              <a:rPr lang="en-US" sz="2800" dirty="0" smtClean="0"/>
              <a:t>TECH11)</a:t>
            </a:r>
          </a:p>
          <a:p>
            <a:pPr lvl="2"/>
            <a:r>
              <a:rPr lang="en-US" sz="2800" dirty="0" smtClean="0"/>
              <a:t>Bootstrap </a:t>
            </a:r>
            <a:r>
              <a:rPr lang="en-US" sz="2800" dirty="0"/>
              <a:t>Likelihood Ratio Test (</a:t>
            </a:r>
            <a:r>
              <a:rPr lang="en-US" sz="2800" b="1" dirty="0"/>
              <a:t>BLRT</a:t>
            </a:r>
            <a:r>
              <a:rPr lang="en-US" sz="2800" dirty="0"/>
              <a:t>; TECH 14</a:t>
            </a:r>
            <a:r>
              <a:rPr lang="en-US" sz="28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Likelihood Ratio Tests (</a:t>
            </a:r>
            <a:r>
              <a:rPr lang="en-US" dirty="0" smtClean="0"/>
              <a:t>LMR-LRT &amp; BRT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/>
            <a:r>
              <a:rPr lang="en-US" sz="2400" dirty="0"/>
              <a:t>Two LRTs, are often used for model comparison when determining the optimal number of classes. </a:t>
            </a:r>
            <a:endParaRPr lang="en-US" sz="2400" b="1" dirty="0"/>
          </a:p>
          <a:p>
            <a:pPr marL="457200" indent="-457200"/>
            <a:r>
              <a:rPr lang="en-US" sz="2400" b="1" dirty="0"/>
              <a:t>Lo-</a:t>
            </a:r>
            <a:r>
              <a:rPr lang="en-US" sz="2400" b="1" dirty="0" err="1"/>
              <a:t>Mendell</a:t>
            </a:r>
            <a:r>
              <a:rPr lang="en-US" sz="2400" b="1" dirty="0"/>
              <a:t>-Rubin likelihood ratio test (LMR-LRT)</a:t>
            </a:r>
          </a:p>
          <a:p>
            <a:pPr marL="838200" lvl="1" indent="-381000"/>
            <a:r>
              <a:rPr lang="en-US" sz="2400" b="1" dirty="0"/>
              <a:t>Tests class K is better fit to data compared to K-1 class</a:t>
            </a:r>
          </a:p>
          <a:p>
            <a:pPr marL="1257300" lvl="2" indent="-342900"/>
            <a:r>
              <a:rPr lang="en-US" dirty="0"/>
              <a:t>2 vs. 1; 3 vs 2; 4 vs 3, etc. </a:t>
            </a:r>
          </a:p>
          <a:p>
            <a:r>
              <a:rPr lang="en-US" sz="2400" b="1" dirty="0"/>
              <a:t>Bootstrapped Likelihood Ratio Test (BLRT) </a:t>
            </a:r>
          </a:p>
          <a:p>
            <a:pPr lvl="1"/>
            <a:r>
              <a:rPr lang="en-US" sz="2000" dirty="0"/>
              <a:t>Using BLRT, the likelihood ratio test between the k-1 and k-class models is conducted through a </a:t>
            </a:r>
            <a:r>
              <a:rPr lang="en-US" sz="2000" dirty="0" smtClean="0"/>
              <a:t>bootstrap </a:t>
            </a:r>
            <a:r>
              <a:rPr lang="en-US" sz="2000" dirty="0"/>
              <a:t>procedure (</a:t>
            </a:r>
            <a:r>
              <a:rPr lang="en-US" sz="2000" dirty="0" err="1"/>
              <a:t>Asparouhov</a:t>
            </a:r>
            <a:r>
              <a:rPr lang="en-US" sz="2000" dirty="0"/>
              <a:t> &amp; </a:t>
            </a:r>
            <a:r>
              <a:rPr lang="en-US" sz="2000" dirty="0" err="1"/>
              <a:t>Muthen</a:t>
            </a:r>
            <a:r>
              <a:rPr lang="en-US" sz="2000" dirty="0"/>
              <a:t>, 2012)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Muthen</a:t>
            </a:r>
            <a:r>
              <a:rPr lang="en-US" sz="2400" dirty="0" smtClean="0"/>
              <a:t> </a:t>
            </a:r>
            <a:r>
              <a:rPr lang="en-US" sz="2400" dirty="0"/>
              <a:t>(2002) suggests Lo, </a:t>
            </a:r>
            <a:r>
              <a:rPr lang="en-US" sz="2400" dirty="0" err="1"/>
              <a:t>Mendell</a:t>
            </a:r>
            <a:r>
              <a:rPr lang="en-US" sz="2400" dirty="0"/>
              <a:t>, and Rubin’s (2001) LMR Likelihood Ratio Test (LMR-LRT)</a:t>
            </a:r>
          </a:p>
          <a:p>
            <a:r>
              <a:rPr lang="en-US" sz="2400" dirty="0" err="1"/>
              <a:t>Nylund</a:t>
            </a:r>
            <a:r>
              <a:rPr lang="en-US" sz="2400" dirty="0"/>
              <a:t> et al (2007) recommends BIC and Bootstrap Likelihood Ratio Test. </a:t>
            </a:r>
          </a:p>
          <a:p>
            <a:endParaRPr lang="en-US" sz="2400" b="1" dirty="0"/>
          </a:p>
          <a:p>
            <a:r>
              <a:rPr lang="en-US" sz="2400" b="1" dirty="0"/>
              <a:t>In </a:t>
            </a:r>
            <a:r>
              <a:rPr lang="en-US" sz="2400" b="1" dirty="0" err="1"/>
              <a:t>Mplus</a:t>
            </a:r>
            <a:r>
              <a:rPr lang="en-US" sz="2400" b="1" dirty="0"/>
              <a:t>, TECH11 for LMR-LRT, TECH14 for BLRT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optimal class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Selecting the optimal class model involves considering more than fit indices. When selecting the optimal class model, we must also take into account: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theoretical expectations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substantive meaning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interpretability</a:t>
            </a:r>
            <a:r>
              <a:rPr lang="en-US" dirty="0"/>
              <a:t> of each class solution</a:t>
            </a:r>
          </a:p>
          <a:p>
            <a:r>
              <a:rPr lang="en-US" dirty="0"/>
              <a:t>The need for </a:t>
            </a:r>
            <a:r>
              <a:rPr lang="en-US" dirty="0">
                <a:solidFill>
                  <a:srgbClr val="FF0000"/>
                </a:solidFill>
              </a:rPr>
              <a:t>parsimony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sample size </a:t>
            </a:r>
            <a:r>
              <a:rPr lang="en-US" dirty="0"/>
              <a:t>of the smallest </a:t>
            </a:r>
            <a:r>
              <a:rPr lang="en-US" dirty="0" smtClean="0"/>
              <a:t>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Issues: Local </a:t>
            </a:r>
            <a:r>
              <a:rPr lang="en-US" dirty="0"/>
              <a:t>Likelihood Maxima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1963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Parameters </a:t>
            </a:r>
            <a:r>
              <a:rPr lang="en-US" dirty="0"/>
              <a:t>are estimated </a:t>
            </a:r>
            <a:r>
              <a:rPr lang="en-US" dirty="0" smtClean="0"/>
              <a:t>with ML and </a:t>
            </a:r>
            <a:r>
              <a:rPr lang="en-US" dirty="0"/>
              <a:t>are iterative in nature (e.g., EM algorithm).</a:t>
            </a:r>
          </a:p>
          <a:p>
            <a:r>
              <a:rPr lang="en-US" dirty="0"/>
              <a:t>Ideally, the iteration will result in successful convergence on the global maximum </a:t>
            </a:r>
            <a:r>
              <a:rPr lang="en-US" dirty="0" smtClean="0"/>
              <a:t>solution. </a:t>
            </a:r>
            <a:endParaRPr lang="en-US" dirty="0"/>
          </a:p>
          <a:p>
            <a:r>
              <a:rPr lang="en-US" dirty="0"/>
              <a:t>However, the algorithm cannot distinguish between a global maximum and a local maximum. </a:t>
            </a:r>
          </a:p>
          <a:p>
            <a:r>
              <a:rPr lang="en-US" dirty="0"/>
              <a:t>The iterative optimization process could stop prematurely and return a sub-optimal set of parameter values depending on the choice of the initial starting </a:t>
            </a:r>
            <a:r>
              <a:rPr lang="en-US" dirty="0" smtClean="0"/>
              <a:t>values. </a:t>
            </a:r>
          </a:p>
          <a:p>
            <a:r>
              <a:rPr lang="en-US" dirty="0"/>
              <a:t>Avoid </a:t>
            </a:r>
            <a:r>
              <a:rPr lang="en-US" dirty="0" smtClean="0"/>
              <a:t>extracting a </a:t>
            </a:r>
            <a:r>
              <a:rPr lang="en-US" dirty="0"/>
              <a:t>large number of latent classes,  because local maxima are more likely to occur in models with more </a:t>
            </a:r>
            <a:r>
              <a:rPr lang="en-US" dirty="0" smtClean="0"/>
              <a:t>classes.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1097"/>
            <a:ext cx="3964721" cy="26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Issues: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the model is not identified, the model does not converge and standard errors, related p-values and other </a:t>
            </a:r>
            <a:r>
              <a:rPr lang="en-US" dirty="0" smtClean="0"/>
              <a:t>meaningful </a:t>
            </a:r>
            <a:r>
              <a:rPr lang="en-US" dirty="0"/>
              <a:t>estimates are not estimated. </a:t>
            </a:r>
          </a:p>
          <a:p>
            <a:r>
              <a:rPr lang="en-US" dirty="0" smtClean="0"/>
              <a:t>Models </a:t>
            </a:r>
            <a:r>
              <a:rPr lang="en-US" dirty="0"/>
              <a:t>often fail to converge when too many parameters are simultaneously estimated in the model.</a:t>
            </a:r>
          </a:p>
          <a:p>
            <a:r>
              <a:rPr lang="en-US" dirty="0" smtClean="0"/>
              <a:t>Non-convergence </a:t>
            </a:r>
            <a:r>
              <a:rPr lang="en-US" dirty="0"/>
              <a:t>may also occur due to the use of inappropriate data, such as variables measured on different scales.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Issues: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</a:t>
            </a:r>
            <a:r>
              <a:rPr lang="en-US" dirty="0"/>
              <a:t>samples </a:t>
            </a:r>
            <a:r>
              <a:rPr lang="en-US" dirty="0" smtClean="0"/>
              <a:t>&amp; smaller </a:t>
            </a:r>
            <a:r>
              <a:rPr lang="en-US" dirty="0"/>
              <a:t>models </a:t>
            </a:r>
            <a:r>
              <a:rPr lang="en-US" dirty="0" smtClean="0"/>
              <a:t>help </a:t>
            </a:r>
            <a:r>
              <a:rPr lang="en-US" dirty="0"/>
              <a:t>(more restrictive models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Supply good starting values.</a:t>
            </a:r>
          </a:p>
          <a:p>
            <a:r>
              <a:rPr lang="en-US" dirty="0"/>
              <a:t>Check convergence using </a:t>
            </a:r>
            <a:r>
              <a:rPr lang="en-US" dirty="0" smtClean="0"/>
              <a:t>the iteration history, </a:t>
            </a:r>
            <a:r>
              <a:rPr lang="en-US" dirty="0"/>
              <a:t>increase the number of </a:t>
            </a:r>
            <a:r>
              <a:rPr lang="en-US" dirty="0" smtClean="0"/>
              <a:t>iterations.</a:t>
            </a:r>
            <a:endParaRPr lang="en-US" dirty="0"/>
          </a:p>
          <a:p>
            <a:r>
              <a:rPr lang="en-US" dirty="0"/>
              <a:t>Run several models to the end and compare estimates.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1227" y="1417638"/>
            <a:ext cx="3597887" cy="3394472"/>
          </a:xfrm>
        </p:spPr>
        <p:txBody>
          <a:bodyPr>
            <a:noAutofit/>
          </a:bodyPr>
          <a:lstStyle/>
          <a:p>
            <a:r>
              <a:rPr lang="en-US" sz="1600" dirty="0" smtClean="0"/>
              <a:t>“From this model, the researcher might be tempted to conclude that the sample data arise from two unobserved groups, one large with a mean around 6, the other smaller group with a mean around 10.” (Bauer &amp; Curran, 2003a, p. 344)</a:t>
            </a:r>
          </a:p>
          <a:p>
            <a:r>
              <a:rPr lang="en-US" sz="1600" dirty="0" smtClean="0"/>
              <a:t>“The AIC, the BIC, and the CAIC supported selection of two classes in almost 100% of the replications…” (p. 349)</a:t>
            </a:r>
          </a:p>
          <a:p>
            <a:r>
              <a:rPr lang="en-US" sz="1600" dirty="0" smtClean="0"/>
              <a:t>Actually, it’s a lognormal distribution</a:t>
            </a:r>
            <a:endParaRPr lang="en-US" sz="1600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57016" cy="1143000"/>
          </a:xfrm>
        </p:spPr>
        <p:txBody>
          <a:bodyPr/>
          <a:lstStyle/>
          <a:p>
            <a:r>
              <a:rPr lang="en-US" dirty="0"/>
              <a:t>False Positives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1851" y="4512563"/>
            <a:ext cx="3049526" cy="214596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96968" y="274638"/>
            <a:ext cx="36972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False Negatives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961866" y="1417638"/>
            <a:ext cx="360273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“What is not always appreciated about this model is that </a:t>
            </a:r>
            <a:r>
              <a:rPr lang="en-US" sz="1600" dirty="0" err="1" smtClean="0"/>
              <a:t>nonnormality</a:t>
            </a:r>
            <a:r>
              <a:rPr lang="en-US" sz="1600" dirty="0" smtClean="0"/>
              <a:t> of f(x) is a necessary condition for estimating the parameters of the normal components g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(x) and g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(x).” (Bauer &amp; Curran, 2003a, p. 342)</a:t>
            </a:r>
          </a:p>
          <a:p>
            <a:r>
              <a:rPr lang="en-US" sz="1600" dirty="0" smtClean="0"/>
              <a:t>Consider the distribution of height between men and women</a:t>
            </a:r>
            <a:endParaRPr lang="en-US" sz="1600" dirty="0"/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 rotWithShape="1">
          <a:blip r:embed="rId4">
            <a:extLst/>
          </a:blip>
          <a:srcRect l="48114" t="48075"/>
          <a:stretch/>
        </p:blipFill>
        <p:spPr>
          <a:xfrm>
            <a:off x="5585321" y="3841663"/>
            <a:ext cx="2487167" cy="194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Fundamental premise: </a:t>
            </a:r>
          </a:p>
          <a:p>
            <a:pPr lvl="1"/>
            <a:r>
              <a:rPr lang="en-US" dirty="0"/>
              <a:t>Systematic intra-sample heterogeneity exists</a:t>
            </a:r>
          </a:p>
          <a:p>
            <a:pPr lvl="1"/>
            <a:r>
              <a:rPr lang="en-US" b="1" i="1" dirty="0"/>
              <a:t>But information necessary to identify such heterogeneity has not been explicitly measured </a:t>
            </a:r>
          </a:p>
          <a:p>
            <a:r>
              <a:rPr lang="en-US" dirty="0"/>
              <a:t>Traditional distance-based methods of classification:	</a:t>
            </a:r>
          </a:p>
          <a:p>
            <a:pPr lvl="1"/>
            <a:r>
              <a:rPr lang="en-US" dirty="0"/>
              <a:t>Connectivity-based (i.e. hierarchical) clustering</a:t>
            </a:r>
          </a:p>
          <a:p>
            <a:pPr lvl="1"/>
            <a:r>
              <a:rPr lang="en-US" dirty="0"/>
              <a:t>Centroid-based (i.e. k-means</a:t>
            </a:r>
            <a:r>
              <a:rPr lang="en-US" dirty="0" smtClean="0"/>
              <a:t>), or </a:t>
            </a:r>
            <a:r>
              <a:rPr lang="en-US" dirty="0" err="1" smtClean="0"/>
              <a:t>partitional</a:t>
            </a:r>
            <a:r>
              <a:rPr lang="en-US" dirty="0" smtClean="0"/>
              <a:t>, </a:t>
            </a:r>
            <a:r>
              <a:rPr lang="en-US" dirty="0"/>
              <a:t>clustering</a:t>
            </a:r>
          </a:p>
          <a:p>
            <a:r>
              <a:rPr lang="en-US" dirty="0"/>
              <a:t>Model-based classification:</a:t>
            </a:r>
          </a:p>
          <a:p>
            <a:pPr lvl="1"/>
            <a:r>
              <a:rPr lang="en-US" dirty="0"/>
              <a:t>Finite mixture models</a:t>
            </a:r>
          </a:p>
          <a:p>
            <a:pPr lvl="1"/>
            <a:r>
              <a:rPr lang="en-US" dirty="0"/>
              <a:t>Treats the unmeasured group information as a latent variable</a:t>
            </a:r>
          </a:p>
          <a:p>
            <a:r>
              <a:rPr lang="en-US" dirty="0"/>
              <a:t>Applications:</a:t>
            </a:r>
          </a:p>
          <a:p>
            <a:pPr lvl="1"/>
            <a:r>
              <a:rPr lang="en-US" dirty="0"/>
              <a:t>Latent profile analysis (LPA)</a:t>
            </a:r>
          </a:p>
          <a:p>
            <a:pPr lvl="1"/>
            <a:r>
              <a:rPr lang="en-US" dirty="0"/>
              <a:t>Latent class analysis (LCA)</a:t>
            </a:r>
          </a:p>
          <a:p>
            <a:pPr lvl="1"/>
            <a:r>
              <a:rPr lang="en-US" dirty="0"/>
              <a:t>Latent growth mixture models (LGMM)</a:t>
            </a:r>
          </a:p>
          <a:p>
            <a:pPr lvl="1"/>
            <a:r>
              <a:rPr lang="en-US" dirty="0"/>
              <a:t>Latent Markov models (LMM)</a:t>
            </a:r>
          </a:p>
          <a:p>
            <a:pPr lvl="1"/>
            <a:r>
              <a:rPr lang="en-US" dirty="0"/>
              <a:t>Latent transition analysis (LTA)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“Not only is </a:t>
            </a:r>
            <a:r>
              <a:rPr lang="en-US" dirty="0" err="1" smtClean="0"/>
              <a:t>nonnormality</a:t>
            </a:r>
            <a:r>
              <a:rPr lang="en-US" dirty="0" smtClean="0"/>
              <a:t> </a:t>
            </a:r>
            <a:r>
              <a:rPr lang="en-US" i="1" dirty="0" smtClean="0"/>
              <a:t>required</a:t>
            </a:r>
            <a:r>
              <a:rPr lang="en-US" dirty="0" smtClean="0"/>
              <a:t> for the solution of the model to be nontrivial, it may well also be a </a:t>
            </a:r>
            <a:r>
              <a:rPr lang="en-US" i="1" dirty="0" smtClean="0"/>
              <a:t>sufficient</a:t>
            </a:r>
            <a:r>
              <a:rPr lang="en-US" dirty="0" smtClean="0"/>
              <a:t> condition for extracting multiple components.” (Bauer &amp; Curran, 2003, 343)</a:t>
            </a:r>
          </a:p>
          <a:p>
            <a:r>
              <a:rPr lang="en-US" dirty="0" smtClean="0"/>
              <a:t>Consider the height data again:</a:t>
            </a:r>
          </a:p>
          <a:p>
            <a:pPr lvl="1"/>
            <a:r>
              <a:rPr lang="en-US" dirty="0" smtClean="0"/>
              <a:t>Not clear if it will extract sexes – two obvious groups</a:t>
            </a:r>
          </a:p>
          <a:p>
            <a:pPr lvl="1"/>
            <a:r>
              <a:rPr lang="en-US" dirty="0" smtClean="0"/>
              <a:t>But what if a more sensible division is between socio-economic groups, or diet, or…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False Positives &amp; False Negatives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9244" y="1547623"/>
            <a:ext cx="3643884" cy="3394472"/>
          </a:xfrm>
        </p:spPr>
        <p:txBody>
          <a:bodyPr>
            <a:noAutofit/>
          </a:bodyPr>
          <a:lstStyle/>
          <a:p>
            <a:r>
              <a:rPr lang="en-US" sz="2000" dirty="0" smtClean="0"/>
              <a:t>“Girls on average are shorter at maturity than boys, obviously. But there are slow growers and fast growers, early </a:t>
            </a:r>
            <a:r>
              <a:rPr lang="en-US" sz="2000" dirty="0" err="1" smtClean="0"/>
              <a:t>spurters</a:t>
            </a:r>
            <a:r>
              <a:rPr lang="en-US" sz="2000" dirty="0" smtClean="0"/>
              <a:t> and late developers. The list of plausible distinctions would also include ethnic groups, age cohorts, and classes based on health status that affect growth” (</a:t>
            </a:r>
            <a:r>
              <a:rPr lang="en-US" sz="2000" dirty="0" err="1" smtClean="0"/>
              <a:t>Cudeck</a:t>
            </a:r>
            <a:r>
              <a:rPr lang="en-US" sz="2000" dirty="0" smtClean="0"/>
              <a:t> &amp; Henley, 2003, pp. 381-382)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Multiple Overlapping Sets of Latent Classes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2970" y="1771650"/>
            <a:ext cx="3358031" cy="33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Some of these drawbacks can be mitigated if one abandons the belief that mixture modeling is able to recover the “true” populations that have been sampled</a:t>
            </a:r>
          </a:p>
          <a:p>
            <a:r>
              <a:rPr lang="en-US" dirty="0" err="1" smtClean="0"/>
              <a:t>Muthen</a:t>
            </a:r>
            <a:r>
              <a:rPr lang="en-US" dirty="0" smtClean="0"/>
              <a:t> (2003) writes that “there are many examples of equivalent models in statistics” (p. 376). A better approach may be to view mixture modeling as presenting a model of what populations may have been sampled</a:t>
            </a:r>
          </a:p>
          <a:p>
            <a:r>
              <a:rPr lang="en-US" dirty="0" smtClean="0"/>
              <a:t>But what about when we need to know?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Right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 smtClean="0"/>
              <a:t>Using </a:t>
            </a:r>
            <a:r>
              <a:rPr lang="en-US" sz="8000" dirty="0" err="1" smtClean="0"/>
              <a:t>Mplus</a:t>
            </a:r>
            <a:r>
              <a:rPr lang="en-US" sz="8000" dirty="0" smtClean="0"/>
              <a:t> to Model Mixtures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376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679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>
                <a:cs typeface="Times New Roman" panose="02020603050405020304" pitchFamily="18" charset="0"/>
              </a:rPr>
              <a:t>M</a:t>
            </a:r>
            <a:r>
              <a:rPr lang="en-US" altLang="en-US" i="1" dirty="0" err="1" smtClean="0">
                <a:cs typeface="Times New Roman" panose="02020603050405020304" pitchFamily="18" charset="0"/>
              </a:rPr>
              <a:t>plus</a:t>
            </a:r>
            <a:r>
              <a:rPr lang="en-US" altLang="en-US" dirty="0" smtClean="0">
                <a:cs typeface="Times New Roman" panose="02020603050405020304" pitchFamily="18" charset="0"/>
              </a:rPr>
              <a:t> Example: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Detecting Examinee </a:t>
            </a:r>
            <a:r>
              <a:rPr lang="en-US" altLang="en-US" dirty="0">
                <a:cs typeface="Times New Roman" panose="02020603050405020304" pitchFamily="18" charset="0"/>
              </a:rPr>
              <a:t>Strategy</a:t>
            </a:r>
            <a:endParaRPr lang="en-US" altLang="en-US" dirty="0">
              <a:ea typeface="MS Mincho" panose="02020609040205080304" pitchFamily="49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u="sng" dirty="0"/>
              <a:t>GOAL</a:t>
            </a:r>
            <a:r>
              <a:rPr lang="en-US" altLang="en-US" dirty="0"/>
              <a:t>: to detect differential examinee strategies based on RT and accuracy</a:t>
            </a:r>
          </a:p>
          <a:p>
            <a:endParaRPr lang="en-US" altLang="en-US" i="1" dirty="0"/>
          </a:p>
          <a:p>
            <a:r>
              <a:rPr lang="en-US" altLang="en-US" i="1" dirty="0"/>
              <a:t>On the </a:t>
            </a:r>
            <a:r>
              <a:rPr lang="en-US" altLang="en-US" i="1" dirty="0">
                <a:solidFill>
                  <a:schemeClr val="hlink"/>
                </a:solidFill>
              </a:rPr>
              <a:t>examinee level</a:t>
            </a:r>
            <a:r>
              <a:rPr lang="en-US" altLang="en-US" i="1" dirty="0"/>
              <a:t>,</a:t>
            </a:r>
            <a:r>
              <a:rPr lang="en-US" altLang="en-US" dirty="0"/>
              <a:t> can a graphical technique be used to detect different examinee strategies, and can the existence of such strategies be confirmed through a model-based approach?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88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800" dirty="0">
                <a:cs typeface="Times New Roman" panose="02020603050405020304" pitchFamily="18" charset="0"/>
              </a:rPr>
              <a:t>Detecting Examinee </a:t>
            </a:r>
            <a:r>
              <a:rPr lang="en-US" altLang="en-US" sz="4800" dirty="0" smtClean="0">
                <a:cs typeface="Times New Roman" panose="02020603050405020304" pitchFamily="18" charset="0"/>
              </a:rPr>
              <a:t>Strategy: </a:t>
            </a:r>
            <a:r>
              <a:rPr lang="en-US" altLang="en-US" sz="4800" dirty="0" smtClean="0"/>
              <a:t>Behavior </a:t>
            </a:r>
            <a:r>
              <a:rPr lang="en-US" altLang="en-US" sz="4800" dirty="0"/>
              <a:t>Types</a:t>
            </a:r>
            <a:endParaRPr lang="en-US" altLang="en-US" sz="2800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“Solution” behavior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Power tests: solely solution behavior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“Rapid-guessing” behavior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Incidence increases as time expires and item difficulty increases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Can lead to bias in test/item and person parameters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Schnipke &amp; Scrams (1997) identified these behaviors using RT</a:t>
            </a:r>
          </a:p>
        </p:txBody>
      </p:sp>
    </p:spTree>
    <p:extLst>
      <p:ext uri="{BB962C8B-B14F-4D97-AF65-F5344CB8AC3E}">
        <p14:creationId xmlns:p14="http://schemas.microsoft.com/office/powerpoint/2010/main" val="33846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</a:t>
            </a:r>
            <a:r>
              <a:rPr lang="en-US" i="1" dirty="0" err="1" smtClean="0"/>
              <a:t>plus</a:t>
            </a:r>
            <a:r>
              <a:rPr lang="en-US" dirty="0" smtClean="0"/>
              <a:t> Syntax: 2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6285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70C0"/>
                </a:solidFill>
              </a:rPr>
              <a:t>TITLE:	</a:t>
            </a:r>
            <a:r>
              <a:rPr lang="en-US" sz="1400" dirty="0"/>
              <a:t>    </a:t>
            </a:r>
            <a:r>
              <a:rPr lang="en-US" sz="1400" dirty="0" smtClean="0"/>
              <a:t> 	Latent </a:t>
            </a:r>
            <a:r>
              <a:rPr lang="en-US" sz="1400" dirty="0"/>
              <a:t>Class Modeling Example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DATA</a:t>
            </a:r>
            <a:r>
              <a:rPr lang="en-US" sz="1400" b="1" dirty="0">
                <a:solidFill>
                  <a:srgbClr val="0070C0"/>
                </a:solidFill>
              </a:rPr>
              <a:t>:		</a:t>
            </a:r>
            <a:r>
              <a:rPr lang="en-US" sz="1400" dirty="0" smtClean="0"/>
              <a:t>FILE </a:t>
            </a:r>
            <a:r>
              <a:rPr lang="en-US" sz="1400" dirty="0"/>
              <a:t>= RT.txt;                 </a:t>
            </a:r>
          </a:p>
          <a:p>
            <a:pPr marL="0" indent="0">
              <a:buNone/>
            </a:pPr>
            <a:r>
              <a:rPr lang="en-US" sz="1400" dirty="0"/>
              <a:t>            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VARIABLE: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NAMES = item1-item6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           </a:t>
            </a:r>
            <a:r>
              <a:rPr lang="en-US" sz="1400" dirty="0" smtClean="0"/>
              <a:t>	USEVARIABLES = item1-item6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            </a:t>
            </a:r>
            <a:r>
              <a:rPr lang="en-US" sz="1400" b="1" dirty="0" smtClean="0">
                <a:solidFill>
                  <a:srgbClr val="FF0000"/>
                </a:solidFill>
              </a:rPr>
              <a:t>CLASSES </a:t>
            </a:r>
            <a:r>
              <a:rPr lang="en-US" sz="1400" b="1" dirty="0">
                <a:solidFill>
                  <a:srgbClr val="FF0000"/>
                </a:solidFill>
              </a:rPr>
              <a:t>= c(2);         </a:t>
            </a:r>
            <a:r>
              <a:rPr lang="en-US" sz="1400" b="1" dirty="0">
                <a:solidFill>
                  <a:srgbClr val="00B050"/>
                </a:solidFill>
              </a:rPr>
              <a:t>! change the (#) to reflect the # </a:t>
            </a:r>
            <a:r>
              <a:rPr lang="en-US" sz="1400" b="1" dirty="0" smtClean="0">
                <a:solidFill>
                  <a:srgbClr val="00B050"/>
                </a:solidFill>
              </a:rPr>
              <a:t>					of </a:t>
            </a:r>
            <a:r>
              <a:rPr lang="en-US" sz="1400" b="1" dirty="0">
                <a:solidFill>
                  <a:srgbClr val="00B050"/>
                </a:solidFill>
              </a:rPr>
              <a:t>classes k;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ANALYSIS:</a:t>
            </a:r>
          </a:p>
          <a:p>
            <a:pPr marL="0" indent="0">
              <a:buNone/>
            </a:pPr>
            <a:r>
              <a:rPr lang="en-US" sz="1400" dirty="0" smtClean="0"/>
              <a:t>TYPE=MIXTURE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 smtClean="0"/>
              <a:t>STARTS </a:t>
            </a:r>
            <a:r>
              <a:rPr lang="en-US" sz="1400" dirty="0"/>
              <a:t>= </a:t>
            </a:r>
            <a:r>
              <a:rPr lang="en-US" sz="1400" dirty="0" smtClean="0"/>
              <a:t>20 4;              </a:t>
            </a:r>
            <a:r>
              <a:rPr lang="en-US" sz="1400" b="1" dirty="0" smtClean="0">
                <a:solidFill>
                  <a:srgbClr val="00B050"/>
                </a:solidFill>
              </a:rPr>
              <a:t>! </a:t>
            </a:r>
            <a:r>
              <a:rPr lang="en-US" sz="1400" b="1" dirty="0">
                <a:solidFill>
                  <a:srgbClr val="00B050"/>
                </a:solidFill>
              </a:rPr>
              <a:t>default is 20 4;</a:t>
            </a:r>
          </a:p>
          <a:p>
            <a:pPr marL="0" indent="0">
              <a:buNone/>
            </a:pPr>
            <a:r>
              <a:rPr lang="en-US" sz="1400" dirty="0" smtClean="0"/>
              <a:t>STITERATIONS </a:t>
            </a:r>
            <a:r>
              <a:rPr lang="en-US" sz="1400" dirty="0"/>
              <a:t>= 10;     </a:t>
            </a:r>
            <a:r>
              <a:rPr lang="en-US" sz="1400" dirty="0" smtClean="0"/>
              <a:t>  </a:t>
            </a:r>
            <a:r>
              <a:rPr lang="en-US" sz="1400" b="1" dirty="0">
                <a:solidFill>
                  <a:srgbClr val="00B050"/>
                </a:solidFill>
              </a:rPr>
              <a:t>! default is 10;                         </a:t>
            </a:r>
          </a:p>
          <a:p>
            <a:pPr marL="0" indent="0">
              <a:buNone/>
            </a:pPr>
            <a:r>
              <a:rPr lang="en-US" sz="1400" dirty="0" smtClean="0"/>
              <a:t>LRTBOOTSTRAP </a:t>
            </a:r>
            <a:r>
              <a:rPr lang="en-US" sz="1400" dirty="0"/>
              <a:t>= 50;   </a:t>
            </a:r>
            <a:r>
              <a:rPr lang="en-US" sz="1400" dirty="0" smtClean="0"/>
              <a:t> </a:t>
            </a:r>
            <a:r>
              <a:rPr lang="en-US" sz="1400" b="1" dirty="0">
                <a:solidFill>
                  <a:srgbClr val="00B050"/>
                </a:solidFill>
              </a:rPr>
              <a:t>! default </a:t>
            </a:r>
            <a:r>
              <a:rPr lang="en-US" sz="1400" b="1" dirty="0" smtClean="0">
                <a:solidFill>
                  <a:srgbClr val="00B050"/>
                </a:solidFill>
              </a:rPr>
              <a:t>determined </a:t>
            </a:r>
            <a:r>
              <a:rPr lang="en-US" sz="1400" b="1" dirty="0">
                <a:solidFill>
                  <a:srgbClr val="00B050"/>
                </a:solidFill>
              </a:rPr>
              <a:t>by the </a:t>
            </a:r>
            <a:r>
              <a:rPr lang="en-US" sz="1400" b="1" dirty="0" smtClean="0">
                <a:solidFill>
                  <a:srgbClr val="00B050"/>
                </a:solidFill>
              </a:rPr>
              <a:t>					program (between 2-100);</a:t>
            </a:r>
            <a:endParaRPr lang="en-US" sz="1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LRTSTARTS </a:t>
            </a:r>
            <a:r>
              <a:rPr lang="en-US" sz="1400" dirty="0"/>
              <a:t>= 2 1 40 8    </a:t>
            </a:r>
            <a:r>
              <a:rPr lang="en-US" sz="1400" b="1" dirty="0">
                <a:solidFill>
                  <a:srgbClr val="00B050"/>
                </a:solidFill>
              </a:rPr>
              <a:t>! k-1 class model has 2 &amp; 1 random </a:t>
            </a:r>
            <a:r>
              <a:rPr lang="en-US" sz="1400" b="1" dirty="0" smtClean="0">
                <a:solidFill>
                  <a:srgbClr val="00B050"/>
                </a:solidFill>
              </a:rPr>
              <a:t>				sets </a:t>
            </a:r>
            <a:r>
              <a:rPr lang="en-US" sz="1400" b="1" dirty="0">
                <a:solidFill>
                  <a:srgbClr val="00B050"/>
                </a:solidFill>
              </a:rPr>
              <a:t>of start values</a:t>
            </a:r>
          </a:p>
          <a:p>
            <a:pPr marL="0" indent="0">
              <a:buNone/>
            </a:pPr>
            <a:r>
              <a:rPr lang="en-US" sz="1400" dirty="0"/>
              <a:t>                  </a:t>
            </a:r>
            <a:r>
              <a:rPr lang="en-US" sz="1400" dirty="0" smtClean="0"/>
              <a:t>		       </a:t>
            </a:r>
            <a:r>
              <a:rPr lang="en-US" sz="1400" b="1" dirty="0">
                <a:solidFill>
                  <a:srgbClr val="00B050"/>
                </a:solidFill>
              </a:rPr>
              <a:t>! k class model has 40 &amp; 8 random </a:t>
            </a:r>
            <a:r>
              <a:rPr lang="en-US" sz="1400" b="1" dirty="0" smtClean="0">
                <a:solidFill>
                  <a:srgbClr val="00B050"/>
                </a:solidFill>
              </a:rPr>
              <a:t>				sets </a:t>
            </a:r>
            <a:r>
              <a:rPr lang="en-US" sz="1400" b="1" dirty="0">
                <a:solidFill>
                  <a:srgbClr val="00B050"/>
                </a:solidFill>
              </a:rPr>
              <a:t>of start values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020056" y="1673352"/>
            <a:ext cx="36667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MODEL:</a:t>
            </a:r>
            <a:r>
              <a:rPr lang="en-US" sz="1400" dirty="0"/>
              <a:t>	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           %OVERALL%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          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           %c#1%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           [item1-item6*1];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           </a:t>
            </a:r>
            <a:r>
              <a:rPr lang="en-US" sz="1400" b="1" dirty="0" smtClean="0">
                <a:solidFill>
                  <a:srgbClr val="FF0000"/>
                </a:solidFill>
              </a:rPr>
              <a:t>item1-item6;</a:t>
            </a:r>
            <a:endParaRPr lang="en-US" sz="1400" b="1" dirty="0">
              <a:solidFill>
                <a:srgbClr val="FF0000"/>
              </a:solidFill>
            </a:endParaRPr>
          </a:p>
          <a:p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            %c#2%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           [item1-item6*2];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           </a:t>
            </a:r>
            <a:r>
              <a:rPr lang="en-US" sz="1400" b="1" dirty="0" smtClean="0">
                <a:solidFill>
                  <a:srgbClr val="FF0000"/>
                </a:solidFill>
              </a:rPr>
              <a:t>item1-item6;</a:t>
            </a:r>
          </a:p>
          <a:p>
            <a:endParaRPr lang="en-US" sz="1400" dirty="0" smtClean="0"/>
          </a:p>
          <a:p>
            <a:r>
              <a:rPr lang="en-US" sz="1400" b="1" dirty="0" smtClean="0">
                <a:solidFill>
                  <a:srgbClr val="0070C0"/>
                </a:solidFill>
              </a:rPr>
              <a:t>OUTPUT</a:t>
            </a:r>
            <a:r>
              <a:rPr lang="en-US" sz="1400" b="1" dirty="0">
                <a:solidFill>
                  <a:srgbClr val="0070C0"/>
                </a:solidFill>
              </a:rPr>
              <a:t>:     </a:t>
            </a:r>
            <a:r>
              <a:rPr lang="en-US" sz="1400" dirty="0"/>
              <a:t>tech11  	</a:t>
            </a:r>
            <a:r>
              <a:rPr lang="en-US" sz="1400" b="1" dirty="0">
                <a:solidFill>
                  <a:srgbClr val="00B050"/>
                </a:solidFill>
              </a:rPr>
              <a:t>! </a:t>
            </a:r>
            <a:r>
              <a:rPr lang="en-US" sz="1400" b="1" dirty="0" smtClean="0">
                <a:solidFill>
                  <a:srgbClr val="00B050"/>
                </a:solidFill>
              </a:rPr>
              <a:t>LMR-LRT </a:t>
            </a:r>
            <a:r>
              <a:rPr lang="en-US" sz="1400" b="1" dirty="0">
                <a:solidFill>
                  <a:srgbClr val="00B050"/>
                </a:solidFill>
              </a:rPr>
              <a:t>test;</a:t>
            </a:r>
          </a:p>
          <a:p>
            <a:r>
              <a:rPr lang="en-US" sz="1400" dirty="0"/>
              <a:t>           	   </a:t>
            </a:r>
            <a:r>
              <a:rPr lang="en-US" sz="1400" dirty="0" smtClean="0"/>
              <a:t>        tech14</a:t>
            </a:r>
            <a:r>
              <a:rPr lang="en-US" sz="1400" dirty="0"/>
              <a:t>; 	</a:t>
            </a:r>
            <a:r>
              <a:rPr lang="en-US" sz="1400" b="1" dirty="0" smtClean="0">
                <a:solidFill>
                  <a:srgbClr val="00B050"/>
                </a:solidFill>
              </a:rPr>
              <a:t>! bootstrap-LRT </a:t>
            </a:r>
            <a:r>
              <a:rPr lang="en-US" sz="1400" b="1" dirty="0">
                <a:solidFill>
                  <a:srgbClr val="00B050"/>
                </a:solidFill>
              </a:rPr>
              <a:t>test;</a:t>
            </a:r>
          </a:p>
          <a:p>
            <a:endParaRPr lang="en-US" sz="1400" dirty="0"/>
          </a:p>
          <a:p>
            <a:r>
              <a:rPr lang="en-US" sz="1400" b="1" dirty="0">
                <a:solidFill>
                  <a:srgbClr val="0070C0"/>
                </a:solidFill>
              </a:rPr>
              <a:t>SAVEDATA:  </a:t>
            </a:r>
          </a:p>
          <a:p>
            <a:r>
              <a:rPr lang="en-US" sz="1400" dirty="0"/>
              <a:t>	FILE = RTsol.txt;</a:t>
            </a:r>
          </a:p>
          <a:p>
            <a:r>
              <a:rPr lang="en-US" sz="1400" dirty="0"/>
              <a:t>           	SAVE = CPROB; 	</a:t>
            </a:r>
            <a:r>
              <a:rPr lang="en-US" sz="1400" b="1" dirty="0">
                <a:solidFill>
                  <a:srgbClr val="00B050"/>
                </a:solidFill>
              </a:rPr>
              <a:t>! saves out class </a:t>
            </a:r>
            <a:r>
              <a:rPr lang="en-US" sz="1400" b="1" dirty="0" smtClean="0">
                <a:solidFill>
                  <a:srgbClr val="00B050"/>
                </a:solidFill>
              </a:rPr>
              <a:t>					probabilities</a:t>
            </a:r>
            <a:r>
              <a:rPr lang="en-US" sz="1400" b="1" dirty="0">
                <a:solidFill>
                  <a:srgbClr val="00B050"/>
                </a:solidFill>
              </a:rPr>
              <a:t>;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40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&amp; Model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RANDOM STARTS RESULTS RANKED FROM THE BEST TO THE WORST LOGLIKELIHOOD VALUES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1 perturbed starting value run(s) did not converge in the initial stage</a:t>
            </a:r>
          </a:p>
          <a:p>
            <a:pPr marL="0" indent="0">
              <a:buNone/>
            </a:pPr>
            <a:r>
              <a:rPr lang="en-US" sz="1600" dirty="0"/>
              <a:t>optimizations.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Final stage </a:t>
            </a:r>
            <a:r>
              <a:rPr lang="en-US" sz="1600" dirty="0" err="1"/>
              <a:t>loglikelihood</a:t>
            </a:r>
            <a:r>
              <a:rPr lang="en-US" sz="1600" dirty="0"/>
              <a:t> values at local maxima, seeds, and initial stage start numbers: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 -3170.320  76974            16</a:t>
            </a:r>
          </a:p>
          <a:p>
            <a:pPr marL="0" indent="0">
              <a:buNone/>
            </a:pPr>
            <a:r>
              <a:rPr lang="en-US" sz="1600" dirty="0"/>
              <a:t>           -3170.320  851945           18</a:t>
            </a:r>
          </a:p>
          <a:p>
            <a:pPr marL="0" indent="0">
              <a:buNone/>
            </a:pPr>
            <a:r>
              <a:rPr lang="en-US" sz="1600" dirty="0"/>
              <a:t>           -3170.320  27071            15</a:t>
            </a:r>
          </a:p>
          <a:p>
            <a:pPr marL="0" indent="0">
              <a:buNone/>
            </a:pPr>
            <a:r>
              <a:rPr lang="en-US" sz="1600" dirty="0"/>
              <a:t>           -3170.320  608496           4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THE BEST LOGLIKELIHOOD VALUE HAS BEEN REPLICATED.  RERUN WITH AT LEAST TWICE THE</a:t>
            </a:r>
          </a:p>
          <a:p>
            <a:pPr marL="0" indent="0">
              <a:buNone/>
            </a:pPr>
            <a:r>
              <a:rPr lang="en-US" sz="1600" dirty="0"/>
              <a:t>RANDOM STARTS TO CHECK THAT THE BEST LOGLIKELIHOOD IS STILL OBTAINED AND REPLICATED.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THE MODEL ESTIMATION TERMINATED NORMALLY</a:t>
            </a:r>
          </a:p>
        </p:txBody>
      </p:sp>
    </p:spTree>
    <p:extLst>
      <p:ext uri="{BB962C8B-B14F-4D97-AF65-F5344CB8AC3E}">
        <p14:creationId xmlns:p14="http://schemas.microsoft.com/office/powerpoint/2010/main" val="6273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MODEL FIT INFORMATION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Number of Free Parameters                       25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Loglikelihood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H0 Value                       </a:t>
            </a:r>
            <a:r>
              <a:rPr lang="en-US" dirty="0" smtClean="0"/>
              <a:t>            -</a:t>
            </a:r>
            <a:r>
              <a:rPr lang="en-US" dirty="0"/>
              <a:t>3170.320</a:t>
            </a:r>
          </a:p>
          <a:p>
            <a:pPr marL="0" indent="0">
              <a:buNone/>
            </a:pPr>
            <a:r>
              <a:rPr lang="en-US" dirty="0"/>
              <a:t>          H0 Scaling Correction Factor      1.2359</a:t>
            </a:r>
          </a:p>
          <a:p>
            <a:pPr marL="0" indent="0">
              <a:buNone/>
            </a:pPr>
            <a:r>
              <a:rPr lang="en-US" dirty="0"/>
              <a:t>            for MLR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Information Criteria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Akaike</a:t>
            </a:r>
            <a:r>
              <a:rPr lang="en-US" dirty="0"/>
              <a:t> (AIC)                    </a:t>
            </a:r>
            <a:r>
              <a:rPr lang="en-US" dirty="0" smtClean="0"/>
              <a:t>            6390.640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Bayesian (BIC)                  </a:t>
            </a:r>
            <a:r>
              <a:rPr lang="en-US" dirty="0" smtClean="0"/>
              <a:t>          6496.005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Sample-Size Adjusted BIC        6416.653</a:t>
            </a:r>
          </a:p>
          <a:p>
            <a:pPr marL="0" indent="0">
              <a:buNone/>
            </a:pPr>
            <a:r>
              <a:rPr lang="en-US" dirty="0"/>
              <a:t>            (n* = (n + 2) / 24)</a:t>
            </a:r>
          </a:p>
        </p:txBody>
      </p:sp>
    </p:spTree>
    <p:extLst>
      <p:ext uri="{BB962C8B-B14F-4D97-AF65-F5344CB8AC3E}">
        <p14:creationId xmlns:p14="http://schemas.microsoft.com/office/powerpoint/2010/main" val="6289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Counts &amp; Proportions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049"/>
            <a:ext cx="8229600" cy="5178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u="sng" dirty="0"/>
              <a:t>FINAL CLASS COUNTS AND PROPORTIONS FOR THE LATENT </a:t>
            </a:r>
            <a:r>
              <a:rPr lang="en-US" sz="1600" u="sng" dirty="0" smtClean="0"/>
              <a:t>CLASSES BASED </a:t>
            </a:r>
            <a:r>
              <a:rPr lang="en-US" sz="1600" u="sng" dirty="0"/>
              <a:t>ON THE ESTIMATED MODEL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u="sng" dirty="0" smtClean="0"/>
              <a:t>Latent Classes</a:t>
            </a:r>
            <a:r>
              <a:rPr lang="en-US" sz="1600" dirty="0" smtClean="0"/>
              <a:t>			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   </a:t>
            </a:r>
            <a:r>
              <a:rPr lang="en-US" sz="1600" dirty="0"/>
              <a:t>1        400.46531          0.80093</a:t>
            </a:r>
          </a:p>
          <a:p>
            <a:pPr marL="0" indent="0">
              <a:buNone/>
            </a:pPr>
            <a:r>
              <a:rPr lang="en-US" sz="1600" dirty="0"/>
              <a:t>       2         99.53469          0.19907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u="sng" dirty="0" smtClean="0"/>
              <a:t>FINAL </a:t>
            </a:r>
            <a:r>
              <a:rPr lang="en-US" sz="1600" u="sng" dirty="0"/>
              <a:t>CLASS COUNTS AND PROPORTIONS FOR THE LATENT </a:t>
            </a:r>
            <a:r>
              <a:rPr lang="en-US" sz="1600" u="sng" dirty="0" smtClean="0"/>
              <a:t>CLASSES BASED </a:t>
            </a:r>
            <a:r>
              <a:rPr lang="en-US" sz="1600" u="sng" dirty="0"/>
              <a:t>ON ESTIMATED POSTERIOR PROBABILITIES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u="sng" dirty="0" smtClean="0"/>
              <a:t>Latent Classes</a:t>
            </a:r>
            <a:r>
              <a:rPr lang="en-US" sz="1600" dirty="0" smtClean="0"/>
              <a:t>			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   </a:t>
            </a:r>
            <a:r>
              <a:rPr lang="en-US" sz="1600" dirty="0"/>
              <a:t>1        400.46529          0.80093</a:t>
            </a:r>
          </a:p>
          <a:p>
            <a:pPr marL="0" indent="0">
              <a:buNone/>
            </a:pPr>
            <a:r>
              <a:rPr lang="en-US" sz="1600" dirty="0"/>
              <a:t>       2         99.53471          0.19907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u="sng" dirty="0" smtClean="0"/>
              <a:t>FINAL </a:t>
            </a:r>
            <a:r>
              <a:rPr lang="en-US" sz="1600" u="sng" dirty="0"/>
              <a:t>CLASS COUNTS AND PROPORTIONS FOR THE LATENT </a:t>
            </a:r>
            <a:r>
              <a:rPr lang="en-US" sz="1600" u="sng" dirty="0" smtClean="0"/>
              <a:t>CLASSES BASED </a:t>
            </a:r>
            <a:r>
              <a:rPr lang="en-US" sz="1600" u="sng" dirty="0"/>
              <a:t>ON THEIR MOST LIKELY LATENT CLASS MEMBERSHIP</a:t>
            </a:r>
          </a:p>
          <a:p>
            <a:pPr marL="0" indent="0">
              <a:buNone/>
            </a:pPr>
            <a:r>
              <a:rPr lang="en-US" sz="1600" dirty="0" smtClean="0"/>
              <a:t>Class </a:t>
            </a:r>
            <a:r>
              <a:rPr lang="en-US" sz="1600" dirty="0"/>
              <a:t>Counts and Proportions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u="sng" dirty="0" smtClean="0"/>
              <a:t>Latent Classes</a:t>
            </a:r>
            <a:r>
              <a:rPr lang="en-US" sz="1600" dirty="0" smtClean="0"/>
              <a:t>			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   </a:t>
            </a:r>
            <a:r>
              <a:rPr lang="en-US" sz="1600" dirty="0"/>
              <a:t>1              405          0.81000</a:t>
            </a:r>
          </a:p>
          <a:p>
            <a:pPr marL="0" indent="0">
              <a:buNone/>
            </a:pPr>
            <a:r>
              <a:rPr lang="en-US" sz="1600" dirty="0"/>
              <a:t>       2               95          0.19000</a:t>
            </a:r>
          </a:p>
        </p:txBody>
      </p:sp>
    </p:spTree>
    <p:extLst>
      <p:ext uri="{BB962C8B-B14F-4D97-AF65-F5344CB8AC3E}">
        <p14:creationId xmlns:p14="http://schemas.microsoft.com/office/powerpoint/2010/main" val="24910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Estimator vs. </a:t>
            </a:r>
            <a:r>
              <a:rPr lang="en-US" dirty="0" err="1" smtClean="0"/>
              <a:t>Inferentiator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Classification methods are a set of mathematical algorithms</a:t>
            </a:r>
          </a:p>
          <a:p>
            <a:r>
              <a:rPr lang="en-US" dirty="0" smtClean="0"/>
              <a:t>The results of these algorithms can be interpreted as evidence implying or not implying the presence of multiple groups</a:t>
            </a:r>
          </a:p>
          <a:p>
            <a:r>
              <a:rPr lang="en-US" dirty="0" smtClean="0"/>
              <a:t>They are estimators, not </a:t>
            </a:r>
            <a:r>
              <a:rPr lang="en-US" dirty="0" err="1" smtClean="0"/>
              <a:t>inferentiators</a:t>
            </a:r>
            <a:endParaRPr lang="en-US" dirty="0" smtClean="0"/>
          </a:p>
          <a:p>
            <a:r>
              <a:rPr lang="en-US" dirty="0" smtClean="0"/>
              <a:t>Do not confuse computer output with the truth, or even with the best result</a:t>
            </a:r>
          </a:p>
          <a:p>
            <a:r>
              <a:rPr lang="en-US" dirty="0" smtClean="0"/>
              <a:t>As </a:t>
            </a:r>
            <a:r>
              <a:rPr lang="en-US" dirty="0" err="1" smtClean="0"/>
              <a:t>Rindskopf</a:t>
            </a:r>
            <a:r>
              <a:rPr lang="en-US" dirty="0" smtClean="0"/>
              <a:t> (2003) writes, “researchers may not know what is right but only what model is most helpful in achieving other scientific goals” (p. 367).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585"/>
            <a:ext cx="8229600" cy="5556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CLASSIFICATION QUALITY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000" dirty="0"/>
              <a:t>     Entropy                         0.847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000" dirty="0" smtClean="0"/>
              <a:t>Average </a:t>
            </a:r>
            <a:r>
              <a:rPr lang="en-US" sz="2000" dirty="0"/>
              <a:t>Latent Class Probabilities for Most Likely Latent Class Membership (Row</a:t>
            </a:r>
            <a:r>
              <a:rPr lang="en-US" sz="2000" dirty="0" smtClean="0"/>
              <a:t>) by </a:t>
            </a:r>
            <a:r>
              <a:rPr lang="en-US" sz="2000" dirty="0"/>
              <a:t>Latent Class (Column)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000" dirty="0"/>
              <a:t>           1        2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dirty="0"/>
              <a:t>1   0.970    0.030</a:t>
            </a:r>
          </a:p>
          <a:p>
            <a:pPr marL="0" indent="0">
              <a:buNone/>
            </a:pPr>
            <a:r>
              <a:rPr lang="en-US" sz="2000" dirty="0"/>
              <a:t>    2   0.080    0.920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000" dirty="0" smtClean="0"/>
              <a:t>Classification </a:t>
            </a:r>
            <a:r>
              <a:rPr lang="en-US" sz="2000" dirty="0"/>
              <a:t>Probabilities for the Most Likely Latent Class Membership (Column</a:t>
            </a:r>
            <a:r>
              <a:rPr lang="en-US" sz="2000" dirty="0" smtClean="0"/>
              <a:t>) by </a:t>
            </a:r>
            <a:r>
              <a:rPr lang="en-US" sz="2000" dirty="0"/>
              <a:t>Latent Class (Row)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000" dirty="0"/>
              <a:t>           1        2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dirty="0"/>
              <a:t>1   0.981    0.019</a:t>
            </a:r>
          </a:p>
          <a:p>
            <a:pPr marL="0" indent="0">
              <a:buNone/>
            </a:pPr>
            <a:r>
              <a:rPr lang="en-US" sz="2000" dirty="0"/>
              <a:t>    2   0.122    </a:t>
            </a:r>
            <a:r>
              <a:rPr lang="en-US" sz="2000" dirty="0" smtClean="0"/>
              <a:t>0.878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99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3868615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		Estimate       </a:t>
            </a:r>
            <a:r>
              <a:rPr lang="en-US" sz="1400" dirty="0"/>
              <a:t>S.E.  Est./S.E.    P-Value</a:t>
            </a:r>
          </a:p>
          <a:p>
            <a:pPr marL="0" indent="0">
              <a:buNone/>
            </a:pPr>
            <a:r>
              <a:rPr lang="en-US" sz="1400" dirty="0" smtClean="0"/>
              <a:t>Latent </a:t>
            </a:r>
            <a:r>
              <a:rPr lang="en-US" sz="1400" dirty="0"/>
              <a:t>Class 1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Means</a:t>
            </a:r>
          </a:p>
          <a:p>
            <a:pPr marL="0" indent="0">
              <a:buNone/>
            </a:pPr>
            <a:r>
              <a:rPr lang="en-US" sz="1400" dirty="0"/>
              <a:t>    ITEM1              3.027      0.033     91.883      0.000</a:t>
            </a:r>
          </a:p>
          <a:p>
            <a:pPr marL="0" indent="0">
              <a:buNone/>
            </a:pPr>
            <a:r>
              <a:rPr lang="en-US" sz="1400" dirty="0"/>
              <a:t>    ITEM2              3.202      0.038     84.323      0.000</a:t>
            </a:r>
          </a:p>
          <a:p>
            <a:pPr marL="0" indent="0">
              <a:buNone/>
            </a:pPr>
            <a:r>
              <a:rPr lang="en-US" sz="1400" dirty="0"/>
              <a:t>    ITEM3              2.966      0.038     77.543      0.000</a:t>
            </a:r>
          </a:p>
          <a:p>
            <a:pPr marL="0" indent="0">
              <a:buNone/>
            </a:pPr>
            <a:r>
              <a:rPr lang="en-US" sz="1400" dirty="0"/>
              <a:t>    ITEM4              2.896      0.036     80.627      0.000</a:t>
            </a:r>
          </a:p>
          <a:p>
            <a:pPr marL="0" indent="0">
              <a:buNone/>
            </a:pPr>
            <a:r>
              <a:rPr lang="en-US" sz="1400" dirty="0"/>
              <a:t>    ITEM5              3.979      0.053     75.078      0.000</a:t>
            </a:r>
          </a:p>
          <a:p>
            <a:pPr marL="0" indent="0">
              <a:buNone/>
            </a:pPr>
            <a:r>
              <a:rPr lang="en-US" sz="1400" dirty="0"/>
              <a:t>    ITEM6              4.089      0.064     63.537      0.000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Variances</a:t>
            </a:r>
          </a:p>
          <a:p>
            <a:pPr marL="0" indent="0">
              <a:buNone/>
            </a:pPr>
            <a:r>
              <a:rPr lang="en-US" sz="1400" dirty="0"/>
              <a:t>    ITEM1              0.257      0.019     13.300      0.000</a:t>
            </a:r>
          </a:p>
          <a:p>
            <a:pPr marL="0" indent="0">
              <a:buNone/>
            </a:pPr>
            <a:r>
              <a:rPr lang="en-US" sz="1400" dirty="0"/>
              <a:t>    ITEM2              0.342      0.024     14.189      0.000</a:t>
            </a:r>
          </a:p>
          <a:p>
            <a:pPr marL="0" indent="0">
              <a:buNone/>
            </a:pPr>
            <a:r>
              <a:rPr lang="en-US" sz="1400" dirty="0"/>
              <a:t>    ITEM3              0.387      0.031     12.337      0.000</a:t>
            </a:r>
          </a:p>
          <a:p>
            <a:pPr marL="0" indent="0">
              <a:buNone/>
            </a:pPr>
            <a:r>
              <a:rPr lang="en-US" sz="1400" dirty="0"/>
              <a:t>    ITEM4              0.394      0.033     11.990      0.000</a:t>
            </a:r>
          </a:p>
          <a:p>
            <a:pPr marL="0" indent="0">
              <a:buNone/>
            </a:pPr>
            <a:r>
              <a:rPr lang="en-US" sz="1400" dirty="0"/>
              <a:t>    ITEM5              0.422      0.032     13.138      0.000</a:t>
            </a:r>
          </a:p>
          <a:p>
            <a:pPr marL="0" indent="0">
              <a:buNone/>
            </a:pPr>
            <a:r>
              <a:rPr lang="en-US" sz="1400" dirty="0"/>
              <a:t>    ITEM6              0.383      0.060      6.335      </a:t>
            </a:r>
            <a:r>
              <a:rPr lang="en-US" sz="1400" dirty="0" smtClean="0"/>
              <a:t> 0.000</a:t>
            </a:r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33664" y="1449758"/>
            <a:ext cx="3836611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		Estimate       S.E.  Est./S.E.    P-Value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Latent Class 2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 Means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    ITEM1              2.773      0.063     44.191      0.000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    ITEM2              2.790      0.069     40.403      0.000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    ITEM3              2.411      0.125     19.234      0.000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    ITEM4              2.315      0.142     16.303      0.000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    ITEM5              2.158      0.279      7.748      0.000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    ITEM6              1.984      0.270      7.346      0.000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 Variances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    ITEM1              0.267      0.037      7.226      0.000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    ITEM2              0.346      0.053      6.480      0.000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    ITEM3              1.005      0.293      3.424      0.001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    ITEM4              1.096      0.313      3.505      0.000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    ITEM5              1.790      0.324      5.522      0.000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    ITEM6              1.825      0.249      7.324      0.000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60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vs K-1 Classes: LMR-LRT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u="sng" dirty="0"/>
              <a:t>TECHNICAL 11 </a:t>
            </a:r>
            <a:r>
              <a:rPr lang="en-US" sz="1600" u="sng" dirty="0" smtClean="0"/>
              <a:t>OUTPUT										</a:t>
            </a:r>
            <a:endParaRPr lang="en-US" sz="1600" u="sng" dirty="0"/>
          </a:p>
          <a:p>
            <a:pPr marL="0" indent="0">
              <a:buNone/>
            </a:pPr>
            <a:r>
              <a:rPr lang="en-US" sz="1600" dirty="0" smtClean="0"/>
              <a:t>     </a:t>
            </a:r>
            <a:r>
              <a:rPr lang="en-US" sz="1600" dirty="0"/>
              <a:t>Random Starts Specifications for the k-1 Class Analysis Model</a:t>
            </a:r>
          </a:p>
          <a:p>
            <a:pPr marL="0" indent="0">
              <a:buNone/>
            </a:pPr>
            <a:r>
              <a:rPr lang="en-US" sz="1600" dirty="0"/>
              <a:t>        Number of initial stage random starts                  20</a:t>
            </a:r>
          </a:p>
          <a:p>
            <a:pPr marL="0" indent="0">
              <a:buNone/>
            </a:pPr>
            <a:r>
              <a:rPr lang="en-US" sz="1600" dirty="0"/>
              <a:t>        Number of final stage optimizations                     4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</a:t>
            </a:r>
            <a:r>
              <a:rPr lang="en-US" sz="1600" u="sng" dirty="0"/>
              <a:t>VUONG-LO-MENDELL-RUBIN LIKELIHOOD RATIO TEST FOR 1 (H0) VERSUS 2 CLASSES</a:t>
            </a:r>
          </a:p>
          <a:p>
            <a:pPr marL="0" indent="0">
              <a:buNone/>
            </a:pPr>
            <a:r>
              <a:rPr lang="en-US" sz="1600" dirty="0" smtClean="0"/>
              <a:t>          </a:t>
            </a:r>
            <a:r>
              <a:rPr lang="en-US" sz="1600" dirty="0"/>
              <a:t>H0 </a:t>
            </a:r>
            <a:r>
              <a:rPr lang="en-US" sz="1600" dirty="0" err="1"/>
              <a:t>Loglikelihood</a:t>
            </a:r>
            <a:r>
              <a:rPr lang="en-US" sz="1600" dirty="0"/>
              <a:t> Value                        </a:t>
            </a:r>
            <a:r>
              <a:rPr lang="en-US" sz="1600" dirty="0" smtClean="0"/>
              <a:t>         -</a:t>
            </a:r>
            <a:r>
              <a:rPr lang="en-US" sz="1600" dirty="0"/>
              <a:t>3532.398</a:t>
            </a:r>
          </a:p>
          <a:p>
            <a:pPr marL="0" indent="0">
              <a:buNone/>
            </a:pPr>
            <a:r>
              <a:rPr lang="en-US" sz="1600" dirty="0"/>
              <a:t>          2 Times the </a:t>
            </a:r>
            <a:r>
              <a:rPr lang="en-US" sz="1600" dirty="0" err="1"/>
              <a:t>Loglikelihood</a:t>
            </a:r>
            <a:r>
              <a:rPr lang="en-US" sz="1600" dirty="0"/>
              <a:t> Difference            724.156</a:t>
            </a:r>
          </a:p>
          <a:p>
            <a:pPr marL="0" indent="0">
              <a:buNone/>
            </a:pPr>
            <a:r>
              <a:rPr lang="en-US" sz="1600" dirty="0"/>
              <a:t>          Difference in the Number of Parameters               13</a:t>
            </a:r>
          </a:p>
          <a:p>
            <a:pPr marL="0" indent="0">
              <a:buNone/>
            </a:pPr>
            <a:r>
              <a:rPr lang="en-US" sz="1600" dirty="0"/>
              <a:t>          Mean                                             </a:t>
            </a:r>
            <a:r>
              <a:rPr lang="en-US" sz="1600" dirty="0" smtClean="0"/>
              <a:t>                         20.634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Standard Deviation                               </a:t>
            </a:r>
            <a:r>
              <a:rPr lang="en-US" sz="1600" dirty="0" smtClean="0"/>
              <a:t>               95.477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</a:t>
            </a:r>
            <a:r>
              <a:rPr lang="en-US" sz="1600" b="1" i="1" dirty="0">
                <a:solidFill>
                  <a:srgbClr val="FF0000"/>
                </a:solidFill>
              </a:rPr>
              <a:t>P-Value                                          </a:t>
            </a:r>
            <a:r>
              <a:rPr lang="en-US" sz="1600" b="1" i="1" dirty="0" smtClean="0">
                <a:solidFill>
                  <a:srgbClr val="FF0000"/>
                </a:solidFill>
              </a:rPr>
              <a:t>                         0.0001	** 2 versus 1 class</a:t>
            </a:r>
            <a:endParaRPr lang="en-US" sz="16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</a:t>
            </a:r>
            <a:r>
              <a:rPr lang="en-US" sz="1600" u="sng" dirty="0"/>
              <a:t>LO-MENDELL-RUBIN ADJUSTED LRT TEST</a:t>
            </a:r>
          </a:p>
          <a:p>
            <a:pPr marL="0" indent="0">
              <a:buNone/>
            </a:pPr>
            <a:r>
              <a:rPr lang="en-US" sz="1600" dirty="0" smtClean="0"/>
              <a:t>          </a:t>
            </a:r>
            <a:r>
              <a:rPr lang="en-US" sz="1600" dirty="0"/>
              <a:t>Value                                           715.302</a:t>
            </a:r>
          </a:p>
          <a:p>
            <a:pPr marL="0" indent="0">
              <a:buNone/>
            </a:pPr>
            <a:r>
              <a:rPr lang="en-US" sz="1600" dirty="0"/>
              <a:t>          P-Value                                          0.0002</a:t>
            </a:r>
          </a:p>
        </p:txBody>
      </p:sp>
    </p:spTree>
    <p:extLst>
      <p:ext uri="{BB962C8B-B14F-4D97-AF65-F5344CB8AC3E}">
        <p14:creationId xmlns:p14="http://schemas.microsoft.com/office/powerpoint/2010/main" val="23396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vs K-1 Classes: </a:t>
            </a:r>
            <a:r>
              <a:rPr lang="en-US" dirty="0" smtClean="0"/>
              <a:t>BLRT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TECHNICAL 14 OUTPUT</a:t>
            </a:r>
          </a:p>
          <a:p>
            <a:pPr marL="0" indent="0">
              <a:buNone/>
            </a:pPr>
            <a:r>
              <a:rPr lang="en-US" sz="1600" dirty="0" smtClean="0"/>
              <a:t>     </a:t>
            </a:r>
            <a:endParaRPr lang="en-US" sz="1600" dirty="0"/>
          </a:p>
          <a:p>
            <a:pPr marL="0" indent="0">
              <a:buNone/>
            </a:pPr>
            <a:r>
              <a:rPr lang="en-US" sz="1600" u="sng" dirty="0" smtClean="0"/>
              <a:t>PARAMETRIC </a:t>
            </a:r>
            <a:r>
              <a:rPr lang="en-US" sz="1600" u="sng" dirty="0"/>
              <a:t>BOOTSTRAPPED LIKELIHOOD RATIO TEST FOR 1 (H0) VERSUS 2 CLASSES</a:t>
            </a:r>
          </a:p>
          <a:p>
            <a:pPr marL="0" indent="0">
              <a:buNone/>
            </a:pPr>
            <a:r>
              <a:rPr lang="en-US" sz="1600" dirty="0" smtClean="0"/>
              <a:t>          </a:t>
            </a:r>
            <a:r>
              <a:rPr lang="en-US" sz="1600" dirty="0"/>
              <a:t>H0 </a:t>
            </a:r>
            <a:r>
              <a:rPr lang="en-US" sz="1600" dirty="0" err="1"/>
              <a:t>Loglikelihood</a:t>
            </a:r>
            <a:r>
              <a:rPr lang="en-US" sz="1600" dirty="0"/>
              <a:t> Value                        </a:t>
            </a:r>
            <a:r>
              <a:rPr lang="en-US" sz="1600" dirty="0" smtClean="0"/>
              <a:t>	    -</a:t>
            </a:r>
            <a:r>
              <a:rPr lang="en-US" sz="1600" dirty="0"/>
              <a:t>3532.398</a:t>
            </a:r>
          </a:p>
          <a:p>
            <a:pPr marL="0" indent="0">
              <a:buNone/>
            </a:pPr>
            <a:r>
              <a:rPr lang="en-US" sz="1600" dirty="0"/>
              <a:t>          2 Times the </a:t>
            </a:r>
            <a:r>
              <a:rPr lang="en-US" sz="1600" dirty="0" err="1"/>
              <a:t>Loglikelihood</a:t>
            </a:r>
            <a:r>
              <a:rPr lang="en-US" sz="1600" dirty="0"/>
              <a:t> Difference            724.156</a:t>
            </a:r>
          </a:p>
          <a:p>
            <a:pPr marL="0" indent="0">
              <a:buNone/>
            </a:pPr>
            <a:r>
              <a:rPr lang="en-US" sz="1600" dirty="0"/>
              <a:t>          Difference in the Number of Parameters               13</a:t>
            </a:r>
          </a:p>
          <a:p>
            <a:pPr marL="0" indent="0">
              <a:buNone/>
            </a:pPr>
            <a:r>
              <a:rPr lang="en-US" sz="1600" dirty="0"/>
              <a:t>          </a:t>
            </a:r>
            <a:r>
              <a:rPr lang="en-US" sz="1600" b="1" i="1" dirty="0" smtClean="0">
                <a:solidFill>
                  <a:srgbClr val="FF0000"/>
                </a:solidFill>
              </a:rPr>
              <a:t>Approximate P-Value                              	</a:t>
            </a:r>
            <a:r>
              <a:rPr lang="en-US" sz="1600" b="1" i="1" dirty="0">
                <a:solidFill>
                  <a:srgbClr val="FF0000"/>
                </a:solidFill>
              </a:rPr>
              <a:t>	0.0000	 ** 2 versus 1 class</a:t>
            </a:r>
          </a:p>
          <a:p>
            <a:pPr marL="0" indent="0">
              <a:buNone/>
            </a:pPr>
            <a:r>
              <a:rPr lang="en-US" sz="1600" dirty="0"/>
              <a:t>          Successful Bootstrap Draws                           </a:t>
            </a:r>
            <a:r>
              <a:rPr lang="en-US" sz="1600" dirty="0" smtClean="0"/>
              <a:t>	        49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WARNING</a:t>
            </a:r>
            <a:r>
              <a:rPr lang="en-US" sz="1600" dirty="0"/>
              <a:t>:  OF THE 49 BOOTSTRAP DRAWS, 42 DRAWS HAD BOTH A SMALLER LRT VALUE THAN </a:t>
            </a:r>
            <a:r>
              <a:rPr lang="en-US" sz="1600" dirty="0" smtClean="0"/>
              <a:t>THE  OBSERVED </a:t>
            </a:r>
            <a:r>
              <a:rPr lang="en-US" sz="1600" dirty="0"/>
              <a:t>LRT VALUE AND NOT A REPLICATED BEST LOGLIKELIHOOD VALUE FOR THE 2-CLASS MODEL</a:t>
            </a:r>
            <a:r>
              <a:rPr lang="en-US" sz="1600" dirty="0" smtClean="0"/>
              <a:t>. THIS </a:t>
            </a:r>
            <a:r>
              <a:rPr lang="en-US" sz="1600" dirty="0"/>
              <a:t>MEANS THAT THE P-VALUE MAY NOT BE TRUSTWORTHY DUE TO LOCAL MAXIMA</a:t>
            </a:r>
            <a:r>
              <a:rPr lang="en-US" sz="1600" dirty="0" smtClean="0"/>
              <a:t>. INCREASE </a:t>
            </a:r>
            <a:r>
              <a:rPr lang="en-US" sz="1600" dirty="0"/>
              <a:t>THE NUMBER OF RANDOM STARTS USING THE LRTSTARTS OPTION.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WARNING</a:t>
            </a:r>
            <a:r>
              <a:rPr lang="en-US" sz="1600" dirty="0"/>
              <a:t>:  1 OUT OF 50 BOOTSTRAP DRAWS DID NOT CONVERGE</a:t>
            </a:r>
            <a:r>
              <a:rPr lang="en-US" sz="1600" dirty="0" smtClean="0"/>
              <a:t>. INCREASE </a:t>
            </a:r>
            <a:r>
              <a:rPr lang="en-US" sz="1600" dirty="0"/>
              <a:t>THE NUMBER OF RANDOM STARTS USING THE LRTSTARTS OPTION.</a:t>
            </a:r>
          </a:p>
        </p:txBody>
      </p:sp>
    </p:spTree>
    <p:extLst>
      <p:ext uri="{BB962C8B-B14F-4D97-AF65-F5344CB8AC3E}">
        <p14:creationId xmlns:p14="http://schemas.microsoft.com/office/powerpoint/2010/main" val="9269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i="1" dirty="0" err="1"/>
              <a:t>plus</a:t>
            </a:r>
            <a:r>
              <a:rPr lang="en-US" dirty="0"/>
              <a:t> Syntax: </a:t>
            </a:r>
            <a:r>
              <a:rPr lang="en-US" dirty="0" smtClean="0"/>
              <a:t>3 </a:t>
            </a:r>
            <a:r>
              <a:rPr lang="en-US" dirty="0"/>
              <a:t>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6285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70C0"/>
                </a:solidFill>
              </a:rPr>
              <a:t>TITLE:	</a:t>
            </a:r>
            <a:r>
              <a:rPr lang="en-US" sz="1400" dirty="0"/>
              <a:t>    </a:t>
            </a:r>
            <a:r>
              <a:rPr lang="en-US" sz="1400" dirty="0" smtClean="0"/>
              <a:t> 	Latent </a:t>
            </a:r>
            <a:r>
              <a:rPr lang="en-US" sz="1400" dirty="0"/>
              <a:t>Class Modeling Example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DATA</a:t>
            </a:r>
            <a:r>
              <a:rPr lang="en-US" sz="1400" b="1" dirty="0">
                <a:solidFill>
                  <a:srgbClr val="0070C0"/>
                </a:solidFill>
              </a:rPr>
              <a:t>:		</a:t>
            </a:r>
            <a:r>
              <a:rPr lang="en-US" sz="1400" dirty="0" smtClean="0"/>
              <a:t>FILE </a:t>
            </a:r>
            <a:r>
              <a:rPr lang="en-US" sz="1400" dirty="0"/>
              <a:t>= RT.txt;                 </a:t>
            </a:r>
          </a:p>
          <a:p>
            <a:pPr marL="0" indent="0">
              <a:buNone/>
            </a:pPr>
            <a:r>
              <a:rPr lang="en-US" sz="1400" dirty="0"/>
              <a:t>            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VARIABLE: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NAMES = </a:t>
            </a:r>
            <a:r>
              <a:rPr lang="en-US" sz="1400" dirty="0"/>
              <a:t>ID item1-item6;</a:t>
            </a:r>
          </a:p>
          <a:p>
            <a:pPr marL="0" indent="0">
              <a:buNone/>
            </a:pPr>
            <a:r>
              <a:rPr lang="en-US" sz="1400" dirty="0"/>
              <a:t>           </a:t>
            </a:r>
            <a:r>
              <a:rPr lang="en-US" sz="1400" dirty="0" smtClean="0"/>
              <a:t>	USEVARIABLES = item1-item6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            </a:t>
            </a:r>
            <a:r>
              <a:rPr lang="en-US" sz="1400" b="1" dirty="0" smtClean="0">
                <a:solidFill>
                  <a:srgbClr val="FF0000"/>
                </a:solidFill>
              </a:rPr>
              <a:t>CLASSES </a:t>
            </a:r>
            <a:r>
              <a:rPr lang="en-US" sz="1400" b="1" dirty="0">
                <a:solidFill>
                  <a:srgbClr val="FF0000"/>
                </a:solidFill>
              </a:rPr>
              <a:t>= </a:t>
            </a:r>
            <a:r>
              <a:rPr lang="en-US" sz="1400" b="1" dirty="0" smtClean="0">
                <a:solidFill>
                  <a:srgbClr val="FF0000"/>
                </a:solidFill>
              </a:rPr>
              <a:t>c(3);         </a:t>
            </a:r>
            <a:r>
              <a:rPr lang="en-US" sz="1400" b="1" dirty="0">
                <a:solidFill>
                  <a:srgbClr val="00B050"/>
                </a:solidFill>
              </a:rPr>
              <a:t>! change the (#) to reflect the # </a:t>
            </a:r>
            <a:r>
              <a:rPr lang="en-US" sz="1400" b="1" dirty="0" smtClean="0">
                <a:solidFill>
                  <a:srgbClr val="00B050"/>
                </a:solidFill>
              </a:rPr>
              <a:t>					of </a:t>
            </a:r>
            <a:r>
              <a:rPr lang="en-US" sz="1400" b="1" dirty="0">
                <a:solidFill>
                  <a:srgbClr val="00B050"/>
                </a:solidFill>
              </a:rPr>
              <a:t>classes k;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ANALYSIS:</a:t>
            </a:r>
          </a:p>
          <a:p>
            <a:pPr marL="0" indent="0">
              <a:buNone/>
            </a:pPr>
            <a:r>
              <a:rPr lang="en-US" sz="1400" dirty="0" smtClean="0"/>
              <a:t>TYPE=MIXTURE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 smtClean="0"/>
              <a:t>STARTS </a:t>
            </a:r>
            <a:r>
              <a:rPr lang="en-US" sz="1400" dirty="0"/>
              <a:t>= </a:t>
            </a:r>
            <a:r>
              <a:rPr lang="en-US" sz="1400" b="1" dirty="0">
                <a:solidFill>
                  <a:srgbClr val="FF0000"/>
                </a:solidFill>
              </a:rPr>
              <a:t>50 10</a:t>
            </a:r>
            <a:r>
              <a:rPr lang="en-US" sz="1400" dirty="0"/>
              <a:t>;        </a:t>
            </a:r>
            <a:r>
              <a:rPr lang="en-US" sz="1400" dirty="0" smtClean="0"/>
              <a:t>      </a:t>
            </a:r>
            <a:r>
              <a:rPr lang="en-US" sz="1400" b="1" dirty="0" smtClean="0">
                <a:solidFill>
                  <a:srgbClr val="00B050"/>
                </a:solidFill>
              </a:rPr>
              <a:t>! </a:t>
            </a:r>
            <a:r>
              <a:rPr lang="en-US" sz="1400" b="1" dirty="0">
                <a:solidFill>
                  <a:srgbClr val="00B050"/>
                </a:solidFill>
              </a:rPr>
              <a:t>default is 20 4;</a:t>
            </a:r>
          </a:p>
          <a:p>
            <a:pPr marL="0" indent="0">
              <a:buNone/>
            </a:pPr>
            <a:r>
              <a:rPr lang="en-US" sz="1400" dirty="0" smtClean="0"/>
              <a:t>STITERATIONS </a:t>
            </a:r>
            <a:r>
              <a:rPr lang="en-US" sz="1400" dirty="0"/>
              <a:t>= 10;     </a:t>
            </a:r>
            <a:r>
              <a:rPr lang="en-US" sz="1400" dirty="0" smtClean="0"/>
              <a:t>  </a:t>
            </a:r>
            <a:r>
              <a:rPr lang="en-US" sz="1400" b="1" dirty="0">
                <a:solidFill>
                  <a:srgbClr val="00B050"/>
                </a:solidFill>
              </a:rPr>
              <a:t>! default is 10;                         </a:t>
            </a:r>
          </a:p>
          <a:p>
            <a:pPr marL="0" indent="0">
              <a:buNone/>
            </a:pPr>
            <a:r>
              <a:rPr lang="en-US" sz="1400" dirty="0" smtClean="0"/>
              <a:t>LRTBOOTSTRAP </a:t>
            </a:r>
            <a:r>
              <a:rPr lang="en-US" sz="1400" dirty="0"/>
              <a:t>= 50;   </a:t>
            </a:r>
            <a:r>
              <a:rPr lang="en-US" sz="1400" dirty="0" smtClean="0"/>
              <a:t> </a:t>
            </a:r>
            <a:r>
              <a:rPr lang="en-US" sz="1400" b="1" dirty="0">
                <a:solidFill>
                  <a:srgbClr val="00B050"/>
                </a:solidFill>
              </a:rPr>
              <a:t>! default </a:t>
            </a:r>
            <a:r>
              <a:rPr lang="en-US" sz="1400" b="1" dirty="0" smtClean="0">
                <a:solidFill>
                  <a:srgbClr val="00B050"/>
                </a:solidFill>
              </a:rPr>
              <a:t> determined </a:t>
            </a:r>
            <a:r>
              <a:rPr lang="en-US" sz="1400" b="1" dirty="0">
                <a:solidFill>
                  <a:srgbClr val="00B050"/>
                </a:solidFill>
              </a:rPr>
              <a:t>by the </a:t>
            </a:r>
            <a:r>
              <a:rPr lang="en-US" sz="1400" b="1" dirty="0" smtClean="0">
                <a:solidFill>
                  <a:srgbClr val="00B050"/>
                </a:solidFill>
              </a:rPr>
              <a:t>					program (between 2-100);</a:t>
            </a:r>
            <a:endParaRPr lang="en-US" sz="1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LRTSTARTS </a:t>
            </a:r>
            <a:r>
              <a:rPr lang="en-US" sz="1400" dirty="0"/>
              <a:t>= </a:t>
            </a:r>
            <a:r>
              <a:rPr lang="en-US" sz="1400" b="1" dirty="0" smtClean="0">
                <a:solidFill>
                  <a:srgbClr val="FF0000"/>
                </a:solidFill>
              </a:rPr>
              <a:t>10 5 </a:t>
            </a:r>
            <a:r>
              <a:rPr lang="en-US" sz="1400" b="1" dirty="0">
                <a:solidFill>
                  <a:srgbClr val="FF0000"/>
                </a:solidFill>
              </a:rPr>
              <a:t>40 8    </a:t>
            </a:r>
            <a:r>
              <a:rPr lang="en-US" sz="1400" b="1" dirty="0">
                <a:solidFill>
                  <a:srgbClr val="00B050"/>
                </a:solidFill>
              </a:rPr>
              <a:t>! k-1 class model has 2 &amp; 1 random </a:t>
            </a:r>
            <a:r>
              <a:rPr lang="en-US" sz="1400" b="1" dirty="0" smtClean="0">
                <a:solidFill>
                  <a:srgbClr val="00B050"/>
                </a:solidFill>
              </a:rPr>
              <a:t>				sets </a:t>
            </a:r>
            <a:r>
              <a:rPr lang="en-US" sz="1400" b="1" dirty="0">
                <a:solidFill>
                  <a:srgbClr val="00B050"/>
                </a:solidFill>
              </a:rPr>
              <a:t>of start values</a:t>
            </a:r>
          </a:p>
          <a:p>
            <a:pPr marL="0" indent="0">
              <a:buNone/>
            </a:pPr>
            <a:r>
              <a:rPr lang="en-US" sz="1400" dirty="0"/>
              <a:t>                  </a:t>
            </a:r>
            <a:r>
              <a:rPr lang="en-US" sz="1400" dirty="0" smtClean="0"/>
              <a:t>		       </a:t>
            </a:r>
            <a:r>
              <a:rPr lang="en-US" sz="1400" b="1" dirty="0">
                <a:solidFill>
                  <a:srgbClr val="00B050"/>
                </a:solidFill>
              </a:rPr>
              <a:t>! k class model has 40 &amp; 8 random </a:t>
            </a:r>
            <a:r>
              <a:rPr lang="en-US" sz="1400" b="1" dirty="0" smtClean="0">
                <a:solidFill>
                  <a:srgbClr val="00B050"/>
                </a:solidFill>
              </a:rPr>
              <a:t>				sets </a:t>
            </a:r>
            <a:r>
              <a:rPr lang="en-US" sz="1400" b="1" dirty="0">
                <a:solidFill>
                  <a:srgbClr val="00B050"/>
                </a:solidFill>
              </a:rPr>
              <a:t>of start values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020056" y="1673352"/>
            <a:ext cx="3666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MODEL:</a:t>
            </a:r>
            <a:r>
              <a:rPr lang="en-US" sz="1400" dirty="0"/>
              <a:t>	</a:t>
            </a:r>
          </a:p>
          <a:p>
            <a:r>
              <a:rPr lang="en-US" sz="1400" dirty="0"/>
              <a:t>            %OVERALL%</a:t>
            </a:r>
          </a:p>
          <a:p>
            <a:r>
              <a:rPr lang="en-US" sz="1400" dirty="0"/>
              <a:t>            </a:t>
            </a:r>
          </a:p>
          <a:p>
            <a:r>
              <a:rPr lang="en-US" sz="1400" dirty="0"/>
              <a:t>            %c#1%</a:t>
            </a:r>
          </a:p>
          <a:p>
            <a:r>
              <a:rPr lang="en-US" sz="1400" dirty="0"/>
              <a:t>            [item1-item6*1</a:t>
            </a:r>
            <a:r>
              <a:rPr lang="en-US" sz="1400" dirty="0" smtClean="0"/>
              <a:t>]; item1-item6;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          %c#2%</a:t>
            </a:r>
          </a:p>
          <a:p>
            <a:r>
              <a:rPr lang="en-US" sz="1400" dirty="0"/>
              <a:t>            [item1-item6*2</a:t>
            </a:r>
            <a:r>
              <a:rPr lang="en-US" sz="1400" dirty="0" smtClean="0"/>
              <a:t>]; item1-item6;</a:t>
            </a:r>
          </a:p>
          <a:p>
            <a:endParaRPr lang="en-US" sz="1400" dirty="0"/>
          </a:p>
          <a:p>
            <a:r>
              <a:rPr lang="en-US" sz="1400" dirty="0" smtClean="0"/>
              <a:t>	</a:t>
            </a:r>
            <a:r>
              <a:rPr lang="en-US" sz="1400" b="1" dirty="0" smtClean="0">
                <a:solidFill>
                  <a:srgbClr val="FF0000"/>
                </a:solidFill>
              </a:rPr>
              <a:t>%</a:t>
            </a:r>
            <a:r>
              <a:rPr lang="en-US" sz="1400" b="1" dirty="0">
                <a:solidFill>
                  <a:srgbClr val="FF0000"/>
                </a:solidFill>
              </a:rPr>
              <a:t>c#3%                                     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           [item1-item6*2.5</a:t>
            </a:r>
            <a:r>
              <a:rPr lang="en-US" sz="1400" b="1" dirty="0" smtClean="0">
                <a:solidFill>
                  <a:srgbClr val="FF0000"/>
                </a:solidFill>
              </a:rPr>
              <a:t>]; item1-item6;</a:t>
            </a:r>
          </a:p>
          <a:p>
            <a:endParaRPr lang="en-US" sz="1400" dirty="0" smtClean="0"/>
          </a:p>
          <a:p>
            <a:r>
              <a:rPr lang="en-US" sz="1400" b="1" dirty="0" smtClean="0">
                <a:solidFill>
                  <a:srgbClr val="0070C0"/>
                </a:solidFill>
              </a:rPr>
              <a:t>OUTPUT</a:t>
            </a:r>
            <a:r>
              <a:rPr lang="en-US" sz="1400" b="1" dirty="0">
                <a:solidFill>
                  <a:srgbClr val="0070C0"/>
                </a:solidFill>
              </a:rPr>
              <a:t>:     </a:t>
            </a:r>
            <a:r>
              <a:rPr lang="en-US" sz="1400" dirty="0"/>
              <a:t>tech11  	</a:t>
            </a:r>
            <a:r>
              <a:rPr lang="en-US" sz="1400" b="1" dirty="0">
                <a:solidFill>
                  <a:srgbClr val="00B050"/>
                </a:solidFill>
              </a:rPr>
              <a:t>! </a:t>
            </a:r>
            <a:r>
              <a:rPr lang="en-US" sz="1400" b="1" dirty="0" smtClean="0">
                <a:solidFill>
                  <a:srgbClr val="00B050"/>
                </a:solidFill>
              </a:rPr>
              <a:t>LMR-LRT </a:t>
            </a:r>
            <a:r>
              <a:rPr lang="en-US" sz="1400" b="1" dirty="0">
                <a:solidFill>
                  <a:srgbClr val="00B050"/>
                </a:solidFill>
              </a:rPr>
              <a:t>test;</a:t>
            </a:r>
          </a:p>
          <a:p>
            <a:r>
              <a:rPr lang="en-US" sz="1400" dirty="0"/>
              <a:t>           	   tech14; 		</a:t>
            </a:r>
            <a:r>
              <a:rPr lang="en-US" sz="1400" b="1" dirty="0">
                <a:solidFill>
                  <a:srgbClr val="00B050"/>
                </a:solidFill>
              </a:rPr>
              <a:t>! </a:t>
            </a:r>
            <a:r>
              <a:rPr lang="en-US" sz="1400" b="1" dirty="0" smtClean="0">
                <a:solidFill>
                  <a:srgbClr val="00B050"/>
                </a:solidFill>
              </a:rPr>
              <a:t>bootstrap-LRT </a:t>
            </a:r>
            <a:r>
              <a:rPr lang="en-US" sz="1400" b="1" dirty="0">
                <a:solidFill>
                  <a:srgbClr val="00B050"/>
                </a:solidFill>
              </a:rPr>
              <a:t>test;</a:t>
            </a:r>
          </a:p>
          <a:p>
            <a:endParaRPr lang="en-US" sz="1400" dirty="0"/>
          </a:p>
          <a:p>
            <a:r>
              <a:rPr lang="en-US" sz="1400" b="1" dirty="0">
                <a:solidFill>
                  <a:srgbClr val="0070C0"/>
                </a:solidFill>
              </a:rPr>
              <a:t>SAVEDATA:  </a:t>
            </a:r>
          </a:p>
          <a:p>
            <a:r>
              <a:rPr lang="en-US" sz="1400" dirty="0"/>
              <a:t>	FILE = RTsol.txt;</a:t>
            </a:r>
          </a:p>
          <a:p>
            <a:r>
              <a:rPr lang="en-US" sz="1400" dirty="0"/>
              <a:t>           	SAVE = CPROB; 	</a:t>
            </a:r>
            <a:r>
              <a:rPr lang="en-US" sz="1400" b="1" dirty="0">
                <a:solidFill>
                  <a:srgbClr val="00B050"/>
                </a:solidFill>
              </a:rPr>
              <a:t>! saves out class </a:t>
            </a:r>
            <a:r>
              <a:rPr lang="en-US" sz="1400" b="1" dirty="0" smtClean="0">
                <a:solidFill>
                  <a:srgbClr val="00B050"/>
                </a:solidFill>
              </a:rPr>
              <a:t>					probabilities</a:t>
            </a:r>
            <a:r>
              <a:rPr lang="en-US" sz="1400" b="1" dirty="0">
                <a:solidFill>
                  <a:srgbClr val="00B050"/>
                </a:solidFill>
              </a:rPr>
              <a:t>;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22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 vs K-1 </a:t>
            </a:r>
            <a:r>
              <a:rPr lang="en-US" dirty="0" smtClean="0"/>
              <a:t>Classes:</a:t>
            </a:r>
            <a:br>
              <a:rPr lang="en-US" dirty="0" smtClean="0"/>
            </a:br>
            <a:r>
              <a:rPr lang="en-US" dirty="0" smtClean="0"/>
              <a:t>3 vs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0288" y="1600200"/>
            <a:ext cx="41330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/>
              <a:t>TECHNICAL 11 OUTPUT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     Random Starts Specifications for the k-1 Class Analysis Model</a:t>
            </a:r>
          </a:p>
          <a:p>
            <a:pPr marL="0" indent="0">
              <a:buNone/>
            </a:pPr>
            <a:r>
              <a:rPr lang="en-US" sz="1100" dirty="0"/>
              <a:t>        Number of initial stage random starts                  50</a:t>
            </a:r>
          </a:p>
          <a:p>
            <a:pPr marL="0" indent="0">
              <a:buNone/>
            </a:pPr>
            <a:r>
              <a:rPr lang="en-US" sz="1100" dirty="0"/>
              <a:t>        Number of final stage optimizations                    10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 smtClean="0"/>
              <a:t>VUONG-LO-MENDELL-RUBIN </a:t>
            </a:r>
            <a:r>
              <a:rPr lang="en-US" sz="1100" dirty="0"/>
              <a:t>LIKELIHOOD RATIO TEST FOR 2 (H0) VERSUS 3 CLASSES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          H0 </a:t>
            </a:r>
            <a:r>
              <a:rPr lang="en-US" sz="1100" dirty="0" err="1"/>
              <a:t>Loglikelihood</a:t>
            </a:r>
            <a:r>
              <a:rPr lang="en-US" sz="1100" dirty="0"/>
              <a:t> Value                       </a:t>
            </a:r>
            <a:r>
              <a:rPr lang="en-US" sz="1100" dirty="0" smtClean="0"/>
              <a:t>	 </a:t>
            </a:r>
            <a:r>
              <a:rPr lang="en-US" sz="1100" dirty="0"/>
              <a:t>-1650.905</a:t>
            </a:r>
          </a:p>
          <a:p>
            <a:pPr marL="0" indent="0">
              <a:buNone/>
            </a:pPr>
            <a:r>
              <a:rPr lang="en-US" sz="1100" dirty="0"/>
              <a:t>          2 Times the </a:t>
            </a:r>
            <a:r>
              <a:rPr lang="en-US" sz="1100" dirty="0" err="1"/>
              <a:t>Loglikelihood</a:t>
            </a:r>
            <a:r>
              <a:rPr lang="en-US" sz="1100" dirty="0"/>
              <a:t> Difference          </a:t>
            </a:r>
            <a:r>
              <a:rPr lang="en-US" sz="1100" dirty="0" smtClean="0"/>
              <a:t>      </a:t>
            </a:r>
            <a:r>
              <a:rPr lang="en-US" sz="1100" dirty="0"/>
              <a:t>125.401</a:t>
            </a:r>
          </a:p>
          <a:p>
            <a:pPr marL="0" indent="0">
              <a:buNone/>
            </a:pPr>
            <a:r>
              <a:rPr lang="en-US" sz="1100" dirty="0"/>
              <a:t>          Difference in the Number of Parameters                </a:t>
            </a:r>
            <a:r>
              <a:rPr lang="en-US" sz="1100" dirty="0" smtClean="0"/>
              <a:t>    8</a:t>
            </a:r>
            <a:endParaRPr lang="en-US" sz="1100" dirty="0"/>
          </a:p>
          <a:p>
            <a:pPr marL="0" indent="0">
              <a:buNone/>
            </a:pPr>
            <a:r>
              <a:rPr lang="en-US" sz="1100" dirty="0"/>
              <a:t>          Mean                                             </a:t>
            </a:r>
            <a:r>
              <a:rPr lang="en-US" sz="1100" dirty="0" smtClean="0"/>
              <a:t>		      22.145</a:t>
            </a:r>
            <a:endParaRPr lang="en-US" sz="1100" dirty="0"/>
          </a:p>
          <a:p>
            <a:pPr marL="0" indent="0">
              <a:buNone/>
            </a:pPr>
            <a:r>
              <a:rPr lang="en-US" sz="1100" dirty="0"/>
              <a:t>          Standard Deviation                               </a:t>
            </a:r>
            <a:r>
              <a:rPr lang="en-US" sz="1100" dirty="0" smtClean="0"/>
              <a:t>	      30.132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FF0000"/>
                </a:solidFill>
              </a:rPr>
              <a:t>          P-Value                                        </a:t>
            </a:r>
            <a:r>
              <a:rPr lang="en-US" sz="1100" b="1" dirty="0" smtClean="0">
                <a:solidFill>
                  <a:srgbClr val="FF0000"/>
                </a:solidFill>
              </a:rPr>
              <a:t>		      </a:t>
            </a:r>
            <a:r>
              <a:rPr lang="en-US" sz="1100" b="1" dirty="0">
                <a:solidFill>
                  <a:srgbClr val="FF0000"/>
                </a:solidFill>
              </a:rPr>
              <a:t>0.0110</a:t>
            </a:r>
          </a:p>
          <a:p>
            <a:pPr marL="0" indent="0">
              <a:buNone/>
            </a:pPr>
            <a:r>
              <a:rPr lang="en-US" sz="1100" dirty="0" smtClean="0"/>
              <a:t>					</a:t>
            </a:r>
            <a:r>
              <a:rPr lang="en-US" sz="1100" b="1" i="1" dirty="0">
                <a:solidFill>
                  <a:srgbClr val="FF0000"/>
                </a:solidFill>
              </a:rPr>
              <a:t> ** </a:t>
            </a:r>
            <a:r>
              <a:rPr lang="en-US" sz="1100" b="1" i="1" dirty="0" smtClean="0">
                <a:solidFill>
                  <a:srgbClr val="FF0000"/>
                </a:solidFill>
              </a:rPr>
              <a:t>3 </a:t>
            </a:r>
            <a:r>
              <a:rPr lang="en-US" sz="1100" b="1" i="1" dirty="0">
                <a:solidFill>
                  <a:srgbClr val="FF0000"/>
                </a:solidFill>
              </a:rPr>
              <a:t>versus </a:t>
            </a:r>
            <a:r>
              <a:rPr lang="en-US" sz="1100" b="1" i="1" dirty="0" smtClean="0">
                <a:solidFill>
                  <a:srgbClr val="FF0000"/>
                </a:solidFill>
              </a:rPr>
              <a:t>2 </a:t>
            </a:r>
            <a:r>
              <a:rPr lang="en-US" sz="1100" b="1" i="1" dirty="0">
                <a:solidFill>
                  <a:srgbClr val="FF0000"/>
                </a:solidFill>
              </a:rPr>
              <a:t>class</a:t>
            </a:r>
            <a:endParaRPr lang="en-US" sz="1100" dirty="0"/>
          </a:p>
          <a:p>
            <a:pPr marL="0" indent="0">
              <a:buNone/>
            </a:pPr>
            <a:r>
              <a:rPr lang="en-US" sz="1100" dirty="0" smtClean="0"/>
              <a:t>LO-MENDELL-RUBIN </a:t>
            </a:r>
            <a:r>
              <a:rPr lang="en-US" sz="1100" dirty="0"/>
              <a:t>ADJUSTED LRT TEST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          Value                                           122.625</a:t>
            </a:r>
          </a:p>
          <a:p>
            <a:pPr marL="0" indent="0">
              <a:buNone/>
            </a:pPr>
            <a:r>
              <a:rPr lang="en-US" sz="1100" dirty="0"/>
              <a:t>          P-Value                                          0.0120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" y="1597152"/>
            <a:ext cx="413308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TECHNICAL 14 OUTPUT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b="1" dirty="0">
                <a:solidFill>
                  <a:srgbClr val="FF0000"/>
                </a:solidFill>
              </a:rPr>
              <a:t>     Random Starts Specifications for the k-1 Class Analysis Model</a:t>
            </a:r>
          </a:p>
          <a:p>
            <a:pPr marL="0" indent="0">
              <a:buNone/>
            </a:pPr>
            <a:r>
              <a:rPr lang="en-US" sz="1000" b="1" dirty="0">
                <a:solidFill>
                  <a:srgbClr val="FF0000"/>
                </a:solidFill>
              </a:rPr>
              <a:t>        Number of initial stage random starts                  50</a:t>
            </a:r>
          </a:p>
          <a:p>
            <a:pPr marL="0" indent="0">
              <a:buNone/>
            </a:pPr>
            <a:r>
              <a:rPr lang="en-US" sz="1000" b="1" dirty="0">
                <a:solidFill>
                  <a:srgbClr val="FF0000"/>
                </a:solidFill>
              </a:rPr>
              <a:t>        Number of final stage optimizations                    10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 Random Starts Specification for the k-1 Class Model for Generated Data</a:t>
            </a:r>
          </a:p>
          <a:p>
            <a:pPr marL="0" indent="0">
              <a:buNone/>
            </a:pPr>
            <a:r>
              <a:rPr lang="en-US" sz="1000" dirty="0"/>
              <a:t>        Number of initial stage random starts                 100</a:t>
            </a:r>
          </a:p>
          <a:p>
            <a:pPr marL="0" indent="0">
              <a:buNone/>
            </a:pPr>
            <a:r>
              <a:rPr lang="en-US" sz="1000" dirty="0"/>
              <a:t>        Number of final stage optimizations                    20</a:t>
            </a:r>
          </a:p>
          <a:p>
            <a:pPr marL="0" indent="0">
              <a:buNone/>
            </a:pPr>
            <a:r>
              <a:rPr lang="en-US" sz="1000" dirty="0"/>
              <a:t>     Random Starts Specification for the k Class Model for Generated Data</a:t>
            </a:r>
          </a:p>
          <a:p>
            <a:pPr marL="0" indent="0">
              <a:buNone/>
            </a:pPr>
            <a:r>
              <a:rPr lang="en-US" sz="1000" dirty="0"/>
              <a:t>        Number of initial stage random starts                 100</a:t>
            </a:r>
          </a:p>
          <a:p>
            <a:pPr marL="0" indent="0">
              <a:buNone/>
            </a:pPr>
            <a:r>
              <a:rPr lang="en-US" sz="1000" dirty="0"/>
              <a:t>        Number of final stage optimizations                    20</a:t>
            </a:r>
          </a:p>
          <a:p>
            <a:pPr marL="0" indent="0">
              <a:buNone/>
            </a:pPr>
            <a:r>
              <a:rPr lang="en-US" sz="1000" dirty="0"/>
              <a:t>     Number of bootstrap draws requested                      100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 smtClean="0"/>
              <a:t>PARAMETRIC </a:t>
            </a:r>
            <a:r>
              <a:rPr lang="en-US" sz="1000" dirty="0"/>
              <a:t>BOOTSTRAPPED LIKELIHOOD RATIO TEST FOR 2 (H0) VERSUS 3 CLASSES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      H0 </a:t>
            </a:r>
            <a:r>
              <a:rPr lang="en-US" sz="1000" dirty="0" err="1"/>
              <a:t>Loglikelihood</a:t>
            </a:r>
            <a:r>
              <a:rPr lang="en-US" sz="1000" dirty="0"/>
              <a:t> Value                       </a:t>
            </a:r>
            <a:r>
              <a:rPr lang="en-US" sz="1000" dirty="0" smtClean="0"/>
              <a:t>		 </a:t>
            </a:r>
            <a:r>
              <a:rPr lang="en-US" sz="1000" dirty="0"/>
              <a:t>-1650.905</a:t>
            </a:r>
          </a:p>
          <a:p>
            <a:pPr marL="0" indent="0">
              <a:buNone/>
            </a:pPr>
            <a:r>
              <a:rPr lang="en-US" sz="1000" dirty="0"/>
              <a:t>          2 Times the </a:t>
            </a:r>
            <a:r>
              <a:rPr lang="en-US" sz="1000" dirty="0" err="1"/>
              <a:t>Loglikelihood</a:t>
            </a:r>
            <a:r>
              <a:rPr lang="en-US" sz="1000" dirty="0"/>
              <a:t> Difference            </a:t>
            </a:r>
            <a:r>
              <a:rPr lang="en-US" sz="1000" dirty="0" smtClean="0"/>
              <a:t>	     125.401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      Difference in the Number of Parameters               </a:t>
            </a:r>
            <a:r>
              <a:rPr lang="en-US" sz="1000" dirty="0" smtClean="0"/>
              <a:t>              </a:t>
            </a:r>
            <a:r>
              <a:rPr lang="en-US" sz="1000" dirty="0"/>
              <a:t>8</a:t>
            </a:r>
          </a:p>
          <a:p>
            <a:pPr marL="0" indent="0">
              <a:buNone/>
            </a:pPr>
            <a:r>
              <a:rPr lang="en-US" sz="1000" dirty="0"/>
              <a:t>          Approximate P-Value                            </a:t>
            </a:r>
            <a:r>
              <a:rPr lang="en-US" sz="1000" dirty="0" smtClean="0"/>
              <a:t>	   	      </a:t>
            </a:r>
            <a:r>
              <a:rPr lang="en-US" sz="1000" dirty="0"/>
              <a:t>0.0000</a:t>
            </a:r>
          </a:p>
          <a:p>
            <a:pPr marL="0" indent="0">
              <a:buNone/>
            </a:pPr>
            <a:r>
              <a:rPr lang="en-US" sz="1000" dirty="0"/>
              <a:t>          Successful Bootstrap Draws                          </a:t>
            </a:r>
            <a:r>
              <a:rPr lang="en-US" sz="1000" dirty="0" smtClean="0"/>
              <a:t>	            100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 smtClean="0"/>
              <a:t>WARNING</a:t>
            </a:r>
            <a:r>
              <a:rPr lang="en-US" sz="1000" dirty="0"/>
              <a:t>:  OF THE 100 BOOTSTRAP DRAWS, 52 DRAWS HAD BOTH A SMALLER LRT VALUE THAN </a:t>
            </a:r>
            <a:r>
              <a:rPr lang="en-US" sz="1000" dirty="0" smtClean="0"/>
              <a:t>THE OBSERVED </a:t>
            </a:r>
            <a:r>
              <a:rPr lang="en-US" sz="1000" dirty="0"/>
              <a:t>LRT VALUE AND NOT A REPLICATED BEST LOGLIKELIHOOD VALUE FOR THE 3-CLASS MODEL</a:t>
            </a:r>
            <a:r>
              <a:rPr lang="en-US" sz="1000" dirty="0" smtClean="0"/>
              <a:t>. </a:t>
            </a:r>
            <a:r>
              <a:rPr lang="en-US" sz="1000" b="1" i="1" dirty="0" smtClean="0">
                <a:solidFill>
                  <a:srgbClr val="FF0000"/>
                </a:solidFill>
              </a:rPr>
              <a:t>THIS </a:t>
            </a:r>
            <a:r>
              <a:rPr lang="en-US" sz="1000" b="1" i="1" dirty="0">
                <a:solidFill>
                  <a:srgbClr val="FF0000"/>
                </a:solidFill>
              </a:rPr>
              <a:t>MEANS THAT THE P-VALUE MAY NOT BE TRUSTWORTHY DUE TO LOCAL MAXIMA</a:t>
            </a:r>
            <a:r>
              <a:rPr lang="en-US" sz="1000" b="1" i="1" dirty="0" smtClean="0">
                <a:solidFill>
                  <a:srgbClr val="FF0000"/>
                </a:solidFill>
              </a:rPr>
              <a:t>.</a:t>
            </a:r>
            <a:r>
              <a:rPr lang="en-US" sz="1000" dirty="0" smtClean="0"/>
              <a:t> INCREASE </a:t>
            </a:r>
            <a:r>
              <a:rPr lang="en-US" sz="1000" dirty="0"/>
              <a:t>THE NUMBER OF RANDOM STARTS USING THE LRTSTARTS OPTION.</a:t>
            </a:r>
          </a:p>
        </p:txBody>
      </p:sp>
    </p:spTree>
    <p:extLst>
      <p:ext uri="{BB962C8B-B14F-4D97-AF65-F5344CB8AC3E}">
        <p14:creationId xmlns:p14="http://schemas.microsoft.com/office/powerpoint/2010/main" val="41526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i="1" dirty="0" err="1"/>
              <a:t>plus</a:t>
            </a:r>
            <a:r>
              <a:rPr lang="en-US" dirty="0"/>
              <a:t> Syntax: </a:t>
            </a:r>
            <a:r>
              <a:rPr lang="en-US" dirty="0" smtClean="0"/>
              <a:t>4 </a:t>
            </a:r>
            <a:r>
              <a:rPr lang="en-US" dirty="0"/>
              <a:t>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6285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70C0"/>
                </a:solidFill>
              </a:rPr>
              <a:t>TITLE:	</a:t>
            </a:r>
            <a:r>
              <a:rPr lang="en-US" sz="1400" dirty="0"/>
              <a:t>    </a:t>
            </a:r>
            <a:r>
              <a:rPr lang="en-US" sz="1400" dirty="0" smtClean="0"/>
              <a:t> 	Latent </a:t>
            </a:r>
            <a:r>
              <a:rPr lang="en-US" sz="1400" dirty="0"/>
              <a:t>Class Modeling Example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DATA</a:t>
            </a:r>
            <a:r>
              <a:rPr lang="en-US" sz="1400" b="1" dirty="0">
                <a:solidFill>
                  <a:srgbClr val="0070C0"/>
                </a:solidFill>
              </a:rPr>
              <a:t>:		</a:t>
            </a:r>
            <a:r>
              <a:rPr lang="en-US" sz="1400" dirty="0" smtClean="0"/>
              <a:t>FILE </a:t>
            </a:r>
            <a:r>
              <a:rPr lang="en-US" sz="1400" dirty="0"/>
              <a:t>= RT.txt;                 </a:t>
            </a:r>
          </a:p>
          <a:p>
            <a:pPr marL="0" indent="0">
              <a:buNone/>
            </a:pPr>
            <a:r>
              <a:rPr lang="en-US" sz="1400" dirty="0"/>
              <a:t>            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VARIABLE: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NAMES = </a:t>
            </a:r>
            <a:r>
              <a:rPr lang="en-US" sz="1400" dirty="0"/>
              <a:t>ID item1-item6;</a:t>
            </a:r>
          </a:p>
          <a:p>
            <a:pPr marL="0" indent="0">
              <a:buNone/>
            </a:pPr>
            <a:r>
              <a:rPr lang="en-US" sz="1400" dirty="0"/>
              <a:t>           </a:t>
            </a:r>
            <a:r>
              <a:rPr lang="en-US" sz="1400" dirty="0" smtClean="0"/>
              <a:t>	USEVARIABLES = item1-item6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            </a:t>
            </a:r>
            <a:r>
              <a:rPr lang="en-US" sz="1400" b="1" dirty="0" smtClean="0">
                <a:solidFill>
                  <a:srgbClr val="FF0000"/>
                </a:solidFill>
              </a:rPr>
              <a:t>CLASSES </a:t>
            </a:r>
            <a:r>
              <a:rPr lang="en-US" sz="1400" b="1" dirty="0">
                <a:solidFill>
                  <a:srgbClr val="FF0000"/>
                </a:solidFill>
              </a:rPr>
              <a:t>= </a:t>
            </a:r>
            <a:r>
              <a:rPr lang="en-US" sz="1400" b="1" dirty="0" smtClean="0">
                <a:solidFill>
                  <a:srgbClr val="FF0000"/>
                </a:solidFill>
              </a:rPr>
              <a:t>c(4);         </a:t>
            </a:r>
            <a:r>
              <a:rPr lang="en-US" sz="1400" b="1" dirty="0">
                <a:solidFill>
                  <a:srgbClr val="00B050"/>
                </a:solidFill>
              </a:rPr>
              <a:t>! change the (#) to reflect the # </a:t>
            </a:r>
            <a:r>
              <a:rPr lang="en-US" sz="1400" b="1" dirty="0" smtClean="0">
                <a:solidFill>
                  <a:srgbClr val="00B050"/>
                </a:solidFill>
              </a:rPr>
              <a:t>					of </a:t>
            </a:r>
            <a:r>
              <a:rPr lang="en-US" sz="1400" b="1" dirty="0">
                <a:solidFill>
                  <a:srgbClr val="00B050"/>
                </a:solidFill>
              </a:rPr>
              <a:t>classes k;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ANALYSIS:</a:t>
            </a:r>
          </a:p>
          <a:p>
            <a:pPr marL="0" indent="0">
              <a:buNone/>
            </a:pPr>
            <a:r>
              <a:rPr lang="en-US" sz="1400" dirty="0" smtClean="0"/>
              <a:t>TYPE=MIXTURE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 smtClean="0"/>
              <a:t>STARTS </a:t>
            </a:r>
            <a:r>
              <a:rPr lang="en-US" sz="1400" dirty="0"/>
              <a:t>= 50 10;        </a:t>
            </a:r>
            <a:r>
              <a:rPr lang="en-US" sz="1400" dirty="0" smtClean="0"/>
              <a:t>      </a:t>
            </a:r>
            <a:r>
              <a:rPr lang="en-US" sz="1400" b="1" dirty="0" smtClean="0">
                <a:solidFill>
                  <a:srgbClr val="00B050"/>
                </a:solidFill>
              </a:rPr>
              <a:t>! </a:t>
            </a:r>
            <a:r>
              <a:rPr lang="en-US" sz="1400" b="1" dirty="0">
                <a:solidFill>
                  <a:srgbClr val="00B050"/>
                </a:solidFill>
              </a:rPr>
              <a:t>default is 20 4;</a:t>
            </a:r>
          </a:p>
          <a:p>
            <a:pPr marL="0" indent="0">
              <a:buNone/>
            </a:pPr>
            <a:r>
              <a:rPr lang="en-US" sz="1400" dirty="0" smtClean="0"/>
              <a:t>STITERATIONS </a:t>
            </a:r>
            <a:r>
              <a:rPr lang="en-US" sz="1400" dirty="0"/>
              <a:t>= 10;     </a:t>
            </a:r>
            <a:r>
              <a:rPr lang="en-US" sz="1400" dirty="0" smtClean="0"/>
              <a:t>  </a:t>
            </a:r>
            <a:r>
              <a:rPr lang="en-US" sz="1400" b="1" dirty="0">
                <a:solidFill>
                  <a:srgbClr val="00B050"/>
                </a:solidFill>
              </a:rPr>
              <a:t>! default is 10;                         </a:t>
            </a:r>
          </a:p>
          <a:p>
            <a:pPr marL="0" indent="0">
              <a:buNone/>
            </a:pPr>
            <a:r>
              <a:rPr lang="en-US" sz="1400" dirty="0" smtClean="0"/>
              <a:t>LRTBOOTSTRAP </a:t>
            </a:r>
            <a:r>
              <a:rPr lang="en-US" sz="1400" dirty="0"/>
              <a:t>= 50;   </a:t>
            </a:r>
            <a:r>
              <a:rPr lang="en-US" sz="1400" dirty="0" smtClean="0"/>
              <a:t> </a:t>
            </a:r>
            <a:r>
              <a:rPr lang="en-US" sz="1400" b="1" dirty="0">
                <a:solidFill>
                  <a:srgbClr val="00B050"/>
                </a:solidFill>
              </a:rPr>
              <a:t>! default </a:t>
            </a:r>
            <a:r>
              <a:rPr lang="en-US" sz="1400" b="1" dirty="0" smtClean="0">
                <a:solidFill>
                  <a:srgbClr val="00B050"/>
                </a:solidFill>
              </a:rPr>
              <a:t> determined </a:t>
            </a:r>
            <a:r>
              <a:rPr lang="en-US" sz="1400" b="1" dirty="0">
                <a:solidFill>
                  <a:srgbClr val="00B050"/>
                </a:solidFill>
              </a:rPr>
              <a:t>by the </a:t>
            </a:r>
            <a:r>
              <a:rPr lang="en-US" sz="1400" b="1" dirty="0" smtClean="0">
                <a:solidFill>
                  <a:srgbClr val="00B050"/>
                </a:solidFill>
              </a:rPr>
              <a:t>					program (between 2-100);</a:t>
            </a:r>
            <a:endParaRPr lang="en-US" sz="1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LRTSTARTS </a:t>
            </a:r>
            <a:r>
              <a:rPr lang="en-US" sz="1400" dirty="0"/>
              <a:t>= 2 1 40 8    </a:t>
            </a:r>
            <a:r>
              <a:rPr lang="en-US" sz="1400" b="1" dirty="0">
                <a:solidFill>
                  <a:srgbClr val="00B050"/>
                </a:solidFill>
              </a:rPr>
              <a:t>! k-1 class model has 2 &amp; 1 random </a:t>
            </a:r>
            <a:r>
              <a:rPr lang="en-US" sz="1400" b="1" dirty="0" smtClean="0">
                <a:solidFill>
                  <a:srgbClr val="00B050"/>
                </a:solidFill>
              </a:rPr>
              <a:t>				sets </a:t>
            </a:r>
            <a:r>
              <a:rPr lang="en-US" sz="1400" b="1" dirty="0">
                <a:solidFill>
                  <a:srgbClr val="00B050"/>
                </a:solidFill>
              </a:rPr>
              <a:t>of start values</a:t>
            </a:r>
          </a:p>
          <a:p>
            <a:pPr marL="0" indent="0">
              <a:buNone/>
            </a:pPr>
            <a:r>
              <a:rPr lang="en-US" sz="1400" dirty="0"/>
              <a:t>                  </a:t>
            </a:r>
            <a:r>
              <a:rPr lang="en-US" sz="1400" dirty="0" smtClean="0"/>
              <a:t>		       </a:t>
            </a:r>
            <a:r>
              <a:rPr lang="en-US" sz="1400" b="1" dirty="0">
                <a:solidFill>
                  <a:srgbClr val="00B050"/>
                </a:solidFill>
              </a:rPr>
              <a:t>! k class model has 40 &amp; 8 random </a:t>
            </a:r>
            <a:r>
              <a:rPr lang="en-US" sz="1400" b="1" dirty="0" smtClean="0">
                <a:solidFill>
                  <a:srgbClr val="00B050"/>
                </a:solidFill>
              </a:rPr>
              <a:t>				sets </a:t>
            </a:r>
            <a:r>
              <a:rPr lang="en-US" sz="1400" b="1" dirty="0">
                <a:solidFill>
                  <a:srgbClr val="00B050"/>
                </a:solidFill>
              </a:rPr>
              <a:t>of start values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020056" y="1673352"/>
            <a:ext cx="36667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MODEL:</a:t>
            </a:r>
            <a:r>
              <a:rPr lang="en-US" sz="1400" dirty="0"/>
              <a:t>	</a:t>
            </a:r>
          </a:p>
          <a:p>
            <a:r>
              <a:rPr lang="en-US" sz="1400" dirty="0"/>
              <a:t>            %OVERALL%</a:t>
            </a:r>
          </a:p>
          <a:p>
            <a:r>
              <a:rPr lang="en-US" sz="1400" dirty="0"/>
              <a:t>            </a:t>
            </a:r>
          </a:p>
          <a:p>
            <a:r>
              <a:rPr lang="en-US" sz="1400" dirty="0"/>
              <a:t>            %c#1%</a:t>
            </a:r>
          </a:p>
          <a:p>
            <a:r>
              <a:rPr lang="en-US" sz="1400" dirty="0"/>
              <a:t>            [item1-item6*1</a:t>
            </a:r>
            <a:r>
              <a:rPr lang="en-US" sz="1400" dirty="0" smtClean="0"/>
              <a:t>]; item1-item6;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          %c#2%</a:t>
            </a:r>
          </a:p>
          <a:p>
            <a:r>
              <a:rPr lang="en-US" sz="1400" dirty="0"/>
              <a:t>            [item1-item6*2</a:t>
            </a:r>
            <a:r>
              <a:rPr lang="en-US" sz="1400" dirty="0" smtClean="0"/>
              <a:t>]; item1-item6;</a:t>
            </a:r>
          </a:p>
          <a:p>
            <a:endParaRPr lang="en-US" sz="1400" dirty="0"/>
          </a:p>
          <a:p>
            <a:r>
              <a:rPr lang="en-US" sz="1400" dirty="0" smtClean="0"/>
              <a:t>	%</a:t>
            </a:r>
            <a:r>
              <a:rPr lang="en-US" sz="1400" dirty="0"/>
              <a:t>c#3%                                      </a:t>
            </a:r>
          </a:p>
          <a:p>
            <a:r>
              <a:rPr lang="en-US" sz="1400" dirty="0"/>
              <a:t>            [item1-item6*2.5</a:t>
            </a:r>
            <a:r>
              <a:rPr lang="en-US" sz="1400" dirty="0" smtClean="0"/>
              <a:t>]; item1-item6;</a:t>
            </a:r>
          </a:p>
          <a:p>
            <a:endParaRPr lang="en-US" sz="1400" dirty="0"/>
          </a:p>
          <a:p>
            <a:r>
              <a:rPr lang="en-US" sz="1400" dirty="0" smtClean="0"/>
              <a:t>	</a:t>
            </a:r>
            <a:r>
              <a:rPr lang="en-US" sz="1400" b="1" dirty="0" smtClean="0">
                <a:solidFill>
                  <a:srgbClr val="FF0000"/>
                </a:solidFill>
              </a:rPr>
              <a:t>%c#4%                                      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            [</a:t>
            </a:r>
            <a:r>
              <a:rPr lang="en-US" sz="1400" b="1" dirty="0" smtClean="0">
                <a:solidFill>
                  <a:srgbClr val="FF0000"/>
                </a:solidFill>
              </a:rPr>
              <a:t>item1-item6*3]; item1-item6;</a:t>
            </a:r>
            <a:endParaRPr lang="en-US" sz="1400" b="1" dirty="0">
              <a:solidFill>
                <a:srgbClr val="FF0000"/>
              </a:solidFill>
            </a:endParaRPr>
          </a:p>
          <a:p>
            <a:endParaRPr lang="en-US" sz="1400" dirty="0" smtClean="0"/>
          </a:p>
          <a:p>
            <a:r>
              <a:rPr lang="en-US" sz="1400" b="1" dirty="0" smtClean="0">
                <a:solidFill>
                  <a:srgbClr val="0070C0"/>
                </a:solidFill>
              </a:rPr>
              <a:t>OUTPUT</a:t>
            </a:r>
            <a:r>
              <a:rPr lang="en-US" sz="1400" b="1" dirty="0">
                <a:solidFill>
                  <a:srgbClr val="0070C0"/>
                </a:solidFill>
              </a:rPr>
              <a:t>:     </a:t>
            </a:r>
            <a:r>
              <a:rPr lang="en-US" sz="1400" dirty="0"/>
              <a:t>tech11 </a:t>
            </a:r>
            <a:r>
              <a:rPr lang="en-US" sz="1400" dirty="0" smtClean="0"/>
              <a:t>tech14;</a:t>
            </a:r>
            <a:endParaRPr lang="en-US" sz="1400" dirty="0"/>
          </a:p>
          <a:p>
            <a:r>
              <a:rPr lang="en-US" sz="1400" b="1" dirty="0">
                <a:solidFill>
                  <a:srgbClr val="0070C0"/>
                </a:solidFill>
              </a:rPr>
              <a:t>SAVEDATA:  </a:t>
            </a:r>
            <a:r>
              <a:rPr lang="en-US" sz="1400" dirty="0" smtClean="0"/>
              <a:t>FILE </a:t>
            </a:r>
            <a:r>
              <a:rPr lang="en-US" sz="1400" dirty="0"/>
              <a:t>= </a:t>
            </a:r>
            <a:r>
              <a:rPr lang="en-US" sz="1400" dirty="0" smtClean="0"/>
              <a:t>RTsol.txt; SAVE </a:t>
            </a:r>
            <a:r>
              <a:rPr lang="en-US" sz="1400" dirty="0"/>
              <a:t>= </a:t>
            </a:r>
            <a:r>
              <a:rPr lang="en-US" sz="1400" dirty="0" smtClean="0"/>
              <a:t>CPROB;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56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Fit &amp; Number of Classes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191015"/>
              </p:ext>
            </p:extLst>
          </p:nvPr>
        </p:nvGraphicFramePr>
        <p:xfrm>
          <a:off x="886968" y="36393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127930"/>
              </p:ext>
            </p:extLst>
          </p:nvPr>
        </p:nvGraphicFramePr>
        <p:xfrm>
          <a:off x="1234440" y="1741996"/>
          <a:ext cx="7004304" cy="1469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256">
                  <a:extLst>
                    <a:ext uri="{9D8B030D-6E8A-4147-A177-3AD203B41FA5}">
                      <a16:colId xmlns:a16="http://schemas.microsoft.com/office/drawing/2014/main" val="882865697"/>
                    </a:ext>
                  </a:extLst>
                </a:gridCol>
                <a:gridCol w="778256">
                  <a:extLst>
                    <a:ext uri="{9D8B030D-6E8A-4147-A177-3AD203B41FA5}">
                      <a16:colId xmlns:a16="http://schemas.microsoft.com/office/drawing/2014/main" val="3883119740"/>
                    </a:ext>
                  </a:extLst>
                </a:gridCol>
                <a:gridCol w="778256">
                  <a:extLst>
                    <a:ext uri="{9D8B030D-6E8A-4147-A177-3AD203B41FA5}">
                      <a16:colId xmlns:a16="http://schemas.microsoft.com/office/drawing/2014/main" val="2434870630"/>
                    </a:ext>
                  </a:extLst>
                </a:gridCol>
                <a:gridCol w="778256">
                  <a:extLst>
                    <a:ext uri="{9D8B030D-6E8A-4147-A177-3AD203B41FA5}">
                      <a16:colId xmlns:a16="http://schemas.microsoft.com/office/drawing/2014/main" val="421884755"/>
                    </a:ext>
                  </a:extLst>
                </a:gridCol>
                <a:gridCol w="778256">
                  <a:extLst>
                    <a:ext uri="{9D8B030D-6E8A-4147-A177-3AD203B41FA5}">
                      <a16:colId xmlns:a16="http://schemas.microsoft.com/office/drawing/2014/main" val="4023808728"/>
                    </a:ext>
                  </a:extLst>
                </a:gridCol>
                <a:gridCol w="778256">
                  <a:extLst>
                    <a:ext uri="{9D8B030D-6E8A-4147-A177-3AD203B41FA5}">
                      <a16:colId xmlns:a16="http://schemas.microsoft.com/office/drawing/2014/main" val="2164049797"/>
                    </a:ext>
                  </a:extLst>
                </a:gridCol>
                <a:gridCol w="778256">
                  <a:extLst>
                    <a:ext uri="{9D8B030D-6E8A-4147-A177-3AD203B41FA5}">
                      <a16:colId xmlns:a16="http://schemas.microsoft.com/office/drawing/2014/main" val="938730349"/>
                    </a:ext>
                  </a:extLst>
                </a:gridCol>
                <a:gridCol w="778256">
                  <a:extLst>
                    <a:ext uri="{9D8B030D-6E8A-4147-A177-3AD203B41FA5}">
                      <a16:colId xmlns:a16="http://schemas.microsoft.com/office/drawing/2014/main" val="181286619"/>
                    </a:ext>
                  </a:extLst>
                </a:gridCol>
                <a:gridCol w="778256">
                  <a:extLst>
                    <a:ext uri="{9D8B030D-6E8A-4147-A177-3AD203B41FA5}">
                      <a16:colId xmlns:a16="http://schemas.microsoft.com/office/drawing/2014/main" val="717616265"/>
                    </a:ext>
                  </a:extLst>
                </a:gridCol>
              </a:tblGrid>
              <a:tr h="371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effectLst/>
                        </a:rPr>
                        <a:t># Classes</a:t>
                      </a:r>
                      <a:endParaRPr lang="en-US" sz="16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effectLst/>
                        </a:rPr>
                        <a:t>VLMR</a:t>
                      </a:r>
                      <a:endParaRPr lang="en-US" sz="16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 err="1">
                          <a:effectLst/>
                        </a:rPr>
                        <a:t>Adj</a:t>
                      </a:r>
                      <a:r>
                        <a:rPr lang="en-US" sz="1600" b="1" i="1" u="sng" strike="noStrike" dirty="0">
                          <a:effectLst/>
                        </a:rPr>
                        <a:t>-LMR</a:t>
                      </a:r>
                      <a:endParaRPr lang="en-US" sz="16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effectLst/>
                        </a:rPr>
                        <a:t>BLRT</a:t>
                      </a:r>
                      <a:endParaRPr lang="en-US" sz="16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effectLst/>
                        </a:rPr>
                        <a:t>Entropy</a:t>
                      </a:r>
                      <a:endParaRPr lang="en-US" sz="16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effectLst/>
                        </a:rPr>
                        <a:t>n1</a:t>
                      </a:r>
                      <a:endParaRPr lang="en-US" sz="16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effectLst/>
                        </a:rPr>
                        <a:t>n2</a:t>
                      </a:r>
                      <a:endParaRPr lang="en-US" sz="16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effectLst/>
                        </a:rPr>
                        <a:t>n3</a:t>
                      </a:r>
                      <a:endParaRPr lang="en-US" sz="16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effectLst/>
                        </a:rPr>
                        <a:t>n4</a:t>
                      </a:r>
                      <a:endParaRPr lang="en-US" sz="16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0728937"/>
                  </a:ext>
                </a:extLst>
              </a:tr>
              <a:tr h="37189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0.847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3984402"/>
                  </a:ext>
                </a:extLst>
              </a:tr>
              <a:tr h="35418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362827"/>
                  </a:ext>
                </a:extLst>
              </a:tr>
              <a:tr h="37189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0.5412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0.5440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0.0000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8241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0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Contextualizing the Results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57200" y="1424417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0" y="1424417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57200" y="39593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44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Contextualizing the Results: Accuracy</a:t>
            </a:r>
            <a:endParaRPr lang="en-US" altLang="en-US" dirty="0"/>
          </a:p>
        </p:txBody>
      </p:sp>
      <p:graphicFrame>
        <p:nvGraphicFramePr>
          <p:cNvPr id="210956" name="Object 1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4148083"/>
              </p:ext>
            </p:extLst>
          </p:nvPr>
        </p:nvGraphicFramePr>
        <p:xfrm>
          <a:off x="552450" y="1600200"/>
          <a:ext cx="3846513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hart" r:id="rId3" imgW="5162821" imgH="2934182" progId="Excel.Chart.8">
                  <p:embed/>
                </p:oleObj>
              </mc:Choice>
              <mc:Fallback>
                <p:oleObj name="Chart" r:id="rId3" imgW="5162821" imgH="2934182" progId="Excel.Chart.8">
                  <p:embed/>
                  <p:pic>
                    <p:nvPicPr>
                      <p:cNvPr id="2109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600200"/>
                        <a:ext cx="3846513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7" name="Object 1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53342272"/>
              </p:ext>
            </p:extLst>
          </p:nvPr>
        </p:nvGraphicFramePr>
        <p:xfrm>
          <a:off x="4899025" y="1600200"/>
          <a:ext cx="3536950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Chart" r:id="rId5" imgW="5162821" imgH="3191357" progId="Excel.Chart.8">
                  <p:embed/>
                </p:oleObj>
              </mc:Choice>
              <mc:Fallback>
                <p:oleObj name="Chart" r:id="rId5" imgW="5162821" imgH="3191357" progId="Excel.Chart.8">
                  <p:embed/>
                  <p:pic>
                    <p:nvPicPr>
                      <p:cNvPr id="2109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1600200"/>
                        <a:ext cx="3536950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8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969609472"/>
              </p:ext>
            </p:extLst>
          </p:nvPr>
        </p:nvGraphicFramePr>
        <p:xfrm>
          <a:off x="550863" y="3938588"/>
          <a:ext cx="3849687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hart" r:id="rId7" imgW="5162821" imgH="2934182" progId="Excel.Chart.8">
                  <p:embed/>
                </p:oleObj>
              </mc:Choice>
              <mc:Fallback>
                <p:oleObj name="Chart" r:id="rId7" imgW="5162821" imgH="2934182" progId="Excel.Chart.8">
                  <p:embed/>
                  <p:pic>
                    <p:nvPicPr>
                      <p:cNvPr id="2109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3938588"/>
                        <a:ext cx="3849687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9" name="Object 1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98006941"/>
              </p:ext>
            </p:extLst>
          </p:nvPr>
        </p:nvGraphicFramePr>
        <p:xfrm>
          <a:off x="4741863" y="3938588"/>
          <a:ext cx="3849687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hart" r:id="rId9" imgW="5162821" imgH="2934182" progId="Excel.Chart.8">
                  <p:embed/>
                </p:oleObj>
              </mc:Choice>
              <mc:Fallback>
                <p:oleObj name="Chart" r:id="rId9" imgW="5162821" imgH="2934182" progId="Excel.Chart.8">
                  <p:embed/>
                  <p:pic>
                    <p:nvPicPr>
                      <p:cNvPr id="2109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3938588"/>
                        <a:ext cx="3849687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47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Theory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Rindskopf</a:t>
            </a:r>
            <a:r>
              <a:rPr lang="en-US" dirty="0" smtClean="0"/>
              <a:t> (2003), arguing that theory can guide class extraction, writes that “no statistical theory will help; it is subject-matter theory that must be used” (p. 366).</a:t>
            </a:r>
          </a:p>
          <a:p>
            <a:r>
              <a:rPr lang="en-US" dirty="0" err="1" smtClean="0"/>
              <a:t>Cudeck</a:t>
            </a:r>
            <a:r>
              <a:rPr lang="en-US" dirty="0" smtClean="0"/>
              <a:t> and </a:t>
            </a:r>
            <a:r>
              <a:rPr lang="en-US" dirty="0" err="1" smtClean="0"/>
              <a:t>Henly</a:t>
            </a:r>
            <a:r>
              <a:rPr lang="en-US" dirty="0" smtClean="0"/>
              <a:t> (2003) agree: “If latent classes are being studied, no method can ever conclusively demonstrate how many subpopulations exist nor which individuals belong to which group” (p. 378).</a:t>
            </a:r>
          </a:p>
          <a:p>
            <a:r>
              <a:rPr lang="en-US" dirty="0" smtClean="0"/>
              <a:t>But: “[T]his approach reverses the normal </a:t>
            </a:r>
            <a:r>
              <a:rPr lang="en-US" dirty="0" err="1" smtClean="0"/>
              <a:t>hypothetico</a:t>
            </a:r>
            <a:r>
              <a:rPr lang="en-US" dirty="0" smtClean="0"/>
              <a:t>-deductive process of science” (Bauer &amp; Curran, 2003, p. 358).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CFA Modeling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897" y="1576815"/>
            <a:ext cx="6340206" cy="41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Structural Equation Mixture Modeling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13804"/>
            <a:ext cx="5358486" cy="457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Zero-Inflated Poisson (ZIP) Regression as a Two-Class Model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479" y="1654113"/>
            <a:ext cx="5144724" cy="46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Mixture Modeling (GMM)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1517832"/>
            <a:ext cx="4572656" cy="50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063" y="1294545"/>
            <a:ext cx="3698560" cy="541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Available to YOU Through the Program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6712"/>
            <a:ext cx="8229600" cy="2238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07094"/>
            <a:ext cx="8229600" cy="17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&amp; Simulation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65756"/>
            <a:ext cx="8229600" cy="23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jbovaird2@unl.edu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Nebraska Academy for Methodology, Analytics &amp; Psychometrics (MAP Academy)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http://mapacademy.unl.edu/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“Traditional” Cluster </a:t>
            </a:r>
            <a:r>
              <a:rPr lang="en-US" altLang="en-US" dirty="0"/>
              <a:t>Analysis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1800" dirty="0"/>
              <a:t>Cluster Analysis (CA) is the name given to a diverse collection of techniques that can be used to classify objects 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The classification has the effect of reducing the dimensionality of a data table by reducing the number of rows (cases). </a:t>
            </a:r>
            <a:endParaRPr lang="en-US" altLang="en-US" sz="1600" dirty="0" smtClean="0"/>
          </a:p>
          <a:p>
            <a:pPr lvl="1">
              <a:lnSpc>
                <a:spcPct val="80000"/>
              </a:lnSpc>
            </a:pPr>
            <a:r>
              <a:rPr lang="en-US" altLang="en-US" sz="1600" dirty="0" smtClean="0"/>
              <a:t>Think of it as “factor analyzing” persons instead of variables.</a:t>
            </a:r>
          </a:p>
          <a:p>
            <a:pPr lvl="1">
              <a:lnSpc>
                <a:spcPct val="80000"/>
              </a:lnSpc>
            </a:pPr>
            <a:endParaRPr lang="en-US" altLang="en-US" sz="1600" dirty="0" smtClean="0"/>
          </a:p>
          <a:p>
            <a:pPr>
              <a:lnSpc>
                <a:spcPct val="80000"/>
              </a:lnSpc>
            </a:pPr>
            <a:r>
              <a:rPr lang="en-US" altLang="en-US" sz="1800" b="1" u="sng" dirty="0" smtClean="0"/>
              <a:t>Purpose</a:t>
            </a:r>
            <a:r>
              <a:rPr lang="en-US" altLang="en-US" sz="1800" dirty="0"/>
              <a:t>: the classification of cases into different groups called clusters (or classes) so that cases within a cluster are more similar to each other than they are to cases in other clusters. 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The data set is partitioned into subsets (clusters), so that the data in each subset (ideally) share some common trait 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often proximity according to some defined distance measure. </a:t>
            </a:r>
            <a:endParaRPr lang="en-US" altLang="en-US" sz="1600" dirty="0" smtClean="0"/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1800" dirty="0"/>
              <a:t>The underlying mathematics of most of these methods are relatively simple but large numbers of calculations are needed which can put a heavy demand on the computer. </a:t>
            </a:r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1800" dirty="0"/>
              <a:t>Classification depends on the method used. 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Similarity and dissimilarity can be measured multiple ways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No single correct classification</a:t>
            </a:r>
          </a:p>
          <a:p>
            <a:pPr lvl="2">
              <a:lnSpc>
                <a:spcPct val="80000"/>
              </a:lnSpc>
            </a:pPr>
            <a:r>
              <a:rPr lang="en-US" altLang="en-US" sz="1400" dirty="0"/>
              <a:t>Attempts to define 'optimal' classifications</a:t>
            </a:r>
          </a:p>
        </p:txBody>
      </p:sp>
    </p:spTree>
    <p:extLst>
      <p:ext uri="{BB962C8B-B14F-4D97-AF65-F5344CB8AC3E}">
        <p14:creationId xmlns:p14="http://schemas.microsoft.com/office/powerpoint/2010/main" val="13326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Cluster Analysis Terminology</a:t>
            </a:r>
            <a:endParaRPr lang="en-US" alt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b="1" dirty="0"/>
              <a:t>Hierarchical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resembles a phylogenetic classification 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Like exploratory non-iterative EFA</a:t>
            </a:r>
          </a:p>
          <a:p>
            <a:pPr>
              <a:lnSpc>
                <a:spcPct val="80000"/>
              </a:lnSpc>
            </a:pPr>
            <a:r>
              <a:rPr lang="en-US" altLang="en-US" sz="1600" b="1" dirty="0"/>
              <a:t>Non-hierarchical </a:t>
            </a:r>
            <a:r>
              <a:rPr lang="en-US" altLang="en-US" sz="16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Like iterative EFA where factors = </a:t>
            </a:r>
            <a:r>
              <a:rPr lang="en-US" altLang="en-US" sz="1600" i="1" dirty="0"/>
              <a:t>k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b="1" dirty="0"/>
              <a:t>Divisive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Begins with all cases in one cluster. This cluster is gradually broken down into smaller and smaller clusters.</a:t>
            </a:r>
            <a:endParaRPr lang="en-US" altLang="en-US" sz="1600" b="1" dirty="0"/>
          </a:p>
          <a:p>
            <a:pPr>
              <a:lnSpc>
                <a:spcPct val="80000"/>
              </a:lnSpc>
            </a:pPr>
            <a:r>
              <a:rPr lang="en-US" altLang="en-US" sz="1600" b="1" dirty="0"/>
              <a:t>Agglomerative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Start with (usually) single member clusters. These are gradually fused until one large cluster is formed. </a:t>
            </a:r>
          </a:p>
          <a:p>
            <a:pPr>
              <a:lnSpc>
                <a:spcPct val="80000"/>
              </a:lnSpc>
            </a:pP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b="1" dirty="0" err="1"/>
              <a:t>Monothetic</a:t>
            </a:r>
            <a:r>
              <a:rPr lang="en-US" altLang="en-US" sz="1600" dirty="0"/>
              <a:t> scheme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cluster membership is based on a single characteristic</a:t>
            </a:r>
          </a:p>
          <a:p>
            <a:pPr>
              <a:lnSpc>
                <a:spcPct val="80000"/>
              </a:lnSpc>
            </a:pPr>
            <a:r>
              <a:rPr lang="en-US" altLang="en-US" sz="1600" b="1" dirty="0" err="1"/>
              <a:t>Polythetic</a:t>
            </a:r>
            <a:r>
              <a:rPr lang="en-US" altLang="en-US" sz="1600" dirty="0"/>
              <a:t> scheme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use more than one characteristic (variables) </a:t>
            </a:r>
          </a:p>
        </p:txBody>
      </p:sp>
    </p:spTree>
    <p:extLst>
      <p:ext uri="{BB962C8B-B14F-4D97-AF65-F5344CB8AC3E}">
        <p14:creationId xmlns:p14="http://schemas.microsoft.com/office/powerpoint/2010/main" val="2382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</a:t>
            </a:r>
            <a:r>
              <a:rPr lang="en-US" altLang="en-US" dirty="0" smtClean="0"/>
              <a:t>Traditional Clustering</a:t>
            </a:r>
            <a:endParaRPr lang="en-US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513137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1800" b="1" dirty="0" smtClean="0"/>
              <a:t>Hierarchical, or connectivity-based, algorithms</a:t>
            </a:r>
            <a:r>
              <a:rPr lang="en-US" altLang="en-US" sz="18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1500" dirty="0"/>
              <a:t>find successive clusters using previously established clusters</a:t>
            </a:r>
          </a:p>
          <a:p>
            <a:pPr lvl="1">
              <a:lnSpc>
                <a:spcPct val="80000"/>
              </a:lnSpc>
            </a:pPr>
            <a:r>
              <a:rPr lang="en-US" altLang="en-US" sz="1500" u="sng" dirty="0"/>
              <a:t>Agglomerative</a:t>
            </a:r>
            <a:r>
              <a:rPr lang="en-US" altLang="en-US" sz="1500" dirty="0"/>
              <a:t> (“bottom-up”) algorithms begin with each element as a separate cluster and merge them into successively larger clusters</a:t>
            </a:r>
          </a:p>
          <a:p>
            <a:pPr lvl="1">
              <a:lnSpc>
                <a:spcPct val="80000"/>
              </a:lnSpc>
            </a:pPr>
            <a:r>
              <a:rPr lang="en-US" altLang="en-US" sz="1500" u="sng" dirty="0"/>
              <a:t>Divisive</a:t>
            </a:r>
            <a:r>
              <a:rPr lang="en-US" altLang="en-US" sz="1500" dirty="0"/>
              <a:t> (“top-down”) algorithms begin with the whole set and proceed to divide it into successively smaller clusters.</a:t>
            </a:r>
          </a:p>
          <a:p>
            <a:pPr>
              <a:lnSpc>
                <a:spcPct val="80000"/>
              </a:lnSpc>
            </a:pPr>
            <a:endParaRPr lang="en-US" altLang="en-US" sz="1800" b="1" dirty="0" smtClean="0"/>
          </a:p>
          <a:p>
            <a:pPr>
              <a:lnSpc>
                <a:spcPct val="80000"/>
              </a:lnSpc>
            </a:pPr>
            <a:r>
              <a:rPr lang="en-US" altLang="en-US" sz="1800" b="1" dirty="0" err="1" smtClean="0"/>
              <a:t>Partitional</a:t>
            </a:r>
            <a:r>
              <a:rPr lang="en-US" altLang="en-US" sz="1800" b="1" dirty="0" smtClean="0"/>
              <a:t>, or centroid-based, algorithms</a:t>
            </a:r>
            <a:r>
              <a:rPr lang="en-US" altLang="en-US" sz="18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1500" dirty="0" smtClean="0"/>
              <a:t>determine </a:t>
            </a:r>
            <a:r>
              <a:rPr lang="en-US" altLang="en-US" sz="1500" dirty="0"/>
              <a:t>all clusters at </a:t>
            </a:r>
            <a:r>
              <a:rPr lang="en-US" altLang="en-US" sz="1500" dirty="0" smtClean="0"/>
              <a:t>once</a:t>
            </a:r>
            <a:endParaRPr lang="en-US" altLang="en-US" sz="1500" dirty="0"/>
          </a:p>
        </p:txBody>
      </p:sp>
      <p:pic>
        <p:nvPicPr>
          <p:cNvPr id="12" name="Picture 11" descr="clust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242" y="1664208"/>
            <a:ext cx="2571750" cy="16398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dendr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0630" y="3418396"/>
            <a:ext cx="2646362" cy="1639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1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Distance Measures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0512"/>
            <a:ext cx="4343400" cy="488289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Determines how the similarity of two elements is calculated. 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Influences the shape and size of the clusters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some elements may be close to one another according to one distance and further away according to another. 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Common distance functions: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Euclidean </a:t>
            </a:r>
            <a:r>
              <a:rPr lang="en-US" altLang="en-US" sz="1600" dirty="0" smtClean="0"/>
              <a:t>(</a:t>
            </a:r>
            <a:r>
              <a:rPr lang="en-US" altLang="en-US" sz="1600" dirty="0"/>
              <a:t>i.e. “as the crow flies”): 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Squared Euclidean </a:t>
            </a:r>
            <a:endParaRPr lang="en-US" altLang="en-US" sz="1600" dirty="0" smtClean="0"/>
          </a:p>
          <a:p>
            <a:pPr lvl="1">
              <a:lnSpc>
                <a:spcPct val="80000"/>
              </a:lnSpc>
            </a:pPr>
            <a:r>
              <a:rPr lang="en-US" altLang="en-US" sz="1600" dirty="0" smtClean="0"/>
              <a:t>Manhattan (</a:t>
            </a:r>
            <a:r>
              <a:rPr lang="en-US" altLang="en-US" sz="1600" dirty="0"/>
              <a:t>also called “city block”) 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 err="1"/>
              <a:t>Mahalanobis</a:t>
            </a:r>
            <a:r>
              <a:rPr lang="en-US" altLang="en-US" sz="1600" dirty="0"/>
              <a:t> </a:t>
            </a:r>
            <a:endParaRPr lang="en-US" altLang="en-US" sz="1600" dirty="0" smtClean="0"/>
          </a:p>
          <a:p>
            <a:pPr lvl="1">
              <a:lnSpc>
                <a:spcPct val="80000"/>
              </a:lnSpc>
            </a:pPr>
            <a:r>
              <a:rPr lang="en-US" altLang="en-US" sz="1600" dirty="0" err="1" smtClean="0"/>
              <a:t>Chebychev</a:t>
            </a:r>
            <a:r>
              <a:rPr lang="en-US" alt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Alternatives </a:t>
            </a:r>
            <a:r>
              <a:rPr lang="en-US" altLang="en-US" sz="2000" dirty="0"/>
              <a:t>to “distance”</a:t>
            </a:r>
          </a:p>
          <a:p>
            <a:pPr lvl="1">
              <a:lnSpc>
                <a:spcPct val="80000"/>
              </a:lnSpc>
            </a:pPr>
            <a:r>
              <a:rPr lang="en-US" altLang="en-US" sz="1600" u="sng" dirty="0"/>
              <a:t>Semantic relatedness</a:t>
            </a:r>
          </a:p>
          <a:p>
            <a:pPr lvl="2">
              <a:lnSpc>
                <a:spcPct val="80000"/>
              </a:lnSpc>
            </a:pPr>
            <a:r>
              <a:rPr lang="en-US" altLang="en-US" sz="1200" dirty="0"/>
              <a:t>“Distance” based on databases and search engines, learned from analysis of a corpus </a:t>
            </a:r>
          </a:p>
        </p:txBody>
      </p:sp>
      <p:pic>
        <p:nvPicPr>
          <p:cNvPr id="4" name="Picture 7" descr="eucl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3725" y="1417638"/>
            <a:ext cx="2164556" cy="224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762293" y="3910807"/>
            <a:ext cx="2185988" cy="1785938"/>
            <a:chOff x="3552" y="1104"/>
            <a:chExt cx="1836" cy="1500"/>
          </a:xfrm>
        </p:grpSpPr>
        <p:pic>
          <p:nvPicPr>
            <p:cNvPr id="6" name="Picture 4" descr="citybl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104"/>
              <a:ext cx="1836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744" y="2352"/>
              <a:ext cx="14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350"/>
                <a:t>City Block distance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7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3252</Words>
  <Application>Microsoft Office PowerPoint</Application>
  <PresentationFormat>On-screen Show (4:3)</PresentationFormat>
  <Paragraphs>598</Paragraphs>
  <Slides>57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MS Mincho</vt:lpstr>
      <vt:lpstr>Arial</vt:lpstr>
      <vt:lpstr>Calibri</vt:lpstr>
      <vt:lpstr>Times New Roman</vt:lpstr>
      <vt:lpstr>Office Theme</vt:lpstr>
      <vt:lpstr>Chart</vt:lpstr>
      <vt:lpstr>PowerPoint Presentation</vt:lpstr>
      <vt:lpstr>Mixture models in the social, behavioral, and education sciences:  Classification applications using Mplus</vt:lpstr>
      <vt:lpstr>Statistical Classification</vt:lpstr>
      <vt:lpstr>Estimator vs. Inferentiator</vt:lpstr>
      <vt:lpstr>Prior Theory</vt:lpstr>
      <vt:lpstr>“Traditional” Cluster Analysis</vt:lpstr>
      <vt:lpstr>Cluster Analysis Terminology</vt:lpstr>
      <vt:lpstr>Types of Traditional Clustering</vt:lpstr>
      <vt:lpstr>Distance Measures</vt:lpstr>
      <vt:lpstr>Clustering Algorithms</vt:lpstr>
      <vt:lpstr>Algorithm &amp; Distance Metric Matters</vt:lpstr>
      <vt:lpstr>Choosing the Number of Clusters</vt:lpstr>
      <vt:lpstr>Partitional Clustering: K-Means</vt:lpstr>
      <vt:lpstr>Partitional Clustering:  Fuzzy c-means</vt:lpstr>
      <vt:lpstr>Model-Based Classification: Finite Mixture Models</vt:lpstr>
      <vt:lpstr>Introduction to Mixture Modeling </vt:lpstr>
      <vt:lpstr>Overview of Mixture Models</vt:lpstr>
      <vt:lpstr>Mixture Model Parameters</vt:lpstr>
      <vt:lpstr>Model Fit</vt:lpstr>
      <vt:lpstr>Likelihood Ratio (G2)</vt:lpstr>
      <vt:lpstr>Parsimony Indices</vt:lpstr>
      <vt:lpstr>Entropy</vt:lpstr>
      <vt:lpstr>Select the Optimal Class Model</vt:lpstr>
      <vt:lpstr>Likelihood Ratio Tests (LMR-LRT &amp; BRT)</vt:lpstr>
      <vt:lpstr>Select the optimal class model</vt:lpstr>
      <vt:lpstr>Issues: Local Likelihood Maxima </vt:lpstr>
      <vt:lpstr>Issues: Convergence</vt:lpstr>
      <vt:lpstr>Issues: Convergence</vt:lpstr>
      <vt:lpstr>False Positives</vt:lpstr>
      <vt:lpstr>False Positives &amp; False Negatives</vt:lpstr>
      <vt:lpstr>Multiple Overlapping Sets of Latent Classes</vt:lpstr>
      <vt:lpstr>No Right Answer</vt:lpstr>
      <vt:lpstr>PowerPoint Presentation</vt:lpstr>
      <vt:lpstr>Mplus Example:  Detecting Examinee Strategy</vt:lpstr>
      <vt:lpstr>Detecting Examinee Strategy: Behavior Types</vt:lpstr>
      <vt:lpstr>Mplus Syntax: 2 Classes</vt:lpstr>
      <vt:lpstr>Convergence &amp; Model Quality</vt:lpstr>
      <vt:lpstr>Model Fit</vt:lpstr>
      <vt:lpstr>Class Counts &amp; Proportions</vt:lpstr>
      <vt:lpstr>Classification Quality</vt:lpstr>
      <vt:lpstr>Model Results</vt:lpstr>
      <vt:lpstr>K vs K-1 Classes: LMR-LRT</vt:lpstr>
      <vt:lpstr>K vs K-1 Classes: BLRT</vt:lpstr>
      <vt:lpstr>Mplus Syntax: 3 Classes</vt:lpstr>
      <vt:lpstr>K vs K-1 Classes: 3 vs 2</vt:lpstr>
      <vt:lpstr>Mplus Syntax: 4 Classes</vt:lpstr>
      <vt:lpstr>Model Fit &amp; Number of Classes</vt:lpstr>
      <vt:lpstr>Contextualizing the Results</vt:lpstr>
      <vt:lpstr>Further Contextualizing the Results: Accuracy</vt:lpstr>
      <vt:lpstr>Mixture CFA Modeling</vt:lpstr>
      <vt:lpstr>Structural Equation Mixture Modeling</vt:lpstr>
      <vt:lpstr>Zero-Inflated Poisson (ZIP) Regression as a Two-Class Model</vt:lpstr>
      <vt:lpstr>Growth Mixture Modeling (GMM)</vt:lpstr>
      <vt:lpstr>Hidden Markov Model</vt:lpstr>
      <vt:lpstr>All Available to YOU Through the Program</vt:lpstr>
      <vt:lpstr>Syntax &amp; Simulation Files</vt:lpstr>
      <vt:lpstr>Thank You!</vt:lpstr>
    </vt:vector>
  </TitlesOfParts>
  <Company>CYFS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Teager</dc:creator>
  <cp:lastModifiedBy>Jim Bovaird</cp:lastModifiedBy>
  <cp:revision>71</cp:revision>
  <cp:lastPrinted>2016-08-25T16:51:57Z</cp:lastPrinted>
  <dcterms:created xsi:type="dcterms:W3CDTF">2011-09-16T19:24:35Z</dcterms:created>
  <dcterms:modified xsi:type="dcterms:W3CDTF">2019-03-28T15:22:26Z</dcterms:modified>
</cp:coreProperties>
</file>