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sldIdLst>
    <p:sldId id="256" r:id="rId2"/>
    <p:sldId id="259" r:id="rId3"/>
    <p:sldId id="260" r:id="rId4"/>
    <p:sldId id="266" r:id="rId5"/>
    <p:sldId id="261" r:id="rId6"/>
    <p:sldId id="267" r:id="rId7"/>
    <p:sldId id="278" r:id="rId8"/>
    <p:sldId id="279" r:id="rId9"/>
    <p:sldId id="280" r:id="rId10"/>
    <p:sldId id="281" r:id="rId11"/>
    <p:sldId id="282" r:id="rId12"/>
    <p:sldId id="283" r:id="rId13"/>
    <p:sldId id="289" r:id="rId14"/>
    <p:sldId id="284" r:id="rId15"/>
    <p:sldId id="291" r:id="rId16"/>
    <p:sldId id="285" r:id="rId17"/>
    <p:sldId id="286" r:id="rId18"/>
    <p:sldId id="292" r:id="rId19"/>
    <p:sldId id="287" r:id="rId20"/>
    <p:sldId id="293" r:id="rId21"/>
    <p:sldId id="265" r:id="rId22"/>
    <p:sldId id="262" r:id="rId23"/>
    <p:sldId id="263" r:id="rId24"/>
    <p:sldId id="270" r:id="rId25"/>
    <p:sldId id="271" r:id="rId26"/>
    <p:sldId id="272" r:id="rId27"/>
    <p:sldId id="275" r:id="rId28"/>
    <p:sldId id="273" r:id="rId29"/>
    <p:sldId id="274" r:id="rId30"/>
    <p:sldId id="276" r:id="rId31"/>
    <p:sldId id="264" r:id="rId32"/>
    <p:sldId id="268" r:id="rId33"/>
    <p:sldId id="269" r:id="rId34"/>
    <p:sldId id="295" r:id="rId35"/>
    <p:sldId id="296" r:id="rId36"/>
    <p:sldId id="277" r:id="rId37"/>
    <p:sldId id="258"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8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2D7"/>
    <a:srgbClr val="FCB614"/>
    <a:srgbClr val="129DBF"/>
    <a:srgbClr val="D9E8F1"/>
    <a:srgbClr val="AD122A"/>
    <a:srgbClr val="094C50"/>
    <a:srgbClr val="A10020"/>
    <a:srgbClr val="8BD3D8"/>
    <a:srgbClr val="FDB713"/>
    <a:srgbClr val="A2B5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39" autoAdjust="0"/>
  </p:normalViewPr>
  <p:slideViewPr>
    <p:cSldViewPr snapToGrid="0" snapToObjects="1">
      <p:cViewPr varScale="1">
        <p:scale>
          <a:sx n="162" d="100"/>
          <a:sy n="162" d="100"/>
        </p:scale>
        <p:origin x="144" y="168"/>
      </p:cViewPr>
      <p:guideLst>
        <p:guide orient="horz" pos="1620"/>
        <p:guide pos="8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UNM12926_PPT_Light_Wide_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1678621" y="1150187"/>
            <a:ext cx="6012202" cy="1102519"/>
          </a:xfrm>
        </p:spPr>
        <p:txBody>
          <a:bodyPr anchor="b">
            <a:noAutofit/>
          </a:bodyPr>
          <a:lstStyle>
            <a:lvl1pPr algn="l">
              <a:lnSpc>
                <a:spcPct val="80000"/>
              </a:lnSpc>
              <a:defRPr sz="72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1727200" y="2537042"/>
            <a:ext cx="6012203" cy="516383"/>
          </a:xfrm>
        </p:spPr>
        <p:txBody>
          <a:bodyPr>
            <a:normAutofit/>
          </a:bodyPr>
          <a:lstStyle>
            <a:lvl1pPr marL="0" indent="0" algn="l">
              <a:buNone/>
              <a:defRPr sz="2000" b="1" i="0" baseline="0">
                <a:solidFill>
                  <a:srgbClr val="D9E8F1"/>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49" y="302231"/>
            <a:ext cx="6708023" cy="1416338"/>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416049" y="2119041"/>
            <a:ext cx="3198891" cy="2219851"/>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49" y="1717342"/>
            <a:ext cx="6708023" cy="3429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4927229" y="2124398"/>
            <a:ext cx="3196844" cy="2214494"/>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416049" y="4457616"/>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10/22/2019</a:t>
            </a:fld>
            <a:endParaRPr lang="en-US" dirty="0"/>
          </a:p>
        </p:txBody>
      </p:sp>
      <p:sp>
        <p:nvSpPr>
          <p:cNvPr id="7" name="Footer Placeholder 4"/>
          <p:cNvSpPr>
            <a:spLocks noGrp="1"/>
          </p:cNvSpPr>
          <p:nvPr>
            <p:ph type="ftr" sz="quarter" idx="11"/>
          </p:nvPr>
        </p:nvSpPr>
        <p:spPr>
          <a:xfrm>
            <a:off x="2709597" y="4457616"/>
            <a:ext cx="4152288"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5" y="4457616"/>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1416338"/>
          </a:xfrm>
        </p:spPr>
        <p:txBody>
          <a:bodyPr tIns="0" bIns="0"/>
          <a:lstStyle/>
          <a:p>
            <a:r>
              <a:rPr lang="en-US" dirty="0" smtClean="0"/>
              <a:t>Click to edit Master title style</a:t>
            </a:r>
            <a:endParaRPr lang="en-US" dirty="0"/>
          </a:p>
        </p:txBody>
      </p:sp>
      <p:sp>
        <p:nvSpPr>
          <p:cNvPr id="3" name="Content Placeholder 2"/>
          <p:cNvSpPr>
            <a:spLocks noGrp="1"/>
          </p:cNvSpPr>
          <p:nvPr>
            <p:ph idx="1"/>
          </p:nvPr>
        </p:nvSpPr>
        <p:spPr>
          <a:xfrm>
            <a:off x="1416050" y="2111543"/>
            <a:ext cx="6636016" cy="2817411"/>
          </a:xfrm>
        </p:spPr>
        <p:txBody>
          <a:bodyPr/>
          <a:lstStyle>
            <a:lvl1pPr>
              <a:lnSpc>
                <a:spcPct val="90000"/>
              </a:lnSpc>
              <a:defRPr>
                <a:solidFill>
                  <a:srgbClr val="93C2D7"/>
                </a:solidFill>
              </a:defRPr>
            </a:lvl1pPr>
            <a:lvl2pPr>
              <a:lnSpc>
                <a:spcPct val="90000"/>
              </a:lnSpc>
              <a:defRPr sz="2000">
                <a:solidFill>
                  <a:srgbClr val="93C2D7"/>
                </a:solidFill>
                <a:latin typeface="Arial"/>
                <a:cs typeface="Arial"/>
              </a:defRPr>
            </a:lvl2pPr>
            <a:lvl3pPr>
              <a:lnSpc>
                <a:spcPct val="90000"/>
              </a:lnSpc>
              <a:defRPr>
                <a:solidFill>
                  <a:srgbClr val="93C2D7"/>
                </a:solidFill>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416049" y="1711985"/>
            <a:ext cx="6636017" cy="3429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16048" y="252839"/>
            <a:ext cx="6559148" cy="1459147"/>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416048" y="2113684"/>
            <a:ext cx="6559148" cy="2338575"/>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416048" y="4452259"/>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10/22/2019</a:t>
            </a:fld>
            <a:endParaRPr lang="en-US" dirty="0"/>
          </a:p>
        </p:txBody>
      </p:sp>
      <p:sp>
        <p:nvSpPr>
          <p:cNvPr id="5" name="Footer Placeholder 4"/>
          <p:cNvSpPr>
            <a:spLocks noGrp="1"/>
          </p:cNvSpPr>
          <p:nvPr>
            <p:ph type="ftr" sz="quarter" idx="11"/>
          </p:nvPr>
        </p:nvSpPr>
        <p:spPr>
          <a:xfrm>
            <a:off x="2709596" y="4452259"/>
            <a:ext cx="4003413"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09" y="4452259"/>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49" y="1711985"/>
            <a:ext cx="6559147" cy="342900"/>
          </a:xfrm>
        </p:spPr>
        <p:txBody>
          <a:bodyPr tIns="0" bIns="0" anchor="t"/>
          <a:lstStyle>
            <a:lvl1pPr>
              <a:defRPr b="1">
                <a:solidFill>
                  <a:srgbClr val="FCB614"/>
                </a:solidFill>
              </a:defRPr>
            </a:lvl1pPr>
          </a:lstStyle>
          <a:p>
            <a:pPr lvl="0"/>
            <a:r>
              <a:rPr lang="en-US" dirty="0" smtClean="0"/>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50" y="296874"/>
            <a:ext cx="6658562" cy="1416338"/>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416050" y="2113684"/>
            <a:ext cx="3198889" cy="2338575"/>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1711985"/>
            <a:ext cx="6240890" cy="3429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4871711" y="2119040"/>
            <a:ext cx="3202901" cy="2338575"/>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51" y="296874"/>
            <a:ext cx="6708022" cy="1416338"/>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1416051" y="2113684"/>
            <a:ext cx="3198890" cy="2219851"/>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1711985"/>
            <a:ext cx="6708022" cy="342900"/>
          </a:xfrm>
        </p:spPr>
        <p:txBody>
          <a:bodyPr tIns="0" bIns="0" anchor="t"/>
          <a:lstStyle>
            <a:lvl1pPr>
              <a:defRPr b="1">
                <a:solidFill>
                  <a:srgbClr val="FCB614"/>
                </a:solidFill>
              </a:defRPr>
            </a:lvl1pPr>
          </a:lstStyle>
          <a:p>
            <a:pPr lvl="0"/>
            <a:r>
              <a:rPr lang="en-US" dirty="0" smtClean="0"/>
              <a:t>Click to edit Master text styles</a:t>
            </a:r>
          </a:p>
        </p:txBody>
      </p:sp>
      <p:sp>
        <p:nvSpPr>
          <p:cNvPr id="5" name="Text Placeholder 2"/>
          <p:cNvSpPr>
            <a:spLocks noGrp="1"/>
          </p:cNvSpPr>
          <p:nvPr>
            <p:ph type="body" idx="14"/>
          </p:nvPr>
        </p:nvSpPr>
        <p:spPr>
          <a:xfrm>
            <a:off x="4927228" y="2119041"/>
            <a:ext cx="3196843" cy="2214494"/>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Date Placeholder 3"/>
          <p:cNvSpPr>
            <a:spLocks noGrp="1"/>
          </p:cNvSpPr>
          <p:nvPr>
            <p:ph type="dt" sz="half" idx="10"/>
          </p:nvPr>
        </p:nvSpPr>
        <p:spPr>
          <a:xfrm>
            <a:off x="1416050" y="4452259"/>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10/22/2019</a:t>
            </a:fld>
            <a:endParaRPr lang="en-US" dirty="0"/>
          </a:p>
        </p:txBody>
      </p:sp>
      <p:sp>
        <p:nvSpPr>
          <p:cNvPr id="7" name="Footer Placeholder 4"/>
          <p:cNvSpPr>
            <a:spLocks noGrp="1"/>
          </p:cNvSpPr>
          <p:nvPr>
            <p:ph type="ftr" sz="quarter" idx="11"/>
          </p:nvPr>
        </p:nvSpPr>
        <p:spPr>
          <a:xfrm>
            <a:off x="2709598" y="4452259"/>
            <a:ext cx="4152286" cy="273844"/>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4" y="4452259"/>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UNM12926_PPT_Light_Wide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49" y="295647"/>
            <a:ext cx="6666078" cy="1416338"/>
          </a:xfrm>
        </p:spPr>
        <p:txBody>
          <a:bodyPr tIns="0" bIns="0"/>
          <a:lstStyle>
            <a:lvl1pPr>
              <a:defRPr>
                <a:solidFill>
                  <a:srgbClr val="129DB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16049" y="2110316"/>
            <a:ext cx="6666077" cy="2817411"/>
          </a:xfrm>
        </p:spPr>
        <p:txBody>
          <a:bodyPr/>
          <a:lstStyle>
            <a:lvl1pPr>
              <a:lnSpc>
                <a:spcPct val="90000"/>
              </a:lnSpc>
              <a:defRPr>
                <a:solidFill>
                  <a:srgbClr val="93C2D7"/>
                </a:solidFill>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0"/>
          </p:nvPr>
        </p:nvSpPr>
        <p:spPr>
          <a:xfrm>
            <a:off x="1416050" y="1710758"/>
            <a:ext cx="6666077" cy="3429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16050" y="252839"/>
            <a:ext cx="6596721" cy="1459147"/>
          </a:xfrm>
        </p:spPr>
        <p:txBody>
          <a:bodyPr tIns="0" bIns="0" anchor="b"/>
          <a:lstStyle>
            <a:lvl1pPr algn="l">
              <a:defRPr sz="54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416049" y="2113684"/>
            <a:ext cx="6596721" cy="2338575"/>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416049" y="4452259"/>
            <a:ext cx="1293548" cy="273844"/>
          </a:xfrm>
          <a:prstGeom prst="rect">
            <a:avLst/>
          </a:prstGeom>
        </p:spPr>
        <p:txBody>
          <a:bodyPr/>
          <a:lstStyle>
            <a:lvl1pPr>
              <a:defRPr>
                <a:solidFill>
                  <a:srgbClr val="989EA3"/>
                </a:solidFill>
              </a:defRPr>
            </a:lvl1pPr>
          </a:lstStyle>
          <a:p>
            <a:fld id="{A3F11EEC-60B6-DF4B-A821-B910872C5F64}" type="datetimeFigureOut">
              <a:rPr lang="en-US" smtClean="0"/>
              <a:pPr/>
              <a:t>10/22/2019</a:t>
            </a:fld>
            <a:endParaRPr lang="en-US" dirty="0"/>
          </a:p>
        </p:txBody>
      </p:sp>
      <p:sp>
        <p:nvSpPr>
          <p:cNvPr id="5" name="Footer Placeholder 4"/>
          <p:cNvSpPr>
            <a:spLocks noGrp="1"/>
          </p:cNvSpPr>
          <p:nvPr>
            <p:ph type="ftr" sz="quarter" idx="11"/>
          </p:nvPr>
        </p:nvSpPr>
        <p:spPr>
          <a:xfrm>
            <a:off x="2709596" y="4452259"/>
            <a:ext cx="4040987" cy="273844"/>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4" y="4452259"/>
            <a:ext cx="1262187" cy="273844"/>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49" y="1711985"/>
            <a:ext cx="6596721" cy="3429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50" y="296874"/>
            <a:ext cx="6643531" cy="1416338"/>
          </a:xfrm>
        </p:spPr>
        <p:txBody>
          <a:bodyPr tIns="0" bIns="0"/>
          <a:lstStyle/>
          <a:p>
            <a:r>
              <a:rPr lang="en-US" dirty="0" smtClean="0"/>
              <a:t>Click to edit Master title style</a:t>
            </a:r>
            <a:endParaRPr lang="en-US" dirty="0"/>
          </a:p>
        </p:txBody>
      </p:sp>
      <p:sp>
        <p:nvSpPr>
          <p:cNvPr id="3" name="Text Placeholder 2"/>
          <p:cNvSpPr>
            <a:spLocks noGrp="1"/>
          </p:cNvSpPr>
          <p:nvPr>
            <p:ph type="body" idx="1"/>
          </p:nvPr>
        </p:nvSpPr>
        <p:spPr>
          <a:xfrm>
            <a:off x="1416051" y="2113684"/>
            <a:ext cx="3198890" cy="2338575"/>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Content Placeholder 7"/>
          <p:cNvSpPr>
            <a:spLocks noGrp="1"/>
          </p:cNvSpPr>
          <p:nvPr>
            <p:ph sz="quarter" idx="13"/>
          </p:nvPr>
        </p:nvSpPr>
        <p:spPr>
          <a:xfrm>
            <a:off x="1416050" y="1711985"/>
            <a:ext cx="6643532" cy="342900"/>
          </a:xfrm>
        </p:spPr>
        <p:txBody>
          <a:bodyPr tIns="0" bIns="0" anchor="t"/>
          <a:lstStyle>
            <a:lvl1pPr>
              <a:defRPr b="1">
                <a:solidFill>
                  <a:srgbClr val="FCB614"/>
                </a:solidFill>
              </a:defRPr>
            </a:lvl1pPr>
          </a:lstStyle>
          <a:p>
            <a:pPr lvl="0"/>
            <a:r>
              <a:rPr lang="en-US" dirty="0" smtClean="0"/>
              <a:t>Click to edit Master text styles</a:t>
            </a:r>
            <a:endParaRPr lang="en-US" dirty="0"/>
          </a:p>
        </p:txBody>
      </p:sp>
      <p:sp>
        <p:nvSpPr>
          <p:cNvPr id="5" name="Text Placeholder 2"/>
          <p:cNvSpPr>
            <a:spLocks noGrp="1"/>
          </p:cNvSpPr>
          <p:nvPr>
            <p:ph type="body" idx="14"/>
          </p:nvPr>
        </p:nvSpPr>
        <p:spPr>
          <a:xfrm>
            <a:off x="4864771" y="2119040"/>
            <a:ext cx="3194810" cy="2338575"/>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UNM12926_PPT_Light_Wide_9.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1416049" y="296874"/>
            <a:ext cx="6659137" cy="1416338"/>
          </a:xfrm>
          <a:prstGeom prst="rect">
            <a:avLst/>
          </a:prstGeom>
        </p:spPr>
        <p:txBody>
          <a:bodyPr vert="horz" lIns="91440" tIns="0" rIns="91440" bIns="0" rtlCol="0" anchor="b">
            <a:noAutofit/>
          </a:bodyPr>
          <a:lstStyle/>
          <a:p>
            <a:r>
              <a:rPr lang="en-US" dirty="0" smtClean="0"/>
              <a:t>Headline</a:t>
            </a:r>
            <a:endParaRPr lang="en-US" dirty="0"/>
          </a:p>
        </p:txBody>
      </p:sp>
      <p:sp>
        <p:nvSpPr>
          <p:cNvPr id="3" name="Text Placeholder 2"/>
          <p:cNvSpPr>
            <a:spLocks noGrp="1"/>
          </p:cNvSpPr>
          <p:nvPr>
            <p:ph type="body" idx="1"/>
          </p:nvPr>
        </p:nvSpPr>
        <p:spPr>
          <a:xfrm>
            <a:off x="1416050" y="2111543"/>
            <a:ext cx="6659135" cy="281741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Lst>
  <p:txStyles>
    <p:titleStyle>
      <a:lvl1pPr algn="l" defTabSz="457200" rtl="0" eaLnBrk="1" latinLnBrk="0" hangingPunct="1">
        <a:lnSpc>
          <a:spcPct val="90000"/>
        </a:lnSpc>
        <a:spcBef>
          <a:spcPct val="0"/>
        </a:spcBef>
        <a:buNone/>
        <a:defRPr sz="5400" b="1" i="0" kern="1200" baseline="0">
          <a:solidFill>
            <a:srgbClr val="129DBF"/>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93C2D7"/>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93C2D7"/>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93C2D7"/>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93C2D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6072" y="1150187"/>
            <a:ext cx="7897091" cy="1102519"/>
          </a:xfrm>
        </p:spPr>
        <p:txBody>
          <a:bodyPr/>
          <a:lstStyle/>
          <a:p>
            <a:pPr algn="ctr"/>
            <a:r>
              <a:rPr lang="en-US" sz="4400" dirty="0" smtClean="0"/>
              <a:t>Human and Computer Collaboration in Medicine</a:t>
            </a:r>
            <a:endParaRPr lang="en-US" sz="4400" dirty="0"/>
          </a:p>
        </p:txBody>
      </p:sp>
      <p:sp>
        <p:nvSpPr>
          <p:cNvPr id="3" name="Subtitle 2"/>
          <p:cNvSpPr>
            <a:spLocks noGrp="1"/>
          </p:cNvSpPr>
          <p:nvPr>
            <p:ph type="subTitle" idx="1"/>
          </p:nvPr>
        </p:nvSpPr>
        <p:spPr>
          <a:xfrm>
            <a:off x="1727200" y="2537042"/>
            <a:ext cx="6012203" cy="1203685"/>
          </a:xfrm>
        </p:spPr>
        <p:txBody>
          <a:bodyPr>
            <a:normAutofit lnSpcReduction="10000"/>
          </a:bodyPr>
          <a:lstStyle/>
          <a:p>
            <a:r>
              <a:rPr lang="en-US" dirty="0" smtClean="0"/>
              <a:t>John Windle MD</a:t>
            </a:r>
          </a:p>
          <a:p>
            <a:r>
              <a:rPr lang="en-US" dirty="0" smtClean="0"/>
              <a:t>Professor of Cardiovascular Medicine</a:t>
            </a:r>
          </a:p>
          <a:p>
            <a:r>
              <a:rPr lang="en-US" dirty="0" smtClean="0"/>
              <a:t>Richard and Mary Holland Distinguished Chair of Cardiovascular Science</a:t>
            </a:r>
          </a:p>
          <a:p>
            <a:endParaRPr lang="en-US" dirty="0"/>
          </a:p>
        </p:txBody>
      </p:sp>
    </p:spTree>
    <p:extLst>
      <p:ext uri="{BB962C8B-B14F-4D97-AF65-F5344CB8AC3E}">
        <p14:creationId xmlns:p14="http://schemas.microsoft.com/office/powerpoint/2010/main" val="150273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4DEC-AD44-43E9-B6A8-A5ED478107EA}"/>
              </a:ext>
            </a:extLst>
          </p:cNvPr>
          <p:cNvSpPr>
            <a:spLocks noGrp="1"/>
          </p:cNvSpPr>
          <p:nvPr>
            <p:ph type="title"/>
          </p:nvPr>
        </p:nvSpPr>
        <p:spPr>
          <a:xfrm>
            <a:off x="1416049" y="295647"/>
            <a:ext cx="6666078" cy="886885"/>
          </a:xfrm>
        </p:spPr>
        <p:txBody>
          <a:bodyPr>
            <a:normAutofit/>
          </a:bodyPr>
          <a:lstStyle/>
          <a:p>
            <a:r>
              <a:rPr lang="en-US" sz="5400" b="1" dirty="0">
                <a:latin typeface="Arial" panose="020B0604020202020204" pitchFamily="34" charset="0"/>
                <a:cs typeface="Arial" panose="020B0604020202020204" pitchFamily="34" charset="0"/>
              </a:rPr>
              <a:t>Machine Learning</a:t>
            </a:r>
            <a:endParaRPr lang="en-US" sz="5400" dirty="0"/>
          </a:p>
        </p:txBody>
      </p:sp>
      <p:sp>
        <p:nvSpPr>
          <p:cNvPr id="3" name="Content Placeholder 2">
            <a:extLst>
              <a:ext uri="{FF2B5EF4-FFF2-40B4-BE49-F238E27FC236}">
                <a16:creationId xmlns:a16="http://schemas.microsoft.com/office/drawing/2014/main" id="{F6D79985-B10B-40FC-9CB2-C40F3AB970B6}"/>
              </a:ext>
            </a:extLst>
          </p:cNvPr>
          <p:cNvSpPr>
            <a:spLocks noGrp="1"/>
          </p:cNvSpPr>
          <p:nvPr>
            <p:ph idx="1"/>
          </p:nvPr>
        </p:nvSpPr>
        <p:spPr>
          <a:xfrm>
            <a:off x="1416049" y="1655452"/>
            <a:ext cx="6666077" cy="3272275"/>
          </a:xfrm>
        </p:spPr>
        <p:txBody>
          <a:bodyPr>
            <a:normAutofit/>
          </a:bodyPr>
          <a:lstStyle/>
          <a:p>
            <a:pPr marL="285750" indent="-285750"/>
            <a:r>
              <a:rPr lang="en-US" sz="2400" dirty="0" smtClean="0">
                <a:latin typeface="Arial" panose="020B0604020202020204" pitchFamily="34" charset="0"/>
                <a:cs typeface="Arial" panose="020B0604020202020204" pitchFamily="34" charset="0"/>
              </a:rPr>
              <a:t>-Machine learning uses </a:t>
            </a:r>
            <a:r>
              <a:rPr lang="en-US" sz="2400" dirty="0">
                <a:latin typeface="Arial" panose="020B0604020202020204" pitchFamily="34" charset="0"/>
                <a:cs typeface="Arial" panose="020B0604020202020204" pitchFamily="34" charset="0"/>
              </a:rPr>
              <a:t>statistical concepts to draw patterns from vast amount of </a:t>
            </a:r>
            <a:r>
              <a:rPr lang="en-US" sz="2400" dirty="0" smtClean="0">
                <a:latin typeface="Arial" panose="020B0604020202020204" pitchFamily="34" charset="0"/>
                <a:cs typeface="Arial" panose="020B0604020202020204" pitchFamily="34" charset="0"/>
              </a:rPr>
              <a:t>data</a:t>
            </a:r>
          </a:p>
          <a:p>
            <a:pPr marL="285750" indent="-285750"/>
            <a:endParaRPr lang="en-US" sz="800" dirty="0">
              <a:latin typeface="Arial" panose="020B0604020202020204" pitchFamily="34" charset="0"/>
              <a:cs typeface="Arial" panose="020B0604020202020204" pitchFamily="34" charset="0"/>
            </a:endParaRPr>
          </a:p>
          <a:p>
            <a:pPr marL="285750" indent="-285750"/>
            <a:r>
              <a:rPr lang="en-US" sz="2400" dirty="0" smtClean="0">
                <a:latin typeface="Arial" panose="020B0604020202020204" pitchFamily="34" charset="0"/>
                <a:cs typeface="Arial" panose="020B0604020202020204" pitchFamily="34" charset="0"/>
              </a:rPr>
              <a:t>-As </a:t>
            </a:r>
            <a:r>
              <a:rPr lang="en-US" sz="2400" dirty="0">
                <a:latin typeface="Arial" panose="020B0604020202020204" pitchFamily="34" charset="0"/>
                <a:cs typeface="Arial" panose="020B0604020202020204" pitchFamily="34" charset="0"/>
              </a:rPr>
              <a:t>opposed to encoding all human knowledge into a knowledge base, machine </a:t>
            </a:r>
            <a:r>
              <a:rPr lang="en-US" sz="2400" dirty="0" smtClean="0">
                <a:latin typeface="Arial" panose="020B0604020202020204" pitchFamily="34" charset="0"/>
                <a:cs typeface="Arial" panose="020B0604020202020204" pitchFamily="34" charset="0"/>
              </a:rPr>
              <a:t>learning extracts </a:t>
            </a:r>
            <a:r>
              <a:rPr lang="en-US" sz="2400" dirty="0">
                <a:latin typeface="Arial" panose="020B0604020202020204" pitchFamily="34" charset="0"/>
                <a:cs typeface="Arial" panose="020B0604020202020204" pitchFamily="34" charset="0"/>
              </a:rPr>
              <a:t>both subjective and intuitive knowledge </a:t>
            </a:r>
            <a:r>
              <a:rPr lang="en-US" sz="2400" dirty="0" smtClean="0">
                <a:latin typeface="Arial" panose="020B0604020202020204" pitchFamily="34" charset="0"/>
                <a:cs typeface="Arial" panose="020B0604020202020204" pitchFamily="34" charset="0"/>
              </a:rPr>
              <a:t>from </a:t>
            </a:r>
            <a:r>
              <a:rPr lang="en-US" sz="2400" dirty="0">
                <a:latin typeface="Arial" panose="020B0604020202020204" pitchFamily="34" charset="0"/>
                <a:cs typeface="Arial" panose="020B0604020202020204" pitchFamily="34" charset="0"/>
              </a:rPr>
              <a:t>raw data</a:t>
            </a:r>
          </a:p>
          <a:p>
            <a:endParaRPr lang="en-US" dirty="0"/>
          </a:p>
        </p:txBody>
      </p:sp>
      <p:sp>
        <p:nvSpPr>
          <p:cNvPr id="4" name="Content Placeholder 3">
            <a:extLst>
              <a:ext uri="{FF2B5EF4-FFF2-40B4-BE49-F238E27FC236}">
                <a16:creationId xmlns:a16="http://schemas.microsoft.com/office/drawing/2014/main" id="{1D3FCA59-1FB7-4CA9-A15A-AE557E2E4FE3}"/>
              </a:ext>
            </a:extLst>
          </p:cNvPr>
          <p:cNvSpPr>
            <a:spLocks noGrp="1"/>
          </p:cNvSpPr>
          <p:nvPr>
            <p:ph sz="quarter" idx="10"/>
          </p:nvPr>
        </p:nvSpPr>
        <p:spPr>
          <a:xfrm>
            <a:off x="1416050" y="1312552"/>
            <a:ext cx="6666077" cy="342900"/>
          </a:xfrm>
        </p:spPr>
        <p:txBody>
          <a:bodyPr/>
          <a:lstStyle/>
          <a:p>
            <a:pPr marL="0" indent="0" algn="ctr">
              <a:buNone/>
            </a:pPr>
            <a:endParaRPr lang="en-US" dirty="0"/>
          </a:p>
        </p:txBody>
      </p:sp>
    </p:spTree>
    <p:extLst>
      <p:ext uri="{BB962C8B-B14F-4D97-AF65-F5344CB8AC3E}">
        <p14:creationId xmlns:p14="http://schemas.microsoft.com/office/powerpoint/2010/main" val="85533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5116-AB76-4386-B9FF-A8EAA633F079}"/>
              </a:ext>
            </a:extLst>
          </p:cNvPr>
          <p:cNvSpPr>
            <a:spLocks noGrp="1"/>
          </p:cNvSpPr>
          <p:nvPr>
            <p:ph type="title"/>
          </p:nvPr>
        </p:nvSpPr>
        <p:spPr>
          <a:xfrm>
            <a:off x="1416049" y="295647"/>
            <a:ext cx="6666078" cy="866260"/>
          </a:xfrm>
        </p:spPr>
        <p:txBody>
          <a:bodyPr>
            <a:normAutofit/>
          </a:bodyPr>
          <a:lstStyle/>
          <a:p>
            <a:r>
              <a:rPr lang="en-US" sz="5400" b="1" dirty="0"/>
              <a:t>Machine Learning</a:t>
            </a:r>
          </a:p>
        </p:txBody>
      </p:sp>
      <p:sp>
        <p:nvSpPr>
          <p:cNvPr id="3" name="Content Placeholder 2">
            <a:extLst>
              <a:ext uri="{FF2B5EF4-FFF2-40B4-BE49-F238E27FC236}">
                <a16:creationId xmlns:a16="http://schemas.microsoft.com/office/drawing/2014/main" id="{7185B28D-F55B-4ADE-8442-20386D896FDE}"/>
              </a:ext>
            </a:extLst>
          </p:cNvPr>
          <p:cNvSpPr>
            <a:spLocks noGrp="1"/>
          </p:cNvSpPr>
          <p:nvPr>
            <p:ph idx="1"/>
          </p:nvPr>
        </p:nvSpPr>
        <p:spPr>
          <a:xfrm>
            <a:off x="1416049" y="1519417"/>
            <a:ext cx="6666077" cy="3408311"/>
          </a:xfrm>
        </p:spPr>
        <p:txBody>
          <a:bodyPr>
            <a:normAutofit lnSpcReduction="10000"/>
          </a:bodyPr>
          <a:lstStyle/>
          <a:p>
            <a:pPr marL="285750" lvl="0" indent="-285750" defTabSz="457200">
              <a:lnSpc>
                <a:spcPct val="100000"/>
              </a:lnSpc>
              <a:spcBef>
                <a:spcPts val="0"/>
              </a:spcBef>
              <a:defRPr/>
            </a:pPr>
            <a:r>
              <a:rPr lang="en-US" sz="2800" dirty="0" smtClean="0">
                <a:latin typeface="Arial" panose="020B0604020202020204" pitchFamily="34" charset="0"/>
                <a:cs typeface="Arial" panose="020B0604020202020204" pitchFamily="34" charset="0"/>
              </a:rPr>
              <a:t>-Machine </a:t>
            </a:r>
            <a:r>
              <a:rPr lang="en-US" sz="2800" dirty="0">
                <a:latin typeface="Arial" panose="020B0604020202020204" pitchFamily="34" charset="0"/>
                <a:cs typeface="Arial" panose="020B0604020202020204" pitchFamily="34" charset="0"/>
              </a:rPr>
              <a:t>learning </a:t>
            </a:r>
            <a:r>
              <a:rPr lang="en-US" sz="2800" dirty="0" smtClean="0">
                <a:latin typeface="Arial" panose="020B0604020202020204" pitchFamily="34" charset="0"/>
                <a:cs typeface="Arial" panose="020B0604020202020204" pitchFamily="34" charset="0"/>
              </a:rPr>
              <a:t>approaches:</a:t>
            </a:r>
            <a:endParaRPr lang="en-US" sz="2800" dirty="0">
              <a:latin typeface="Arial" panose="020B0604020202020204" pitchFamily="34" charset="0"/>
              <a:cs typeface="Arial" panose="020B0604020202020204" pitchFamily="34" charset="0"/>
            </a:endParaRPr>
          </a:p>
          <a:p>
            <a:pPr marL="628650" lvl="1" indent="-285750" defTabSz="457200">
              <a:lnSpc>
                <a:spcPct val="100000"/>
              </a:lnSpc>
              <a:spcBef>
                <a:spcPts val="0"/>
              </a:spcBef>
              <a:defRPr/>
            </a:pPr>
            <a:r>
              <a:rPr lang="en-US" sz="2700" dirty="0">
                <a:solidFill>
                  <a:srgbClr val="93C2D7"/>
                </a:solidFill>
                <a:latin typeface="Arial" panose="020B0604020202020204" pitchFamily="34" charset="0"/>
                <a:cs typeface="Arial" panose="020B0604020202020204" pitchFamily="34" charset="0"/>
              </a:rPr>
              <a:t>Supervised learning</a:t>
            </a:r>
          </a:p>
          <a:p>
            <a:pPr marL="628650" lvl="1" indent="-285750" defTabSz="457200">
              <a:lnSpc>
                <a:spcPct val="100000"/>
              </a:lnSpc>
              <a:spcBef>
                <a:spcPts val="0"/>
              </a:spcBef>
              <a:defRPr/>
            </a:pPr>
            <a:r>
              <a:rPr lang="en-US" sz="2800" dirty="0">
                <a:solidFill>
                  <a:srgbClr val="93C2D7"/>
                </a:solidFill>
                <a:latin typeface="Arial" panose="020B0604020202020204" pitchFamily="34" charset="0"/>
                <a:cs typeface="Arial" panose="020B0604020202020204" pitchFamily="34" charset="0"/>
              </a:rPr>
              <a:t>Unsupervised learning</a:t>
            </a:r>
          </a:p>
          <a:p>
            <a:pPr marL="628650" lvl="1" indent="-285750" defTabSz="457200">
              <a:lnSpc>
                <a:spcPct val="100000"/>
              </a:lnSpc>
              <a:spcBef>
                <a:spcPts val="0"/>
              </a:spcBef>
              <a:defRPr/>
            </a:pPr>
            <a:r>
              <a:rPr lang="en-US" sz="2800" dirty="0">
                <a:solidFill>
                  <a:srgbClr val="93C2D7"/>
                </a:solidFill>
                <a:latin typeface="Arial" panose="020B0604020202020204" pitchFamily="34" charset="0"/>
                <a:cs typeface="Arial" panose="020B0604020202020204" pitchFamily="34" charset="0"/>
              </a:rPr>
              <a:t>Reinforcement learning</a:t>
            </a:r>
          </a:p>
          <a:p>
            <a:pPr marL="457200" lvl="0" indent="-457200" defTabSz="457200">
              <a:lnSpc>
                <a:spcPct val="100000"/>
              </a:lnSpc>
              <a:spcBef>
                <a:spcPts val="0"/>
              </a:spcBef>
              <a:buFont typeface="Wingdings" panose="05000000000000000000" pitchFamily="2" charset="2"/>
              <a:buChar char="ü"/>
              <a:defRPr/>
            </a:pPr>
            <a:endParaRPr lang="en-US" sz="2800" dirty="0">
              <a:latin typeface="Arial" panose="020B0604020202020204" pitchFamily="34" charset="0"/>
              <a:cs typeface="Arial" panose="020B0604020202020204" pitchFamily="34" charset="0"/>
            </a:endParaRPr>
          </a:p>
          <a:p>
            <a:pPr marL="284163" lvl="0" indent="-284163" defTabSz="457200">
              <a:lnSpc>
                <a:spcPct val="100000"/>
              </a:lnSpc>
              <a:spcBef>
                <a:spcPts val="0"/>
              </a:spcBef>
              <a:defRPr/>
            </a:pPr>
            <a:r>
              <a:rPr lang="en-US" sz="2800" dirty="0" smtClean="0">
                <a:latin typeface="Arial" panose="020B0604020202020204" pitchFamily="34" charset="0"/>
                <a:cs typeface="Arial" panose="020B0604020202020204" pitchFamily="34" charset="0"/>
              </a:rPr>
              <a:t>-All can utilize </a:t>
            </a:r>
            <a:r>
              <a:rPr lang="en-US" sz="2800" dirty="0">
                <a:latin typeface="Arial" panose="020B0604020202020204" pitchFamily="34" charset="0"/>
                <a:cs typeface="Arial" panose="020B0604020202020204" pitchFamily="34" charset="0"/>
              </a:rPr>
              <a:t>deep learning based on whether they are using more than one neural network layers</a:t>
            </a:r>
          </a:p>
          <a:p>
            <a:endParaRPr lang="en-US" dirty="0"/>
          </a:p>
        </p:txBody>
      </p:sp>
      <p:sp>
        <p:nvSpPr>
          <p:cNvPr id="4" name="Content Placeholder 3">
            <a:extLst>
              <a:ext uri="{FF2B5EF4-FFF2-40B4-BE49-F238E27FC236}">
                <a16:creationId xmlns:a16="http://schemas.microsoft.com/office/drawing/2014/main" id="{C324BEDE-12BC-4EE9-8F25-F4427BDA1E38}"/>
              </a:ext>
            </a:extLst>
          </p:cNvPr>
          <p:cNvSpPr>
            <a:spLocks noGrp="1"/>
          </p:cNvSpPr>
          <p:nvPr>
            <p:ph sz="quarter" idx="10"/>
          </p:nvPr>
        </p:nvSpPr>
        <p:spPr>
          <a:xfrm>
            <a:off x="1416050" y="1327299"/>
            <a:ext cx="6666077" cy="342900"/>
          </a:xfrm>
        </p:spPr>
        <p:txBody>
          <a:bodyPr/>
          <a:lstStyle/>
          <a:p>
            <a:pPr marL="0" indent="0" algn="ctr">
              <a:buNone/>
            </a:pPr>
            <a:endParaRPr lang="en-US" dirty="0"/>
          </a:p>
        </p:txBody>
      </p:sp>
    </p:spTree>
    <p:extLst>
      <p:ext uri="{BB962C8B-B14F-4D97-AF65-F5344CB8AC3E}">
        <p14:creationId xmlns:p14="http://schemas.microsoft.com/office/powerpoint/2010/main" val="2448199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E38E-7E0D-4980-97CA-5F55682ACF20}"/>
              </a:ext>
            </a:extLst>
          </p:cNvPr>
          <p:cNvSpPr>
            <a:spLocks noGrp="1"/>
          </p:cNvSpPr>
          <p:nvPr>
            <p:ph type="title"/>
          </p:nvPr>
        </p:nvSpPr>
        <p:spPr>
          <a:xfrm>
            <a:off x="1416049" y="295647"/>
            <a:ext cx="6666078" cy="886885"/>
          </a:xfrm>
        </p:spPr>
        <p:txBody>
          <a:bodyPr>
            <a:normAutofit/>
          </a:bodyPr>
          <a:lstStyle/>
          <a:p>
            <a:r>
              <a:rPr lang="en-US" sz="5400" b="1" dirty="0">
                <a:latin typeface="Arial" panose="020B0604020202020204" pitchFamily="34" charset="0"/>
                <a:cs typeface="Arial" panose="020B0604020202020204" pitchFamily="34" charset="0"/>
              </a:rPr>
              <a:t>Deep Learning	</a:t>
            </a:r>
          </a:p>
        </p:txBody>
      </p:sp>
      <p:sp>
        <p:nvSpPr>
          <p:cNvPr id="3" name="Content Placeholder 2">
            <a:extLst>
              <a:ext uri="{FF2B5EF4-FFF2-40B4-BE49-F238E27FC236}">
                <a16:creationId xmlns:a16="http://schemas.microsoft.com/office/drawing/2014/main" id="{5B77A1BD-0225-4CEF-A0DC-72553BC1E7CE}"/>
              </a:ext>
            </a:extLst>
          </p:cNvPr>
          <p:cNvSpPr>
            <a:spLocks noGrp="1"/>
          </p:cNvSpPr>
          <p:nvPr>
            <p:ph idx="1"/>
          </p:nvPr>
        </p:nvSpPr>
        <p:spPr>
          <a:xfrm>
            <a:off x="1416049" y="1636295"/>
            <a:ext cx="6666077" cy="3291433"/>
          </a:xfrm>
        </p:spPr>
        <p:txBody>
          <a:bodyPr>
            <a:normAutofit/>
          </a:bodyPr>
          <a:lstStyle/>
          <a:p>
            <a:pPr marL="285750" indent="-285750"/>
            <a:r>
              <a:rPr lang="en-US" sz="2800" dirty="0">
                <a:latin typeface="Arial" panose="020B0604020202020204" pitchFamily="34" charset="0"/>
                <a:cs typeface="Arial" panose="020B0604020202020204" pitchFamily="34" charset="0"/>
              </a:rPr>
              <a:t>Deep learning </a:t>
            </a:r>
            <a:r>
              <a:rPr lang="en-US" sz="2800" dirty="0" smtClean="0">
                <a:latin typeface="Arial" panose="020B0604020202020204" pitchFamily="34" charset="0"/>
                <a:cs typeface="Arial" panose="020B0604020202020204" pitchFamily="34" charset="0"/>
              </a:rPr>
              <a:t>is </a:t>
            </a:r>
            <a:r>
              <a:rPr lang="en-US" sz="2800" dirty="0">
                <a:latin typeface="Arial" panose="020B0604020202020204" pitchFamily="34" charset="0"/>
                <a:cs typeface="Arial" panose="020B0604020202020204" pitchFamily="34" charset="0"/>
              </a:rPr>
              <a:t>a machine learning technique/algorithm </a:t>
            </a:r>
            <a:r>
              <a:rPr lang="en-US" sz="2800" dirty="0" smtClean="0">
                <a:latin typeface="Arial" panose="020B0604020202020204" pitchFamily="34" charset="0"/>
                <a:cs typeface="Arial" panose="020B0604020202020204" pitchFamily="34" charset="0"/>
              </a:rPr>
              <a:t>that derives </a:t>
            </a:r>
            <a:r>
              <a:rPr lang="en-US" sz="2800" dirty="0">
                <a:latin typeface="Arial" panose="020B0604020202020204" pitchFamily="34" charset="0"/>
                <a:cs typeface="Arial" panose="020B0604020202020204" pitchFamily="34" charset="0"/>
              </a:rPr>
              <a:t>much more complex </a:t>
            </a:r>
            <a:r>
              <a:rPr lang="en-US" sz="2800" dirty="0" smtClean="0">
                <a:latin typeface="Arial" panose="020B0604020202020204" pitchFamily="34" charset="0"/>
                <a:cs typeface="Arial" panose="020B0604020202020204" pitchFamily="34" charset="0"/>
              </a:rPr>
              <a:t>representation or recognition </a:t>
            </a:r>
            <a:r>
              <a:rPr lang="en-US" sz="2800" dirty="0">
                <a:latin typeface="Arial" panose="020B0604020202020204" pitchFamily="34" charset="0"/>
                <a:cs typeface="Arial" panose="020B0604020202020204" pitchFamily="34" charset="0"/>
              </a:rPr>
              <a:t>of a concept out of very simple concepts in an incremental manner. </a:t>
            </a:r>
          </a:p>
          <a:p>
            <a:endParaRPr lang="en-US" dirty="0"/>
          </a:p>
        </p:txBody>
      </p:sp>
    </p:spTree>
    <p:extLst>
      <p:ext uri="{BB962C8B-B14F-4D97-AF65-F5344CB8AC3E}">
        <p14:creationId xmlns:p14="http://schemas.microsoft.com/office/powerpoint/2010/main" val="290223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Learning</a:t>
            </a:r>
            <a:endParaRPr lang="en-US" dirty="0"/>
          </a:p>
        </p:txBody>
      </p:sp>
      <p:pic>
        <p:nvPicPr>
          <p:cNvPr id="5" name="Content Placeholder 4"/>
          <p:cNvPicPr>
            <a:picLocks noGrp="1" noChangeAspect="1"/>
          </p:cNvPicPr>
          <p:nvPr>
            <p:ph idx="1"/>
          </p:nvPr>
        </p:nvPicPr>
        <p:blipFill>
          <a:blip r:embed="rId2"/>
          <a:stretch>
            <a:fillRect/>
          </a:stretch>
        </p:blipFill>
        <p:spPr>
          <a:xfrm>
            <a:off x="3961692" y="2164321"/>
            <a:ext cx="4329782" cy="2276628"/>
          </a:xfrm>
          <a:prstGeom prst="rect">
            <a:avLst/>
          </a:prstGeom>
        </p:spPr>
      </p:pic>
      <p:sp>
        <p:nvSpPr>
          <p:cNvPr id="6" name="TextBox 5"/>
          <p:cNvSpPr txBox="1"/>
          <p:nvPr/>
        </p:nvSpPr>
        <p:spPr>
          <a:xfrm>
            <a:off x="1296367" y="2164321"/>
            <a:ext cx="2546863" cy="2585323"/>
          </a:xfrm>
          <a:prstGeom prst="rect">
            <a:avLst/>
          </a:prstGeom>
          <a:noFill/>
        </p:spPr>
        <p:txBody>
          <a:bodyPr wrap="square" rtlCol="0">
            <a:spAutoFit/>
          </a:bodyPr>
          <a:lstStyle/>
          <a:p>
            <a:r>
              <a:rPr lang="en-US" dirty="0" smtClean="0">
                <a:solidFill>
                  <a:srgbClr val="93C2D7"/>
                </a:solidFill>
                <a:latin typeface="Arial" panose="020B0604020202020204" pitchFamily="34" charset="0"/>
                <a:cs typeface="Arial" panose="020B0604020202020204" pitchFamily="34" charset="0"/>
              </a:rPr>
              <a:t>An </a:t>
            </a:r>
            <a:r>
              <a:rPr lang="en-US" dirty="0">
                <a:solidFill>
                  <a:srgbClr val="93C2D7"/>
                </a:solidFill>
                <a:latin typeface="Arial" panose="020B0604020202020204" pitchFamily="34" charset="0"/>
                <a:cs typeface="Arial" panose="020B0604020202020204" pitchFamily="34" charset="0"/>
              </a:rPr>
              <a:t>image of a person can be recognized through simpler concepts such as corners and contours, which in turn are derived from edges and strokes, etc.</a:t>
            </a:r>
            <a:endParaRPr lang="en-US" sz="2000" dirty="0">
              <a:solidFill>
                <a:srgbClr val="93C2D7"/>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185523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10F7-3C2E-426E-B3FC-4CE4ABA4A25B}"/>
              </a:ext>
            </a:extLst>
          </p:cNvPr>
          <p:cNvSpPr>
            <a:spLocks noGrp="1"/>
          </p:cNvSpPr>
          <p:nvPr>
            <p:ph type="title"/>
          </p:nvPr>
        </p:nvSpPr>
        <p:spPr>
          <a:xfrm>
            <a:off x="1416049" y="295647"/>
            <a:ext cx="6666078" cy="811258"/>
          </a:xfrm>
        </p:spPr>
        <p:txBody>
          <a:bodyPr>
            <a:normAutofit/>
          </a:bodyPr>
          <a:lstStyle/>
          <a:p>
            <a:r>
              <a:rPr lang="en-US" sz="5400" b="1" dirty="0">
                <a:latin typeface="Arial" panose="020B0604020202020204" pitchFamily="34" charset="0"/>
                <a:cs typeface="Arial" panose="020B0604020202020204" pitchFamily="34" charset="0"/>
              </a:rPr>
              <a:t>Deep Learning</a:t>
            </a:r>
          </a:p>
        </p:txBody>
      </p:sp>
      <p:sp>
        <p:nvSpPr>
          <p:cNvPr id="3" name="Content Placeholder 2">
            <a:extLst>
              <a:ext uri="{FF2B5EF4-FFF2-40B4-BE49-F238E27FC236}">
                <a16:creationId xmlns:a16="http://schemas.microsoft.com/office/drawing/2014/main" id="{9DD3CF82-C755-47B7-8CD6-B15EAE8FB68C}"/>
              </a:ext>
            </a:extLst>
          </p:cNvPr>
          <p:cNvSpPr>
            <a:spLocks noGrp="1"/>
          </p:cNvSpPr>
          <p:nvPr>
            <p:ph idx="1"/>
          </p:nvPr>
        </p:nvSpPr>
        <p:spPr>
          <a:xfrm>
            <a:off x="1416049" y="1443789"/>
            <a:ext cx="6666077" cy="3483939"/>
          </a:xfrm>
        </p:spPr>
        <p:txBody>
          <a:bodyPr>
            <a:normAutofit/>
          </a:bodyPr>
          <a:lstStyle/>
          <a:p>
            <a:pPr marL="285750" indent="-285750"/>
            <a:r>
              <a:rPr lang="en-US" sz="2800" dirty="0">
                <a:latin typeface="Arial" panose="020B0604020202020204" pitchFamily="34" charset="0"/>
                <a:cs typeface="Arial" panose="020B0604020202020204" pitchFamily="34" charset="0"/>
              </a:rPr>
              <a:t>With deep learning, each level of abstraction or complexity is processed by a layer of hidden </a:t>
            </a:r>
            <a:r>
              <a:rPr lang="en-US" sz="2800" dirty="0" smtClean="0">
                <a:latin typeface="Arial" panose="020B0604020202020204" pitchFamily="34" charset="0"/>
                <a:cs typeface="Arial" panose="020B0604020202020204" pitchFamily="34" charset="0"/>
              </a:rPr>
              <a:t>units</a:t>
            </a:r>
          </a:p>
          <a:p>
            <a:pPr marL="285750" indent="-285750"/>
            <a:endParaRPr lang="en-US" sz="2400" dirty="0">
              <a:solidFill>
                <a:srgbClr val="93C2D7"/>
              </a:solidFill>
              <a:latin typeface="Arial" panose="020B0604020202020204" pitchFamily="34" charset="0"/>
              <a:cs typeface="Arial" panose="020B0604020202020204" pitchFamily="34" charset="0"/>
            </a:endParaRPr>
          </a:p>
          <a:p>
            <a:pPr marL="284163" indent="-284163"/>
            <a:r>
              <a:rPr lang="en-US" sz="2800" dirty="0">
                <a:latin typeface="Arial" panose="020B0604020202020204" pitchFamily="34" charset="0"/>
                <a:cs typeface="Arial" panose="020B0604020202020204" pitchFamily="34" charset="0"/>
              </a:rPr>
              <a:t>Hence, the idea of neural networks</a:t>
            </a:r>
          </a:p>
          <a:p>
            <a:endParaRPr lang="en-US" dirty="0"/>
          </a:p>
        </p:txBody>
      </p:sp>
    </p:spTree>
    <p:extLst>
      <p:ext uri="{BB962C8B-B14F-4D97-AF65-F5344CB8AC3E}">
        <p14:creationId xmlns:p14="http://schemas.microsoft.com/office/powerpoint/2010/main" val="44053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a:t>
            </a:r>
            <a:endParaRPr lang="en-US" dirty="0"/>
          </a:p>
        </p:txBody>
      </p:sp>
      <p:sp>
        <p:nvSpPr>
          <p:cNvPr id="6" name="TextBox 5"/>
          <p:cNvSpPr txBox="1"/>
          <p:nvPr/>
        </p:nvSpPr>
        <p:spPr>
          <a:xfrm>
            <a:off x="1296367" y="1856279"/>
            <a:ext cx="3096878" cy="3170099"/>
          </a:xfrm>
          <a:prstGeom prst="rect">
            <a:avLst/>
          </a:prstGeom>
          <a:noFill/>
        </p:spPr>
        <p:txBody>
          <a:bodyPr wrap="square" rtlCol="0">
            <a:spAutoFit/>
          </a:bodyPr>
          <a:lstStyle/>
          <a:p>
            <a:pPr marL="0" lvl="1"/>
            <a:r>
              <a:rPr lang="en-US" sz="2000" dirty="0" smtClean="0">
                <a:solidFill>
                  <a:srgbClr val="93C2D7"/>
                </a:solidFill>
                <a:latin typeface="Arial" panose="020B0604020202020204" pitchFamily="34" charset="0"/>
                <a:cs typeface="Arial" panose="020B0604020202020204" pitchFamily="34" charset="0"/>
              </a:rPr>
              <a:t>In </a:t>
            </a:r>
            <a:r>
              <a:rPr lang="en-US" sz="2000" dirty="0">
                <a:solidFill>
                  <a:srgbClr val="93C2D7"/>
                </a:solidFill>
                <a:latin typeface="Arial" panose="020B0604020202020204" pitchFamily="34" charset="0"/>
                <a:cs typeface="Arial" panose="020B0604020202020204" pitchFamily="34" charset="0"/>
              </a:rPr>
              <a:t>image recognition </a:t>
            </a:r>
            <a:r>
              <a:rPr lang="en-US" sz="2000" dirty="0" smtClean="0">
                <a:solidFill>
                  <a:srgbClr val="93C2D7"/>
                </a:solidFill>
                <a:latin typeface="Arial" panose="020B0604020202020204" pitchFamily="34" charset="0"/>
                <a:cs typeface="Arial" panose="020B0604020202020204" pitchFamily="34" charset="0"/>
              </a:rPr>
              <a:t>the input </a:t>
            </a:r>
            <a:r>
              <a:rPr lang="en-US" sz="2000" dirty="0">
                <a:solidFill>
                  <a:srgbClr val="93C2D7"/>
                </a:solidFill>
                <a:latin typeface="Arial" panose="020B0604020202020204" pitchFamily="34" charset="0"/>
                <a:cs typeface="Arial" panose="020B0604020202020204" pitchFamily="34" charset="0"/>
              </a:rPr>
              <a:t>layer is an image, the output layer could  be recognizing that the image is of a person. </a:t>
            </a:r>
            <a:r>
              <a:rPr lang="en-US" sz="2000" dirty="0" smtClean="0">
                <a:solidFill>
                  <a:srgbClr val="93C2D7"/>
                </a:solidFill>
                <a:latin typeface="Arial" panose="020B0604020202020204" pitchFamily="34" charset="0"/>
                <a:cs typeface="Arial" panose="020B0604020202020204" pitchFamily="34" charset="0"/>
              </a:rPr>
              <a:t>Each </a:t>
            </a:r>
            <a:r>
              <a:rPr lang="en-US" sz="2000" dirty="0">
                <a:solidFill>
                  <a:srgbClr val="93C2D7"/>
                </a:solidFill>
                <a:latin typeface="Arial" panose="020B0604020202020204" pitchFamily="34" charset="0"/>
                <a:cs typeface="Arial" panose="020B0604020202020204" pitchFamily="34" charset="0"/>
              </a:rPr>
              <a:t>layer processes a smaller </a:t>
            </a:r>
            <a:r>
              <a:rPr lang="en-US" sz="2000" dirty="0" smtClean="0">
                <a:solidFill>
                  <a:srgbClr val="93C2D7"/>
                </a:solidFill>
                <a:latin typeface="Arial" panose="020B0604020202020204" pitchFamily="34" charset="0"/>
                <a:cs typeface="Arial" panose="020B0604020202020204" pitchFamily="34" charset="0"/>
              </a:rPr>
              <a:t>abstraction </a:t>
            </a:r>
            <a:r>
              <a:rPr lang="en-US" sz="2000" dirty="0">
                <a:solidFill>
                  <a:srgbClr val="93C2D7"/>
                </a:solidFill>
                <a:latin typeface="Arial" panose="020B0604020202020204" pitchFamily="34" charset="0"/>
                <a:cs typeface="Arial" panose="020B0604020202020204" pitchFamily="34" charset="0"/>
              </a:rPr>
              <a:t>of the image and feeds into the next layer.</a:t>
            </a:r>
          </a:p>
          <a:p>
            <a:endParaRPr lang="en-US" sz="2000" dirty="0"/>
          </a:p>
        </p:txBody>
      </p:sp>
      <p:pic>
        <p:nvPicPr>
          <p:cNvPr id="1026" name="Picture 2" descr="Image result for neural network image recogn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5690" y="2103067"/>
            <a:ext cx="456247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2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B4E5-392E-458E-9E7D-153AF2B21731}"/>
              </a:ext>
            </a:extLst>
          </p:cNvPr>
          <p:cNvSpPr>
            <a:spLocks noGrp="1"/>
          </p:cNvSpPr>
          <p:nvPr>
            <p:ph type="title"/>
          </p:nvPr>
        </p:nvSpPr>
        <p:spPr>
          <a:xfrm>
            <a:off x="1416049" y="295647"/>
            <a:ext cx="6666078" cy="845634"/>
          </a:xfrm>
        </p:spPr>
        <p:txBody>
          <a:bodyPr>
            <a:normAutofit fontScale="90000"/>
          </a:bodyPr>
          <a:lstStyle/>
          <a:p>
            <a:r>
              <a:rPr lang="en-US" sz="5400" b="1" dirty="0">
                <a:latin typeface="Arial" panose="020B0604020202020204" pitchFamily="34" charset="0"/>
                <a:cs typeface="Arial" panose="020B0604020202020204" pitchFamily="34" charset="0"/>
              </a:rPr>
              <a:t>Supervised Learning</a:t>
            </a:r>
            <a:endParaRPr lang="en-US" dirty="0"/>
          </a:p>
        </p:txBody>
      </p:sp>
      <p:sp>
        <p:nvSpPr>
          <p:cNvPr id="3" name="Content Placeholder 2">
            <a:extLst>
              <a:ext uri="{FF2B5EF4-FFF2-40B4-BE49-F238E27FC236}">
                <a16:creationId xmlns:a16="http://schemas.microsoft.com/office/drawing/2014/main" id="{1D6F48CD-0C08-4756-9630-A412BCBE6DC4}"/>
              </a:ext>
            </a:extLst>
          </p:cNvPr>
          <p:cNvSpPr>
            <a:spLocks noGrp="1"/>
          </p:cNvSpPr>
          <p:nvPr>
            <p:ph idx="1"/>
          </p:nvPr>
        </p:nvSpPr>
        <p:spPr>
          <a:xfrm>
            <a:off x="1416049" y="1430039"/>
            <a:ext cx="6666077" cy="3497689"/>
          </a:xfrm>
        </p:spPr>
        <p:txBody>
          <a:bodyPr>
            <a:normAutofit/>
          </a:bodyPr>
          <a:lstStyle/>
          <a:p>
            <a:pPr marL="285750" indent="-285750"/>
            <a:r>
              <a:rPr lang="en-US" sz="2400" dirty="0">
                <a:latin typeface="Arial" panose="020B0604020202020204" pitchFamily="34" charset="0"/>
                <a:cs typeface="Arial" panose="020B0604020202020204" pitchFamily="34" charset="0"/>
              </a:rPr>
              <a:t>In supervised learning, the raw data (or input features) </a:t>
            </a:r>
            <a:r>
              <a:rPr lang="en-US" sz="2400" dirty="0" smtClean="0">
                <a:latin typeface="Arial" panose="020B0604020202020204" pitchFamily="34" charset="0"/>
                <a:cs typeface="Arial" panose="020B0604020202020204" pitchFamily="34" charset="0"/>
              </a:rPr>
              <a:t>are labeled </a:t>
            </a:r>
            <a:r>
              <a:rPr lang="en-US" sz="2400" dirty="0">
                <a:latin typeface="Arial" panose="020B0604020202020204" pitchFamily="34" charset="0"/>
                <a:cs typeface="Arial" panose="020B0604020202020204" pitchFamily="34" charset="0"/>
              </a:rPr>
              <a:t>and the algorithm is trained to understand </a:t>
            </a:r>
            <a:r>
              <a:rPr lang="en-US" sz="2400" dirty="0" smtClean="0">
                <a:latin typeface="Arial" panose="020B0604020202020204" pitchFamily="34" charset="0"/>
                <a:cs typeface="Arial" panose="020B0604020202020204" pitchFamily="34" charset="0"/>
              </a:rPr>
              <a:t>or recognize </a:t>
            </a:r>
            <a:r>
              <a:rPr lang="en-US" sz="2400" dirty="0">
                <a:latin typeface="Arial" panose="020B0604020202020204" pitchFamily="34" charset="0"/>
                <a:cs typeface="Arial" panose="020B0604020202020204" pitchFamily="34" charset="0"/>
              </a:rPr>
              <a:t>the meaning of the </a:t>
            </a:r>
            <a:r>
              <a:rPr lang="en-US" sz="2400" dirty="0" smtClean="0">
                <a:latin typeface="Arial" panose="020B0604020202020204" pitchFamily="34" charset="0"/>
                <a:cs typeface="Arial" panose="020B0604020202020204" pitchFamily="34" charset="0"/>
              </a:rPr>
              <a:t>input.</a:t>
            </a:r>
          </a:p>
          <a:p>
            <a:pPr marL="285750" indent="-285750"/>
            <a:endParaRPr lang="en-US" sz="800" dirty="0" smtClean="0">
              <a:latin typeface="Arial" panose="020B0604020202020204" pitchFamily="34" charset="0"/>
              <a:cs typeface="Arial" panose="020B0604020202020204" pitchFamily="34" charset="0"/>
            </a:endParaRPr>
          </a:p>
          <a:p>
            <a:pPr marL="285750" indent="-285750"/>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algorithm </a:t>
            </a:r>
            <a:r>
              <a:rPr lang="en-US" sz="2400" dirty="0" smtClean="0">
                <a:latin typeface="Arial" panose="020B0604020202020204" pitchFamily="34" charset="0"/>
                <a:cs typeface="Arial" panose="020B0604020202020204" pitchFamily="34" charset="0"/>
              </a:rPr>
              <a:t>is tested and evaluated </a:t>
            </a:r>
            <a:r>
              <a:rPr lang="en-US" sz="2400" dirty="0">
                <a:latin typeface="Arial" panose="020B0604020202020204" pitchFamily="34" charset="0"/>
                <a:cs typeface="Arial" panose="020B0604020202020204" pitchFamily="34" charset="0"/>
              </a:rPr>
              <a:t>against unlabeled raw data to see how well it </a:t>
            </a:r>
            <a:r>
              <a:rPr lang="en-US" sz="2400" dirty="0" smtClean="0">
                <a:latin typeface="Arial" panose="020B0604020202020204" pitchFamily="34" charset="0"/>
                <a:cs typeface="Arial" panose="020B0604020202020204" pitchFamily="34" charset="0"/>
              </a:rPr>
              <a:t>makes </a:t>
            </a:r>
            <a:r>
              <a:rPr lang="en-US" sz="2400" dirty="0">
                <a:latin typeface="Arial" panose="020B0604020202020204" pitchFamily="34" charset="0"/>
                <a:cs typeface="Arial" panose="020B0604020202020204" pitchFamily="34" charset="0"/>
              </a:rPr>
              <a:t>accurate </a:t>
            </a:r>
            <a:r>
              <a:rPr lang="en-US" sz="2400" dirty="0" smtClean="0">
                <a:latin typeface="Arial" panose="020B0604020202020204" pitchFamily="34" charset="0"/>
                <a:cs typeface="Arial" panose="020B0604020202020204" pitchFamily="34" charset="0"/>
              </a:rPr>
              <a:t>predictions.</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70084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F3D6-3B06-4831-8227-2FC950C523C9}"/>
              </a:ext>
            </a:extLst>
          </p:cNvPr>
          <p:cNvSpPr>
            <a:spLocks noGrp="1"/>
          </p:cNvSpPr>
          <p:nvPr>
            <p:ph type="title"/>
          </p:nvPr>
        </p:nvSpPr>
        <p:spPr/>
        <p:txBody>
          <a:bodyPr>
            <a:noAutofit/>
          </a:bodyPr>
          <a:lstStyle/>
          <a:p>
            <a:r>
              <a:rPr lang="en-US" sz="5400" b="1" dirty="0">
                <a:latin typeface="Arial" panose="020B0604020202020204" pitchFamily="34" charset="0"/>
                <a:cs typeface="Arial" panose="020B0604020202020204" pitchFamily="34" charset="0"/>
              </a:rPr>
              <a:t>Unsupervised Learning</a:t>
            </a:r>
            <a:endParaRPr lang="en-US" sz="5400" dirty="0"/>
          </a:p>
        </p:txBody>
      </p:sp>
      <p:sp>
        <p:nvSpPr>
          <p:cNvPr id="3" name="Content Placeholder 2">
            <a:extLst>
              <a:ext uri="{FF2B5EF4-FFF2-40B4-BE49-F238E27FC236}">
                <a16:creationId xmlns:a16="http://schemas.microsoft.com/office/drawing/2014/main" id="{DA436BDF-582F-468A-809C-33ACB942B802}"/>
              </a:ext>
            </a:extLst>
          </p:cNvPr>
          <p:cNvSpPr>
            <a:spLocks noGrp="1"/>
          </p:cNvSpPr>
          <p:nvPr>
            <p:ph idx="1"/>
          </p:nvPr>
        </p:nvSpPr>
        <p:spPr>
          <a:xfrm>
            <a:off x="1416049" y="2094271"/>
            <a:ext cx="6666077" cy="2954992"/>
          </a:xfrm>
        </p:spPr>
        <p:txBody>
          <a:bodyPr/>
          <a:lstStyle/>
          <a:p>
            <a:pPr marL="285750" indent="-285750"/>
            <a:r>
              <a:rPr lang="en-US" sz="2400" dirty="0">
                <a:latin typeface="Arial" panose="020B0604020202020204" pitchFamily="34" charset="0"/>
                <a:cs typeface="Arial" panose="020B0604020202020204" pitchFamily="34" charset="0"/>
              </a:rPr>
              <a:t>In unsupervised learning, the raw data (or input features) </a:t>
            </a:r>
            <a:r>
              <a:rPr lang="en-US" sz="2400" dirty="0" smtClean="0">
                <a:latin typeface="Arial" panose="020B0604020202020204" pitchFamily="34" charset="0"/>
                <a:cs typeface="Arial" panose="020B0604020202020204" pitchFamily="34" charset="0"/>
              </a:rPr>
              <a:t>are unlabeled</a:t>
            </a:r>
          </a:p>
          <a:p>
            <a:pPr marL="285750" indent="-285750"/>
            <a:endParaRPr lang="en-US" sz="800" dirty="0">
              <a:latin typeface="Arial" panose="020B0604020202020204" pitchFamily="34" charset="0"/>
              <a:cs typeface="Arial" panose="020B0604020202020204" pitchFamily="34" charset="0"/>
            </a:endParaRPr>
          </a:p>
          <a:p>
            <a:pPr marL="285750" indent="-285750"/>
            <a:r>
              <a:rPr lang="en-US" sz="2400" dirty="0" smtClean="0">
                <a:latin typeface="Arial" panose="020B0604020202020204" pitchFamily="34" charset="0"/>
                <a:cs typeface="Arial" panose="020B0604020202020204" pitchFamily="34" charset="0"/>
              </a:rPr>
              <a:t>In this methodology, the algorithm is designed to discover </a:t>
            </a:r>
            <a:r>
              <a:rPr lang="en-US" sz="2400" dirty="0">
                <a:latin typeface="Arial" panose="020B0604020202020204" pitchFamily="34" charset="0"/>
                <a:cs typeface="Arial" panose="020B0604020202020204" pitchFamily="34" charset="0"/>
              </a:rPr>
              <a:t>patterns that are not known in advance even by human </a:t>
            </a:r>
            <a:r>
              <a:rPr lang="en-US" sz="2400" dirty="0" smtClean="0">
                <a:latin typeface="Arial" panose="020B0604020202020204" pitchFamily="34" charset="0"/>
                <a:cs typeface="Arial" panose="020B0604020202020204" pitchFamily="34" charset="0"/>
              </a:rPr>
              <a:t>experts</a:t>
            </a:r>
          </a:p>
          <a:p>
            <a:pPr marL="285750" indent="-285750"/>
            <a:endParaRPr lang="en-US" sz="800" dirty="0" smtClean="0">
              <a:latin typeface="Arial" panose="020B0604020202020204" pitchFamily="34" charset="0"/>
              <a:cs typeface="Arial" panose="020B0604020202020204" pitchFamily="34" charset="0"/>
            </a:endParaRPr>
          </a:p>
          <a:p>
            <a:pPr marL="285750" indent="-285750"/>
            <a:r>
              <a:rPr lang="en-US" sz="2400" dirty="0" smtClean="0">
                <a:latin typeface="Arial" panose="020B0604020202020204" pitchFamily="34" charset="0"/>
                <a:cs typeface="Arial" panose="020B0604020202020204" pitchFamily="34" charset="0"/>
              </a:rPr>
              <a:t>Requires VERY large and complex data sets</a:t>
            </a:r>
            <a:endParaRPr lang="en-US" sz="2400" dirty="0">
              <a:latin typeface="Arial" panose="020B0604020202020204" pitchFamily="34" charset="0"/>
              <a:cs typeface="Arial" panose="020B0604020202020204" pitchFamily="34" charset="0"/>
            </a:endParaRPr>
          </a:p>
          <a:p>
            <a:pPr marL="285750" indent="-285750"/>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805531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1.wp.com/vinodsblog.com/wp-content/uploads/2018/11/Unsupervised-Learning.png?resize=1300%2C64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96" y="233756"/>
            <a:ext cx="8743977" cy="43047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92036" y="4655361"/>
            <a:ext cx="2162772" cy="369332"/>
          </a:xfrm>
          <a:prstGeom prst="rect">
            <a:avLst/>
          </a:prstGeom>
          <a:noFill/>
        </p:spPr>
        <p:txBody>
          <a:bodyPr wrap="none" rtlCol="0">
            <a:spAutoFit/>
          </a:bodyPr>
          <a:lstStyle/>
          <a:p>
            <a:r>
              <a:rPr lang="en-US" dirty="0" smtClean="0"/>
              <a:t>Vinod Sharma (2018)</a:t>
            </a:r>
            <a:endParaRPr lang="en-US" dirty="0"/>
          </a:p>
        </p:txBody>
      </p:sp>
    </p:spTree>
    <p:extLst>
      <p:ext uri="{BB962C8B-B14F-4D97-AF65-F5344CB8AC3E}">
        <p14:creationId xmlns:p14="http://schemas.microsoft.com/office/powerpoint/2010/main" val="161087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6BAC-CC29-439D-BA9D-3005FB54A495}"/>
              </a:ext>
            </a:extLst>
          </p:cNvPr>
          <p:cNvSpPr>
            <a:spLocks noGrp="1"/>
          </p:cNvSpPr>
          <p:nvPr>
            <p:ph type="title"/>
          </p:nvPr>
        </p:nvSpPr>
        <p:spPr/>
        <p:txBody>
          <a:bodyPr>
            <a:noAutofit/>
          </a:bodyPr>
          <a:lstStyle/>
          <a:p>
            <a:r>
              <a:rPr lang="en-US" sz="5400" b="1" dirty="0">
                <a:latin typeface="Arial" panose="020B0604020202020204" pitchFamily="34" charset="0"/>
                <a:cs typeface="Arial" panose="020B0604020202020204" pitchFamily="34" charset="0"/>
              </a:rPr>
              <a:t>Reinforcement Learning</a:t>
            </a:r>
            <a:endParaRPr lang="en-US" sz="5400" dirty="0"/>
          </a:p>
        </p:txBody>
      </p:sp>
      <p:sp>
        <p:nvSpPr>
          <p:cNvPr id="3" name="Content Placeholder 2">
            <a:extLst>
              <a:ext uri="{FF2B5EF4-FFF2-40B4-BE49-F238E27FC236}">
                <a16:creationId xmlns:a16="http://schemas.microsoft.com/office/drawing/2014/main" id="{41A65C63-1CA8-4AD0-9E29-F73DFF521D56}"/>
              </a:ext>
            </a:extLst>
          </p:cNvPr>
          <p:cNvSpPr>
            <a:spLocks noGrp="1"/>
          </p:cNvSpPr>
          <p:nvPr>
            <p:ph idx="1"/>
          </p:nvPr>
        </p:nvSpPr>
        <p:spPr>
          <a:xfrm>
            <a:off x="1416049" y="1991032"/>
            <a:ext cx="6666077" cy="2936695"/>
          </a:xfrm>
        </p:spPr>
        <p:txBody>
          <a:bodyPr>
            <a:normAutofit/>
          </a:bodyPr>
          <a:lstStyle/>
          <a:p>
            <a:pPr marL="285750" indent="-285750"/>
            <a:r>
              <a:rPr lang="en-US" sz="2400" dirty="0">
                <a:latin typeface="Arial" panose="020B0604020202020204" pitchFamily="34" charset="0"/>
                <a:cs typeface="Arial" panose="020B0604020202020204" pitchFamily="34" charset="0"/>
              </a:rPr>
              <a:t>In reinforcement learning, the raw data (or input features) is/are also unlabeled</a:t>
            </a:r>
          </a:p>
          <a:p>
            <a:pPr marL="285750" indent="-285750"/>
            <a:r>
              <a:rPr lang="en-US" sz="2400" dirty="0">
                <a:latin typeface="Arial" panose="020B0604020202020204" pitchFamily="34" charset="0"/>
                <a:cs typeface="Arial" panose="020B0604020202020204" pitchFamily="34" charset="0"/>
              </a:rPr>
              <a:t>The algorithm finds patterns through trial and error with a human expert rewarding it as appropriate</a:t>
            </a:r>
          </a:p>
          <a:p>
            <a:pPr marL="285750" indent="-285750"/>
            <a:r>
              <a:rPr lang="en-US" sz="2400" dirty="0">
                <a:latin typeface="Arial" panose="020B0604020202020204" pitchFamily="34" charset="0"/>
                <a:cs typeface="Arial" panose="020B0604020202020204" pitchFamily="34" charset="0"/>
              </a:rPr>
              <a:t>The rewarding scheme is coded in advance of the learning process</a:t>
            </a:r>
          </a:p>
        </p:txBody>
      </p:sp>
    </p:spTree>
    <p:extLst>
      <p:ext uri="{BB962C8B-B14F-4D97-AF65-F5344CB8AC3E}">
        <p14:creationId xmlns:p14="http://schemas.microsoft.com/office/powerpoint/2010/main" val="7871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This work is supported, in part, from AHRQ R-01 grant HS22110-01A1</a:t>
            </a:r>
          </a:p>
          <a:p>
            <a:pPr marL="342900" indent="-342900">
              <a:buFont typeface="Arial" panose="020B0604020202020204" pitchFamily="34" charset="0"/>
              <a:buChar char="•"/>
            </a:pPr>
            <a:r>
              <a:rPr lang="en-US" dirty="0" smtClean="0"/>
              <a:t>I have no relevant conflict of interests to report</a:t>
            </a:r>
          </a:p>
          <a:p>
            <a:pPr marL="342900" indent="-342900">
              <a:buFont typeface="Arial" panose="020B0604020202020204" pitchFamily="34" charset="0"/>
              <a:buChar char="•"/>
            </a:pPr>
            <a:r>
              <a:rPr lang="en-US" dirty="0" smtClean="0"/>
              <a:t>I am not an expert in artificial intelligence</a:t>
            </a:r>
          </a:p>
          <a:p>
            <a:pPr marL="342900" indent="-342900">
              <a:buFont typeface="Arial" panose="020B0604020202020204" pitchFamily="34" charset="0"/>
              <a:buChar char="•"/>
            </a:pPr>
            <a:r>
              <a:rPr lang="en-US" dirty="0" smtClean="0"/>
              <a:t>But I get to work with people who are.</a:t>
            </a:r>
          </a:p>
          <a:p>
            <a:endParaRPr lang="en-US" dirty="0"/>
          </a:p>
        </p:txBody>
      </p:sp>
      <p:sp>
        <p:nvSpPr>
          <p:cNvPr id="4" name="Content Placeholder 3"/>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336453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6BAC-CC29-439D-BA9D-3005FB54A495}"/>
              </a:ext>
            </a:extLst>
          </p:cNvPr>
          <p:cNvSpPr>
            <a:spLocks noGrp="1"/>
          </p:cNvSpPr>
          <p:nvPr>
            <p:ph type="title"/>
          </p:nvPr>
        </p:nvSpPr>
        <p:spPr>
          <a:xfrm>
            <a:off x="1416049" y="295647"/>
            <a:ext cx="6666078" cy="625628"/>
          </a:xfrm>
        </p:spPr>
        <p:txBody>
          <a:bodyPr>
            <a:noAutofit/>
          </a:bodyPr>
          <a:lstStyle/>
          <a:p>
            <a:r>
              <a:rPr lang="en-US" sz="4000" b="1" dirty="0">
                <a:latin typeface="Arial" panose="020B0604020202020204" pitchFamily="34" charset="0"/>
                <a:cs typeface="Arial" panose="020B0604020202020204" pitchFamily="34" charset="0"/>
              </a:rPr>
              <a:t>Reinforcement Learning</a:t>
            </a:r>
            <a:endParaRPr lang="en-US" sz="4000" dirty="0"/>
          </a:p>
        </p:txBody>
      </p:sp>
      <p:pic>
        <p:nvPicPr>
          <p:cNvPr id="3074" name="Picture 2" descr="https://miro.medium.com/max/3196/1*45mmugpTplQgMSHn47HyL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1907" y="921275"/>
            <a:ext cx="7102070" cy="381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86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727529"/>
          </a:xfrm>
        </p:spPr>
        <p:txBody>
          <a:bodyPr/>
          <a:lstStyle/>
          <a:p>
            <a:r>
              <a:rPr lang="en-US" dirty="0" smtClean="0"/>
              <a:t>Human Cognition</a:t>
            </a:r>
            <a:endParaRPr lang="en-US" dirty="0"/>
          </a:p>
        </p:txBody>
      </p:sp>
      <p:sp>
        <p:nvSpPr>
          <p:cNvPr id="3" name="Content Placeholder 2"/>
          <p:cNvSpPr>
            <a:spLocks noGrp="1"/>
          </p:cNvSpPr>
          <p:nvPr>
            <p:ph idx="1"/>
          </p:nvPr>
        </p:nvSpPr>
        <p:spPr>
          <a:xfrm>
            <a:off x="1416050" y="1388788"/>
            <a:ext cx="6636016" cy="3540167"/>
          </a:xfrm>
        </p:spPr>
        <p:txBody>
          <a:bodyPr>
            <a:normAutofit/>
          </a:bodyPr>
          <a:lstStyle/>
          <a:p>
            <a:r>
              <a:rPr lang="en-US" dirty="0" smtClean="0"/>
              <a:t>-Social Cognition: Objectivity in false belief, appearance-reality</a:t>
            </a:r>
          </a:p>
          <a:p>
            <a:r>
              <a:rPr lang="en-US" dirty="0" smtClean="0"/>
              <a:t>-Communication: Understanding conventions and normative speech</a:t>
            </a:r>
          </a:p>
          <a:p>
            <a:r>
              <a:rPr lang="en-US" dirty="0" smtClean="0"/>
              <a:t>-Cultural Learning: Instructed learning of generic information.</a:t>
            </a:r>
          </a:p>
          <a:p>
            <a:r>
              <a:rPr lang="en-US" dirty="0" smtClean="0"/>
              <a:t>-Collaboration: Joint Commitment</a:t>
            </a:r>
          </a:p>
          <a:p>
            <a:r>
              <a:rPr lang="en-US" dirty="0" smtClean="0"/>
              <a:t>-</a:t>
            </a:r>
            <a:r>
              <a:rPr lang="en-US" dirty="0" err="1" smtClean="0"/>
              <a:t>Prosociality</a:t>
            </a:r>
            <a:r>
              <a:rPr lang="en-US" dirty="0" smtClean="0"/>
              <a:t>: Fairness and Reciprocity</a:t>
            </a:r>
          </a:p>
          <a:p>
            <a:r>
              <a:rPr lang="en-US" dirty="0" smtClean="0"/>
              <a:t>-Social Norms: Enforcing norms, respecting possession</a:t>
            </a:r>
          </a:p>
          <a:p>
            <a:r>
              <a:rPr lang="en-US" dirty="0" smtClean="0"/>
              <a:t>-Moral Identity: Guilt</a:t>
            </a:r>
          </a:p>
          <a:p>
            <a:r>
              <a:rPr lang="en-US" dirty="0"/>
              <a:t>	</a:t>
            </a:r>
            <a:r>
              <a:rPr lang="en-US" dirty="0" smtClean="0"/>
              <a:t>							</a:t>
            </a:r>
            <a:r>
              <a:rPr lang="en-US" sz="1400" dirty="0" err="1" smtClean="0"/>
              <a:t>Tomasello</a:t>
            </a:r>
            <a:r>
              <a:rPr lang="en-US" sz="1400" dirty="0" smtClean="0"/>
              <a:t>: Becoming Human 2019</a:t>
            </a:r>
            <a:endParaRPr lang="en-US" dirty="0"/>
          </a:p>
        </p:txBody>
      </p:sp>
      <p:sp>
        <p:nvSpPr>
          <p:cNvPr id="4" name="Content Placeholder 3"/>
          <p:cNvSpPr>
            <a:spLocks noGrp="1"/>
          </p:cNvSpPr>
          <p:nvPr>
            <p:ph sz="quarter" idx="10"/>
          </p:nvPr>
        </p:nvSpPr>
        <p:spPr>
          <a:xfrm>
            <a:off x="1416049" y="1024403"/>
            <a:ext cx="6636017" cy="281883"/>
          </a:xfrm>
        </p:spPr>
        <p:txBody>
          <a:bodyPr/>
          <a:lstStyle/>
          <a:p>
            <a:pPr algn="ctr"/>
            <a:r>
              <a:rPr lang="en-US" dirty="0" smtClean="0"/>
              <a:t>WHAT MAKES US HUMAN?</a:t>
            </a:r>
            <a:endParaRPr lang="en-US" dirty="0"/>
          </a:p>
        </p:txBody>
      </p:sp>
    </p:spTree>
    <p:extLst>
      <p:ext uri="{BB962C8B-B14F-4D97-AF65-F5344CB8AC3E}">
        <p14:creationId xmlns:p14="http://schemas.microsoft.com/office/powerpoint/2010/main" val="2383866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810031"/>
          </a:xfrm>
        </p:spPr>
        <p:txBody>
          <a:bodyPr/>
          <a:lstStyle/>
          <a:p>
            <a:r>
              <a:rPr lang="en-US" dirty="0" smtClean="0"/>
              <a:t>Human Cognition</a:t>
            </a:r>
            <a:endParaRPr lang="en-US" dirty="0"/>
          </a:p>
        </p:txBody>
      </p:sp>
      <p:sp>
        <p:nvSpPr>
          <p:cNvPr id="3" name="Content Placeholder 2"/>
          <p:cNvSpPr>
            <a:spLocks noGrp="1"/>
          </p:cNvSpPr>
          <p:nvPr>
            <p:ph idx="1"/>
          </p:nvPr>
        </p:nvSpPr>
        <p:spPr>
          <a:xfrm>
            <a:off x="1416050" y="1622545"/>
            <a:ext cx="6636016" cy="3306410"/>
          </a:xfrm>
        </p:spPr>
        <p:txBody>
          <a:bodyPr>
            <a:normAutofit lnSpcReduction="10000"/>
          </a:bodyPr>
          <a:lstStyle/>
          <a:p>
            <a:r>
              <a:rPr lang="en-US" dirty="0" smtClean="0"/>
              <a:t>-Fluid Intelligence-reason and pattern recognition in new situations</a:t>
            </a:r>
          </a:p>
          <a:p>
            <a:r>
              <a:rPr lang="en-US" dirty="0" smtClean="0"/>
              <a:t>-Crystallized Intelligence-previous knowledge</a:t>
            </a:r>
          </a:p>
          <a:p>
            <a:r>
              <a:rPr lang="en-US" dirty="0" smtClean="0"/>
              <a:t>-Education is the process of telling smaller and smaller lies.</a:t>
            </a:r>
          </a:p>
          <a:p>
            <a:r>
              <a:rPr lang="en-US" dirty="0" smtClean="0"/>
              <a:t>-Expertise: Building more and more complex schema</a:t>
            </a:r>
          </a:p>
          <a:p>
            <a:r>
              <a:rPr lang="en-US" dirty="0" smtClean="0"/>
              <a:t>-Creating Shared Mental Models</a:t>
            </a:r>
          </a:p>
          <a:p>
            <a:r>
              <a:rPr lang="en-US" dirty="0"/>
              <a:t>	</a:t>
            </a:r>
            <a:r>
              <a:rPr lang="en-US" dirty="0" smtClean="0"/>
              <a:t>-Among the clinical team</a:t>
            </a:r>
          </a:p>
          <a:p>
            <a:r>
              <a:rPr lang="en-US" dirty="0"/>
              <a:t>	</a:t>
            </a:r>
            <a:r>
              <a:rPr lang="en-US" dirty="0" smtClean="0"/>
              <a:t>-Between the clinician and the patient</a:t>
            </a:r>
          </a:p>
          <a:p>
            <a:r>
              <a:rPr lang="en-US" dirty="0" smtClean="0"/>
              <a:t>-The Flynn Effects: Yup our children are smarter than us.  IQ tests rising by 3 points per decade.</a:t>
            </a:r>
          </a:p>
        </p:txBody>
      </p:sp>
      <p:sp>
        <p:nvSpPr>
          <p:cNvPr id="4" name="Content Placeholder 3"/>
          <p:cNvSpPr>
            <a:spLocks noGrp="1"/>
          </p:cNvSpPr>
          <p:nvPr>
            <p:ph sz="quarter" idx="10"/>
          </p:nvPr>
        </p:nvSpPr>
        <p:spPr>
          <a:xfrm>
            <a:off x="1416049" y="1175657"/>
            <a:ext cx="6636017" cy="316259"/>
          </a:xfrm>
        </p:spPr>
        <p:txBody>
          <a:bodyPr/>
          <a:lstStyle/>
          <a:p>
            <a:pPr algn="ctr"/>
            <a:r>
              <a:rPr lang="en-US" dirty="0" smtClean="0"/>
              <a:t>Fundamentals</a:t>
            </a:r>
            <a:endParaRPr lang="en-US" dirty="0"/>
          </a:p>
        </p:txBody>
      </p:sp>
    </p:spTree>
    <p:extLst>
      <p:ext uri="{BB962C8B-B14F-4D97-AF65-F5344CB8AC3E}">
        <p14:creationId xmlns:p14="http://schemas.microsoft.com/office/powerpoint/2010/main" val="29444337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Cognition</a:t>
            </a:r>
            <a:endParaRPr lang="en-US" dirty="0"/>
          </a:p>
        </p:txBody>
      </p:sp>
      <p:sp>
        <p:nvSpPr>
          <p:cNvPr id="3" name="Content Placeholder 2"/>
          <p:cNvSpPr>
            <a:spLocks noGrp="1"/>
          </p:cNvSpPr>
          <p:nvPr>
            <p:ph idx="1"/>
          </p:nvPr>
        </p:nvSpPr>
        <p:spPr>
          <a:xfrm>
            <a:off x="1416050" y="2476500"/>
            <a:ext cx="6636016" cy="2452454"/>
          </a:xfrm>
        </p:spPr>
        <p:txBody>
          <a:bodyPr/>
          <a:lstStyle/>
          <a:p>
            <a:r>
              <a:rPr lang="en-US" dirty="0"/>
              <a:t>Experts make judgements on pattern </a:t>
            </a:r>
            <a:r>
              <a:rPr lang="en-US" dirty="0" smtClean="0"/>
              <a:t>recognition</a:t>
            </a:r>
          </a:p>
          <a:p>
            <a:r>
              <a:rPr lang="en-US" dirty="0" smtClean="0"/>
              <a:t>Experts develop more and more complex schema</a:t>
            </a:r>
          </a:p>
          <a:p>
            <a:r>
              <a:rPr lang="en-US" dirty="0" smtClean="0"/>
              <a:t>Experts identify gaps</a:t>
            </a:r>
            <a:endParaRPr lang="en-US" dirty="0"/>
          </a:p>
        </p:txBody>
      </p:sp>
      <p:sp>
        <p:nvSpPr>
          <p:cNvPr id="4" name="Content Placeholder 3"/>
          <p:cNvSpPr>
            <a:spLocks noGrp="1"/>
          </p:cNvSpPr>
          <p:nvPr>
            <p:ph sz="quarter" idx="10"/>
          </p:nvPr>
        </p:nvSpPr>
        <p:spPr/>
        <p:txBody>
          <a:bodyPr/>
          <a:lstStyle/>
          <a:p>
            <a:r>
              <a:rPr lang="en-US" dirty="0" smtClean="0"/>
              <a:t>Expertise </a:t>
            </a:r>
            <a:endParaRPr lang="en-US" dirty="0"/>
          </a:p>
        </p:txBody>
      </p:sp>
    </p:spTree>
    <p:extLst>
      <p:ext uri="{BB962C8B-B14F-4D97-AF65-F5344CB8AC3E}">
        <p14:creationId xmlns:p14="http://schemas.microsoft.com/office/powerpoint/2010/main" val="2474108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865033"/>
          </a:xfrm>
        </p:spPr>
        <p:txBody>
          <a:bodyPr/>
          <a:lstStyle/>
          <a:p>
            <a:r>
              <a:rPr lang="en-US" dirty="0" smtClean="0"/>
              <a:t>Collaborative AI</a:t>
            </a:r>
            <a:endParaRPr lang="en-US" dirty="0"/>
          </a:p>
        </p:txBody>
      </p:sp>
      <p:sp>
        <p:nvSpPr>
          <p:cNvPr id="3" name="Content Placeholder 2"/>
          <p:cNvSpPr>
            <a:spLocks noGrp="1"/>
          </p:cNvSpPr>
          <p:nvPr>
            <p:ph idx="1"/>
          </p:nvPr>
        </p:nvSpPr>
        <p:spPr>
          <a:xfrm>
            <a:off x="1416050" y="1849427"/>
            <a:ext cx="6636016" cy="3079528"/>
          </a:xfrm>
        </p:spPr>
        <p:txBody>
          <a:bodyPr/>
          <a:lstStyle/>
          <a:p>
            <a:r>
              <a:rPr lang="en-US" dirty="0" smtClean="0"/>
              <a:t>Gary Kasparov</a:t>
            </a:r>
          </a:p>
          <a:p>
            <a:r>
              <a:rPr lang="en-US" dirty="0"/>
              <a:t>	</a:t>
            </a:r>
            <a:r>
              <a:rPr lang="en-US" dirty="0" smtClean="0"/>
              <a:t>-World Champion Chess Master</a:t>
            </a:r>
          </a:p>
          <a:p>
            <a:r>
              <a:rPr lang="en-US" dirty="0"/>
              <a:t>	</a:t>
            </a:r>
            <a:r>
              <a:rPr lang="en-US" dirty="0" smtClean="0"/>
              <a:t>-Defeated by Deep Blue (Precursor to IBM Watson) 	in 1997</a:t>
            </a:r>
          </a:p>
          <a:p>
            <a:r>
              <a:rPr lang="en-US" dirty="0"/>
              <a:t>	</a:t>
            </a:r>
            <a:r>
              <a:rPr lang="en-US" dirty="0" smtClean="0"/>
              <a:t>-Demonstrated in 2005 that Human and AI pairing 	was better than humans alone, or computer alone.</a:t>
            </a:r>
            <a:endParaRPr lang="en-US" dirty="0"/>
          </a:p>
        </p:txBody>
      </p:sp>
      <p:sp>
        <p:nvSpPr>
          <p:cNvPr id="4" name="Content Placeholder 3"/>
          <p:cNvSpPr>
            <a:spLocks noGrp="1"/>
          </p:cNvSpPr>
          <p:nvPr>
            <p:ph sz="quarter" idx="10"/>
          </p:nvPr>
        </p:nvSpPr>
        <p:spPr>
          <a:xfrm>
            <a:off x="1416049" y="1258159"/>
            <a:ext cx="6636017" cy="378136"/>
          </a:xfrm>
        </p:spPr>
        <p:txBody>
          <a:bodyPr/>
          <a:lstStyle/>
          <a:p>
            <a:pPr algn="ctr"/>
            <a:r>
              <a:rPr lang="en-US" dirty="0" smtClean="0"/>
              <a:t>Linking Artificial Intelligence and Human Cognition</a:t>
            </a:r>
            <a:endParaRPr lang="en-US" dirty="0"/>
          </a:p>
        </p:txBody>
      </p:sp>
    </p:spTree>
    <p:extLst>
      <p:ext uri="{BB962C8B-B14F-4D97-AF65-F5344CB8AC3E}">
        <p14:creationId xmlns:p14="http://schemas.microsoft.com/office/powerpoint/2010/main" val="2828654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878783"/>
          </a:xfrm>
        </p:spPr>
        <p:txBody>
          <a:bodyPr/>
          <a:lstStyle/>
          <a:p>
            <a:r>
              <a:rPr lang="en-US" dirty="0"/>
              <a:t>Collaborative AI</a:t>
            </a:r>
          </a:p>
        </p:txBody>
      </p:sp>
      <p:sp>
        <p:nvSpPr>
          <p:cNvPr id="3" name="Content Placeholder 2"/>
          <p:cNvSpPr>
            <a:spLocks noGrp="1"/>
          </p:cNvSpPr>
          <p:nvPr>
            <p:ph idx="1"/>
          </p:nvPr>
        </p:nvSpPr>
        <p:spPr>
          <a:xfrm>
            <a:off x="1416050" y="1835676"/>
            <a:ext cx="6636016" cy="2900774"/>
          </a:xfrm>
        </p:spPr>
        <p:txBody>
          <a:bodyPr>
            <a:normAutofit fontScale="85000" lnSpcReduction="10000"/>
          </a:bodyPr>
          <a:lstStyle/>
          <a:p>
            <a:r>
              <a:rPr lang="en-US" dirty="0" smtClean="0"/>
              <a:t>-</a:t>
            </a:r>
            <a:r>
              <a:rPr lang="en-US" b="1" dirty="0"/>
              <a:t>Machine Learning</a:t>
            </a:r>
            <a:r>
              <a:rPr lang="en-US" dirty="0"/>
              <a:t> is a set of methods that allow computers to learn from data to make and improve predictions</a:t>
            </a:r>
          </a:p>
          <a:p>
            <a:r>
              <a:rPr lang="en-US" dirty="0" smtClean="0"/>
              <a:t>-</a:t>
            </a:r>
            <a:r>
              <a:rPr lang="en-US" dirty="0"/>
              <a:t>An </a:t>
            </a:r>
            <a:r>
              <a:rPr lang="en-US" b="1" dirty="0"/>
              <a:t>Algorithm</a:t>
            </a:r>
            <a:r>
              <a:rPr lang="en-US" dirty="0"/>
              <a:t> is a set of rules that a machine follows to achieve a particular </a:t>
            </a:r>
            <a:r>
              <a:rPr lang="en-US" dirty="0" smtClean="0"/>
              <a:t>goal</a:t>
            </a:r>
          </a:p>
          <a:p>
            <a:r>
              <a:rPr lang="en-US" dirty="0" smtClean="0"/>
              <a:t>-</a:t>
            </a:r>
            <a:r>
              <a:rPr lang="en-US" dirty="0"/>
              <a:t>A </a:t>
            </a:r>
            <a:r>
              <a:rPr lang="en-US" b="1" dirty="0"/>
              <a:t>Black Box Model</a:t>
            </a:r>
            <a:r>
              <a:rPr lang="en-US" dirty="0"/>
              <a:t> is a system that does not reveal its internal </a:t>
            </a:r>
            <a:r>
              <a:rPr lang="en-US" dirty="0" smtClean="0"/>
              <a:t>mechanisms</a:t>
            </a:r>
          </a:p>
          <a:p>
            <a:r>
              <a:rPr lang="en-US" dirty="0"/>
              <a:t>	</a:t>
            </a:r>
            <a:r>
              <a:rPr lang="en-US" dirty="0" smtClean="0"/>
              <a:t>-</a:t>
            </a:r>
            <a:r>
              <a:rPr lang="en-US" dirty="0"/>
              <a:t>A major disadvantage of using machine learning is </a:t>
            </a:r>
            <a:r>
              <a:rPr lang="en-US" dirty="0" smtClean="0"/>
              <a:t>	that 	insights </a:t>
            </a:r>
            <a:r>
              <a:rPr lang="en-US" dirty="0"/>
              <a:t>about the data and the task the machine </a:t>
            </a:r>
            <a:r>
              <a:rPr lang="en-US" dirty="0" smtClean="0"/>
              <a:t>solves </a:t>
            </a:r>
            <a:r>
              <a:rPr lang="en-US" dirty="0"/>
              <a:t>is </a:t>
            </a:r>
            <a:r>
              <a:rPr lang="en-US" dirty="0" smtClean="0"/>
              <a:t>	hidden </a:t>
            </a:r>
            <a:r>
              <a:rPr lang="en-US" dirty="0"/>
              <a:t>in increasingly complex models</a:t>
            </a:r>
            <a:r>
              <a:rPr lang="en-US" dirty="0" smtClean="0"/>
              <a:t>.</a:t>
            </a:r>
          </a:p>
          <a:p>
            <a:r>
              <a:rPr lang="en-US" dirty="0"/>
              <a:t>	</a:t>
            </a:r>
            <a:r>
              <a:rPr lang="en-US" dirty="0" smtClean="0"/>
              <a:t>-</a:t>
            </a:r>
            <a:r>
              <a:rPr lang="en-US" dirty="0"/>
              <a:t>The best performing models are often blends of several </a:t>
            </a:r>
            <a:r>
              <a:rPr lang="en-US" dirty="0" smtClean="0"/>
              <a:t>	models </a:t>
            </a:r>
            <a:r>
              <a:rPr lang="en-US" dirty="0"/>
              <a:t>(also called ensembles) that cannot be interpreted, </a:t>
            </a:r>
            <a:r>
              <a:rPr lang="en-US" dirty="0" smtClean="0"/>
              <a:t>	even </a:t>
            </a:r>
            <a:r>
              <a:rPr lang="en-US" dirty="0"/>
              <a:t>if each single model could be interpreted</a:t>
            </a:r>
          </a:p>
          <a:p>
            <a:endParaRPr lang="en-US" dirty="0"/>
          </a:p>
          <a:p>
            <a:endParaRPr lang="en-US" dirty="0"/>
          </a:p>
          <a:p>
            <a:endParaRPr lang="en-US" dirty="0"/>
          </a:p>
        </p:txBody>
      </p:sp>
      <p:sp>
        <p:nvSpPr>
          <p:cNvPr id="4" name="Content Placeholder 3"/>
          <p:cNvSpPr>
            <a:spLocks noGrp="1"/>
          </p:cNvSpPr>
          <p:nvPr>
            <p:ph sz="quarter" idx="10"/>
          </p:nvPr>
        </p:nvSpPr>
        <p:spPr>
          <a:xfrm>
            <a:off x="1416049" y="1320037"/>
            <a:ext cx="6636017" cy="302508"/>
          </a:xfrm>
        </p:spPr>
        <p:txBody>
          <a:bodyPr/>
          <a:lstStyle/>
          <a:p>
            <a:pPr algn="ctr"/>
            <a:r>
              <a:rPr lang="en-US" dirty="0"/>
              <a:t>Linking Artificial Intelligence and Human Cognition</a:t>
            </a:r>
          </a:p>
          <a:p>
            <a:endParaRPr lang="en-US" dirty="0"/>
          </a:p>
        </p:txBody>
      </p:sp>
    </p:spTree>
    <p:extLst>
      <p:ext uri="{BB962C8B-B14F-4D97-AF65-F5344CB8AC3E}">
        <p14:creationId xmlns:p14="http://schemas.microsoft.com/office/powerpoint/2010/main" val="3742194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AI</a:t>
            </a:r>
            <a:endParaRPr lang="en-US" dirty="0"/>
          </a:p>
        </p:txBody>
      </p:sp>
      <p:sp>
        <p:nvSpPr>
          <p:cNvPr id="3" name="Content Placeholder 2"/>
          <p:cNvSpPr>
            <a:spLocks noGrp="1"/>
          </p:cNvSpPr>
          <p:nvPr>
            <p:ph idx="1"/>
          </p:nvPr>
        </p:nvSpPr>
        <p:spPr>
          <a:xfrm>
            <a:off x="1416050" y="1931929"/>
            <a:ext cx="6636016" cy="2997026"/>
          </a:xfrm>
        </p:spPr>
        <p:txBody>
          <a:bodyPr/>
          <a:lstStyle/>
          <a:p>
            <a:r>
              <a:rPr lang="en-US" dirty="0" smtClean="0"/>
              <a:t>-Stuart Russell (2018): “Medicine is an area where we know a great deal about human physiology-and so to me, knowledge-based or model-based approaches are more likely to succeed than data-driven machine learning systems.  The idea that we can collect terabytes of data from millions of patients and then throw them into a black-box learning algorithm, doesn’t makes sense to me.”</a:t>
            </a:r>
            <a:endParaRPr lang="en-US" dirty="0"/>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1854733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865033"/>
          </a:xfrm>
        </p:spPr>
        <p:txBody>
          <a:bodyPr/>
          <a:lstStyle/>
          <a:p>
            <a:r>
              <a:rPr lang="en-US" dirty="0" smtClean="0"/>
              <a:t>Collaborative AI</a:t>
            </a:r>
            <a:endParaRPr lang="en-US" dirty="0"/>
          </a:p>
        </p:txBody>
      </p:sp>
      <p:sp>
        <p:nvSpPr>
          <p:cNvPr id="3" name="Content Placeholder 2"/>
          <p:cNvSpPr>
            <a:spLocks noGrp="1"/>
          </p:cNvSpPr>
          <p:nvPr>
            <p:ph idx="1"/>
          </p:nvPr>
        </p:nvSpPr>
        <p:spPr>
          <a:xfrm>
            <a:off x="1416050" y="1533167"/>
            <a:ext cx="6636016" cy="3395787"/>
          </a:xfrm>
        </p:spPr>
        <p:txBody>
          <a:bodyPr>
            <a:normAutofit lnSpcReduction="10000"/>
          </a:bodyPr>
          <a:lstStyle/>
          <a:p>
            <a:r>
              <a:rPr lang="en-US" dirty="0" smtClean="0"/>
              <a:t>-Christoph Molnar (2019) “Until </a:t>
            </a:r>
            <a:r>
              <a:rPr lang="en-US" dirty="0"/>
              <a:t>recently, humans had a monopoly on agency in society. If you went to the hospital, a human would attempt to categorize your malady and recommend treatment. For consequential decisions such as these, you might demand an explanation from the decision-making agent. In societal contexts, the </a:t>
            </a:r>
            <a:r>
              <a:rPr lang="en-US" i="1" dirty="0"/>
              <a:t>reasons </a:t>
            </a:r>
            <a:r>
              <a:rPr lang="en-US" dirty="0"/>
              <a:t>for a decision often matter. For example, intentionally causing death (murder) vs. unintentionally (manslaughter) are distinct crimes. Similarly, a hiring decision being based (directly or indirectly) on a protected characteristic such as race has a bearing on its legality. However, today’s predictive models are not capable of reasoning at all</a:t>
            </a:r>
            <a:r>
              <a:rPr lang="en-US" dirty="0" smtClean="0"/>
              <a:t>.”</a:t>
            </a:r>
            <a:endParaRPr lang="en-US" dirty="0"/>
          </a:p>
          <a:p>
            <a:endParaRPr lang="en-US" dirty="0"/>
          </a:p>
        </p:txBody>
      </p:sp>
      <p:sp>
        <p:nvSpPr>
          <p:cNvPr id="4" name="Content Placeholder 3"/>
          <p:cNvSpPr>
            <a:spLocks noGrp="1"/>
          </p:cNvSpPr>
          <p:nvPr>
            <p:ph sz="quarter" idx="10"/>
          </p:nvPr>
        </p:nvSpPr>
        <p:spPr>
          <a:xfrm>
            <a:off x="1416049" y="1161907"/>
            <a:ext cx="6636017" cy="371260"/>
          </a:xfrm>
        </p:spPr>
        <p:txBody>
          <a:bodyPr/>
          <a:lstStyle/>
          <a:p>
            <a:endParaRPr lang="en-US" dirty="0"/>
          </a:p>
        </p:txBody>
      </p:sp>
    </p:spTree>
    <p:extLst>
      <p:ext uri="{BB962C8B-B14F-4D97-AF65-F5344CB8AC3E}">
        <p14:creationId xmlns:p14="http://schemas.microsoft.com/office/powerpoint/2010/main" val="4005779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837532"/>
          </a:xfrm>
        </p:spPr>
        <p:txBody>
          <a:bodyPr/>
          <a:lstStyle/>
          <a:p>
            <a:r>
              <a:rPr lang="en-US" dirty="0" smtClean="0"/>
              <a:t>Collaborative AI</a:t>
            </a:r>
            <a:endParaRPr lang="en-US" dirty="0"/>
          </a:p>
        </p:txBody>
      </p:sp>
      <p:sp>
        <p:nvSpPr>
          <p:cNvPr id="3" name="Content Placeholder 2"/>
          <p:cNvSpPr>
            <a:spLocks noGrp="1"/>
          </p:cNvSpPr>
          <p:nvPr>
            <p:ph idx="1"/>
          </p:nvPr>
        </p:nvSpPr>
        <p:spPr>
          <a:xfrm>
            <a:off x="1416050" y="1678404"/>
            <a:ext cx="6636016" cy="2817411"/>
          </a:xfrm>
        </p:spPr>
        <p:txBody>
          <a:bodyPr>
            <a:normAutofit fontScale="85000" lnSpcReduction="20000"/>
          </a:bodyPr>
          <a:lstStyle/>
          <a:p>
            <a:r>
              <a:rPr lang="en-US" dirty="0" smtClean="0"/>
              <a:t>-A </a:t>
            </a:r>
            <a:r>
              <a:rPr lang="en-US" b="1" dirty="0"/>
              <a:t>Dataset</a:t>
            </a:r>
            <a:r>
              <a:rPr lang="en-US" dirty="0"/>
              <a:t> is a table with the data from which the machine learns</a:t>
            </a:r>
          </a:p>
          <a:p>
            <a:r>
              <a:rPr lang="en-US" dirty="0"/>
              <a:t> </a:t>
            </a:r>
          </a:p>
          <a:p>
            <a:r>
              <a:rPr lang="en-US" dirty="0" smtClean="0"/>
              <a:t>-The </a:t>
            </a:r>
            <a:r>
              <a:rPr lang="en-US" b="1" dirty="0"/>
              <a:t>Features</a:t>
            </a:r>
            <a:r>
              <a:rPr lang="en-US" dirty="0"/>
              <a:t> are the inputs used for prediction or classification</a:t>
            </a:r>
          </a:p>
          <a:p>
            <a:r>
              <a:rPr lang="en-US" dirty="0"/>
              <a:t> </a:t>
            </a:r>
          </a:p>
          <a:p>
            <a:r>
              <a:rPr lang="en-US" dirty="0" smtClean="0"/>
              <a:t>-The </a:t>
            </a:r>
            <a:r>
              <a:rPr lang="en-US" b="1" dirty="0"/>
              <a:t>Target</a:t>
            </a:r>
            <a:r>
              <a:rPr lang="en-US" dirty="0"/>
              <a:t> is the information the machine learns to predict</a:t>
            </a:r>
          </a:p>
          <a:p>
            <a:r>
              <a:rPr lang="en-US" dirty="0"/>
              <a:t> </a:t>
            </a:r>
          </a:p>
          <a:p>
            <a:r>
              <a:rPr lang="en-US" dirty="0" smtClean="0"/>
              <a:t>-The </a:t>
            </a:r>
            <a:r>
              <a:rPr lang="en-US" b="1" dirty="0"/>
              <a:t>Prediction</a:t>
            </a:r>
            <a:r>
              <a:rPr lang="en-US" dirty="0"/>
              <a:t> is what the machine learning model “guesses” what the target value should be based on the given features</a:t>
            </a:r>
          </a:p>
          <a:p>
            <a:r>
              <a:rPr lang="en-US" dirty="0"/>
              <a:t> </a:t>
            </a:r>
          </a:p>
          <a:p>
            <a:r>
              <a:rPr lang="en-US" b="1" dirty="0" smtClean="0"/>
              <a:t>-Interpretability </a:t>
            </a:r>
            <a:r>
              <a:rPr lang="en-US" b="1" dirty="0"/>
              <a:t>is the degree to which a human can understand the cause of a decision (they can predict the model’s result</a:t>
            </a:r>
            <a:endParaRPr lang="en-US" dirty="0"/>
          </a:p>
          <a:p>
            <a:endParaRPr lang="en-US" dirty="0"/>
          </a:p>
        </p:txBody>
      </p:sp>
      <p:sp>
        <p:nvSpPr>
          <p:cNvPr id="4" name="Content Placeholder 3"/>
          <p:cNvSpPr>
            <a:spLocks noGrp="1"/>
          </p:cNvSpPr>
          <p:nvPr>
            <p:ph sz="quarter" idx="10"/>
          </p:nvPr>
        </p:nvSpPr>
        <p:spPr>
          <a:xfrm>
            <a:off x="1416049" y="1278785"/>
            <a:ext cx="6636017" cy="460638"/>
          </a:xfrm>
        </p:spPr>
        <p:txBody>
          <a:bodyPr/>
          <a:lstStyle/>
          <a:p>
            <a:pPr algn="ctr"/>
            <a:r>
              <a:rPr lang="en-US" dirty="0" smtClean="0"/>
              <a:t>INTERPRETABLE AI-The White Box Approach</a:t>
            </a:r>
            <a:endParaRPr lang="en-US" dirty="0"/>
          </a:p>
        </p:txBody>
      </p:sp>
    </p:spTree>
    <p:extLst>
      <p:ext uri="{BB962C8B-B14F-4D97-AF65-F5344CB8AC3E}">
        <p14:creationId xmlns:p14="http://schemas.microsoft.com/office/powerpoint/2010/main" val="76948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851282"/>
          </a:xfrm>
        </p:spPr>
        <p:txBody>
          <a:bodyPr/>
          <a:lstStyle/>
          <a:p>
            <a:r>
              <a:rPr lang="en-US" dirty="0" smtClean="0"/>
              <a:t>Collaborative AI</a:t>
            </a:r>
            <a:endParaRPr lang="en-US" dirty="0"/>
          </a:p>
        </p:txBody>
      </p:sp>
      <p:sp>
        <p:nvSpPr>
          <p:cNvPr id="3" name="Content Placeholder 2"/>
          <p:cNvSpPr>
            <a:spLocks noGrp="1"/>
          </p:cNvSpPr>
          <p:nvPr>
            <p:ph idx="1"/>
          </p:nvPr>
        </p:nvSpPr>
        <p:spPr>
          <a:xfrm>
            <a:off x="1416050" y="1629421"/>
            <a:ext cx="6636016" cy="3299534"/>
          </a:xfrm>
        </p:spPr>
        <p:txBody>
          <a:bodyPr>
            <a:normAutofit fontScale="77500" lnSpcReduction="20000"/>
          </a:bodyPr>
          <a:lstStyle/>
          <a:p>
            <a:pPr lvl="0"/>
            <a:r>
              <a:rPr lang="en-US" dirty="0" smtClean="0"/>
              <a:t>-Fairness</a:t>
            </a:r>
            <a:r>
              <a:rPr lang="en-US" dirty="0"/>
              <a:t>: Ensuring that predictions are unbiased and do not implicitly or explicitly discriminate against protected groups. An interpretable model can tell you why it has decided that a certain person should not get a loan, and it becomes easier for a human to judge whether the decision is based on a learned demographic (e.g. racial) bias</a:t>
            </a:r>
            <a:r>
              <a:rPr lang="en-US" dirty="0" smtClean="0"/>
              <a:t>.</a:t>
            </a:r>
          </a:p>
          <a:p>
            <a:pPr lvl="0"/>
            <a:endParaRPr lang="en-US" dirty="0"/>
          </a:p>
          <a:p>
            <a:pPr lvl="0"/>
            <a:r>
              <a:rPr lang="en-US" dirty="0" smtClean="0"/>
              <a:t>-Privacy</a:t>
            </a:r>
            <a:r>
              <a:rPr lang="en-US" dirty="0"/>
              <a:t>: Ensuring that sensitive information in the data is protected</a:t>
            </a:r>
            <a:r>
              <a:rPr lang="en-US" dirty="0" smtClean="0"/>
              <a:t>.</a:t>
            </a:r>
          </a:p>
          <a:p>
            <a:pPr lvl="0"/>
            <a:endParaRPr lang="en-US" dirty="0"/>
          </a:p>
          <a:p>
            <a:pPr lvl="0"/>
            <a:r>
              <a:rPr lang="en-US" dirty="0" smtClean="0"/>
              <a:t>-Reliability </a:t>
            </a:r>
            <a:r>
              <a:rPr lang="en-US" dirty="0"/>
              <a:t>or Robustness: Ensuring that small changes in the input do not lead to large changes in the prediction</a:t>
            </a:r>
            <a:r>
              <a:rPr lang="en-US" dirty="0" smtClean="0"/>
              <a:t>.</a:t>
            </a:r>
          </a:p>
          <a:p>
            <a:pPr lvl="0"/>
            <a:endParaRPr lang="en-US" dirty="0"/>
          </a:p>
          <a:p>
            <a:pPr lvl="0"/>
            <a:r>
              <a:rPr lang="en-US" dirty="0" smtClean="0"/>
              <a:t>-Causality</a:t>
            </a:r>
            <a:r>
              <a:rPr lang="en-US" dirty="0"/>
              <a:t>: Check that only causal relationships are picked up</a:t>
            </a:r>
            <a:r>
              <a:rPr lang="en-US" dirty="0" smtClean="0"/>
              <a:t>.</a:t>
            </a:r>
          </a:p>
          <a:p>
            <a:pPr lvl="0"/>
            <a:endParaRPr lang="en-US" dirty="0"/>
          </a:p>
          <a:p>
            <a:pPr lvl="0"/>
            <a:r>
              <a:rPr lang="en-US" dirty="0" smtClean="0"/>
              <a:t>-Trust</a:t>
            </a:r>
            <a:r>
              <a:rPr lang="en-US" dirty="0"/>
              <a:t>: It is easier for humans to trust a system that explains its decisions compared to a black box.</a:t>
            </a:r>
          </a:p>
          <a:p>
            <a:endParaRPr lang="en-US" dirty="0"/>
          </a:p>
        </p:txBody>
      </p:sp>
      <p:sp>
        <p:nvSpPr>
          <p:cNvPr id="4" name="Content Placeholder 3"/>
          <p:cNvSpPr>
            <a:spLocks noGrp="1"/>
          </p:cNvSpPr>
          <p:nvPr>
            <p:ph sz="quarter" idx="10"/>
          </p:nvPr>
        </p:nvSpPr>
        <p:spPr>
          <a:xfrm>
            <a:off x="1416049" y="1148157"/>
            <a:ext cx="6636017" cy="357509"/>
          </a:xfrm>
        </p:spPr>
        <p:txBody>
          <a:bodyPr/>
          <a:lstStyle/>
          <a:p>
            <a:pPr algn="ctr"/>
            <a:r>
              <a:rPr lang="en-US" dirty="0" smtClean="0"/>
              <a:t>Why Interpretability is Important</a:t>
            </a:r>
            <a:endParaRPr lang="en-US" dirty="0"/>
          </a:p>
        </p:txBody>
      </p:sp>
    </p:spTree>
    <p:extLst>
      <p:ext uri="{BB962C8B-B14F-4D97-AF65-F5344CB8AC3E}">
        <p14:creationId xmlns:p14="http://schemas.microsoft.com/office/powerpoint/2010/main" val="170026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16050" y="1615669"/>
            <a:ext cx="6636016" cy="3313285"/>
          </a:xfrm>
        </p:spPr>
        <p:txBody>
          <a:bodyPr/>
          <a:lstStyle/>
          <a:p>
            <a:pPr marL="457200" indent="-457200">
              <a:buAutoNum type="arabicParenR"/>
            </a:pPr>
            <a:r>
              <a:rPr lang="en-US" dirty="0" smtClean="0"/>
              <a:t>The Learner will become familiar with the terminology and concepts related to machine learning and artificial intelligence.</a:t>
            </a:r>
          </a:p>
          <a:p>
            <a:pPr marL="457200" indent="-457200">
              <a:buAutoNum type="arabicParenR"/>
            </a:pPr>
            <a:r>
              <a:rPr lang="en-US" dirty="0" smtClean="0"/>
              <a:t>The Learner will gain an understanding of human cognition and cognitive load theory.</a:t>
            </a:r>
          </a:p>
          <a:p>
            <a:pPr marL="457200" indent="-457200">
              <a:buAutoNum type="arabicParenR"/>
            </a:pPr>
            <a:r>
              <a:rPr lang="en-US" dirty="0" smtClean="0"/>
              <a:t>The Learner will be exposed to the opportunities and challenges of bringing AI into healthcare. </a:t>
            </a:r>
          </a:p>
          <a:p>
            <a:pPr marL="457200" indent="-457200">
              <a:buAutoNum type="arabicParenR"/>
            </a:pPr>
            <a:endParaRPr lang="en-US" dirty="0" smtClean="0"/>
          </a:p>
          <a:p>
            <a:pPr marL="457200" indent="-457200">
              <a:buAutoNum type="arabicParenR"/>
            </a:pPr>
            <a:endParaRPr lang="en-US" dirty="0"/>
          </a:p>
        </p:txBody>
      </p:sp>
      <p:sp>
        <p:nvSpPr>
          <p:cNvPr id="4" name="Content Placeholder 3"/>
          <p:cNvSpPr>
            <a:spLocks noGrp="1"/>
          </p:cNvSpPr>
          <p:nvPr>
            <p:ph sz="quarter" idx="10"/>
          </p:nvPr>
        </p:nvSpPr>
        <p:spPr>
          <a:xfrm>
            <a:off x="1416049" y="588819"/>
            <a:ext cx="6636017" cy="325582"/>
          </a:xfrm>
        </p:spPr>
        <p:txBody>
          <a:bodyPr/>
          <a:lstStyle/>
          <a:p>
            <a:r>
              <a:rPr lang="en-US" dirty="0" smtClean="0"/>
              <a:t>Objectives:</a:t>
            </a:r>
            <a:endParaRPr lang="en-US" dirty="0"/>
          </a:p>
        </p:txBody>
      </p:sp>
    </p:spTree>
    <p:extLst>
      <p:ext uri="{BB962C8B-B14F-4D97-AF65-F5344CB8AC3E}">
        <p14:creationId xmlns:p14="http://schemas.microsoft.com/office/powerpoint/2010/main" val="113488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892534"/>
          </a:xfrm>
        </p:spPr>
        <p:txBody>
          <a:bodyPr/>
          <a:lstStyle/>
          <a:p>
            <a:r>
              <a:rPr lang="en-US" dirty="0" smtClean="0"/>
              <a:t>Collaborative AI</a:t>
            </a:r>
            <a:endParaRPr lang="en-US" dirty="0"/>
          </a:p>
        </p:txBody>
      </p:sp>
      <p:sp>
        <p:nvSpPr>
          <p:cNvPr id="3" name="Content Placeholder 2"/>
          <p:cNvSpPr>
            <a:spLocks noGrp="1"/>
          </p:cNvSpPr>
          <p:nvPr>
            <p:ph idx="1"/>
          </p:nvPr>
        </p:nvSpPr>
        <p:spPr>
          <a:xfrm>
            <a:off x="1416050" y="1409415"/>
            <a:ext cx="6636016" cy="3382040"/>
          </a:xfrm>
        </p:spPr>
        <p:txBody>
          <a:bodyPr>
            <a:normAutofit fontScale="85000" lnSpcReduction="20000"/>
          </a:bodyPr>
          <a:lstStyle/>
          <a:p>
            <a:r>
              <a:rPr lang="en-US" b="1" dirty="0" smtClean="0"/>
              <a:t>-Properties </a:t>
            </a:r>
            <a:r>
              <a:rPr lang="en-US" b="1" dirty="0"/>
              <a:t>of Explanation Methods</a:t>
            </a:r>
            <a:r>
              <a:rPr lang="en-US" dirty="0"/>
              <a:t>: Expressive Power, Translucency, Portability, and Algorithmic </a:t>
            </a:r>
            <a:r>
              <a:rPr lang="en-US" dirty="0" smtClean="0"/>
              <a:t>Complexity</a:t>
            </a:r>
          </a:p>
          <a:p>
            <a:endParaRPr lang="en-US" dirty="0"/>
          </a:p>
          <a:p>
            <a:r>
              <a:rPr lang="en-US" b="1" dirty="0" smtClean="0"/>
              <a:t>-Properties </a:t>
            </a:r>
            <a:r>
              <a:rPr lang="en-US" b="1" dirty="0"/>
              <a:t>of Individual Explanation</a:t>
            </a:r>
            <a:r>
              <a:rPr lang="en-US" dirty="0"/>
              <a:t>: Accuracy, Fidelity, Stability, Comprehensibility, Degree of Importance, Novelty and Representativeness</a:t>
            </a:r>
            <a:r>
              <a:rPr lang="en-US" dirty="0" smtClean="0"/>
              <a:t>.</a:t>
            </a:r>
          </a:p>
          <a:p>
            <a:endParaRPr lang="en-US" dirty="0"/>
          </a:p>
          <a:p>
            <a:r>
              <a:rPr lang="en-US" dirty="0" smtClean="0"/>
              <a:t>-Accuracy </a:t>
            </a:r>
            <a:r>
              <a:rPr lang="en-US" dirty="0"/>
              <a:t>and fidelity are closely related. If the black box model has high accuracy and the explanation has high fidelity, the explanation also has high accuracy</a:t>
            </a:r>
            <a:r>
              <a:rPr lang="en-US" dirty="0" smtClean="0"/>
              <a:t>.</a:t>
            </a:r>
          </a:p>
          <a:p>
            <a:endParaRPr lang="en-US" dirty="0"/>
          </a:p>
          <a:p>
            <a:r>
              <a:rPr lang="en-US" b="1" dirty="0" smtClean="0"/>
              <a:t>-Comprehensibility</a:t>
            </a:r>
            <a:r>
              <a:rPr lang="en-US" dirty="0"/>
              <a:t>: How well do humans understand the explanations? This looks just like one more property among many, but it is the elephant in the room. Difficult to define and measure, but extremely important to get right.</a:t>
            </a:r>
          </a:p>
          <a:p>
            <a:endParaRPr lang="en-US" dirty="0"/>
          </a:p>
        </p:txBody>
      </p:sp>
    </p:spTree>
    <p:extLst>
      <p:ext uri="{BB962C8B-B14F-4D97-AF65-F5344CB8AC3E}">
        <p14:creationId xmlns:p14="http://schemas.microsoft.com/office/powerpoint/2010/main" val="598850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992306" cy="1416338"/>
          </a:xfrm>
        </p:spPr>
        <p:txBody>
          <a:bodyPr/>
          <a:lstStyle/>
          <a:p>
            <a:r>
              <a:rPr lang="en-US" sz="4400" dirty="0" smtClean="0"/>
              <a:t>The Science of Learning</a:t>
            </a:r>
            <a:endParaRPr lang="en-US" sz="4400" dirty="0"/>
          </a:p>
        </p:txBody>
      </p:sp>
      <p:sp>
        <p:nvSpPr>
          <p:cNvPr id="3" name="Content Placeholder 2"/>
          <p:cNvSpPr>
            <a:spLocks noGrp="1"/>
          </p:cNvSpPr>
          <p:nvPr>
            <p:ph idx="1"/>
          </p:nvPr>
        </p:nvSpPr>
        <p:spPr>
          <a:xfrm>
            <a:off x="1416050" y="1993805"/>
            <a:ext cx="6636016" cy="2935149"/>
          </a:xfrm>
        </p:spPr>
        <p:txBody>
          <a:bodyPr/>
          <a:lstStyle/>
          <a:p>
            <a:r>
              <a:rPr lang="en-US" dirty="0" smtClean="0"/>
              <a:t>-George Boole (1854): The Laws of Thought: The Mathematical Theories of Logic and Probabilities</a:t>
            </a:r>
          </a:p>
          <a:p>
            <a:r>
              <a:rPr lang="en-US" dirty="0" smtClean="0"/>
              <a:t>-Abraham Flexner (1910): Train physicians in the principles of scientific medicine  </a:t>
            </a:r>
          </a:p>
          <a:p>
            <a:r>
              <a:rPr lang="en-US" dirty="0" smtClean="0"/>
              <a:t>-Terry </a:t>
            </a:r>
            <a:r>
              <a:rPr lang="en-US" dirty="0" err="1" smtClean="0"/>
              <a:t>Sejnowski</a:t>
            </a:r>
            <a:r>
              <a:rPr lang="en-US" dirty="0" smtClean="0"/>
              <a:t> (2018): Neuroscience + Psychology + Education + Learning</a:t>
            </a:r>
            <a:endParaRPr lang="en-US" dirty="0"/>
          </a:p>
        </p:txBody>
      </p:sp>
    </p:spTree>
    <p:extLst>
      <p:ext uri="{BB962C8B-B14F-4D97-AF65-F5344CB8AC3E}">
        <p14:creationId xmlns:p14="http://schemas.microsoft.com/office/powerpoint/2010/main" val="2972163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1098789"/>
          </a:xfrm>
        </p:spPr>
        <p:txBody>
          <a:bodyPr/>
          <a:lstStyle/>
          <a:p>
            <a:r>
              <a:rPr lang="en-US" sz="4000" dirty="0" smtClean="0"/>
              <a:t>The Center for Intelligent Health Care</a:t>
            </a:r>
            <a:endParaRPr lang="en-US" sz="4000" dirty="0"/>
          </a:p>
        </p:txBody>
      </p:sp>
      <p:sp>
        <p:nvSpPr>
          <p:cNvPr id="3" name="Content Placeholder 2"/>
          <p:cNvSpPr>
            <a:spLocks noGrp="1"/>
          </p:cNvSpPr>
          <p:nvPr>
            <p:ph idx="1"/>
          </p:nvPr>
        </p:nvSpPr>
        <p:spPr>
          <a:xfrm>
            <a:off x="1416050" y="1904427"/>
            <a:ext cx="6636016" cy="3024527"/>
          </a:xfrm>
        </p:spPr>
        <p:txBody>
          <a:bodyPr>
            <a:normAutofit/>
          </a:bodyPr>
          <a:lstStyle/>
          <a:p>
            <a:r>
              <a:rPr lang="en-US" dirty="0" smtClean="0"/>
              <a:t>Optimizing the Electronic Health Record for Clinicians</a:t>
            </a:r>
          </a:p>
          <a:p>
            <a:r>
              <a:rPr lang="en-US" dirty="0"/>
              <a:t>	</a:t>
            </a:r>
            <a:r>
              <a:rPr lang="en-US" dirty="0" smtClean="0"/>
              <a:t>-Interviews of over 96 cardiovascular clinicians and 	120 cardiovascular patients.</a:t>
            </a:r>
          </a:p>
          <a:p>
            <a:r>
              <a:rPr lang="en-US" dirty="0"/>
              <a:t>	</a:t>
            </a:r>
            <a:r>
              <a:rPr lang="en-US" dirty="0" smtClean="0"/>
              <a:t>-8 sites around the country: 4 academic, 4 private 	practice. </a:t>
            </a:r>
          </a:p>
          <a:p>
            <a:r>
              <a:rPr lang="en-US" dirty="0"/>
              <a:t>	</a:t>
            </a:r>
            <a:r>
              <a:rPr lang="en-US" dirty="0" smtClean="0"/>
              <a:t>-Result: Cardiovascular Medicine is practiced the 	same across the country independent of installed 	EHR.</a:t>
            </a:r>
          </a:p>
          <a:p>
            <a:r>
              <a:rPr lang="en-US" dirty="0"/>
              <a:t>	</a:t>
            </a:r>
          </a:p>
        </p:txBody>
      </p:sp>
      <p:sp>
        <p:nvSpPr>
          <p:cNvPr id="4" name="Content Placeholder 3"/>
          <p:cNvSpPr>
            <a:spLocks noGrp="1"/>
          </p:cNvSpPr>
          <p:nvPr>
            <p:ph sz="quarter" idx="10"/>
          </p:nvPr>
        </p:nvSpPr>
        <p:spPr>
          <a:xfrm>
            <a:off x="1416049" y="1457541"/>
            <a:ext cx="6636017" cy="323134"/>
          </a:xfrm>
        </p:spPr>
        <p:txBody>
          <a:bodyPr/>
          <a:lstStyle/>
          <a:p>
            <a:pPr algn="ctr"/>
            <a:r>
              <a:rPr lang="en-US" dirty="0" smtClean="0"/>
              <a:t>INTELLIGENTLY SIMPLIFYING HEALTHCARE</a:t>
            </a:r>
            <a:endParaRPr lang="en-US" dirty="0"/>
          </a:p>
        </p:txBody>
      </p:sp>
    </p:spTree>
    <p:extLst>
      <p:ext uri="{BB962C8B-B14F-4D97-AF65-F5344CB8AC3E}">
        <p14:creationId xmlns:p14="http://schemas.microsoft.com/office/powerpoint/2010/main" val="739905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1112540"/>
          </a:xfrm>
        </p:spPr>
        <p:txBody>
          <a:bodyPr/>
          <a:lstStyle/>
          <a:p>
            <a:r>
              <a:rPr lang="en-US" sz="4000" dirty="0"/>
              <a:t>The Center for Intelligent Health Care</a:t>
            </a:r>
          </a:p>
        </p:txBody>
      </p:sp>
      <p:sp>
        <p:nvSpPr>
          <p:cNvPr id="3" name="Content Placeholder 2"/>
          <p:cNvSpPr>
            <a:spLocks noGrp="1"/>
          </p:cNvSpPr>
          <p:nvPr>
            <p:ph idx="1"/>
          </p:nvPr>
        </p:nvSpPr>
        <p:spPr>
          <a:xfrm>
            <a:off x="1416050" y="1966301"/>
            <a:ext cx="6636016" cy="2433815"/>
          </a:xfrm>
        </p:spPr>
        <p:txBody>
          <a:bodyPr>
            <a:normAutofit fontScale="92500" lnSpcReduction="20000"/>
          </a:bodyPr>
          <a:lstStyle/>
          <a:p>
            <a:r>
              <a:rPr lang="en-US" dirty="0" smtClean="0"/>
              <a:t>-Electronic Health Information Systems is a primary driver of clinician burden and burn-out</a:t>
            </a:r>
          </a:p>
          <a:p>
            <a:endParaRPr lang="en-US" sz="900" dirty="0" smtClean="0"/>
          </a:p>
          <a:p>
            <a:r>
              <a:rPr lang="en-US" dirty="0" smtClean="0"/>
              <a:t>-Clinicians feel overburdened by administrative tasks, “documenting impertinent negatives”</a:t>
            </a:r>
          </a:p>
          <a:p>
            <a:endParaRPr lang="en-US" sz="900" dirty="0" smtClean="0"/>
          </a:p>
          <a:p>
            <a:r>
              <a:rPr lang="en-US" dirty="0" smtClean="0"/>
              <a:t>-Clinicians want pertinent information pushed to them</a:t>
            </a:r>
          </a:p>
          <a:p>
            <a:endParaRPr lang="en-US" sz="900" dirty="0" smtClean="0"/>
          </a:p>
          <a:p>
            <a:r>
              <a:rPr lang="en-US" dirty="0" smtClean="0"/>
              <a:t>-The Problem List (Symptoms, Diagnoses, and Treatments) serves as the keystone to what information to push</a:t>
            </a:r>
          </a:p>
          <a:p>
            <a:endParaRPr lang="en-US" sz="900" dirty="0" smtClean="0"/>
          </a:p>
          <a:p>
            <a:r>
              <a:rPr lang="en-US" dirty="0" smtClean="0"/>
              <a:t>-Domain, Duties, and Expertise are the other axes </a:t>
            </a:r>
            <a:endParaRPr lang="en-US" dirty="0"/>
          </a:p>
        </p:txBody>
      </p:sp>
      <p:sp>
        <p:nvSpPr>
          <p:cNvPr id="4" name="Content Placeholder 3"/>
          <p:cNvSpPr>
            <a:spLocks noGrp="1"/>
          </p:cNvSpPr>
          <p:nvPr>
            <p:ph sz="quarter" idx="10"/>
          </p:nvPr>
        </p:nvSpPr>
        <p:spPr>
          <a:xfrm>
            <a:off x="1416049" y="1491917"/>
            <a:ext cx="6636017" cy="323134"/>
          </a:xfrm>
        </p:spPr>
        <p:txBody>
          <a:bodyPr/>
          <a:lstStyle/>
          <a:p>
            <a:pPr algn="ctr"/>
            <a:r>
              <a:rPr lang="en-US" dirty="0"/>
              <a:t>INTELLIGENTLY SIMPLIFYING HEALTHCARE</a:t>
            </a:r>
          </a:p>
          <a:p>
            <a:pPr algn="ctr"/>
            <a:endParaRPr lang="en-US" dirty="0"/>
          </a:p>
        </p:txBody>
      </p:sp>
    </p:spTree>
    <p:extLst>
      <p:ext uri="{BB962C8B-B14F-4D97-AF65-F5344CB8AC3E}">
        <p14:creationId xmlns:p14="http://schemas.microsoft.com/office/powerpoint/2010/main" val="39994303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1112540"/>
          </a:xfrm>
        </p:spPr>
        <p:txBody>
          <a:bodyPr/>
          <a:lstStyle/>
          <a:p>
            <a:r>
              <a:rPr lang="en-US" sz="4000" dirty="0"/>
              <a:t>The Center for Intelligent Health Care</a:t>
            </a:r>
          </a:p>
        </p:txBody>
      </p:sp>
      <p:sp>
        <p:nvSpPr>
          <p:cNvPr id="3" name="Content Placeholder 2"/>
          <p:cNvSpPr>
            <a:spLocks noGrp="1"/>
          </p:cNvSpPr>
          <p:nvPr>
            <p:ph idx="1"/>
          </p:nvPr>
        </p:nvSpPr>
        <p:spPr>
          <a:xfrm>
            <a:off x="1416050" y="1815051"/>
            <a:ext cx="6636016" cy="2935704"/>
          </a:xfrm>
        </p:spPr>
        <p:txBody>
          <a:bodyPr>
            <a:normAutofit fontScale="77500" lnSpcReduction="20000"/>
          </a:bodyPr>
          <a:lstStyle/>
          <a:p>
            <a:r>
              <a:rPr lang="en-US" dirty="0"/>
              <a:t>-Interoperability (data liquidity) is an unrealized goal of the HITECH act</a:t>
            </a:r>
            <a:r>
              <a:rPr lang="en-US" dirty="0" smtClean="0"/>
              <a:t>.</a:t>
            </a:r>
          </a:p>
          <a:p>
            <a:endParaRPr lang="en-US" sz="900" dirty="0"/>
          </a:p>
          <a:p>
            <a:r>
              <a:rPr lang="en-US" dirty="0" smtClean="0"/>
              <a:t>-The Pew Project: </a:t>
            </a:r>
          </a:p>
          <a:p>
            <a:r>
              <a:rPr lang="en-US" dirty="0"/>
              <a:t>	</a:t>
            </a:r>
            <a:r>
              <a:rPr lang="en-US" dirty="0" smtClean="0"/>
              <a:t>-Understanding Clinical Quality Registries</a:t>
            </a:r>
          </a:p>
          <a:p>
            <a:r>
              <a:rPr lang="en-US" dirty="0" smtClean="0"/>
              <a:t>	-Adopting Established Informatics Standards 	(SNOMED CT, 	</a:t>
            </a:r>
            <a:r>
              <a:rPr lang="en-US" dirty="0" err="1" smtClean="0"/>
              <a:t>RxNorm</a:t>
            </a:r>
            <a:r>
              <a:rPr lang="en-US" dirty="0" smtClean="0"/>
              <a:t>, LOINC)</a:t>
            </a:r>
          </a:p>
          <a:p>
            <a:r>
              <a:rPr lang="en-US" dirty="0"/>
              <a:t>	</a:t>
            </a:r>
            <a:r>
              <a:rPr lang="en-US" dirty="0" smtClean="0"/>
              <a:t>-Build out a data dictionary that is understandable by both 	computer scientists and clinicians.</a:t>
            </a:r>
          </a:p>
          <a:p>
            <a:endParaRPr lang="en-US" sz="900" dirty="0"/>
          </a:p>
          <a:p>
            <a:r>
              <a:rPr lang="en-US" dirty="0" smtClean="0"/>
              <a:t>-80% of an AI Scientist’s time is devoted to “cleaning up the data”</a:t>
            </a:r>
          </a:p>
          <a:p>
            <a:endParaRPr lang="en-US" sz="1000" dirty="0" smtClean="0"/>
          </a:p>
          <a:p>
            <a:r>
              <a:rPr lang="en-US" dirty="0" smtClean="0"/>
              <a:t>-Good Data can help overcome limitations of natural language processing</a:t>
            </a:r>
          </a:p>
          <a:p>
            <a:endParaRPr lang="en-US" sz="1100" dirty="0" smtClean="0"/>
          </a:p>
          <a:p>
            <a:r>
              <a:rPr lang="en-US" dirty="0" smtClean="0"/>
              <a:t>-“What you say, what you mean, what you didn’t say, and what you didn’t think”</a:t>
            </a:r>
          </a:p>
          <a:p>
            <a:endParaRPr lang="en-US" sz="900" dirty="0" smtClean="0"/>
          </a:p>
          <a:p>
            <a:endParaRPr lang="en-US" sz="900" dirty="0" smtClean="0"/>
          </a:p>
        </p:txBody>
      </p:sp>
      <p:sp>
        <p:nvSpPr>
          <p:cNvPr id="4" name="Content Placeholder 3"/>
          <p:cNvSpPr>
            <a:spLocks noGrp="1"/>
          </p:cNvSpPr>
          <p:nvPr>
            <p:ph sz="quarter" idx="10"/>
          </p:nvPr>
        </p:nvSpPr>
        <p:spPr>
          <a:xfrm>
            <a:off x="1416049" y="1491917"/>
            <a:ext cx="6636017" cy="323134"/>
          </a:xfrm>
        </p:spPr>
        <p:txBody>
          <a:bodyPr/>
          <a:lstStyle/>
          <a:p>
            <a:pPr algn="ctr"/>
            <a:r>
              <a:rPr lang="en-US" dirty="0" smtClean="0"/>
              <a:t>Core for Good Data</a:t>
            </a:r>
            <a:endParaRPr lang="en-US" dirty="0"/>
          </a:p>
          <a:p>
            <a:pPr algn="ctr"/>
            <a:endParaRPr lang="en-US" dirty="0"/>
          </a:p>
        </p:txBody>
      </p:sp>
    </p:spTree>
    <p:extLst>
      <p:ext uri="{BB962C8B-B14F-4D97-AF65-F5344CB8AC3E}">
        <p14:creationId xmlns:p14="http://schemas.microsoft.com/office/powerpoint/2010/main" val="157410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1112540"/>
          </a:xfrm>
        </p:spPr>
        <p:txBody>
          <a:bodyPr/>
          <a:lstStyle/>
          <a:p>
            <a:r>
              <a:rPr lang="en-US" sz="4000" dirty="0"/>
              <a:t>The Center for Intelligent Health Care</a:t>
            </a:r>
          </a:p>
        </p:txBody>
      </p:sp>
      <p:sp>
        <p:nvSpPr>
          <p:cNvPr id="3" name="Content Placeholder 2"/>
          <p:cNvSpPr>
            <a:spLocks noGrp="1"/>
          </p:cNvSpPr>
          <p:nvPr>
            <p:ph idx="1"/>
          </p:nvPr>
        </p:nvSpPr>
        <p:spPr>
          <a:xfrm>
            <a:off x="1416050" y="1986929"/>
            <a:ext cx="6636016" cy="2413187"/>
          </a:xfrm>
        </p:spPr>
        <p:txBody>
          <a:bodyPr>
            <a:normAutofit fontScale="92500" lnSpcReduction="10000"/>
          </a:bodyPr>
          <a:lstStyle/>
          <a:p>
            <a:r>
              <a:rPr lang="en-US" dirty="0" smtClean="0"/>
              <a:t>-Create an intelligent data dictionary (CRANE) to supply good data to the AI Engine</a:t>
            </a:r>
          </a:p>
          <a:p>
            <a:endParaRPr lang="en-US" sz="800" dirty="0" smtClean="0"/>
          </a:p>
          <a:p>
            <a:r>
              <a:rPr lang="en-US" dirty="0" smtClean="0"/>
              <a:t>-Create </a:t>
            </a:r>
            <a:r>
              <a:rPr lang="en-US" dirty="0"/>
              <a:t>a clinical incubator and prototyping </a:t>
            </a:r>
            <a:r>
              <a:rPr lang="en-US" dirty="0" smtClean="0"/>
              <a:t>lab to train the AI Engine</a:t>
            </a:r>
          </a:p>
          <a:p>
            <a:endParaRPr lang="en-US" sz="900" dirty="0"/>
          </a:p>
          <a:p>
            <a:r>
              <a:rPr lang="en-US" dirty="0" smtClean="0"/>
              <a:t>-Build complexity through the domains, duty, and expertise</a:t>
            </a:r>
          </a:p>
          <a:p>
            <a:endParaRPr lang="en-US" sz="800" dirty="0"/>
          </a:p>
          <a:p>
            <a:r>
              <a:rPr lang="en-US" dirty="0" smtClean="0"/>
              <a:t>-Ultimately</a:t>
            </a:r>
            <a:r>
              <a:rPr lang="en-US" dirty="0"/>
              <a:t>, </a:t>
            </a:r>
            <a:r>
              <a:rPr lang="en-US" dirty="0" smtClean="0"/>
              <a:t>clinicians </a:t>
            </a:r>
            <a:r>
              <a:rPr lang="en-US" dirty="0"/>
              <a:t>teach the AI </a:t>
            </a:r>
            <a:r>
              <a:rPr lang="en-US" dirty="0" smtClean="0"/>
              <a:t>engine </a:t>
            </a:r>
            <a:r>
              <a:rPr lang="en-US" dirty="0"/>
              <a:t>and the AI </a:t>
            </a:r>
            <a:r>
              <a:rPr lang="en-US" dirty="0" smtClean="0"/>
              <a:t>engine </a:t>
            </a:r>
            <a:r>
              <a:rPr lang="en-US" dirty="0"/>
              <a:t>teaches the clinicians</a:t>
            </a:r>
          </a:p>
          <a:p>
            <a:endParaRPr lang="en-US" sz="900" dirty="0" smtClean="0"/>
          </a:p>
        </p:txBody>
      </p:sp>
      <p:sp>
        <p:nvSpPr>
          <p:cNvPr id="4" name="Content Placeholder 3"/>
          <p:cNvSpPr>
            <a:spLocks noGrp="1"/>
          </p:cNvSpPr>
          <p:nvPr>
            <p:ph sz="quarter" idx="10"/>
          </p:nvPr>
        </p:nvSpPr>
        <p:spPr>
          <a:xfrm>
            <a:off x="1416049" y="1409414"/>
            <a:ext cx="6636017" cy="309383"/>
          </a:xfrm>
        </p:spPr>
        <p:txBody>
          <a:bodyPr>
            <a:normAutofit/>
          </a:bodyPr>
          <a:lstStyle/>
          <a:p>
            <a:pPr algn="ctr"/>
            <a:r>
              <a:rPr lang="en-US" dirty="0" smtClean="0"/>
              <a:t>Core for Artificial Intelligence and Human Cognition</a:t>
            </a:r>
            <a:endParaRPr lang="en-US" dirty="0"/>
          </a:p>
          <a:p>
            <a:pPr algn="ctr"/>
            <a:endParaRPr lang="en-US" dirty="0"/>
          </a:p>
        </p:txBody>
      </p:sp>
    </p:spTree>
    <p:extLst>
      <p:ext uri="{BB962C8B-B14F-4D97-AF65-F5344CB8AC3E}">
        <p14:creationId xmlns:p14="http://schemas.microsoft.com/office/powerpoint/2010/main" val="1437992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296874"/>
            <a:ext cx="6636018" cy="1057538"/>
          </a:xfrm>
        </p:spPr>
        <p:txBody>
          <a:bodyPr/>
          <a:lstStyle/>
          <a:p>
            <a:r>
              <a:rPr lang="en-US" sz="4000" dirty="0" smtClean="0"/>
              <a:t>Conclusions</a:t>
            </a:r>
            <a:endParaRPr lang="en-US" sz="4000" dirty="0"/>
          </a:p>
        </p:txBody>
      </p:sp>
      <p:sp>
        <p:nvSpPr>
          <p:cNvPr id="3" name="Content Placeholder 2"/>
          <p:cNvSpPr>
            <a:spLocks noGrp="1"/>
          </p:cNvSpPr>
          <p:nvPr>
            <p:ph idx="1"/>
          </p:nvPr>
        </p:nvSpPr>
        <p:spPr>
          <a:xfrm>
            <a:off x="1416050" y="1732547"/>
            <a:ext cx="6636016" cy="3196408"/>
          </a:xfrm>
        </p:spPr>
        <p:txBody>
          <a:bodyPr/>
          <a:lstStyle/>
          <a:p>
            <a:r>
              <a:rPr lang="en-US" dirty="0" smtClean="0"/>
              <a:t>-Artificial Intelligence will continue to expand in importance for the foreseeable future, but AI in Healthcare is really in its infancy.</a:t>
            </a:r>
          </a:p>
          <a:p>
            <a:endParaRPr lang="en-US" sz="800" dirty="0" smtClean="0"/>
          </a:p>
          <a:p>
            <a:r>
              <a:rPr lang="en-US" dirty="0" smtClean="0"/>
              <a:t>-Artificial Intelligence in the clinical environment will include a full tool kit: Linear regression, natural language, deep learning, but also structured data and support to nudge clinicians to the better practice of medicine </a:t>
            </a:r>
          </a:p>
        </p:txBody>
      </p:sp>
    </p:spTree>
    <p:extLst>
      <p:ext uri="{BB962C8B-B14F-4D97-AF65-F5344CB8AC3E}">
        <p14:creationId xmlns:p14="http://schemas.microsoft.com/office/powerpoint/2010/main" val="140694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9" y="941900"/>
            <a:ext cx="6636018" cy="1952554"/>
          </a:xfrm>
        </p:spPr>
        <p:txBody>
          <a:bodyPr/>
          <a:lstStyle/>
          <a:p>
            <a:r>
              <a:rPr lang="en-US" dirty="0" smtClean="0"/>
              <a:t>What is Artificial Intelligence (AI)?</a:t>
            </a:r>
            <a:endParaRPr lang="en-US" dirty="0"/>
          </a:p>
        </p:txBody>
      </p:sp>
      <p:sp>
        <p:nvSpPr>
          <p:cNvPr id="3" name="Content Placeholder 2"/>
          <p:cNvSpPr>
            <a:spLocks noGrp="1"/>
          </p:cNvSpPr>
          <p:nvPr>
            <p:ph idx="1"/>
          </p:nvPr>
        </p:nvSpPr>
        <p:spPr/>
        <p:txBody>
          <a:bodyPr/>
          <a:lstStyle/>
          <a:p>
            <a:endParaRPr lang="en-US" dirty="0"/>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1242636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113194" y="1299775"/>
            <a:ext cx="2359997" cy="2857447"/>
          </a:xfrm>
          <a:prstGeom prst="rect">
            <a:avLst/>
          </a:prstGeom>
        </p:spPr>
      </p:pic>
      <p:sp>
        <p:nvSpPr>
          <p:cNvPr id="4" name="Content Placeholder 3"/>
          <p:cNvSpPr>
            <a:spLocks noGrp="1"/>
          </p:cNvSpPr>
          <p:nvPr>
            <p:ph sz="quarter" idx="10"/>
          </p:nvPr>
        </p:nvSpPr>
        <p:spPr>
          <a:xfrm>
            <a:off x="1665431" y="479509"/>
            <a:ext cx="6636017" cy="342900"/>
          </a:xfrm>
        </p:spPr>
        <p:txBody>
          <a:bodyPr>
            <a:noAutofit/>
          </a:bodyPr>
          <a:lstStyle/>
          <a:p>
            <a:pPr algn="ctr"/>
            <a:r>
              <a:rPr lang="en-US" sz="3200" dirty="0" smtClean="0"/>
              <a:t>Nope, Sorry, Not Yet</a:t>
            </a:r>
            <a:endParaRPr lang="en-US" sz="3200" dirty="0"/>
          </a:p>
        </p:txBody>
      </p:sp>
      <p:pic>
        <p:nvPicPr>
          <p:cNvPr id="6" name="Picture 5"/>
          <p:cNvPicPr>
            <a:picLocks noChangeAspect="1"/>
          </p:cNvPicPr>
          <p:nvPr/>
        </p:nvPicPr>
        <p:blipFill>
          <a:blip r:embed="rId3"/>
          <a:stretch>
            <a:fillRect/>
          </a:stretch>
        </p:blipFill>
        <p:spPr>
          <a:xfrm>
            <a:off x="1828800" y="1337876"/>
            <a:ext cx="3215547" cy="2857447"/>
          </a:xfrm>
          <a:prstGeom prst="rect">
            <a:avLst/>
          </a:prstGeom>
        </p:spPr>
      </p:pic>
    </p:spTree>
    <p:extLst>
      <p:ext uri="{BB962C8B-B14F-4D97-AF65-F5344CB8AC3E}">
        <p14:creationId xmlns:p14="http://schemas.microsoft.com/office/powerpoint/2010/main" val="4235365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48" y="296874"/>
            <a:ext cx="7370441" cy="1416338"/>
          </a:xfrm>
        </p:spPr>
        <p:txBody>
          <a:bodyPr/>
          <a:lstStyle/>
          <a:p>
            <a:r>
              <a:rPr lang="en-US" sz="4000" dirty="0" smtClean="0"/>
              <a:t>What is Artificial Intelligence</a:t>
            </a:r>
            <a:endParaRPr lang="en-US" sz="4000" dirty="0"/>
          </a:p>
        </p:txBody>
      </p:sp>
      <p:sp>
        <p:nvSpPr>
          <p:cNvPr id="3" name="Content Placeholder 2"/>
          <p:cNvSpPr>
            <a:spLocks noGrp="1"/>
          </p:cNvSpPr>
          <p:nvPr>
            <p:ph idx="1"/>
          </p:nvPr>
        </p:nvSpPr>
        <p:spPr/>
        <p:txBody>
          <a:bodyPr/>
          <a:lstStyle/>
          <a:p>
            <a:r>
              <a:rPr lang="en-US" dirty="0"/>
              <a:t>T</a:t>
            </a:r>
            <a:r>
              <a:rPr lang="en-US" dirty="0" smtClean="0"/>
              <a:t>he </a:t>
            </a:r>
            <a:r>
              <a:rPr lang="en-US" dirty="0"/>
              <a:t>theory and development of computer systems able to perform tasks that normally require human intelligence, such as visual perception, speech recognition, decision-making, and translation between languages.</a:t>
            </a:r>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1427427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AI?</a:t>
            </a:r>
            <a:endParaRPr lang="en-US" dirty="0"/>
          </a:p>
        </p:txBody>
      </p:sp>
      <p:sp>
        <p:nvSpPr>
          <p:cNvPr id="3" name="Content Placeholder 2"/>
          <p:cNvSpPr>
            <a:spLocks noGrp="1"/>
          </p:cNvSpPr>
          <p:nvPr>
            <p:ph idx="1"/>
          </p:nvPr>
        </p:nvSpPr>
        <p:spPr>
          <a:xfrm>
            <a:off x="1416049" y="1952553"/>
            <a:ext cx="7301689" cy="2976401"/>
          </a:xfrm>
        </p:spPr>
        <p:txBody>
          <a:bodyPr>
            <a:normAutofit/>
          </a:bodyPr>
          <a:lstStyle/>
          <a:p>
            <a:pPr marL="285750" indent="-285750"/>
            <a:r>
              <a:rPr lang="en-US" sz="2800" dirty="0" smtClean="0">
                <a:latin typeface="Arial" panose="020B0604020202020204" pitchFamily="34" charset="0"/>
                <a:cs typeface="Arial" panose="020B0604020202020204" pitchFamily="34" charset="0"/>
              </a:rPr>
              <a:t>Can the </a:t>
            </a:r>
            <a:r>
              <a:rPr lang="en-US" sz="2800" dirty="0">
                <a:latin typeface="Arial" panose="020B0604020202020204" pitchFamily="34" charset="0"/>
                <a:cs typeface="Arial" panose="020B0604020202020204" pitchFamily="34" charset="0"/>
              </a:rPr>
              <a:t>entity </a:t>
            </a:r>
            <a:r>
              <a:rPr lang="en-US" sz="2800" dirty="0" smtClean="0">
                <a:latin typeface="Arial" panose="020B0604020202020204" pitchFamily="34" charset="0"/>
                <a:cs typeface="Arial" panose="020B0604020202020204" pitchFamily="34" charset="0"/>
              </a:rPr>
              <a:t>think humanly and rationally?</a:t>
            </a:r>
            <a:endParaRPr lang="en-US" sz="2800" dirty="0">
              <a:latin typeface="Arial" panose="020B0604020202020204" pitchFamily="34" charset="0"/>
              <a:cs typeface="Arial" panose="020B0604020202020204" pitchFamily="34" charset="0"/>
            </a:endParaRPr>
          </a:p>
          <a:p>
            <a:pPr marL="628650" lvl="1"/>
            <a:r>
              <a:rPr lang="en-US" sz="2300" dirty="0">
                <a:latin typeface="Arial" panose="020B0604020202020204" pitchFamily="34" charset="0"/>
                <a:cs typeface="Arial" panose="020B0604020202020204" pitchFamily="34" charset="0"/>
              </a:rPr>
              <a:t>Ex. Draw unbiased insights from data and make useful predictions</a:t>
            </a:r>
            <a:endParaRPr lang="en-US" sz="2800" dirty="0">
              <a:latin typeface="Arial" panose="020B0604020202020204" pitchFamily="34" charset="0"/>
              <a:cs typeface="Arial" panose="020B0604020202020204" pitchFamily="34" charset="0"/>
            </a:endParaRPr>
          </a:p>
          <a:p>
            <a:pPr marL="285750" indent="-285750"/>
            <a:r>
              <a:rPr lang="en-US" sz="2800" dirty="0" smtClean="0">
                <a:latin typeface="Arial" panose="020B0604020202020204" pitchFamily="34" charset="0"/>
                <a:cs typeface="Arial" panose="020B0604020202020204" pitchFamily="34" charset="0"/>
              </a:rPr>
              <a:t>Can the entity act humanly and rationally?</a:t>
            </a:r>
            <a:endParaRPr lang="en-US" sz="2800" dirty="0">
              <a:latin typeface="Arial" panose="020B0604020202020204" pitchFamily="34" charset="0"/>
              <a:cs typeface="Arial" panose="020B0604020202020204" pitchFamily="34" charset="0"/>
            </a:endParaRPr>
          </a:p>
          <a:p>
            <a:pPr marL="628650" lvl="1"/>
            <a:r>
              <a:rPr lang="en-US" sz="2300" dirty="0">
                <a:latin typeface="Arial" panose="020B0604020202020204" pitchFamily="34" charset="0"/>
                <a:cs typeface="Arial" panose="020B0604020202020204" pitchFamily="34" charset="0"/>
              </a:rPr>
              <a:t>Ex. In a restaurant, take meal order and serve customer seamlessly</a:t>
            </a:r>
            <a:endParaRPr lang="en-US" sz="2700" dirty="0">
              <a:latin typeface="Arial" panose="020B0604020202020204" pitchFamily="34" charset="0"/>
              <a:cs typeface="Arial" panose="020B0604020202020204" pitchFamily="34" charset="0"/>
            </a:endParaRPr>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797709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2F86-27C1-4EB7-BB34-85487806697E}"/>
              </a:ext>
            </a:extLst>
          </p:cNvPr>
          <p:cNvSpPr>
            <a:spLocks noGrp="1"/>
          </p:cNvSpPr>
          <p:nvPr>
            <p:ph type="title"/>
          </p:nvPr>
        </p:nvSpPr>
        <p:spPr>
          <a:xfrm>
            <a:off x="1416049" y="295647"/>
            <a:ext cx="6666078" cy="1051890"/>
          </a:xfrm>
        </p:spPr>
        <p:txBody>
          <a:bodyPr>
            <a:normAutofit/>
          </a:bodyPr>
          <a:lstStyle/>
          <a:p>
            <a:r>
              <a:rPr lang="en-US" sz="5400" b="1" dirty="0" smtClean="0">
                <a:latin typeface="Arial" panose="020B0604020202020204" pitchFamily="34" charset="0"/>
                <a:cs typeface="Arial" panose="020B0604020202020204" pitchFamily="34" charset="0"/>
              </a:rPr>
              <a:t>AI Techniques</a:t>
            </a:r>
            <a:endParaRPr lang="en-US"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129AFCF-1FA8-405A-BDB8-729A2983911D}"/>
              </a:ext>
            </a:extLst>
          </p:cNvPr>
          <p:cNvSpPr>
            <a:spLocks noGrp="1"/>
          </p:cNvSpPr>
          <p:nvPr>
            <p:ph idx="1"/>
          </p:nvPr>
        </p:nvSpPr>
        <p:spPr>
          <a:xfrm>
            <a:off x="1416049" y="1711986"/>
            <a:ext cx="6666077" cy="3215742"/>
          </a:xfrm>
        </p:spPr>
        <p:txBody>
          <a:bodyPr/>
          <a:lstStyle/>
          <a:p>
            <a:pPr marL="285750" indent="-285750"/>
            <a:endParaRPr lang="en-US" sz="1800" dirty="0" smtClean="0">
              <a:latin typeface="Arial" panose="020B0604020202020204" pitchFamily="34" charset="0"/>
              <a:cs typeface="Arial" panose="020B0604020202020204" pitchFamily="34" charset="0"/>
            </a:endParaRPr>
          </a:p>
          <a:p>
            <a:pPr marL="628650" lvl="1" indent="-285750"/>
            <a:r>
              <a:rPr lang="en-US" sz="2700" dirty="0" smtClean="0">
                <a:solidFill>
                  <a:srgbClr val="93C2D7"/>
                </a:solidFill>
                <a:latin typeface="Arial" panose="020B0604020202020204" pitchFamily="34" charset="0"/>
                <a:cs typeface="Arial" panose="020B0604020202020204" pitchFamily="34" charset="0"/>
              </a:rPr>
              <a:t>Knowledge-based </a:t>
            </a:r>
            <a:r>
              <a:rPr lang="en-US" sz="2700" dirty="0">
                <a:solidFill>
                  <a:srgbClr val="93C2D7"/>
                </a:solidFill>
                <a:latin typeface="Arial" panose="020B0604020202020204" pitchFamily="34" charset="0"/>
                <a:cs typeface="Arial" panose="020B0604020202020204" pitchFamily="34" charset="0"/>
              </a:rPr>
              <a:t>approaches</a:t>
            </a:r>
          </a:p>
          <a:p>
            <a:pPr marL="628650" lvl="1" indent="-285750"/>
            <a:endParaRPr lang="en-US" sz="2700" dirty="0">
              <a:solidFill>
                <a:srgbClr val="93C2D7"/>
              </a:solidFill>
              <a:latin typeface="Arial" panose="020B0604020202020204" pitchFamily="34" charset="0"/>
              <a:cs typeface="Arial" panose="020B0604020202020204" pitchFamily="34" charset="0"/>
            </a:endParaRPr>
          </a:p>
          <a:p>
            <a:pPr marL="628650" lvl="1" indent="-285750"/>
            <a:r>
              <a:rPr lang="en-US" sz="2800" dirty="0">
                <a:solidFill>
                  <a:srgbClr val="93C2D7"/>
                </a:solidFill>
                <a:latin typeface="Arial" panose="020B0604020202020204" pitchFamily="34" charset="0"/>
                <a:cs typeface="Arial" panose="020B0604020202020204" pitchFamily="34" charset="0"/>
              </a:rPr>
              <a:t>Machine-learning approaches</a:t>
            </a:r>
          </a:p>
          <a:p>
            <a:endParaRPr lang="en-US" dirty="0"/>
          </a:p>
        </p:txBody>
      </p:sp>
    </p:spTree>
    <p:extLst>
      <p:ext uri="{BB962C8B-B14F-4D97-AF65-F5344CB8AC3E}">
        <p14:creationId xmlns:p14="http://schemas.microsoft.com/office/powerpoint/2010/main" val="215186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C7EA-A543-4ADF-9ED2-85D774376D34}"/>
              </a:ext>
            </a:extLst>
          </p:cNvPr>
          <p:cNvSpPr>
            <a:spLocks noGrp="1"/>
          </p:cNvSpPr>
          <p:nvPr>
            <p:ph type="title"/>
          </p:nvPr>
        </p:nvSpPr>
        <p:spPr/>
        <p:txBody>
          <a:bodyPr>
            <a:normAutofit/>
          </a:bodyPr>
          <a:lstStyle/>
          <a:p>
            <a:r>
              <a:rPr lang="en-US" sz="5400" b="1" dirty="0">
                <a:latin typeface="Arial" panose="020B0604020202020204" pitchFamily="34" charset="0"/>
                <a:cs typeface="Arial" panose="020B0604020202020204" pitchFamily="34" charset="0"/>
              </a:rPr>
              <a:t>Knowledge Base</a:t>
            </a:r>
          </a:p>
        </p:txBody>
      </p:sp>
      <p:sp>
        <p:nvSpPr>
          <p:cNvPr id="3" name="Content Placeholder 2">
            <a:extLst>
              <a:ext uri="{FF2B5EF4-FFF2-40B4-BE49-F238E27FC236}">
                <a16:creationId xmlns:a16="http://schemas.microsoft.com/office/drawing/2014/main" id="{708DBC9C-5D66-48E3-B2F1-B259231EF98E}"/>
              </a:ext>
            </a:extLst>
          </p:cNvPr>
          <p:cNvSpPr>
            <a:spLocks noGrp="1"/>
          </p:cNvSpPr>
          <p:nvPr>
            <p:ph idx="1"/>
          </p:nvPr>
        </p:nvSpPr>
        <p:spPr>
          <a:xfrm>
            <a:off x="1416049" y="1863213"/>
            <a:ext cx="6666077" cy="3064515"/>
          </a:xfrm>
        </p:spPr>
        <p:txBody>
          <a:bodyPr>
            <a:normAutofit/>
          </a:bodyPr>
          <a:lstStyle/>
          <a:p>
            <a:pPr marL="285750" indent="-285750"/>
            <a:r>
              <a:rPr lang="en-US" sz="2400" dirty="0">
                <a:latin typeface="Arial" panose="020B0604020202020204" pitchFamily="34" charset="0"/>
                <a:cs typeface="Arial" panose="020B0604020202020204" pitchFamily="34" charset="0"/>
              </a:rPr>
              <a:t>The knowledge base approaches </a:t>
            </a:r>
            <a:r>
              <a:rPr lang="en-US" sz="2400" dirty="0" smtClean="0">
                <a:latin typeface="Arial" panose="020B0604020202020204" pitchFamily="34" charset="0"/>
                <a:cs typeface="Arial" panose="020B0604020202020204" pitchFamily="34" charset="0"/>
              </a:rPr>
              <a:t>that </a:t>
            </a:r>
            <a:r>
              <a:rPr lang="en-US" sz="2400" dirty="0">
                <a:latin typeface="Arial" panose="020B0604020202020204" pitchFamily="34" charset="0"/>
                <a:cs typeface="Arial" panose="020B0604020202020204" pitchFamily="34" charset="0"/>
              </a:rPr>
              <a:t>compute reasons about statements deemed to be true about the world</a:t>
            </a:r>
          </a:p>
          <a:p>
            <a:pPr marL="628650" lvl="1" indent="-285750"/>
            <a:r>
              <a:rPr lang="en-US" sz="2300" dirty="0">
                <a:solidFill>
                  <a:srgbClr val="93C2D7"/>
                </a:solidFill>
                <a:latin typeface="Arial" panose="020B0604020202020204" pitchFamily="34" charset="0"/>
                <a:cs typeface="Arial" panose="020B0604020202020204" pitchFamily="34" charset="0"/>
              </a:rPr>
              <a:t>An operator/programmer implements such statements in terms of rules</a:t>
            </a:r>
          </a:p>
          <a:p>
            <a:pPr marL="628650" lvl="1" indent="-285750"/>
            <a:r>
              <a:rPr lang="en-US" sz="2300" dirty="0">
                <a:solidFill>
                  <a:srgbClr val="93C2D7"/>
                </a:solidFill>
                <a:latin typeface="Arial" panose="020B0604020202020204" pitchFamily="34" charset="0"/>
                <a:cs typeface="Arial" panose="020B0604020202020204" pitchFamily="34" charset="0"/>
              </a:rPr>
              <a:t>A logical inference engine processes these rules to draw patterns/capture knowledge about the world</a:t>
            </a:r>
          </a:p>
        </p:txBody>
      </p:sp>
      <p:sp>
        <p:nvSpPr>
          <p:cNvPr id="5" name="Content Placeholder 3">
            <a:extLst>
              <a:ext uri="{FF2B5EF4-FFF2-40B4-BE49-F238E27FC236}">
                <a16:creationId xmlns:a16="http://schemas.microsoft.com/office/drawing/2014/main" id="{D47D5074-761F-40B5-BE45-0BCB1760CBB3}"/>
              </a:ext>
            </a:extLst>
          </p:cNvPr>
          <p:cNvSpPr>
            <a:spLocks noGrp="1"/>
          </p:cNvSpPr>
          <p:nvPr>
            <p:ph sz="quarter" idx="10"/>
          </p:nvPr>
        </p:nvSpPr>
        <p:spPr>
          <a:xfrm>
            <a:off x="1416050" y="1327299"/>
            <a:ext cx="6666077" cy="342900"/>
          </a:xfrm>
        </p:spPr>
        <p:txBody>
          <a:bodyPr/>
          <a:lstStyle/>
          <a:p>
            <a:pPr marL="0" indent="0" algn="ctr">
              <a:buNone/>
            </a:pPr>
            <a:endParaRPr lang="en-US" dirty="0"/>
          </a:p>
        </p:txBody>
      </p:sp>
    </p:spTree>
    <p:extLst>
      <p:ext uri="{BB962C8B-B14F-4D97-AF65-F5344CB8AC3E}">
        <p14:creationId xmlns:p14="http://schemas.microsoft.com/office/powerpoint/2010/main" val="262557039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7035</TotalTime>
  <Words>1491</Words>
  <Application>Microsoft Office PowerPoint</Application>
  <PresentationFormat>On-screen Show (16:9)</PresentationFormat>
  <Paragraphs>190</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Arial-BoldMT</vt:lpstr>
      <vt:lpstr>Calibri</vt:lpstr>
      <vt:lpstr>Wingdings</vt:lpstr>
      <vt:lpstr>Default Theme</vt:lpstr>
      <vt:lpstr>Human and Computer Collaboration in Medicine</vt:lpstr>
      <vt:lpstr>Disclosures:</vt:lpstr>
      <vt:lpstr>PowerPoint Presentation</vt:lpstr>
      <vt:lpstr>What is Artificial Intelligence (AI)?</vt:lpstr>
      <vt:lpstr>PowerPoint Presentation</vt:lpstr>
      <vt:lpstr>What is Artificial Intelligence</vt:lpstr>
      <vt:lpstr>What is AI?</vt:lpstr>
      <vt:lpstr>AI Techniques</vt:lpstr>
      <vt:lpstr>Knowledge Base</vt:lpstr>
      <vt:lpstr>Machine Learning</vt:lpstr>
      <vt:lpstr>Machine Learning</vt:lpstr>
      <vt:lpstr>Deep Learning </vt:lpstr>
      <vt:lpstr>Deep Learning</vt:lpstr>
      <vt:lpstr>Deep Learning</vt:lpstr>
      <vt:lpstr>Neural Network</vt:lpstr>
      <vt:lpstr>Supervised Learning</vt:lpstr>
      <vt:lpstr>Unsupervised Learning</vt:lpstr>
      <vt:lpstr>PowerPoint Presentation</vt:lpstr>
      <vt:lpstr>Reinforcement Learning</vt:lpstr>
      <vt:lpstr>Reinforcement Learning</vt:lpstr>
      <vt:lpstr>Human Cognition</vt:lpstr>
      <vt:lpstr>Human Cognition</vt:lpstr>
      <vt:lpstr>Human Cognition</vt:lpstr>
      <vt:lpstr>Collaborative AI</vt:lpstr>
      <vt:lpstr>Collaborative AI</vt:lpstr>
      <vt:lpstr>Collaborative AI</vt:lpstr>
      <vt:lpstr>Collaborative AI</vt:lpstr>
      <vt:lpstr>Collaborative AI</vt:lpstr>
      <vt:lpstr>Collaborative AI</vt:lpstr>
      <vt:lpstr>Collaborative AI</vt:lpstr>
      <vt:lpstr>The Science of Learning</vt:lpstr>
      <vt:lpstr>The Center for Intelligent Health Care</vt:lpstr>
      <vt:lpstr>The Center for Intelligent Health Care</vt:lpstr>
      <vt:lpstr>The Center for Intelligent Health Care</vt:lpstr>
      <vt:lpstr>The Center for Intelligent Health Care</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Windle, John</cp:lastModifiedBy>
  <cp:revision>53</cp:revision>
  <dcterms:created xsi:type="dcterms:W3CDTF">2014-09-17T15:14:42Z</dcterms:created>
  <dcterms:modified xsi:type="dcterms:W3CDTF">2019-10-22T16:58:48Z</dcterms:modified>
</cp:coreProperties>
</file>