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33" r:id="rId2"/>
    <p:sldId id="332" r:id="rId3"/>
    <p:sldId id="321" r:id="rId4"/>
    <p:sldId id="326" r:id="rId5"/>
    <p:sldId id="328" r:id="rId6"/>
    <p:sldId id="330" r:id="rId7"/>
    <p:sldId id="331" r:id="rId8"/>
    <p:sldId id="327" r:id="rId9"/>
    <p:sldId id="322" r:id="rId10"/>
    <p:sldId id="323" r:id="rId11"/>
    <p:sldId id="324" r:id="rId12"/>
    <p:sldId id="325" r:id="rId13"/>
    <p:sldId id="33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B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8A479E-2AAE-4A11-B440-3D98A1CA0BA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144DBD-63AB-4F53-AF3D-6DF2FB63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EDEF86-6219-4CCC-B2AC-008E78D03FFC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3CB388-72C7-499A-9DCF-23A3C8AD8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" y="16932"/>
            <a:ext cx="12158858" cy="6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35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8BDA6D67-8E0D-4D1E-ADEE-BB8CFD1EFC9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76EFD29E-67D5-421C-890F-2688AE982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8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8BDA6D67-8E0D-4D1E-ADEE-BB8CFD1EFC9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6EFD29E-67D5-421C-890F-2688AE982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"/>
            <a:ext cx="12191999" cy="6859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39404"/>
            <a:ext cx="1130300" cy="7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582" y="378068"/>
            <a:ext cx="4768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Agenda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527" y="1527966"/>
            <a:ext cx="9966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Approval of January 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meeting minutes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Approve </a:t>
            </a:r>
            <a:r>
              <a:rPr lang="en-US" sz="2400" dirty="0">
                <a:solidFill>
                  <a:srgbClr val="002060"/>
                </a:solidFill>
              </a:rPr>
              <a:t>the vision and mission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BOD roles and responsibilities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Meeting schedule and regularity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BOD meetings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Location of meeting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Member meetings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Update on COVID Vaccination Distribution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Lightning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Other </a:t>
            </a:r>
            <a:r>
              <a:rPr lang="en-US" sz="2400" dirty="0">
                <a:solidFill>
                  <a:srgbClr val="002060"/>
                </a:solidFill>
              </a:rPr>
              <a:t>Research ideas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Adjourn </a:t>
            </a:r>
          </a:p>
        </p:txBody>
      </p:sp>
    </p:spTree>
    <p:extLst>
      <p:ext uri="{BB962C8B-B14F-4D97-AF65-F5344CB8AC3E}">
        <p14:creationId xmlns:p14="http://schemas.microsoft.com/office/powerpoint/2010/main" val="59137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2086" y="377169"/>
            <a:ext cx="768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Preliminary Survey Responses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N=8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526" y="1823719"/>
            <a:ext cx="9966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Is your clinic interested in administering current or future vaccines?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Yes-8, No-0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Freezer storage at site?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Yes-2, No-6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Ability to monitor patients after vaccine?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Yes-8, No-0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Resources needed to administer COVID-19 vaccines?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Administrative support for documentation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Freezers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6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2086" y="377169"/>
            <a:ext cx="768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Preliminary Survey Responses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N=8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526" y="1823719"/>
            <a:ext cx="9966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Does your clinic participate in research?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Yes-1, No-7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Type of research: QI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Top areas or research interest: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Telehealth and innovative technology to improve health access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Quality Improvement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Connecting clinical care and community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Obesity across the lifespan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Behavioral health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9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2086" y="377169"/>
            <a:ext cx="768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Preliminary Survey Responses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N=8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526" y="1823719"/>
            <a:ext cx="9966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Barriers to research: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Not enough clinic support (research coordinators, research assistants, data management, etc.)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Interest in professional development opportunities: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CME/CNE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Webinars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Remote training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Telementoring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1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53" y="1915886"/>
            <a:ext cx="10353761" cy="1326321"/>
          </a:xfrm>
        </p:spPr>
        <p:txBody>
          <a:bodyPr/>
          <a:lstStyle/>
          <a:p>
            <a:r>
              <a:rPr lang="en-US" sz="8800" dirty="0" smtClean="0">
                <a:solidFill>
                  <a:srgbClr val="002060"/>
                </a:solidFill>
              </a:rPr>
              <a:t>Next meeting: </a:t>
            </a:r>
            <a:br>
              <a:rPr lang="en-US" sz="8800" dirty="0" smtClean="0">
                <a:solidFill>
                  <a:srgbClr val="002060"/>
                </a:solidFill>
              </a:rPr>
            </a:br>
            <a:r>
              <a:rPr lang="en-US" sz="8800" dirty="0" smtClean="0">
                <a:solidFill>
                  <a:srgbClr val="002060"/>
                </a:solidFill>
              </a:rPr>
              <a:t>March 9</a:t>
            </a:r>
            <a:r>
              <a:rPr lang="en-US" sz="8800" baseline="30000" dirty="0" smtClean="0">
                <a:solidFill>
                  <a:srgbClr val="002060"/>
                </a:solidFill>
              </a:rPr>
              <a:t>th</a:t>
            </a:r>
            <a:r>
              <a:rPr lang="en-US" sz="8800" dirty="0" smtClean="0">
                <a:solidFill>
                  <a:srgbClr val="002060"/>
                </a:solidFill>
              </a:rPr>
              <a:t>, 12PM</a:t>
            </a:r>
            <a:endParaRPr lang="en-US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53" y="1654629"/>
            <a:ext cx="10353761" cy="1326321"/>
          </a:xfrm>
        </p:spPr>
        <p:txBody>
          <a:bodyPr/>
          <a:lstStyle/>
          <a:p>
            <a:r>
              <a:rPr lang="en-US" sz="9600" dirty="0" smtClean="0">
                <a:solidFill>
                  <a:srgbClr val="002060"/>
                </a:solidFill>
              </a:rPr>
              <a:t>Vision and mission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582" y="378068"/>
            <a:ext cx="4768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Vision and 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3527" y="1527966"/>
            <a:ext cx="9966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Vision</a:t>
            </a:r>
            <a:r>
              <a:rPr lang="en-US" sz="2800" dirty="0">
                <a:solidFill>
                  <a:srgbClr val="002060"/>
                </a:solidFill>
              </a:rPr>
              <a:t>: Our vision is to build a dedicated network of clinics, clinicians, and investigators to overcome healthcare challenges to enhance primary care across the Great Plains.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Mission</a:t>
            </a:r>
            <a:r>
              <a:rPr lang="en-US" sz="2800" dirty="0">
                <a:solidFill>
                  <a:srgbClr val="002060"/>
                </a:solidFill>
              </a:rPr>
              <a:t>: The mission of the Great Plains Primary Care Practice-Based Research Network is to engage clinicians, investigators, and patients through research, collaboration, and community involvement to improve the health and quality of life in the Great Plains.</a:t>
            </a:r>
          </a:p>
        </p:txBody>
      </p:sp>
    </p:spTree>
    <p:extLst>
      <p:ext uri="{BB962C8B-B14F-4D97-AF65-F5344CB8AC3E}">
        <p14:creationId xmlns:p14="http://schemas.microsoft.com/office/powerpoint/2010/main" val="77898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2582" y="378068"/>
            <a:ext cx="4768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Vision and Mission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3527" y="1527966"/>
            <a:ext cx="9966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Vision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strike="sngStrike" dirty="0">
                <a:solidFill>
                  <a:srgbClr val="002060"/>
                </a:solidFill>
              </a:rPr>
              <a:t>Our vision is to build </a:t>
            </a: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dedicated network of clinics, clinicians, and </a:t>
            </a:r>
            <a:r>
              <a:rPr lang="en-US" sz="2800" dirty="0" smtClean="0">
                <a:solidFill>
                  <a:srgbClr val="002060"/>
                </a:solidFill>
              </a:rPr>
              <a:t>investigators </a:t>
            </a:r>
            <a:r>
              <a:rPr lang="en-US" sz="2800" b="1" dirty="0" smtClean="0"/>
              <a:t>collaborating</a:t>
            </a:r>
            <a:r>
              <a:rPr lang="en-US" sz="2800" dirty="0" smtClean="0">
                <a:solidFill>
                  <a:srgbClr val="002060"/>
                </a:solidFill>
              </a:rPr>
              <a:t> to </a:t>
            </a:r>
            <a:r>
              <a:rPr lang="en-US" sz="2800" dirty="0">
                <a:solidFill>
                  <a:srgbClr val="002060"/>
                </a:solidFill>
              </a:rPr>
              <a:t>overcome healthcare challenges </a:t>
            </a:r>
            <a:r>
              <a:rPr lang="en-US" sz="2800" b="1" dirty="0" smtClean="0">
                <a:solidFill>
                  <a:srgbClr val="002060"/>
                </a:solidFill>
              </a:rPr>
              <a:t>in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strike="sngStrike" dirty="0">
                <a:solidFill>
                  <a:srgbClr val="002060"/>
                </a:solidFill>
              </a:rPr>
              <a:t>enhance</a:t>
            </a:r>
            <a:r>
              <a:rPr lang="en-US" sz="2800" dirty="0">
                <a:solidFill>
                  <a:srgbClr val="002060"/>
                </a:solidFill>
              </a:rPr>
              <a:t> primary care across the Great Plains.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Mission</a:t>
            </a:r>
            <a:r>
              <a:rPr lang="en-US" sz="2800" dirty="0">
                <a:solidFill>
                  <a:srgbClr val="002060"/>
                </a:solidFill>
              </a:rPr>
              <a:t>: The mission of the Great Plains Primary Care Practice-Based Research Network is to engage clinicians, investigators, and patients through research, collaboration, and community involvement to improve the health and quality of life in the Great Plains.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877" y="1147509"/>
            <a:ext cx="281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Changes accepted 2/9/2021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3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853" y="1654629"/>
            <a:ext cx="10353761" cy="1326321"/>
          </a:xfrm>
        </p:spPr>
        <p:txBody>
          <a:bodyPr/>
          <a:lstStyle/>
          <a:p>
            <a:r>
              <a:rPr lang="en-US" sz="9600" dirty="0" smtClean="0">
                <a:solidFill>
                  <a:srgbClr val="002060"/>
                </a:solidFill>
              </a:rPr>
              <a:t>Roles and Responsibilities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456811"/>
            <a:ext cx="113254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000" b="1" dirty="0" smtClean="0"/>
              <a:t>Administrative</a:t>
            </a:r>
            <a:r>
              <a:rPr lang="en-US" sz="2000" dirty="0"/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strike="sngStrike" dirty="0"/>
              <a:t>Finalize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Review </a:t>
            </a:r>
            <a:r>
              <a:rPr lang="en-US" sz="2000" dirty="0" smtClean="0"/>
              <a:t>the </a:t>
            </a:r>
            <a:r>
              <a:rPr lang="en-US" sz="2000" dirty="0"/>
              <a:t>vision and mission of the PBRN </a:t>
            </a:r>
            <a:r>
              <a:rPr lang="en-US" sz="2000" strike="sngStrike" dirty="0"/>
              <a:t>and review for needed updates on an annual </a:t>
            </a:r>
            <a:r>
              <a:rPr lang="en-US" sz="2000" strike="sngStrike" dirty="0" smtClean="0"/>
              <a:t>basis</a:t>
            </a:r>
            <a:endParaRPr lang="en-US" sz="2000" strike="sngStrik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and implement policies that are consistent with the PBRN vision and </a:t>
            </a:r>
            <a:r>
              <a:rPr lang="en-US" sz="2000" dirty="0" smtClean="0"/>
              <a:t>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governance for the PBRN, including activities to strengthen the relationships between network </a:t>
            </a:r>
            <a:r>
              <a:rPr lang="en-US" sz="2000" dirty="0" smtClean="0"/>
              <a:t>sites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Hold </a:t>
            </a:r>
            <a:r>
              <a:rPr lang="en-US" sz="2000" dirty="0"/>
              <a:t>quarterly meetings, or more frequently as determined by the </a:t>
            </a:r>
            <a:r>
              <a:rPr lang="en-US" sz="2000" dirty="0" smtClean="0"/>
              <a:t>Board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/>
              <a:t>performance measures to monitor network successes and areas of improvement, for </a:t>
            </a:r>
            <a:r>
              <a:rPr lang="en-US" sz="2000" dirty="0" smtClean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Research </a:t>
            </a:r>
            <a:r>
              <a:rPr lang="en-US" sz="2000" dirty="0"/>
              <a:t>and Practice Outcomes: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active research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extramural proposals submitted and accepted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Rate, number and representativeness of subjects enrolled in studies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Completed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Regional, national, and international presentations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Peer-reviewed Publications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Practice changes as a result of PBRN </a:t>
            </a:r>
            <a:r>
              <a:rPr lang="en-US" sz="2000" dirty="0" smtClean="0"/>
              <a:t>research </a:t>
            </a:r>
            <a:r>
              <a:rPr lang="en-US" sz="2000" dirty="0" smtClean="0">
                <a:solidFill>
                  <a:srgbClr val="FF0000"/>
                </a:solidFill>
              </a:rPr>
              <a:t>Move to first bullet, this is the ultimate goal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Engagement Indicators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State before research and practice outcomes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Attendance/participation at PBRN meetings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Proportion of sites involved in research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registered sites/clinics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Counties represented</a:t>
            </a:r>
          </a:p>
        </p:txBody>
      </p:sp>
    </p:spTree>
    <p:extLst>
      <p:ext uri="{BB962C8B-B14F-4D97-AF65-F5344CB8AC3E}">
        <p14:creationId xmlns:p14="http://schemas.microsoft.com/office/powerpoint/2010/main" val="62087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7" y="718068"/>
            <a:ext cx="113254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Research</a:t>
            </a:r>
            <a:r>
              <a:rPr lang="en-US" sz="2400" b="1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Reorder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 access to research, champion studies, and promote research through </a:t>
            </a:r>
            <a:r>
              <a:rPr lang="en-US" sz="2400" dirty="0" smtClean="0"/>
              <a:t>clinics </a:t>
            </a:r>
            <a:r>
              <a:rPr lang="en-US" sz="2400" dirty="0" smtClean="0">
                <a:solidFill>
                  <a:srgbClr val="FF0000"/>
                </a:solidFill>
              </a:rPr>
              <a:t>(2)</a:t>
            </a:r>
            <a:endParaRPr lang="en-US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Prioritize ideas and projects that are external to the network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e.g</a:t>
            </a:r>
            <a:r>
              <a:rPr lang="en-US" sz="2400" dirty="0" smtClean="0"/>
              <a:t>., </a:t>
            </a:r>
            <a:r>
              <a:rPr lang="en-US" sz="2400" dirty="0"/>
              <a:t>UNMC investigators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(4)</a:t>
            </a:r>
            <a:endParaRPr lang="en-US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Solicit site-driven research in line with the GP IDeA-CTR Health Priorities List </a:t>
            </a:r>
            <a:r>
              <a:rPr lang="en-US" sz="2400" dirty="0" smtClean="0">
                <a:solidFill>
                  <a:srgbClr val="FF0000"/>
                </a:solidFill>
              </a:rPr>
              <a:t>(3)</a:t>
            </a:r>
            <a:endParaRPr lang="en-US" sz="24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Facilitate the collaborative development of a PBRN research </a:t>
            </a:r>
            <a:r>
              <a:rPr lang="en-US" sz="2400" dirty="0" smtClean="0"/>
              <a:t>agenda </a:t>
            </a:r>
            <a:r>
              <a:rPr lang="en-US" sz="2400" dirty="0" smtClean="0">
                <a:solidFill>
                  <a:srgbClr val="FF0000"/>
                </a:solidFill>
              </a:rPr>
              <a:t>(1)</a:t>
            </a:r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Community </a:t>
            </a:r>
            <a:r>
              <a:rPr lang="en-US" sz="2400" b="1" dirty="0"/>
              <a:t>Engagement: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strategies for clinic engagement and expansion of the network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Facilitate clinic-community partnerships to advance the PBRN vision and 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Monitor membership and participation across sites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Disseminate research findings through clinics and community partner sites</a:t>
            </a:r>
          </a:p>
        </p:txBody>
      </p:sp>
    </p:spTree>
    <p:extLst>
      <p:ext uri="{BB962C8B-B14F-4D97-AF65-F5344CB8AC3E}">
        <p14:creationId xmlns:p14="http://schemas.microsoft.com/office/powerpoint/2010/main" val="227872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0916" y="2386149"/>
            <a:ext cx="10353761" cy="1326321"/>
          </a:xfrm>
        </p:spPr>
        <p:txBody>
          <a:bodyPr/>
          <a:lstStyle/>
          <a:p>
            <a:r>
              <a:rPr lang="en-US" sz="9600" dirty="0" smtClean="0">
                <a:solidFill>
                  <a:srgbClr val="002060"/>
                </a:solidFill>
              </a:rPr>
              <a:t>PBRN Updates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8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2086" y="377169"/>
            <a:ext cx="7689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Preliminary Survey Responses</a:t>
            </a:r>
          </a:p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N=8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3526" y="1880631"/>
            <a:ext cx="9966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Participate as an ACO (Accountable Care Organization):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Yes-2, No-6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Serve as a Medical Student Teaching Site: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Yes-2, No-6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Technology available at your practice: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Video Conferencing-4, Telehealth-8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</a:rPr>
              <a:t>Cynchealth</a:t>
            </a:r>
            <a:r>
              <a:rPr lang="en-US" sz="2800" dirty="0" smtClean="0">
                <a:solidFill>
                  <a:srgbClr val="002060"/>
                </a:solidFill>
              </a:rPr>
              <a:t> Partner (NEHII):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Yes-4, No-4</a:t>
            </a:r>
          </a:p>
        </p:txBody>
      </p:sp>
    </p:spTree>
    <p:extLst>
      <p:ext uri="{BB962C8B-B14F-4D97-AF65-F5344CB8AC3E}">
        <p14:creationId xmlns:p14="http://schemas.microsoft.com/office/powerpoint/2010/main" val="2804043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IDeA">
      <a:dk1>
        <a:srgbClr val="000000"/>
      </a:dk1>
      <a:lt1>
        <a:srgbClr val="FFFFFF"/>
      </a:lt1>
      <a:dk2>
        <a:srgbClr val="00386A"/>
      </a:dk2>
      <a:lt2>
        <a:srgbClr val="A0B325"/>
      </a:lt2>
      <a:accent1>
        <a:srgbClr val="3E4B52"/>
      </a:accent1>
      <a:accent2>
        <a:srgbClr val="991B2C"/>
      </a:accent2>
      <a:accent3>
        <a:srgbClr val="FDC115"/>
      </a:accent3>
      <a:accent4>
        <a:srgbClr val="F67C2A"/>
      </a:accent4>
      <a:accent5>
        <a:srgbClr val="C54F71"/>
      </a:accent5>
      <a:accent6>
        <a:srgbClr val="00ACCA"/>
      </a:accent6>
      <a:hlink>
        <a:srgbClr val="6BA9DA"/>
      </a:hlink>
      <a:folHlink>
        <a:srgbClr val="A0BCD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647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Damask</vt:lpstr>
      <vt:lpstr>PowerPoint Presentation</vt:lpstr>
      <vt:lpstr>Vision and mission</vt:lpstr>
      <vt:lpstr>PowerPoint Presentation</vt:lpstr>
      <vt:lpstr>PowerPoint Presentation</vt:lpstr>
      <vt:lpstr>Roles and Responsibilities</vt:lpstr>
      <vt:lpstr>PowerPoint Presentation</vt:lpstr>
      <vt:lpstr>PowerPoint Presentation</vt:lpstr>
      <vt:lpstr>PBRN Updates</vt:lpstr>
      <vt:lpstr>PowerPoint Presentation</vt:lpstr>
      <vt:lpstr>PowerPoint Presentation</vt:lpstr>
      <vt:lpstr>PowerPoint Presentation</vt:lpstr>
      <vt:lpstr>PowerPoint Presentation</vt:lpstr>
      <vt:lpstr>Next meeting:  March 9th, 12PM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Frankel, Emily L</dc:creator>
  <cp:lastModifiedBy>Frankel, Emily L</cp:lastModifiedBy>
  <cp:revision>47</cp:revision>
  <cp:lastPrinted>2021-02-09T14:14:10Z</cp:lastPrinted>
  <dcterms:created xsi:type="dcterms:W3CDTF">2020-10-29T19:41:17Z</dcterms:created>
  <dcterms:modified xsi:type="dcterms:W3CDTF">2021-02-15T18:49:02Z</dcterms:modified>
</cp:coreProperties>
</file>