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33" r:id="rId2"/>
    <p:sldId id="354" r:id="rId3"/>
    <p:sldId id="355" r:id="rId4"/>
    <p:sldId id="356" r:id="rId5"/>
    <p:sldId id="357" r:id="rId6"/>
    <p:sldId id="358" r:id="rId7"/>
    <p:sldId id="345" r:id="rId8"/>
    <p:sldId id="346" r:id="rId9"/>
    <p:sldId id="347" r:id="rId10"/>
    <p:sldId id="349" r:id="rId11"/>
    <p:sldId id="351" r:id="rId12"/>
    <p:sldId id="359" r:id="rId13"/>
    <p:sldId id="360" r:id="rId14"/>
    <p:sldId id="361" r:id="rId15"/>
    <p:sldId id="362" r:id="rId16"/>
    <p:sldId id="363" r:id="rId17"/>
    <p:sldId id="322" r:id="rId18"/>
    <p:sldId id="340" r:id="rId19"/>
    <p:sldId id="35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B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0" autoAdjust="0"/>
    <p:restoredTop sz="90895" autoAdjust="0"/>
  </p:normalViewPr>
  <p:slideViewPr>
    <p:cSldViewPr snapToGrid="0">
      <p:cViewPr varScale="1">
        <p:scale>
          <a:sx n="97" d="100"/>
          <a:sy n="97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8A479E-2AAE-4A11-B440-3D98A1CA0BAA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144DBD-63AB-4F53-AF3D-6DF2FB63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EDEF86-6219-4CCC-B2AC-008E78D03FFC}" type="datetimeFigureOut">
              <a:rPr lang="en-US" smtClean="0"/>
              <a:t>5/28/21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3CB388-72C7-499A-9DCF-23A3C8AD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DB24-98D9-44D7-89B6-5E0EC7BADD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6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3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3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</a:t>
            </a:r>
            <a:r>
              <a:rPr lang="en-US" baseline="0" dirty="0"/>
              <a:t> here: </a:t>
            </a:r>
            <a:r>
              <a:rPr lang="en-US" dirty="0"/>
              <a:t>Ask for input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B388-72C7-499A-9DCF-23A3C8AD86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7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" y="16932"/>
            <a:ext cx="12158858" cy="6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5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prstGeom prst="rect">
            <a:avLst/>
          </a:prstGeom>
        </p:spPr>
        <p:txBody>
          <a:bodyPr vert="eaVert"/>
          <a:lstStyle>
            <a:lvl1pPr algn="l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5/28/21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</p:spPr>
        <p:txBody>
          <a:bodyPr anchor="ctr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"/>
            <a:ext cx="12191999" cy="6859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39404"/>
            <a:ext cx="1130300" cy="7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2582" y="378068"/>
            <a:ext cx="4768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3527" y="1527966"/>
            <a:ext cx="9966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28950" algn="l"/>
              </a:tabLs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April 13</a:t>
            </a:r>
            <a:r>
              <a:rPr lang="en-US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28950" algn="l"/>
              </a:tabLs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Updates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028950" algn="l"/>
              </a:tabLs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Sharing Opportunities  </a:t>
            </a:r>
          </a:p>
          <a:p>
            <a:pPr marL="742950" lvl="1" indent="-285750">
              <a:buFont typeface="+mj-lt"/>
              <a:buAutoNum type="alphaLcPeriod"/>
              <a:tabLst>
                <a:tab pos="3028950" algn="l"/>
              </a:tabLs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Interoperability Conference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28950" algn="l"/>
              </a:tabLs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Meeting Planning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28950" algn="l"/>
              </a:tabLs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 next meeting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28950" algn="l"/>
              </a:tabLs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 </a:t>
            </a:r>
          </a:p>
        </p:txBody>
      </p:sp>
    </p:spTree>
    <p:extLst>
      <p:ext uri="{BB962C8B-B14F-4D97-AF65-F5344CB8AC3E}">
        <p14:creationId xmlns:p14="http://schemas.microsoft.com/office/powerpoint/2010/main" val="59137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36" y="617772"/>
            <a:ext cx="7829777" cy="4338209"/>
          </a:xfrm>
        </p:spPr>
      </p:pic>
      <p:sp>
        <p:nvSpPr>
          <p:cNvPr id="2" name="TextBox 1"/>
          <p:cNvSpPr txBox="1"/>
          <p:nvPr/>
        </p:nvSpPr>
        <p:spPr>
          <a:xfrm>
            <a:off x="3164877" y="5181891"/>
            <a:ext cx="546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https://gp.cognet.unmc.edu</a:t>
            </a:r>
          </a:p>
        </p:txBody>
      </p:sp>
    </p:spTree>
    <p:extLst>
      <p:ext uri="{BB962C8B-B14F-4D97-AF65-F5344CB8AC3E}">
        <p14:creationId xmlns:p14="http://schemas.microsoft.com/office/powerpoint/2010/main" val="162997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19" y="1069080"/>
            <a:ext cx="8701894" cy="4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04" y="0"/>
            <a:ext cx="526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1866" y="289560"/>
            <a:ext cx="10571974" cy="118386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Data Sharing Opportunities/Registries</a:t>
            </a:r>
            <a:endParaRPr lang="en-US" sz="4800" b="0" cap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057" y="2420881"/>
            <a:ext cx="3730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  General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Post Acute Sequelae CoV-2</a:t>
            </a:r>
          </a:p>
          <a:p>
            <a:r>
              <a:rPr lang="en-US" sz="3200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Others?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05" y="2420881"/>
            <a:ext cx="5795535" cy="3144982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074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1866" y="289560"/>
            <a:ext cx="10571974" cy="118386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Data Sharing Opportunities/</a:t>
            </a:r>
            <a:r>
              <a:rPr lang="en-US" sz="4800" cap="none" dirty="0">
                <a:solidFill>
                  <a:schemeClr val="bg1"/>
                </a:solidFill>
              </a:rPr>
              <a:t>CyncHealth</a:t>
            </a:r>
            <a:endParaRPr lang="en-US" sz="4800" b="0" cap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74520"/>
            <a:ext cx="1114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Nebraska Health Information Exchange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Clinician access to information for participating clinics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medications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allergies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lab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radiology reports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other test results and transcription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Nebraska Prescription Drug Monitoring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0209" y="488053"/>
            <a:ext cx="9213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Future Directions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582" y="1257494"/>
            <a:ext cx="6119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Expand access to state/national EHR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Feasibility metrics for grants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Use EHR/Big Data to determine prevalence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Improve recruitment of rural populations into research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Monitor outcomes of quality improvement research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Link to regional health priorities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Advance interoperability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69" y="1989099"/>
            <a:ext cx="4697296" cy="34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0209" y="488053"/>
            <a:ext cx="9213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Advancing Interoperability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582" y="1380324"/>
            <a:ext cx="10087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Assisting community health systems in achieving meaningful use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Expanding access to resources across member 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Enable practice-level quality improvement and facilitation of surveillance tools for underserved populations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Supporting pragmatic research and patient-centered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Advance culture and idea sharing across the Great Plains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Innovative ways of analyzing real world data – save money over clinical trials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6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0C789540-90C0-3C49-A3E8-49D0C372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5" y="0"/>
            <a:ext cx="5405138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D5BDEBC-A871-C446-97FF-00162B17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53" y="0"/>
            <a:ext cx="556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3700" y="2378233"/>
            <a:ext cx="10353761" cy="1326321"/>
          </a:xfrm>
        </p:spPr>
        <p:txBody>
          <a:bodyPr/>
          <a:lstStyle/>
          <a:p>
            <a:r>
              <a:rPr lang="en-US" sz="8800" dirty="0">
                <a:solidFill>
                  <a:srgbClr val="002060"/>
                </a:solidFill>
              </a:rPr>
              <a:t>Member Meeting</a:t>
            </a:r>
            <a:br>
              <a:rPr lang="en-US" sz="8800" dirty="0">
                <a:solidFill>
                  <a:srgbClr val="002060"/>
                </a:solidFill>
              </a:rPr>
            </a:br>
            <a:r>
              <a:rPr lang="en-US" sz="6000" dirty="0">
                <a:solidFill>
                  <a:srgbClr val="002060"/>
                </a:solidFill>
              </a:rPr>
              <a:t>Summer 2021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9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4910" y="0"/>
            <a:ext cx="478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Member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757" y="963079"/>
            <a:ext cx="11303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Date/Time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 Science/Project ECHO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Spotlight: JY Kim, PhD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of site needs, interests, and outcomes</a:t>
            </a:r>
          </a:p>
          <a:p>
            <a:pPr marL="1371600" lvl="2" indent="-457200"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Breakout sessions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 to join the Board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2895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topics?</a:t>
            </a:r>
          </a:p>
        </p:txBody>
      </p:sp>
    </p:spTree>
    <p:extLst>
      <p:ext uri="{BB962C8B-B14F-4D97-AF65-F5344CB8AC3E}">
        <p14:creationId xmlns:p14="http://schemas.microsoft.com/office/powerpoint/2010/main" val="417255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9255" y="940676"/>
            <a:ext cx="8863353" cy="1156138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Data Sharing Opportunities</a:t>
            </a:r>
            <a:endParaRPr lang="en-US" sz="4800" b="0" cap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04" y="2852718"/>
            <a:ext cx="111386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Link data across sites to increase number of patients in studies, richness of data for studies and increase generalizability of findings. </a:t>
            </a:r>
          </a:p>
          <a:p>
            <a:pPr lvl="1"/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135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9255" y="940676"/>
            <a:ext cx="8863353" cy="1156138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Data Sharing Opportunities</a:t>
            </a:r>
            <a:endParaRPr lang="en-US" sz="4800" b="0" cap="non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347" y="2521642"/>
            <a:ext cx="1113865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Linkages Through:</a:t>
            </a:r>
          </a:p>
          <a:p>
            <a:endParaRPr lang="en-US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EHR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Registries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CyncHealth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992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527" y="1527966"/>
            <a:ext cx="9966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UNMC’s Clinical Research Analytics Environment (CRANE) is a flexible, inclusive clinical data warehouse containing de-identified data from Nebraska Medicine’s Epic instance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926264-5EC0-A749-9B78-4478E71F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65" y="2889533"/>
            <a:ext cx="8062670" cy="37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E304EC-5FEF-EC4F-9F31-06B739B98318}"/>
              </a:ext>
            </a:extLst>
          </p:cNvPr>
          <p:cNvSpPr txBox="1"/>
          <p:nvPr/>
        </p:nvSpPr>
        <p:spPr>
          <a:xfrm>
            <a:off x="1550683" y="766429"/>
            <a:ext cx="96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CRANE Data Model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1867" y="66728"/>
            <a:ext cx="10170175" cy="58449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Data Sharing Opportunities/EHR</a:t>
            </a:r>
            <a:endParaRPr lang="en-US" sz="4800" b="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5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362" y="1178250"/>
            <a:ext cx="527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868" y="92422"/>
            <a:ext cx="10353761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182" y="1616423"/>
            <a:ext cx="104362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CRANE can be used as a search discovery tool allowing qualified researchers to search de-identified patient data from sources that would otherwise require IRB-approval or asynchronous consideration. </a:t>
            </a:r>
            <a:endParaRPr lang="en-US" sz="3000" dirty="0">
              <a:solidFill>
                <a:srgbClr val="002060"/>
              </a:solidFill>
            </a:endParaRPr>
          </a:p>
          <a:p>
            <a:endParaRPr lang="en-US" sz="3000" b="1" dirty="0">
              <a:solidFill>
                <a:srgbClr val="002060"/>
              </a:solidFill>
            </a:endParaRPr>
          </a:p>
          <a:p>
            <a:r>
              <a:rPr lang="en-US" sz="3000" b="1" dirty="0">
                <a:solidFill>
                  <a:srgbClr val="002060"/>
                </a:solidFill>
              </a:rPr>
              <a:t>Benefits of using the CRANE data model</a:t>
            </a:r>
            <a:r>
              <a:rPr lang="en-US" sz="3000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Resource-efficient use of real-world data for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Local research and quality efforts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Collaboration with local, regional, and national researchers using pragmatic methods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4777" y="912257"/>
            <a:ext cx="96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CRANE Data Model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9539" y="358680"/>
            <a:ext cx="10170175" cy="58449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Data Sharing Opportunities/EHR</a:t>
            </a:r>
            <a:endParaRPr lang="en-US" sz="4800" b="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1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425" y="1902797"/>
            <a:ext cx="9966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</a:rPr>
              <a:t>Registries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</a:rPr>
              <a:t>Patient-provided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</a:rPr>
              <a:t>Links to EHR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</a:rPr>
              <a:t>Links to CyncHealth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</a:rPr>
              <a:t>Examples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1866" y="289560"/>
            <a:ext cx="10571974" cy="118386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Data Sharing Opportunities/Registries</a:t>
            </a:r>
            <a:endParaRPr lang="en-US" sz="4800" b="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001" y="94786"/>
            <a:ext cx="10353761" cy="762000"/>
          </a:xfrm>
        </p:spPr>
        <p:txBody>
          <a:bodyPr/>
          <a:lstStyle/>
          <a:p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GP CogNET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001" y="1237786"/>
            <a:ext cx="5281136" cy="4750419"/>
          </a:xfrm>
        </p:spPr>
        <p:txBody>
          <a:bodyPr/>
          <a:lstStyle/>
          <a:p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018" y="1508076"/>
            <a:ext cx="10798234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A">
                    <a:lumMod val="75000"/>
                  </a:srgbClr>
                </a:solidFill>
              </a:rPr>
              <a:t>Aim 1: Public facing registry to collect information from all individuals ≥ 50 years old (including healthy controls)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 2: Network of family practice clinics across Nebraska and Dakotas specifically interested in AD </a:t>
            </a:r>
          </a:p>
          <a:p>
            <a:pPr marL="742950" lvl="1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A">
                    <a:lumMod val="75000"/>
                  </a:srgbClr>
                </a:solidFill>
                <a:latin typeface="Calibri" panose="020F0502020204030204"/>
              </a:rPr>
              <a:t>Butler County Clinic-David City, NE</a:t>
            </a:r>
          </a:p>
          <a:p>
            <a:pPr marL="742950" lvl="1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Fillmore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38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County Clinic-Geneva, NE</a:t>
            </a:r>
          </a:p>
          <a:p>
            <a:pPr marL="742950" lvl="1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0" dirty="0" err="1">
                <a:solidFill>
                  <a:srgbClr val="00386A">
                    <a:lumMod val="75000"/>
                  </a:srgbClr>
                </a:solidFill>
                <a:latin typeface="Calibri" panose="020F0502020204030204"/>
              </a:rPr>
              <a:t>Fontenelle</a:t>
            </a:r>
            <a:r>
              <a:rPr lang="en-US" sz="2400" dirty="0">
                <a:solidFill>
                  <a:srgbClr val="00386A">
                    <a:lumMod val="75000"/>
                  </a:srgbClr>
                </a:solidFill>
                <a:latin typeface="Calibri" panose="020F0502020204030204"/>
              </a:rPr>
              <a:t> Clinic-Omaha, NE</a:t>
            </a:r>
          </a:p>
          <a:p>
            <a:pPr marL="742950" lvl="1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Sanford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38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Health-Bismarck, ND, Fargo, ND, Sioux Falls, SD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86A">
                    <a:lumMod val="75000"/>
                  </a:srgbClr>
                </a:solidFill>
              </a:rPr>
              <a:t>Purpose: provide well-characterized patient populations to recruit into clinical trials/research across region, provide feasibility assessments for grant applications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38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38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38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1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5014" y="0"/>
            <a:ext cx="216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Dataset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757" y="775089"/>
            <a:ext cx="1153224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Based on NACC UDS, Initial visit</a:t>
            </a:r>
          </a:p>
          <a:p>
            <a:endParaRPr lang="en-US" sz="6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Modifications made to allow self-report through web-portal (or return via USPS)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Questionnaires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Demographics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Health History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Functional Activities Questionnaire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Quick Dementia Rating Scale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European Quality of Life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Neuropsychological Inventory (caregivers only)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Geriatric Depression Scale (participant only)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Dependence Scale</a:t>
            </a:r>
          </a:p>
        </p:txBody>
      </p:sp>
    </p:spTree>
    <p:extLst>
      <p:ext uri="{BB962C8B-B14F-4D97-AF65-F5344CB8AC3E}">
        <p14:creationId xmlns:p14="http://schemas.microsoft.com/office/powerpoint/2010/main" val="198012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4910" y="0"/>
            <a:ext cx="4781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Dataset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757" y="963079"/>
            <a:ext cx="1130364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ts val="600"/>
              </a:spcBef>
            </a:pPr>
            <a:endParaRPr lang="en-US" sz="6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EHR Data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De-identified datasets in federated model </a:t>
            </a: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UNMC (including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Fontenelle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Sanford (potentially in future with further funding)</a:t>
            </a: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Other sites with funding (start with sites on EPIC)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Questions added to assess interest in participation of future studies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Identifiable health history and medication lists will be linked to data from CogNET for subjects who consent to EHR data access and who are from sites allowing EHR access</a:t>
            </a:r>
          </a:p>
        </p:txBody>
      </p:sp>
    </p:spTree>
    <p:extLst>
      <p:ext uri="{BB962C8B-B14F-4D97-AF65-F5344CB8AC3E}">
        <p14:creationId xmlns:p14="http://schemas.microsoft.com/office/powerpoint/2010/main" val="237497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IDeA">
      <a:dk1>
        <a:srgbClr val="000000"/>
      </a:dk1>
      <a:lt1>
        <a:srgbClr val="FFFFFF"/>
      </a:lt1>
      <a:dk2>
        <a:srgbClr val="00386A"/>
      </a:dk2>
      <a:lt2>
        <a:srgbClr val="A0B325"/>
      </a:lt2>
      <a:accent1>
        <a:srgbClr val="3E4B52"/>
      </a:accent1>
      <a:accent2>
        <a:srgbClr val="991B2C"/>
      </a:accent2>
      <a:accent3>
        <a:srgbClr val="FDC115"/>
      </a:accent3>
      <a:accent4>
        <a:srgbClr val="F67C2A"/>
      </a:accent4>
      <a:accent5>
        <a:srgbClr val="C54F71"/>
      </a:accent5>
      <a:accent6>
        <a:srgbClr val="00ACCA"/>
      </a:accent6>
      <a:hlink>
        <a:srgbClr val="6BA9DA"/>
      </a:hlink>
      <a:folHlink>
        <a:srgbClr val="A0BCD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593</Words>
  <Application>Microsoft Macintosh PowerPoint</Application>
  <PresentationFormat>Widescreen</PresentationFormat>
  <Paragraphs>125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GP CogNET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 Meeting Summer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Frankel, Emily L</dc:creator>
  <cp:lastModifiedBy>Frankel, Emily L</cp:lastModifiedBy>
  <cp:revision>99</cp:revision>
  <cp:lastPrinted>2021-03-09T17:15:49Z</cp:lastPrinted>
  <dcterms:created xsi:type="dcterms:W3CDTF">2020-10-29T19:41:17Z</dcterms:created>
  <dcterms:modified xsi:type="dcterms:W3CDTF">2021-05-28T13:38:30Z</dcterms:modified>
</cp:coreProperties>
</file>