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8" r:id="rId3"/>
    <p:sldMasterId id="2147483693" r:id="rId4"/>
    <p:sldMasterId id="2147483706" r:id="rId5"/>
  </p:sldMasterIdLst>
  <p:notesMasterIdLst>
    <p:notesMasterId r:id="rId53"/>
  </p:notesMasterIdLst>
  <p:sldIdLst>
    <p:sldId id="270" r:id="rId6"/>
    <p:sldId id="3331" r:id="rId7"/>
    <p:sldId id="278" r:id="rId8"/>
    <p:sldId id="276" r:id="rId9"/>
    <p:sldId id="3310" r:id="rId10"/>
    <p:sldId id="3309" r:id="rId11"/>
    <p:sldId id="282" r:id="rId12"/>
    <p:sldId id="403" r:id="rId13"/>
    <p:sldId id="277" r:id="rId14"/>
    <p:sldId id="404" r:id="rId15"/>
    <p:sldId id="256" r:id="rId16"/>
    <p:sldId id="279" r:id="rId17"/>
    <p:sldId id="3315" r:id="rId18"/>
    <p:sldId id="3313" r:id="rId19"/>
    <p:sldId id="3316" r:id="rId20"/>
    <p:sldId id="3317" r:id="rId21"/>
    <p:sldId id="3318" r:id="rId22"/>
    <p:sldId id="3314" r:id="rId23"/>
    <p:sldId id="3319" r:id="rId24"/>
    <p:sldId id="3311" r:id="rId25"/>
    <p:sldId id="3308" r:id="rId26"/>
    <p:sldId id="3321" r:id="rId27"/>
    <p:sldId id="3322" r:id="rId28"/>
    <p:sldId id="3323" r:id="rId29"/>
    <p:sldId id="3324" r:id="rId30"/>
    <p:sldId id="3325" r:id="rId31"/>
    <p:sldId id="3326" r:id="rId32"/>
    <p:sldId id="291" r:id="rId33"/>
    <p:sldId id="287" r:id="rId34"/>
    <p:sldId id="3327" r:id="rId35"/>
    <p:sldId id="3329" r:id="rId36"/>
    <p:sldId id="3330" r:id="rId37"/>
    <p:sldId id="3377" r:id="rId38"/>
    <p:sldId id="3374" r:id="rId39"/>
    <p:sldId id="260" r:id="rId40"/>
    <p:sldId id="265" r:id="rId41"/>
    <p:sldId id="3378" r:id="rId42"/>
    <p:sldId id="3357" r:id="rId43"/>
    <p:sldId id="3356" r:id="rId44"/>
    <p:sldId id="3358" r:id="rId45"/>
    <p:sldId id="3360" r:id="rId46"/>
    <p:sldId id="3373" r:id="rId47"/>
    <p:sldId id="3369" r:id="rId48"/>
    <p:sldId id="3370" r:id="rId49"/>
    <p:sldId id="3372" r:id="rId50"/>
    <p:sldId id="3332" r:id="rId51"/>
    <p:sldId id="332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6"/>
    <p:restoredTop sz="66038" autoAdjust="0"/>
  </p:normalViewPr>
  <p:slideViewPr>
    <p:cSldViewPr snapToGrid="0" snapToObjects="1">
      <p:cViewPr varScale="1">
        <p:scale>
          <a:sx n="56" d="100"/>
          <a:sy n="56" d="100"/>
        </p:scale>
        <p:origin x="1901" y="58"/>
      </p:cViewPr>
      <p:guideLst/>
    </p:cSldViewPr>
  </p:slideViewPr>
  <p:notesTextViewPr>
    <p:cViewPr>
      <p:scale>
        <a:sx n="1" d="1"/>
        <a:sy n="1" d="1"/>
      </p:scale>
      <p:origin x="0" y="0"/>
    </p:cViewPr>
  </p:notesTextViewPr>
  <p:sorterViewPr>
    <p:cViewPr>
      <p:scale>
        <a:sx n="100" d="100"/>
        <a:sy n="100" d="100"/>
      </p:scale>
      <p:origin x="0" y="-12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_rels/data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F5A42C-195B-446B-9D39-5777E1EE8C5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353E51E-B288-4E43-99C9-4D14A20A4ED9}">
      <dgm:prSet/>
      <dgm:spPr/>
      <dgm:t>
        <a:bodyPr/>
        <a:lstStyle/>
        <a:p>
          <a:pPr>
            <a:lnSpc>
              <a:spcPct val="100000"/>
            </a:lnSpc>
            <a:defRPr cap="all"/>
          </a:pPr>
          <a:r>
            <a:rPr lang="en-US" dirty="0">
              <a:latin typeface="+mn-lt"/>
            </a:rPr>
            <a:t>Research</a:t>
          </a:r>
        </a:p>
      </dgm:t>
    </dgm:pt>
    <dgm:pt modelId="{8476E8C3-70B6-4D1F-B1E8-A8EFE9111C17}" type="parTrans" cxnId="{66919E54-D7B0-451C-B790-C421B8F660FA}">
      <dgm:prSet/>
      <dgm:spPr/>
      <dgm:t>
        <a:bodyPr/>
        <a:lstStyle/>
        <a:p>
          <a:endParaRPr lang="en-US">
            <a:latin typeface="Montserrat" panose="00000500000000000000" pitchFamily="2" charset="0"/>
          </a:endParaRPr>
        </a:p>
      </dgm:t>
    </dgm:pt>
    <dgm:pt modelId="{00373BDF-BAC8-4CA2-B6CF-68F572F4623F}" type="sibTrans" cxnId="{66919E54-D7B0-451C-B790-C421B8F660FA}">
      <dgm:prSet/>
      <dgm:spPr/>
      <dgm:t>
        <a:bodyPr/>
        <a:lstStyle/>
        <a:p>
          <a:endParaRPr lang="en-US">
            <a:latin typeface="Montserrat" panose="00000500000000000000" pitchFamily="2" charset="0"/>
          </a:endParaRPr>
        </a:p>
      </dgm:t>
    </dgm:pt>
    <dgm:pt modelId="{C7244836-8DF6-4968-BB7B-7F8547B5557E}">
      <dgm:prSet/>
      <dgm:spPr/>
      <dgm:t>
        <a:bodyPr/>
        <a:lstStyle/>
        <a:p>
          <a:pPr>
            <a:lnSpc>
              <a:spcPct val="100000"/>
            </a:lnSpc>
            <a:defRPr cap="all"/>
          </a:pPr>
          <a:r>
            <a:rPr lang="en-US" dirty="0">
              <a:latin typeface="+mn-lt"/>
            </a:rPr>
            <a:t>Quality improvement</a:t>
          </a:r>
        </a:p>
      </dgm:t>
    </dgm:pt>
    <dgm:pt modelId="{13CAB222-3C2D-4AC3-9A20-497B95506AB7}" type="parTrans" cxnId="{E575A9B7-CF29-41CE-B126-FC03FCAF63E1}">
      <dgm:prSet/>
      <dgm:spPr/>
      <dgm:t>
        <a:bodyPr/>
        <a:lstStyle/>
        <a:p>
          <a:endParaRPr lang="en-US">
            <a:latin typeface="Montserrat" panose="00000500000000000000" pitchFamily="2" charset="0"/>
          </a:endParaRPr>
        </a:p>
      </dgm:t>
    </dgm:pt>
    <dgm:pt modelId="{1AD37B97-1057-4549-9463-70C48144FE3A}" type="sibTrans" cxnId="{E575A9B7-CF29-41CE-B126-FC03FCAF63E1}">
      <dgm:prSet/>
      <dgm:spPr/>
      <dgm:t>
        <a:bodyPr/>
        <a:lstStyle/>
        <a:p>
          <a:endParaRPr lang="en-US">
            <a:latin typeface="Montserrat" panose="00000500000000000000" pitchFamily="2" charset="0"/>
          </a:endParaRPr>
        </a:p>
      </dgm:t>
    </dgm:pt>
    <dgm:pt modelId="{09C5BB5B-3EFF-4D61-A2C1-F6A9B4965000}">
      <dgm:prSet/>
      <dgm:spPr/>
      <dgm:t>
        <a:bodyPr/>
        <a:lstStyle/>
        <a:p>
          <a:pPr>
            <a:lnSpc>
              <a:spcPct val="100000"/>
            </a:lnSpc>
            <a:defRPr cap="all"/>
          </a:pPr>
          <a:r>
            <a:rPr lang="en-US" dirty="0">
              <a:latin typeface="+mn-lt"/>
            </a:rPr>
            <a:t>Program evaluation </a:t>
          </a:r>
        </a:p>
      </dgm:t>
    </dgm:pt>
    <dgm:pt modelId="{0611BA73-4F3B-4252-BA9B-AA19F4449150}" type="parTrans" cxnId="{4145B933-3884-4AA1-9216-6911D2637F2A}">
      <dgm:prSet/>
      <dgm:spPr/>
      <dgm:t>
        <a:bodyPr/>
        <a:lstStyle/>
        <a:p>
          <a:endParaRPr lang="en-US">
            <a:latin typeface="Montserrat" panose="00000500000000000000" pitchFamily="2" charset="0"/>
          </a:endParaRPr>
        </a:p>
      </dgm:t>
    </dgm:pt>
    <dgm:pt modelId="{5E811ECB-F691-4231-83E2-A365D3F6C52A}" type="sibTrans" cxnId="{4145B933-3884-4AA1-9216-6911D2637F2A}">
      <dgm:prSet/>
      <dgm:spPr/>
      <dgm:t>
        <a:bodyPr/>
        <a:lstStyle/>
        <a:p>
          <a:endParaRPr lang="en-US">
            <a:latin typeface="Montserrat" panose="00000500000000000000" pitchFamily="2" charset="0"/>
          </a:endParaRPr>
        </a:p>
      </dgm:t>
    </dgm:pt>
    <dgm:pt modelId="{0899FA0C-8128-4A2A-8B3B-C2536B1BF62A}" type="pres">
      <dgm:prSet presAssocID="{CFF5A42C-195B-446B-9D39-5777E1EE8C5A}" presName="root" presStyleCnt="0">
        <dgm:presLayoutVars>
          <dgm:dir/>
          <dgm:resizeHandles val="exact"/>
        </dgm:presLayoutVars>
      </dgm:prSet>
      <dgm:spPr/>
    </dgm:pt>
    <dgm:pt modelId="{D9B951A3-47CF-4205-AFB4-2F982E16DF31}" type="pres">
      <dgm:prSet presAssocID="{F353E51E-B288-4E43-99C9-4D14A20A4ED9}" presName="compNode" presStyleCnt="0"/>
      <dgm:spPr/>
    </dgm:pt>
    <dgm:pt modelId="{1ADF1317-3056-4F99-B814-24E22137C8F7}" type="pres">
      <dgm:prSet presAssocID="{F353E51E-B288-4E43-99C9-4D14A20A4ED9}" presName="iconBgRect" presStyleLbl="bgShp" presStyleIdx="0" presStyleCnt="3"/>
      <dgm:spPr/>
    </dgm:pt>
    <dgm:pt modelId="{BA906008-88A2-4E04-8303-E75CF089C80B}" type="pres">
      <dgm:prSet presAssocID="{F353E51E-B288-4E43-99C9-4D14A20A4E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E30EEE52-618C-48F8-BC19-B7EF5EB1242D}" type="pres">
      <dgm:prSet presAssocID="{F353E51E-B288-4E43-99C9-4D14A20A4ED9}" presName="spaceRect" presStyleCnt="0"/>
      <dgm:spPr/>
    </dgm:pt>
    <dgm:pt modelId="{F1A32AB5-5804-42E9-90B7-BE4C6F520320}" type="pres">
      <dgm:prSet presAssocID="{F353E51E-B288-4E43-99C9-4D14A20A4ED9}" presName="textRect" presStyleLbl="revTx" presStyleIdx="0" presStyleCnt="3">
        <dgm:presLayoutVars>
          <dgm:chMax val="1"/>
          <dgm:chPref val="1"/>
        </dgm:presLayoutVars>
      </dgm:prSet>
      <dgm:spPr/>
    </dgm:pt>
    <dgm:pt modelId="{27BE472A-264E-4C36-BD27-4DABBF42DC03}" type="pres">
      <dgm:prSet presAssocID="{00373BDF-BAC8-4CA2-B6CF-68F572F4623F}" presName="sibTrans" presStyleCnt="0"/>
      <dgm:spPr/>
    </dgm:pt>
    <dgm:pt modelId="{FF7025BD-97BB-4C4F-AA38-6E3AA8773F00}" type="pres">
      <dgm:prSet presAssocID="{C7244836-8DF6-4968-BB7B-7F8547B5557E}" presName="compNode" presStyleCnt="0"/>
      <dgm:spPr/>
    </dgm:pt>
    <dgm:pt modelId="{AF13DCD4-825F-4F7B-A3F9-8834F522049A}" type="pres">
      <dgm:prSet presAssocID="{C7244836-8DF6-4968-BB7B-7F8547B5557E}" presName="iconBgRect" presStyleLbl="bgShp" presStyleIdx="1" presStyleCnt="3"/>
      <dgm:spPr/>
    </dgm:pt>
    <dgm:pt modelId="{7AB002BE-66CC-445A-8583-6634C739C45B}" type="pres">
      <dgm:prSet presAssocID="{C7244836-8DF6-4968-BB7B-7F8547B5557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099836F5-9116-4D77-A0D4-A7F08F5C515D}" type="pres">
      <dgm:prSet presAssocID="{C7244836-8DF6-4968-BB7B-7F8547B5557E}" presName="spaceRect" presStyleCnt="0"/>
      <dgm:spPr/>
    </dgm:pt>
    <dgm:pt modelId="{F38741C5-3248-4991-BB12-78AC675F3395}" type="pres">
      <dgm:prSet presAssocID="{C7244836-8DF6-4968-BB7B-7F8547B5557E}" presName="textRect" presStyleLbl="revTx" presStyleIdx="1" presStyleCnt="3">
        <dgm:presLayoutVars>
          <dgm:chMax val="1"/>
          <dgm:chPref val="1"/>
        </dgm:presLayoutVars>
      </dgm:prSet>
      <dgm:spPr/>
    </dgm:pt>
    <dgm:pt modelId="{5A2C6053-497C-40ED-809C-8C103DE20E74}" type="pres">
      <dgm:prSet presAssocID="{1AD37B97-1057-4549-9463-70C48144FE3A}" presName="sibTrans" presStyleCnt="0"/>
      <dgm:spPr/>
    </dgm:pt>
    <dgm:pt modelId="{CBF5E6D6-ED23-4F04-80D5-53254F0EA6A9}" type="pres">
      <dgm:prSet presAssocID="{09C5BB5B-3EFF-4D61-A2C1-F6A9B4965000}" presName="compNode" presStyleCnt="0"/>
      <dgm:spPr/>
    </dgm:pt>
    <dgm:pt modelId="{CB2429DA-3126-4319-AFA1-3173BE1DF40A}" type="pres">
      <dgm:prSet presAssocID="{09C5BB5B-3EFF-4D61-A2C1-F6A9B4965000}" presName="iconBgRect" presStyleLbl="bgShp" presStyleIdx="2" presStyleCnt="3"/>
      <dgm:spPr/>
    </dgm:pt>
    <dgm:pt modelId="{9D002509-AC08-4E25-8BF4-07FB431E0C30}" type="pres">
      <dgm:prSet presAssocID="{09C5BB5B-3EFF-4D61-A2C1-F6A9B49650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27D324A-51EA-4C3B-BF5D-B79850E3B6DF}" type="pres">
      <dgm:prSet presAssocID="{09C5BB5B-3EFF-4D61-A2C1-F6A9B4965000}" presName="spaceRect" presStyleCnt="0"/>
      <dgm:spPr/>
    </dgm:pt>
    <dgm:pt modelId="{9CC4F7E5-5A4E-4DB5-846F-558D92C176BD}" type="pres">
      <dgm:prSet presAssocID="{09C5BB5B-3EFF-4D61-A2C1-F6A9B4965000}" presName="textRect" presStyleLbl="revTx" presStyleIdx="2" presStyleCnt="3">
        <dgm:presLayoutVars>
          <dgm:chMax val="1"/>
          <dgm:chPref val="1"/>
        </dgm:presLayoutVars>
      </dgm:prSet>
      <dgm:spPr/>
    </dgm:pt>
  </dgm:ptLst>
  <dgm:cxnLst>
    <dgm:cxn modelId="{15D5D52F-E955-4B11-9DCB-A4A915229657}" type="presOf" srcId="{F353E51E-B288-4E43-99C9-4D14A20A4ED9}" destId="{F1A32AB5-5804-42E9-90B7-BE4C6F520320}" srcOrd="0" destOrd="0" presId="urn:microsoft.com/office/officeart/2018/5/layout/IconCircleLabelList"/>
    <dgm:cxn modelId="{4145B933-3884-4AA1-9216-6911D2637F2A}" srcId="{CFF5A42C-195B-446B-9D39-5777E1EE8C5A}" destId="{09C5BB5B-3EFF-4D61-A2C1-F6A9B4965000}" srcOrd="2" destOrd="0" parTransId="{0611BA73-4F3B-4252-BA9B-AA19F4449150}" sibTransId="{5E811ECB-F691-4231-83E2-A365D3F6C52A}"/>
    <dgm:cxn modelId="{57EFE560-04CE-4950-A592-7E8C94576230}" type="presOf" srcId="{C7244836-8DF6-4968-BB7B-7F8547B5557E}" destId="{F38741C5-3248-4991-BB12-78AC675F3395}" srcOrd="0" destOrd="0" presId="urn:microsoft.com/office/officeart/2018/5/layout/IconCircleLabelList"/>
    <dgm:cxn modelId="{66919E54-D7B0-451C-B790-C421B8F660FA}" srcId="{CFF5A42C-195B-446B-9D39-5777E1EE8C5A}" destId="{F353E51E-B288-4E43-99C9-4D14A20A4ED9}" srcOrd="0" destOrd="0" parTransId="{8476E8C3-70B6-4D1F-B1E8-A8EFE9111C17}" sibTransId="{00373BDF-BAC8-4CA2-B6CF-68F572F4623F}"/>
    <dgm:cxn modelId="{E575A9B7-CF29-41CE-B126-FC03FCAF63E1}" srcId="{CFF5A42C-195B-446B-9D39-5777E1EE8C5A}" destId="{C7244836-8DF6-4968-BB7B-7F8547B5557E}" srcOrd="1" destOrd="0" parTransId="{13CAB222-3C2D-4AC3-9A20-497B95506AB7}" sibTransId="{1AD37B97-1057-4549-9463-70C48144FE3A}"/>
    <dgm:cxn modelId="{5A153BE0-0498-4A35-925F-F61340EDD251}" type="presOf" srcId="{CFF5A42C-195B-446B-9D39-5777E1EE8C5A}" destId="{0899FA0C-8128-4A2A-8B3B-C2536B1BF62A}" srcOrd="0" destOrd="0" presId="urn:microsoft.com/office/officeart/2018/5/layout/IconCircleLabelList"/>
    <dgm:cxn modelId="{DCA103EF-5305-43A5-8B9A-12620A617796}" type="presOf" srcId="{09C5BB5B-3EFF-4D61-A2C1-F6A9B4965000}" destId="{9CC4F7E5-5A4E-4DB5-846F-558D92C176BD}" srcOrd="0" destOrd="0" presId="urn:microsoft.com/office/officeart/2018/5/layout/IconCircleLabelList"/>
    <dgm:cxn modelId="{8C15442B-F002-4B73-8511-AC31A8E7069E}" type="presParOf" srcId="{0899FA0C-8128-4A2A-8B3B-C2536B1BF62A}" destId="{D9B951A3-47CF-4205-AFB4-2F982E16DF31}" srcOrd="0" destOrd="0" presId="urn:microsoft.com/office/officeart/2018/5/layout/IconCircleLabelList"/>
    <dgm:cxn modelId="{71B46BC5-906A-470C-BED5-5C61FF0D02E6}" type="presParOf" srcId="{D9B951A3-47CF-4205-AFB4-2F982E16DF31}" destId="{1ADF1317-3056-4F99-B814-24E22137C8F7}" srcOrd="0" destOrd="0" presId="urn:microsoft.com/office/officeart/2018/5/layout/IconCircleLabelList"/>
    <dgm:cxn modelId="{FE820A18-A81C-4549-A32E-639C9EE0AC73}" type="presParOf" srcId="{D9B951A3-47CF-4205-AFB4-2F982E16DF31}" destId="{BA906008-88A2-4E04-8303-E75CF089C80B}" srcOrd="1" destOrd="0" presId="urn:microsoft.com/office/officeart/2018/5/layout/IconCircleLabelList"/>
    <dgm:cxn modelId="{B210F315-8915-434A-ABEE-2E171F46F1DA}" type="presParOf" srcId="{D9B951A3-47CF-4205-AFB4-2F982E16DF31}" destId="{E30EEE52-618C-48F8-BC19-B7EF5EB1242D}" srcOrd="2" destOrd="0" presId="urn:microsoft.com/office/officeart/2018/5/layout/IconCircleLabelList"/>
    <dgm:cxn modelId="{65972313-B3DA-44BA-A5C3-26D3A58CAC80}" type="presParOf" srcId="{D9B951A3-47CF-4205-AFB4-2F982E16DF31}" destId="{F1A32AB5-5804-42E9-90B7-BE4C6F520320}" srcOrd="3" destOrd="0" presId="urn:microsoft.com/office/officeart/2018/5/layout/IconCircleLabelList"/>
    <dgm:cxn modelId="{F35F7D95-E803-46F6-9F34-6C2873B079B7}" type="presParOf" srcId="{0899FA0C-8128-4A2A-8B3B-C2536B1BF62A}" destId="{27BE472A-264E-4C36-BD27-4DABBF42DC03}" srcOrd="1" destOrd="0" presId="urn:microsoft.com/office/officeart/2018/5/layout/IconCircleLabelList"/>
    <dgm:cxn modelId="{E2D596FE-9A54-4F3B-99D9-7D503B28EFD9}" type="presParOf" srcId="{0899FA0C-8128-4A2A-8B3B-C2536B1BF62A}" destId="{FF7025BD-97BB-4C4F-AA38-6E3AA8773F00}" srcOrd="2" destOrd="0" presId="urn:microsoft.com/office/officeart/2018/5/layout/IconCircleLabelList"/>
    <dgm:cxn modelId="{D7FA7AFD-EA00-4ABE-B6B6-74660520CD32}" type="presParOf" srcId="{FF7025BD-97BB-4C4F-AA38-6E3AA8773F00}" destId="{AF13DCD4-825F-4F7B-A3F9-8834F522049A}" srcOrd="0" destOrd="0" presId="urn:microsoft.com/office/officeart/2018/5/layout/IconCircleLabelList"/>
    <dgm:cxn modelId="{8F319FE1-E3A3-4079-988F-5B38995E95B2}" type="presParOf" srcId="{FF7025BD-97BB-4C4F-AA38-6E3AA8773F00}" destId="{7AB002BE-66CC-445A-8583-6634C739C45B}" srcOrd="1" destOrd="0" presId="urn:microsoft.com/office/officeart/2018/5/layout/IconCircleLabelList"/>
    <dgm:cxn modelId="{61218CF1-9588-4C94-8943-8889D9A07A03}" type="presParOf" srcId="{FF7025BD-97BB-4C4F-AA38-6E3AA8773F00}" destId="{099836F5-9116-4D77-A0D4-A7F08F5C515D}" srcOrd="2" destOrd="0" presId="urn:microsoft.com/office/officeart/2018/5/layout/IconCircleLabelList"/>
    <dgm:cxn modelId="{D33042F6-E0DA-4CCA-9EF1-9A94859B5AB7}" type="presParOf" srcId="{FF7025BD-97BB-4C4F-AA38-6E3AA8773F00}" destId="{F38741C5-3248-4991-BB12-78AC675F3395}" srcOrd="3" destOrd="0" presId="urn:microsoft.com/office/officeart/2018/5/layout/IconCircleLabelList"/>
    <dgm:cxn modelId="{D0E1B251-7874-4C58-98A7-48593EB9A199}" type="presParOf" srcId="{0899FA0C-8128-4A2A-8B3B-C2536B1BF62A}" destId="{5A2C6053-497C-40ED-809C-8C103DE20E74}" srcOrd="3" destOrd="0" presId="urn:microsoft.com/office/officeart/2018/5/layout/IconCircleLabelList"/>
    <dgm:cxn modelId="{53E76D24-DBBC-48A3-9AE3-F5BDEFA1DD22}" type="presParOf" srcId="{0899FA0C-8128-4A2A-8B3B-C2536B1BF62A}" destId="{CBF5E6D6-ED23-4F04-80D5-53254F0EA6A9}" srcOrd="4" destOrd="0" presId="urn:microsoft.com/office/officeart/2018/5/layout/IconCircleLabelList"/>
    <dgm:cxn modelId="{1D47336D-B142-4A1F-9AF8-4441A9A628C2}" type="presParOf" srcId="{CBF5E6D6-ED23-4F04-80D5-53254F0EA6A9}" destId="{CB2429DA-3126-4319-AFA1-3173BE1DF40A}" srcOrd="0" destOrd="0" presId="urn:microsoft.com/office/officeart/2018/5/layout/IconCircleLabelList"/>
    <dgm:cxn modelId="{8E780302-1F56-46E7-AEA8-4B3A99E01A02}" type="presParOf" srcId="{CBF5E6D6-ED23-4F04-80D5-53254F0EA6A9}" destId="{9D002509-AC08-4E25-8BF4-07FB431E0C30}" srcOrd="1" destOrd="0" presId="urn:microsoft.com/office/officeart/2018/5/layout/IconCircleLabelList"/>
    <dgm:cxn modelId="{F7BFBC7F-DE8A-47D2-BBB0-646F61A048FC}" type="presParOf" srcId="{CBF5E6D6-ED23-4F04-80D5-53254F0EA6A9}" destId="{A27D324A-51EA-4C3B-BF5D-B79850E3B6DF}" srcOrd="2" destOrd="0" presId="urn:microsoft.com/office/officeart/2018/5/layout/IconCircleLabelList"/>
    <dgm:cxn modelId="{3A9B9830-1479-405B-9E90-BB0DC4862569}" type="presParOf" srcId="{CBF5E6D6-ED23-4F04-80D5-53254F0EA6A9}" destId="{9CC4F7E5-5A4E-4DB5-846F-558D92C176B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47513-B6DE-4F42-9FB2-0167380439B9}" type="doc">
      <dgm:prSet loTypeId="urn:microsoft.com/office/officeart/2018/2/layout/IconVerticalSolidList" loCatId="icon" qsTypeId="urn:microsoft.com/office/officeart/2005/8/quickstyle/simple3" qsCatId="simple" csTypeId="urn:microsoft.com/office/officeart/2005/8/colors/accent1_2" csCatId="accent1" phldr="1"/>
      <dgm:spPr/>
      <dgm:t>
        <a:bodyPr/>
        <a:lstStyle/>
        <a:p>
          <a:endParaRPr lang="en-US"/>
        </a:p>
      </dgm:t>
    </dgm:pt>
    <dgm:pt modelId="{2D0669A3-11FC-497B-84AE-707A34D1D6D5}">
      <dgm:prSet/>
      <dgm:spPr/>
      <dgm:t>
        <a:bodyPr/>
        <a:lstStyle/>
        <a:p>
          <a:pPr>
            <a:lnSpc>
              <a:spcPct val="100000"/>
            </a:lnSpc>
          </a:pPr>
          <a:r>
            <a:rPr lang="en-US" dirty="0">
              <a:latin typeface="+mn-lt"/>
            </a:rPr>
            <a:t>NHC does not charge for health information data from any of the platforms</a:t>
          </a:r>
        </a:p>
      </dgm:t>
    </dgm:pt>
    <dgm:pt modelId="{AA146E20-3811-4492-86B5-16C957400310}" type="parTrans" cxnId="{BB5D3BFA-4C15-405F-ADAF-EBE1DED32FC2}">
      <dgm:prSet/>
      <dgm:spPr/>
      <dgm:t>
        <a:bodyPr/>
        <a:lstStyle/>
        <a:p>
          <a:endParaRPr lang="en-US">
            <a:latin typeface="+mn-lt"/>
          </a:endParaRPr>
        </a:p>
      </dgm:t>
    </dgm:pt>
    <dgm:pt modelId="{E33555A7-F625-4F16-B42B-2897C691009C}" type="sibTrans" cxnId="{BB5D3BFA-4C15-405F-ADAF-EBE1DED32FC2}">
      <dgm:prSet/>
      <dgm:spPr/>
      <dgm:t>
        <a:bodyPr/>
        <a:lstStyle/>
        <a:p>
          <a:endParaRPr lang="en-US">
            <a:latin typeface="+mn-lt"/>
          </a:endParaRPr>
        </a:p>
      </dgm:t>
    </dgm:pt>
    <dgm:pt modelId="{5412507D-599D-46DE-B76E-93E06B8FDA4C}">
      <dgm:prSet/>
      <dgm:spPr/>
      <dgm:t>
        <a:bodyPr/>
        <a:lstStyle/>
        <a:p>
          <a:pPr>
            <a:lnSpc>
              <a:spcPct val="100000"/>
            </a:lnSpc>
          </a:pPr>
          <a:r>
            <a:rPr lang="en-US">
              <a:latin typeface="+mn-lt"/>
            </a:rPr>
            <a:t>Data extraction and statistical analysis has cost associations</a:t>
          </a:r>
        </a:p>
      </dgm:t>
    </dgm:pt>
    <dgm:pt modelId="{634496C7-14A5-4796-8C13-3DB2F2C938C5}" type="parTrans" cxnId="{FB18A98F-EEA6-4484-8481-4AB1F7A77BBD}">
      <dgm:prSet/>
      <dgm:spPr/>
      <dgm:t>
        <a:bodyPr/>
        <a:lstStyle/>
        <a:p>
          <a:endParaRPr lang="en-US">
            <a:latin typeface="+mn-lt"/>
          </a:endParaRPr>
        </a:p>
      </dgm:t>
    </dgm:pt>
    <dgm:pt modelId="{243CFA0B-F795-46DC-B180-936C049CEABF}" type="sibTrans" cxnId="{FB18A98F-EEA6-4484-8481-4AB1F7A77BBD}">
      <dgm:prSet/>
      <dgm:spPr/>
      <dgm:t>
        <a:bodyPr/>
        <a:lstStyle/>
        <a:p>
          <a:endParaRPr lang="en-US">
            <a:latin typeface="+mn-lt"/>
          </a:endParaRPr>
        </a:p>
      </dgm:t>
    </dgm:pt>
    <dgm:pt modelId="{FABA507C-B656-4B51-A4C3-B41E1AD92BC4}">
      <dgm:prSet/>
      <dgm:spPr/>
      <dgm:t>
        <a:bodyPr/>
        <a:lstStyle/>
        <a:p>
          <a:pPr>
            <a:lnSpc>
              <a:spcPct val="100000"/>
            </a:lnSpc>
          </a:pPr>
          <a:r>
            <a:rPr lang="en-US">
              <a:latin typeface="+mn-lt"/>
            </a:rPr>
            <a:t>NHC offers an hourly rate for services</a:t>
          </a:r>
        </a:p>
      </dgm:t>
    </dgm:pt>
    <dgm:pt modelId="{15D6E8A6-5FDE-4ECC-BF6C-B8F20DC113CD}" type="parTrans" cxnId="{098B838F-3F5D-4A5C-B2D1-C33EB0F55DE3}">
      <dgm:prSet/>
      <dgm:spPr/>
      <dgm:t>
        <a:bodyPr/>
        <a:lstStyle/>
        <a:p>
          <a:endParaRPr lang="en-US">
            <a:latin typeface="+mn-lt"/>
          </a:endParaRPr>
        </a:p>
      </dgm:t>
    </dgm:pt>
    <dgm:pt modelId="{3328A666-94DB-4B50-BAEE-F30DA10C8D2C}" type="sibTrans" cxnId="{098B838F-3F5D-4A5C-B2D1-C33EB0F55DE3}">
      <dgm:prSet/>
      <dgm:spPr/>
      <dgm:t>
        <a:bodyPr/>
        <a:lstStyle/>
        <a:p>
          <a:endParaRPr lang="en-US">
            <a:latin typeface="+mn-lt"/>
          </a:endParaRPr>
        </a:p>
      </dgm:t>
    </dgm:pt>
    <dgm:pt modelId="{959E20C3-131A-48E1-813D-D35CB114771E}">
      <dgm:prSet/>
      <dgm:spPr/>
      <dgm:t>
        <a:bodyPr/>
        <a:lstStyle/>
        <a:p>
          <a:pPr>
            <a:lnSpc>
              <a:spcPct val="100000"/>
            </a:lnSpc>
          </a:pPr>
          <a:r>
            <a:rPr lang="en-US">
              <a:latin typeface="+mn-lt"/>
            </a:rPr>
            <a:t>NHC will work with each project to establish a budget and explore funding options</a:t>
          </a:r>
        </a:p>
      </dgm:t>
    </dgm:pt>
    <dgm:pt modelId="{923148CC-AC77-404F-8362-8CC440E51DA5}" type="parTrans" cxnId="{0B9261CA-ECB6-4198-8312-2473AB4180E2}">
      <dgm:prSet/>
      <dgm:spPr/>
      <dgm:t>
        <a:bodyPr/>
        <a:lstStyle/>
        <a:p>
          <a:endParaRPr lang="en-US">
            <a:latin typeface="+mn-lt"/>
          </a:endParaRPr>
        </a:p>
      </dgm:t>
    </dgm:pt>
    <dgm:pt modelId="{44BF91DE-DE97-48ED-9D16-2299282E479E}" type="sibTrans" cxnId="{0B9261CA-ECB6-4198-8312-2473AB4180E2}">
      <dgm:prSet/>
      <dgm:spPr/>
      <dgm:t>
        <a:bodyPr/>
        <a:lstStyle/>
        <a:p>
          <a:endParaRPr lang="en-US">
            <a:latin typeface="+mn-lt"/>
          </a:endParaRPr>
        </a:p>
      </dgm:t>
    </dgm:pt>
    <dgm:pt modelId="{32C6219C-AE42-404A-AAC1-60EFF529B9B3}" type="pres">
      <dgm:prSet presAssocID="{5DA47513-B6DE-4F42-9FB2-0167380439B9}" presName="root" presStyleCnt="0">
        <dgm:presLayoutVars>
          <dgm:dir/>
          <dgm:resizeHandles val="exact"/>
        </dgm:presLayoutVars>
      </dgm:prSet>
      <dgm:spPr/>
    </dgm:pt>
    <dgm:pt modelId="{D60D1197-ACA9-4EA4-8A64-F84C762FE159}" type="pres">
      <dgm:prSet presAssocID="{2D0669A3-11FC-497B-84AE-707A34D1D6D5}" presName="compNode" presStyleCnt="0"/>
      <dgm:spPr/>
    </dgm:pt>
    <dgm:pt modelId="{D7FF8F7B-0BC4-41E6-904C-9F5C807BF054}" type="pres">
      <dgm:prSet presAssocID="{2D0669A3-11FC-497B-84AE-707A34D1D6D5}" presName="bgRect" presStyleLbl="bgShp" presStyleIdx="0" presStyleCnt="4"/>
      <dgm:spPr/>
    </dgm:pt>
    <dgm:pt modelId="{F7ACC9A3-8C47-4469-8239-DF5C5F4357F0}" type="pres">
      <dgm:prSet presAssocID="{2D0669A3-11FC-497B-84AE-707A34D1D6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61AC61D8-43C7-49AF-894E-1A67A023E8C1}" type="pres">
      <dgm:prSet presAssocID="{2D0669A3-11FC-497B-84AE-707A34D1D6D5}" presName="spaceRect" presStyleCnt="0"/>
      <dgm:spPr/>
    </dgm:pt>
    <dgm:pt modelId="{37B32ECE-8146-4C88-8396-83EFBA259873}" type="pres">
      <dgm:prSet presAssocID="{2D0669A3-11FC-497B-84AE-707A34D1D6D5}" presName="parTx" presStyleLbl="revTx" presStyleIdx="0" presStyleCnt="4">
        <dgm:presLayoutVars>
          <dgm:chMax val="0"/>
          <dgm:chPref val="0"/>
        </dgm:presLayoutVars>
      </dgm:prSet>
      <dgm:spPr/>
    </dgm:pt>
    <dgm:pt modelId="{6323312C-2AD3-461D-949B-17FFE554F21B}" type="pres">
      <dgm:prSet presAssocID="{E33555A7-F625-4F16-B42B-2897C691009C}" presName="sibTrans" presStyleCnt="0"/>
      <dgm:spPr/>
    </dgm:pt>
    <dgm:pt modelId="{E424F94F-AFF8-4EFD-966B-9AA9B85A0D93}" type="pres">
      <dgm:prSet presAssocID="{5412507D-599D-46DE-B76E-93E06B8FDA4C}" presName="compNode" presStyleCnt="0"/>
      <dgm:spPr/>
    </dgm:pt>
    <dgm:pt modelId="{7E5E61AC-9D66-46F2-849C-91038ED4C796}" type="pres">
      <dgm:prSet presAssocID="{5412507D-599D-46DE-B76E-93E06B8FDA4C}" presName="bgRect" presStyleLbl="bgShp" presStyleIdx="1" presStyleCnt="4"/>
      <dgm:spPr/>
    </dgm:pt>
    <dgm:pt modelId="{2FF2CD66-C496-45DC-9339-A4EFB6345350}" type="pres">
      <dgm:prSet presAssocID="{5412507D-599D-46DE-B76E-93E06B8FDA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B2EFFC03-273C-4963-A9D3-F21B664CED15}" type="pres">
      <dgm:prSet presAssocID="{5412507D-599D-46DE-B76E-93E06B8FDA4C}" presName="spaceRect" presStyleCnt="0"/>
      <dgm:spPr/>
    </dgm:pt>
    <dgm:pt modelId="{9FE20289-4EFE-4674-952B-2F90D059F3EC}" type="pres">
      <dgm:prSet presAssocID="{5412507D-599D-46DE-B76E-93E06B8FDA4C}" presName="parTx" presStyleLbl="revTx" presStyleIdx="1" presStyleCnt="4">
        <dgm:presLayoutVars>
          <dgm:chMax val="0"/>
          <dgm:chPref val="0"/>
        </dgm:presLayoutVars>
      </dgm:prSet>
      <dgm:spPr/>
    </dgm:pt>
    <dgm:pt modelId="{79090D1C-9478-42FA-8DB4-C3C9BBEED851}" type="pres">
      <dgm:prSet presAssocID="{243CFA0B-F795-46DC-B180-936C049CEABF}" presName="sibTrans" presStyleCnt="0"/>
      <dgm:spPr/>
    </dgm:pt>
    <dgm:pt modelId="{5C1A5A49-DFB0-435A-BCF5-F06429F04BBC}" type="pres">
      <dgm:prSet presAssocID="{FABA507C-B656-4B51-A4C3-B41E1AD92BC4}" presName="compNode" presStyleCnt="0"/>
      <dgm:spPr/>
    </dgm:pt>
    <dgm:pt modelId="{89CD9A0B-0A1D-4392-ABBF-AC9D157FFFB7}" type="pres">
      <dgm:prSet presAssocID="{FABA507C-B656-4B51-A4C3-B41E1AD92BC4}" presName="bgRect" presStyleLbl="bgShp" presStyleIdx="2" presStyleCnt="4"/>
      <dgm:spPr/>
    </dgm:pt>
    <dgm:pt modelId="{1F433FF0-E4E3-4003-B1A8-5455048EE21D}" type="pres">
      <dgm:prSet presAssocID="{FABA507C-B656-4B51-A4C3-B41E1AD92B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38106721-0EB4-4E9E-A847-30A8511BDB55}" type="pres">
      <dgm:prSet presAssocID="{FABA507C-B656-4B51-A4C3-B41E1AD92BC4}" presName="spaceRect" presStyleCnt="0"/>
      <dgm:spPr/>
    </dgm:pt>
    <dgm:pt modelId="{95177C8F-A895-4562-AEE4-B65BAF29D8A8}" type="pres">
      <dgm:prSet presAssocID="{FABA507C-B656-4B51-A4C3-B41E1AD92BC4}" presName="parTx" presStyleLbl="revTx" presStyleIdx="2" presStyleCnt="4">
        <dgm:presLayoutVars>
          <dgm:chMax val="0"/>
          <dgm:chPref val="0"/>
        </dgm:presLayoutVars>
      </dgm:prSet>
      <dgm:spPr/>
    </dgm:pt>
    <dgm:pt modelId="{5FAB982C-9099-431C-9958-849F722A03FA}" type="pres">
      <dgm:prSet presAssocID="{3328A666-94DB-4B50-BAEE-F30DA10C8D2C}" presName="sibTrans" presStyleCnt="0"/>
      <dgm:spPr/>
    </dgm:pt>
    <dgm:pt modelId="{CD0D8C93-1946-4066-89EC-546456916285}" type="pres">
      <dgm:prSet presAssocID="{959E20C3-131A-48E1-813D-D35CB114771E}" presName="compNode" presStyleCnt="0"/>
      <dgm:spPr/>
    </dgm:pt>
    <dgm:pt modelId="{FA0317D7-B2E8-4ED9-80A2-0BB04515B3E0}" type="pres">
      <dgm:prSet presAssocID="{959E20C3-131A-48E1-813D-D35CB114771E}" presName="bgRect" presStyleLbl="bgShp" presStyleIdx="3" presStyleCnt="4"/>
      <dgm:spPr/>
    </dgm:pt>
    <dgm:pt modelId="{FB8C95CE-A700-4810-8454-DB683EF12564}" type="pres">
      <dgm:prSet presAssocID="{959E20C3-131A-48E1-813D-D35CB11477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 modelId="{076621D5-B092-40B1-8931-6CCC8921B1FD}" type="pres">
      <dgm:prSet presAssocID="{959E20C3-131A-48E1-813D-D35CB114771E}" presName="spaceRect" presStyleCnt="0"/>
      <dgm:spPr/>
    </dgm:pt>
    <dgm:pt modelId="{AE5B0657-9FF4-4306-90C3-D20BCF7A6A5C}" type="pres">
      <dgm:prSet presAssocID="{959E20C3-131A-48E1-813D-D35CB114771E}" presName="parTx" presStyleLbl="revTx" presStyleIdx="3" presStyleCnt="4">
        <dgm:presLayoutVars>
          <dgm:chMax val="0"/>
          <dgm:chPref val="0"/>
        </dgm:presLayoutVars>
      </dgm:prSet>
      <dgm:spPr/>
    </dgm:pt>
  </dgm:ptLst>
  <dgm:cxnLst>
    <dgm:cxn modelId="{445F830B-6433-425D-8351-9D5EDEFC34D9}" type="presOf" srcId="{2D0669A3-11FC-497B-84AE-707A34D1D6D5}" destId="{37B32ECE-8146-4C88-8396-83EFBA259873}" srcOrd="0" destOrd="0" presId="urn:microsoft.com/office/officeart/2018/2/layout/IconVerticalSolidList"/>
    <dgm:cxn modelId="{DB81CD45-F74E-45CD-A431-DD8F5D755D77}" type="presOf" srcId="{5DA47513-B6DE-4F42-9FB2-0167380439B9}" destId="{32C6219C-AE42-404A-AAC1-60EFF529B9B3}" srcOrd="0" destOrd="0" presId="urn:microsoft.com/office/officeart/2018/2/layout/IconVerticalSolidList"/>
    <dgm:cxn modelId="{23721975-A138-4814-908A-2FB5139C2FF4}" type="presOf" srcId="{FABA507C-B656-4B51-A4C3-B41E1AD92BC4}" destId="{95177C8F-A895-4562-AEE4-B65BAF29D8A8}" srcOrd="0" destOrd="0" presId="urn:microsoft.com/office/officeart/2018/2/layout/IconVerticalSolidList"/>
    <dgm:cxn modelId="{098B838F-3F5D-4A5C-B2D1-C33EB0F55DE3}" srcId="{5DA47513-B6DE-4F42-9FB2-0167380439B9}" destId="{FABA507C-B656-4B51-A4C3-B41E1AD92BC4}" srcOrd="2" destOrd="0" parTransId="{15D6E8A6-5FDE-4ECC-BF6C-B8F20DC113CD}" sibTransId="{3328A666-94DB-4B50-BAEE-F30DA10C8D2C}"/>
    <dgm:cxn modelId="{FB18A98F-EEA6-4484-8481-4AB1F7A77BBD}" srcId="{5DA47513-B6DE-4F42-9FB2-0167380439B9}" destId="{5412507D-599D-46DE-B76E-93E06B8FDA4C}" srcOrd="1" destOrd="0" parTransId="{634496C7-14A5-4796-8C13-3DB2F2C938C5}" sibTransId="{243CFA0B-F795-46DC-B180-936C049CEABF}"/>
    <dgm:cxn modelId="{460DB9A9-9A18-4D4C-AD6B-F2A007BE5A30}" type="presOf" srcId="{5412507D-599D-46DE-B76E-93E06B8FDA4C}" destId="{9FE20289-4EFE-4674-952B-2F90D059F3EC}" srcOrd="0" destOrd="0" presId="urn:microsoft.com/office/officeart/2018/2/layout/IconVerticalSolidList"/>
    <dgm:cxn modelId="{0B9261CA-ECB6-4198-8312-2473AB4180E2}" srcId="{5DA47513-B6DE-4F42-9FB2-0167380439B9}" destId="{959E20C3-131A-48E1-813D-D35CB114771E}" srcOrd="3" destOrd="0" parTransId="{923148CC-AC77-404F-8362-8CC440E51DA5}" sibTransId="{44BF91DE-DE97-48ED-9D16-2299282E479E}"/>
    <dgm:cxn modelId="{229C68DD-85F9-4CFF-9715-475EBB1E868C}" type="presOf" srcId="{959E20C3-131A-48E1-813D-D35CB114771E}" destId="{AE5B0657-9FF4-4306-90C3-D20BCF7A6A5C}" srcOrd="0" destOrd="0" presId="urn:microsoft.com/office/officeart/2018/2/layout/IconVerticalSolidList"/>
    <dgm:cxn modelId="{BB5D3BFA-4C15-405F-ADAF-EBE1DED32FC2}" srcId="{5DA47513-B6DE-4F42-9FB2-0167380439B9}" destId="{2D0669A3-11FC-497B-84AE-707A34D1D6D5}" srcOrd="0" destOrd="0" parTransId="{AA146E20-3811-4492-86B5-16C957400310}" sibTransId="{E33555A7-F625-4F16-B42B-2897C691009C}"/>
    <dgm:cxn modelId="{775D262A-1C15-4805-919D-B7C5AF70F714}" type="presParOf" srcId="{32C6219C-AE42-404A-AAC1-60EFF529B9B3}" destId="{D60D1197-ACA9-4EA4-8A64-F84C762FE159}" srcOrd="0" destOrd="0" presId="urn:microsoft.com/office/officeart/2018/2/layout/IconVerticalSolidList"/>
    <dgm:cxn modelId="{290A5E3A-C2A3-4230-81EE-489B1EA7B48B}" type="presParOf" srcId="{D60D1197-ACA9-4EA4-8A64-F84C762FE159}" destId="{D7FF8F7B-0BC4-41E6-904C-9F5C807BF054}" srcOrd="0" destOrd="0" presId="urn:microsoft.com/office/officeart/2018/2/layout/IconVerticalSolidList"/>
    <dgm:cxn modelId="{18E10EAD-B164-4438-B07D-674F65DE487C}" type="presParOf" srcId="{D60D1197-ACA9-4EA4-8A64-F84C762FE159}" destId="{F7ACC9A3-8C47-4469-8239-DF5C5F4357F0}" srcOrd="1" destOrd="0" presId="urn:microsoft.com/office/officeart/2018/2/layout/IconVerticalSolidList"/>
    <dgm:cxn modelId="{411AD018-75F4-491C-8CED-69362E187763}" type="presParOf" srcId="{D60D1197-ACA9-4EA4-8A64-F84C762FE159}" destId="{61AC61D8-43C7-49AF-894E-1A67A023E8C1}" srcOrd="2" destOrd="0" presId="urn:microsoft.com/office/officeart/2018/2/layout/IconVerticalSolidList"/>
    <dgm:cxn modelId="{7023C564-F267-4CB8-B814-635FBD26C18C}" type="presParOf" srcId="{D60D1197-ACA9-4EA4-8A64-F84C762FE159}" destId="{37B32ECE-8146-4C88-8396-83EFBA259873}" srcOrd="3" destOrd="0" presId="urn:microsoft.com/office/officeart/2018/2/layout/IconVerticalSolidList"/>
    <dgm:cxn modelId="{953F12CA-5DC5-488B-A6A0-8F927A89D541}" type="presParOf" srcId="{32C6219C-AE42-404A-AAC1-60EFF529B9B3}" destId="{6323312C-2AD3-461D-949B-17FFE554F21B}" srcOrd="1" destOrd="0" presId="urn:microsoft.com/office/officeart/2018/2/layout/IconVerticalSolidList"/>
    <dgm:cxn modelId="{8FB36FFB-6943-4086-B643-46DCF5C52C8E}" type="presParOf" srcId="{32C6219C-AE42-404A-AAC1-60EFF529B9B3}" destId="{E424F94F-AFF8-4EFD-966B-9AA9B85A0D93}" srcOrd="2" destOrd="0" presId="urn:microsoft.com/office/officeart/2018/2/layout/IconVerticalSolidList"/>
    <dgm:cxn modelId="{55C2AE29-50BE-48A0-90ED-D40F365A9F58}" type="presParOf" srcId="{E424F94F-AFF8-4EFD-966B-9AA9B85A0D93}" destId="{7E5E61AC-9D66-46F2-849C-91038ED4C796}" srcOrd="0" destOrd="0" presId="urn:microsoft.com/office/officeart/2018/2/layout/IconVerticalSolidList"/>
    <dgm:cxn modelId="{A65BCD46-DCF7-473D-8EE6-14252C62A2DA}" type="presParOf" srcId="{E424F94F-AFF8-4EFD-966B-9AA9B85A0D93}" destId="{2FF2CD66-C496-45DC-9339-A4EFB6345350}" srcOrd="1" destOrd="0" presId="urn:microsoft.com/office/officeart/2018/2/layout/IconVerticalSolidList"/>
    <dgm:cxn modelId="{A237A6DB-455D-4558-9AE2-4AF22A323973}" type="presParOf" srcId="{E424F94F-AFF8-4EFD-966B-9AA9B85A0D93}" destId="{B2EFFC03-273C-4963-A9D3-F21B664CED15}" srcOrd="2" destOrd="0" presId="urn:microsoft.com/office/officeart/2018/2/layout/IconVerticalSolidList"/>
    <dgm:cxn modelId="{D01D7AF8-919C-4502-A991-2BF2A10DFA71}" type="presParOf" srcId="{E424F94F-AFF8-4EFD-966B-9AA9B85A0D93}" destId="{9FE20289-4EFE-4674-952B-2F90D059F3EC}" srcOrd="3" destOrd="0" presId="urn:microsoft.com/office/officeart/2018/2/layout/IconVerticalSolidList"/>
    <dgm:cxn modelId="{ABCFC387-52D5-48C8-B753-597CFA204886}" type="presParOf" srcId="{32C6219C-AE42-404A-AAC1-60EFF529B9B3}" destId="{79090D1C-9478-42FA-8DB4-C3C9BBEED851}" srcOrd="3" destOrd="0" presId="urn:microsoft.com/office/officeart/2018/2/layout/IconVerticalSolidList"/>
    <dgm:cxn modelId="{1E4399FB-05A2-40DB-8583-01544800CD69}" type="presParOf" srcId="{32C6219C-AE42-404A-AAC1-60EFF529B9B3}" destId="{5C1A5A49-DFB0-435A-BCF5-F06429F04BBC}" srcOrd="4" destOrd="0" presId="urn:microsoft.com/office/officeart/2018/2/layout/IconVerticalSolidList"/>
    <dgm:cxn modelId="{F190711D-5DC2-4A1B-B6DC-4F9B94CA3502}" type="presParOf" srcId="{5C1A5A49-DFB0-435A-BCF5-F06429F04BBC}" destId="{89CD9A0B-0A1D-4392-ABBF-AC9D157FFFB7}" srcOrd="0" destOrd="0" presId="urn:microsoft.com/office/officeart/2018/2/layout/IconVerticalSolidList"/>
    <dgm:cxn modelId="{831E2D64-C7D2-49B3-AF8B-AD43A79A5FF0}" type="presParOf" srcId="{5C1A5A49-DFB0-435A-BCF5-F06429F04BBC}" destId="{1F433FF0-E4E3-4003-B1A8-5455048EE21D}" srcOrd="1" destOrd="0" presId="urn:microsoft.com/office/officeart/2018/2/layout/IconVerticalSolidList"/>
    <dgm:cxn modelId="{584EDD16-A54A-4564-AB17-F9A3A0808FA4}" type="presParOf" srcId="{5C1A5A49-DFB0-435A-BCF5-F06429F04BBC}" destId="{38106721-0EB4-4E9E-A847-30A8511BDB55}" srcOrd="2" destOrd="0" presId="urn:microsoft.com/office/officeart/2018/2/layout/IconVerticalSolidList"/>
    <dgm:cxn modelId="{338C9484-0F75-4A2C-A0C6-08B0D3428B6A}" type="presParOf" srcId="{5C1A5A49-DFB0-435A-BCF5-F06429F04BBC}" destId="{95177C8F-A895-4562-AEE4-B65BAF29D8A8}" srcOrd="3" destOrd="0" presId="urn:microsoft.com/office/officeart/2018/2/layout/IconVerticalSolidList"/>
    <dgm:cxn modelId="{5B7C9757-D4D3-4172-AD15-BA54DE42A98C}" type="presParOf" srcId="{32C6219C-AE42-404A-AAC1-60EFF529B9B3}" destId="{5FAB982C-9099-431C-9958-849F722A03FA}" srcOrd="5" destOrd="0" presId="urn:microsoft.com/office/officeart/2018/2/layout/IconVerticalSolidList"/>
    <dgm:cxn modelId="{86C2DE54-C4BA-40E6-B807-45315DF606C3}" type="presParOf" srcId="{32C6219C-AE42-404A-AAC1-60EFF529B9B3}" destId="{CD0D8C93-1946-4066-89EC-546456916285}" srcOrd="6" destOrd="0" presId="urn:microsoft.com/office/officeart/2018/2/layout/IconVerticalSolidList"/>
    <dgm:cxn modelId="{819B2FED-3741-4694-BE06-32FC44A0EAB8}" type="presParOf" srcId="{CD0D8C93-1946-4066-89EC-546456916285}" destId="{FA0317D7-B2E8-4ED9-80A2-0BB04515B3E0}" srcOrd="0" destOrd="0" presId="urn:microsoft.com/office/officeart/2018/2/layout/IconVerticalSolidList"/>
    <dgm:cxn modelId="{FEF20A2E-6C03-407F-8464-1D6F3FC9BFF2}" type="presParOf" srcId="{CD0D8C93-1946-4066-89EC-546456916285}" destId="{FB8C95CE-A700-4810-8454-DB683EF12564}" srcOrd="1" destOrd="0" presId="urn:microsoft.com/office/officeart/2018/2/layout/IconVerticalSolidList"/>
    <dgm:cxn modelId="{0D6BF42B-D5C7-4A61-BBE3-A7E8DD02FE47}" type="presParOf" srcId="{CD0D8C93-1946-4066-89EC-546456916285}" destId="{076621D5-B092-40B1-8931-6CCC8921B1FD}" srcOrd="2" destOrd="0" presId="urn:microsoft.com/office/officeart/2018/2/layout/IconVerticalSolidList"/>
    <dgm:cxn modelId="{94868581-A382-4483-B6B9-CA122D26E712}" type="presParOf" srcId="{CD0D8C93-1946-4066-89EC-546456916285}" destId="{AE5B0657-9FF4-4306-90C3-D20BCF7A6A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A3E25-8F1B-466C-9A63-97ABDD86F24B}" type="doc">
      <dgm:prSet loTypeId="urn:microsoft.com/office/officeart/2005/8/layout/process1" loCatId="process" qsTypeId="urn:microsoft.com/office/officeart/2005/8/quickstyle/simple1" qsCatId="simple" csTypeId="urn:microsoft.com/office/officeart/2005/8/colors/accent1_2" csCatId="accent1" phldr="1"/>
      <dgm:spPr/>
    </dgm:pt>
    <dgm:pt modelId="{5036760B-18B1-454D-AB32-711AEEE22A51}">
      <dgm:prSet phldrT="[Text]"/>
      <dgm:spPr/>
      <dgm:t>
        <a:bodyPr/>
        <a:lstStyle/>
        <a:p>
          <a:r>
            <a:rPr lang="en-US" dirty="0">
              <a:latin typeface="+mn-lt"/>
            </a:rPr>
            <a:t>Presentation &amp; Manual Review</a:t>
          </a:r>
        </a:p>
      </dgm:t>
    </dgm:pt>
    <dgm:pt modelId="{56132630-3741-4186-9107-535D238659B2}" type="parTrans" cxnId="{4713D522-8D1A-4E9D-A6EA-2C8C28F89174}">
      <dgm:prSet/>
      <dgm:spPr/>
      <dgm:t>
        <a:bodyPr/>
        <a:lstStyle/>
        <a:p>
          <a:endParaRPr lang="en-US">
            <a:latin typeface="+mn-lt"/>
          </a:endParaRPr>
        </a:p>
      </dgm:t>
    </dgm:pt>
    <dgm:pt modelId="{79DEE080-BEE0-45B6-9A4A-F9A9D48DCAD0}" type="sibTrans" cxnId="{4713D522-8D1A-4E9D-A6EA-2C8C28F89174}">
      <dgm:prSet/>
      <dgm:spPr/>
      <dgm:t>
        <a:bodyPr/>
        <a:lstStyle/>
        <a:p>
          <a:endParaRPr lang="en-US">
            <a:latin typeface="+mn-lt"/>
          </a:endParaRPr>
        </a:p>
      </dgm:t>
    </dgm:pt>
    <dgm:pt modelId="{3BB7544A-E81D-471D-AB88-8B4ED1EFDD60}">
      <dgm:prSet phldrT="[Text]"/>
      <dgm:spPr/>
      <dgm:t>
        <a:bodyPr/>
        <a:lstStyle/>
        <a:p>
          <a:r>
            <a:rPr lang="en-US" dirty="0">
              <a:latin typeface="+mn-lt"/>
            </a:rPr>
            <a:t>Collaborative Project Request Form</a:t>
          </a:r>
        </a:p>
      </dgm:t>
    </dgm:pt>
    <dgm:pt modelId="{1B13E860-E890-4EFD-A3F1-87C1F62D7477}" type="parTrans" cxnId="{95BF96A2-3FB1-424B-95A5-4BE9C00F430E}">
      <dgm:prSet/>
      <dgm:spPr/>
      <dgm:t>
        <a:bodyPr/>
        <a:lstStyle/>
        <a:p>
          <a:endParaRPr lang="en-US">
            <a:latin typeface="+mn-lt"/>
          </a:endParaRPr>
        </a:p>
      </dgm:t>
    </dgm:pt>
    <dgm:pt modelId="{AD1109B8-8626-4747-8106-2FA7049A5BDC}" type="sibTrans" cxnId="{95BF96A2-3FB1-424B-95A5-4BE9C00F430E}">
      <dgm:prSet/>
      <dgm:spPr/>
      <dgm:t>
        <a:bodyPr/>
        <a:lstStyle/>
        <a:p>
          <a:endParaRPr lang="en-US">
            <a:latin typeface="+mn-lt"/>
          </a:endParaRPr>
        </a:p>
      </dgm:t>
    </dgm:pt>
    <dgm:pt modelId="{D0CB4073-BA3C-4E5A-AD22-DB1BA103129E}">
      <dgm:prSet/>
      <dgm:spPr/>
      <dgm:t>
        <a:bodyPr/>
        <a:lstStyle/>
        <a:p>
          <a:r>
            <a:rPr lang="en-US" dirty="0">
              <a:latin typeface="+mn-lt"/>
            </a:rPr>
            <a:t>Board Approval</a:t>
          </a:r>
        </a:p>
      </dgm:t>
    </dgm:pt>
    <dgm:pt modelId="{BEFBAB90-CEE8-4D22-AE32-73D0A198FDB1}" type="parTrans" cxnId="{09276285-F68F-48E6-AFC8-5759BCFE57A2}">
      <dgm:prSet/>
      <dgm:spPr/>
      <dgm:t>
        <a:bodyPr/>
        <a:lstStyle/>
        <a:p>
          <a:endParaRPr lang="en-US">
            <a:latin typeface="+mn-lt"/>
          </a:endParaRPr>
        </a:p>
      </dgm:t>
    </dgm:pt>
    <dgm:pt modelId="{F257669F-CFC1-44DC-A748-D672DE0E9EE4}" type="sibTrans" cxnId="{09276285-F68F-48E6-AFC8-5759BCFE57A2}">
      <dgm:prSet/>
      <dgm:spPr/>
      <dgm:t>
        <a:bodyPr/>
        <a:lstStyle/>
        <a:p>
          <a:endParaRPr lang="en-US">
            <a:latin typeface="+mn-lt"/>
          </a:endParaRPr>
        </a:p>
      </dgm:t>
    </dgm:pt>
    <dgm:pt modelId="{04E4C940-30E2-4EA4-B80B-C1CAAACEE31A}">
      <dgm:prSet/>
      <dgm:spPr/>
      <dgm:t>
        <a:bodyPr/>
        <a:lstStyle/>
        <a:p>
          <a:r>
            <a:rPr lang="en-US" dirty="0">
              <a:latin typeface="+mn-lt"/>
            </a:rPr>
            <a:t>Data Request Form  </a:t>
          </a:r>
        </a:p>
      </dgm:t>
    </dgm:pt>
    <dgm:pt modelId="{41E267CF-0525-4EE2-A23C-087482FC2AAD}" type="parTrans" cxnId="{2FC1394B-5426-471B-9F2E-B2424F5F853A}">
      <dgm:prSet/>
      <dgm:spPr/>
      <dgm:t>
        <a:bodyPr/>
        <a:lstStyle/>
        <a:p>
          <a:endParaRPr lang="en-US">
            <a:latin typeface="+mn-lt"/>
          </a:endParaRPr>
        </a:p>
      </dgm:t>
    </dgm:pt>
    <dgm:pt modelId="{7FC0E22A-148F-421D-9135-83D7DBE55C0A}" type="sibTrans" cxnId="{2FC1394B-5426-471B-9F2E-B2424F5F853A}">
      <dgm:prSet/>
      <dgm:spPr/>
      <dgm:t>
        <a:bodyPr/>
        <a:lstStyle/>
        <a:p>
          <a:endParaRPr lang="en-US">
            <a:latin typeface="+mn-lt"/>
          </a:endParaRPr>
        </a:p>
      </dgm:t>
    </dgm:pt>
    <dgm:pt modelId="{A8F22BF8-2DDC-4AD3-9FEE-212E6745754F}">
      <dgm:prSet/>
      <dgm:spPr/>
      <dgm:t>
        <a:bodyPr/>
        <a:lstStyle/>
        <a:p>
          <a:r>
            <a:rPr lang="en-US" dirty="0">
              <a:latin typeface="+mn-lt"/>
            </a:rPr>
            <a:t>Data Governance</a:t>
          </a:r>
        </a:p>
      </dgm:t>
    </dgm:pt>
    <dgm:pt modelId="{DF1095AF-FDD3-4AB2-A2A7-FC61B124A51B}" type="parTrans" cxnId="{EA4B2AA3-76C9-4396-980A-45AD7806F974}">
      <dgm:prSet/>
      <dgm:spPr/>
      <dgm:t>
        <a:bodyPr/>
        <a:lstStyle/>
        <a:p>
          <a:endParaRPr lang="en-US">
            <a:latin typeface="+mn-lt"/>
          </a:endParaRPr>
        </a:p>
      </dgm:t>
    </dgm:pt>
    <dgm:pt modelId="{02F28652-28F1-4331-B809-E3ED59AA15C9}" type="sibTrans" cxnId="{EA4B2AA3-76C9-4396-980A-45AD7806F974}">
      <dgm:prSet/>
      <dgm:spPr/>
      <dgm:t>
        <a:bodyPr/>
        <a:lstStyle/>
        <a:p>
          <a:endParaRPr lang="en-US">
            <a:latin typeface="+mn-lt"/>
          </a:endParaRPr>
        </a:p>
      </dgm:t>
    </dgm:pt>
    <dgm:pt modelId="{83C77494-E8E8-492C-8990-3150F7153F40}">
      <dgm:prSet/>
      <dgm:spPr/>
      <dgm:t>
        <a:bodyPr/>
        <a:lstStyle/>
        <a:p>
          <a:r>
            <a:rPr lang="en-US" dirty="0">
              <a:latin typeface="+mn-lt"/>
            </a:rPr>
            <a:t>HIT Board if PDMP</a:t>
          </a:r>
        </a:p>
      </dgm:t>
    </dgm:pt>
    <dgm:pt modelId="{20817034-74AB-4943-8A3A-49A6DF699097}" type="parTrans" cxnId="{BC337A03-4B7D-49F9-89CC-9FAFFB427495}">
      <dgm:prSet/>
      <dgm:spPr/>
      <dgm:t>
        <a:bodyPr/>
        <a:lstStyle/>
        <a:p>
          <a:endParaRPr lang="en-US">
            <a:latin typeface="+mn-lt"/>
          </a:endParaRPr>
        </a:p>
      </dgm:t>
    </dgm:pt>
    <dgm:pt modelId="{971DDD7F-3776-491D-901E-F36EDCF31FDE}" type="sibTrans" cxnId="{BC337A03-4B7D-49F9-89CC-9FAFFB427495}">
      <dgm:prSet/>
      <dgm:spPr/>
      <dgm:t>
        <a:bodyPr/>
        <a:lstStyle/>
        <a:p>
          <a:endParaRPr lang="en-US">
            <a:latin typeface="+mn-lt"/>
          </a:endParaRPr>
        </a:p>
      </dgm:t>
    </dgm:pt>
    <dgm:pt modelId="{72ACC680-07F0-4C86-9AA1-0BD339034AA5}">
      <dgm:prSet/>
      <dgm:spPr/>
      <dgm:t>
        <a:bodyPr/>
        <a:lstStyle/>
        <a:p>
          <a:r>
            <a:rPr lang="en-US" dirty="0">
              <a:latin typeface="+mn-lt"/>
            </a:rPr>
            <a:t>IRB</a:t>
          </a:r>
        </a:p>
      </dgm:t>
    </dgm:pt>
    <dgm:pt modelId="{BC5DDB4F-599E-4A7A-807D-D5246A72C022}" type="parTrans" cxnId="{6274B617-5F0C-4DA3-83F5-80E9024247B5}">
      <dgm:prSet/>
      <dgm:spPr/>
      <dgm:t>
        <a:bodyPr/>
        <a:lstStyle/>
        <a:p>
          <a:endParaRPr lang="en-US">
            <a:latin typeface="+mn-lt"/>
          </a:endParaRPr>
        </a:p>
      </dgm:t>
    </dgm:pt>
    <dgm:pt modelId="{D5E26C5E-E0AB-4525-987E-E61222DFC654}" type="sibTrans" cxnId="{6274B617-5F0C-4DA3-83F5-80E9024247B5}">
      <dgm:prSet/>
      <dgm:spPr/>
      <dgm:t>
        <a:bodyPr/>
        <a:lstStyle/>
        <a:p>
          <a:endParaRPr lang="en-US">
            <a:latin typeface="+mn-lt"/>
          </a:endParaRPr>
        </a:p>
      </dgm:t>
    </dgm:pt>
    <dgm:pt modelId="{D63483D8-AF6A-480C-9CE9-32AEC9FA8C2D}" type="pres">
      <dgm:prSet presAssocID="{3C8A3E25-8F1B-466C-9A63-97ABDD86F24B}" presName="Name0" presStyleCnt="0">
        <dgm:presLayoutVars>
          <dgm:dir/>
          <dgm:resizeHandles val="exact"/>
        </dgm:presLayoutVars>
      </dgm:prSet>
      <dgm:spPr/>
    </dgm:pt>
    <dgm:pt modelId="{EC835231-A996-4205-BBB4-6489F0008EE1}" type="pres">
      <dgm:prSet presAssocID="{5036760B-18B1-454D-AB32-711AEEE22A51}" presName="node" presStyleLbl="node1" presStyleIdx="0" presStyleCnt="7">
        <dgm:presLayoutVars>
          <dgm:bulletEnabled val="1"/>
        </dgm:presLayoutVars>
      </dgm:prSet>
      <dgm:spPr/>
    </dgm:pt>
    <dgm:pt modelId="{CBF07A63-5B13-4F20-8590-1F5E6CCF47A5}" type="pres">
      <dgm:prSet presAssocID="{79DEE080-BEE0-45B6-9A4A-F9A9D48DCAD0}" presName="sibTrans" presStyleLbl="sibTrans2D1" presStyleIdx="0" presStyleCnt="6"/>
      <dgm:spPr/>
    </dgm:pt>
    <dgm:pt modelId="{42DA8BBA-F36C-4714-A857-EDC53DCD9662}" type="pres">
      <dgm:prSet presAssocID="{79DEE080-BEE0-45B6-9A4A-F9A9D48DCAD0}" presName="connectorText" presStyleLbl="sibTrans2D1" presStyleIdx="0" presStyleCnt="6"/>
      <dgm:spPr/>
    </dgm:pt>
    <dgm:pt modelId="{D5E85FE3-A186-47EA-BB7F-950A1C8D67EC}" type="pres">
      <dgm:prSet presAssocID="{3BB7544A-E81D-471D-AB88-8B4ED1EFDD60}" presName="node" presStyleLbl="node1" presStyleIdx="1" presStyleCnt="7">
        <dgm:presLayoutVars>
          <dgm:bulletEnabled val="1"/>
        </dgm:presLayoutVars>
      </dgm:prSet>
      <dgm:spPr/>
    </dgm:pt>
    <dgm:pt modelId="{27C89A5E-FFCC-414D-B544-56D92551BC4B}" type="pres">
      <dgm:prSet presAssocID="{AD1109B8-8626-4747-8106-2FA7049A5BDC}" presName="sibTrans" presStyleLbl="sibTrans2D1" presStyleIdx="1" presStyleCnt="6"/>
      <dgm:spPr/>
    </dgm:pt>
    <dgm:pt modelId="{126A4243-1075-41EA-A206-FA89D44A513B}" type="pres">
      <dgm:prSet presAssocID="{AD1109B8-8626-4747-8106-2FA7049A5BDC}" presName="connectorText" presStyleLbl="sibTrans2D1" presStyleIdx="1" presStyleCnt="6"/>
      <dgm:spPr/>
    </dgm:pt>
    <dgm:pt modelId="{67438A1A-3F5B-457F-AAF5-22EE378D3856}" type="pres">
      <dgm:prSet presAssocID="{D0CB4073-BA3C-4E5A-AD22-DB1BA103129E}" presName="node" presStyleLbl="node1" presStyleIdx="2" presStyleCnt="7">
        <dgm:presLayoutVars>
          <dgm:bulletEnabled val="1"/>
        </dgm:presLayoutVars>
      </dgm:prSet>
      <dgm:spPr/>
    </dgm:pt>
    <dgm:pt modelId="{C3C469B4-CD25-4726-8689-C1AADB3C4B11}" type="pres">
      <dgm:prSet presAssocID="{F257669F-CFC1-44DC-A748-D672DE0E9EE4}" presName="sibTrans" presStyleLbl="sibTrans2D1" presStyleIdx="2" presStyleCnt="6"/>
      <dgm:spPr/>
    </dgm:pt>
    <dgm:pt modelId="{39896FA5-388A-40BD-8CC9-CC0D7C8D381C}" type="pres">
      <dgm:prSet presAssocID="{F257669F-CFC1-44DC-A748-D672DE0E9EE4}" presName="connectorText" presStyleLbl="sibTrans2D1" presStyleIdx="2" presStyleCnt="6"/>
      <dgm:spPr/>
    </dgm:pt>
    <dgm:pt modelId="{475BB5A3-1387-43DA-A4C1-135EF0A574EF}" type="pres">
      <dgm:prSet presAssocID="{04E4C940-30E2-4EA4-B80B-C1CAAACEE31A}" presName="node" presStyleLbl="node1" presStyleIdx="3" presStyleCnt="7">
        <dgm:presLayoutVars>
          <dgm:bulletEnabled val="1"/>
        </dgm:presLayoutVars>
      </dgm:prSet>
      <dgm:spPr/>
    </dgm:pt>
    <dgm:pt modelId="{B2A0B691-EDCD-45A3-ADAD-828A876904C0}" type="pres">
      <dgm:prSet presAssocID="{7FC0E22A-148F-421D-9135-83D7DBE55C0A}" presName="sibTrans" presStyleLbl="sibTrans2D1" presStyleIdx="3" presStyleCnt="6"/>
      <dgm:spPr/>
    </dgm:pt>
    <dgm:pt modelId="{1378A5FC-5F36-4E53-8704-193C99D9B0D2}" type="pres">
      <dgm:prSet presAssocID="{7FC0E22A-148F-421D-9135-83D7DBE55C0A}" presName="connectorText" presStyleLbl="sibTrans2D1" presStyleIdx="3" presStyleCnt="6"/>
      <dgm:spPr/>
    </dgm:pt>
    <dgm:pt modelId="{5A3BA263-E250-4CA1-8A1F-C6A53698C5E6}" type="pres">
      <dgm:prSet presAssocID="{A8F22BF8-2DDC-4AD3-9FEE-212E6745754F}" presName="node" presStyleLbl="node1" presStyleIdx="4" presStyleCnt="7">
        <dgm:presLayoutVars>
          <dgm:bulletEnabled val="1"/>
        </dgm:presLayoutVars>
      </dgm:prSet>
      <dgm:spPr/>
    </dgm:pt>
    <dgm:pt modelId="{9F262FC6-52A1-47E1-904A-AACB5B4CD08A}" type="pres">
      <dgm:prSet presAssocID="{02F28652-28F1-4331-B809-E3ED59AA15C9}" presName="sibTrans" presStyleLbl="sibTrans2D1" presStyleIdx="4" presStyleCnt="6"/>
      <dgm:spPr/>
    </dgm:pt>
    <dgm:pt modelId="{615F8C4C-0980-4998-B6AC-85FAE6DDE80E}" type="pres">
      <dgm:prSet presAssocID="{02F28652-28F1-4331-B809-E3ED59AA15C9}" presName="connectorText" presStyleLbl="sibTrans2D1" presStyleIdx="4" presStyleCnt="6"/>
      <dgm:spPr/>
    </dgm:pt>
    <dgm:pt modelId="{E4B27172-DEAA-491C-97F2-D37F3C57335C}" type="pres">
      <dgm:prSet presAssocID="{83C77494-E8E8-492C-8990-3150F7153F40}" presName="node" presStyleLbl="node1" presStyleIdx="5" presStyleCnt="7">
        <dgm:presLayoutVars>
          <dgm:bulletEnabled val="1"/>
        </dgm:presLayoutVars>
      </dgm:prSet>
      <dgm:spPr/>
    </dgm:pt>
    <dgm:pt modelId="{8CD75DEE-5054-4513-8B1F-72E0762C4030}" type="pres">
      <dgm:prSet presAssocID="{971DDD7F-3776-491D-901E-F36EDCF31FDE}" presName="sibTrans" presStyleLbl="sibTrans2D1" presStyleIdx="5" presStyleCnt="6"/>
      <dgm:spPr/>
    </dgm:pt>
    <dgm:pt modelId="{C493E064-5AD5-4E01-B554-6EC794496E98}" type="pres">
      <dgm:prSet presAssocID="{971DDD7F-3776-491D-901E-F36EDCF31FDE}" presName="connectorText" presStyleLbl="sibTrans2D1" presStyleIdx="5" presStyleCnt="6"/>
      <dgm:spPr/>
    </dgm:pt>
    <dgm:pt modelId="{9FF443D6-1AD3-4EF4-B0A2-05BB3CAC793C}" type="pres">
      <dgm:prSet presAssocID="{72ACC680-07F0-4C86-9AA1-0BD339034AA5}" presName="node" presStyleLbl="node1" presStyleIdx="6" presStyleCnt="7">
        <dgm:presLayoutVars>
          <dgm:bulletEnabled val="1"/>
        </dgm:presLayoutVars>
      </dgm:prSet>
      <dgm:spPr/>
    </dgm:pt>
  </dgm:ptLst>
  <dgm:cxnLst>
    <dgm:cxn modelId="{BC337A03-4B7D-49F9-89CC-9FAFFB427495}" srcId="{3C8A3E25-8F1B-466C-9A63-97ABDD86F24B}" destId="{83C77494-E8E8-492C-8990-3150F7153F40}" srcOrd="5" destOrd="0" parTransId="{20817034-74AB-4943-8A3A-49A6DF699097}" sibTransId="{971DDD7F-3776-491D-901E-F36EDCF31FDE}"/>
    <dgm:cxn modelId="{A76DA80F-7385-439B-B063-C0DE1D983676}" type="presOf" srcId="{A8F22BF8-2DDC-4AD3-9FEE-212E6745754F}" destId="{5A3BA263-E250-4CA1-8A1F-C6A53698C5E6}" srcOrd="0" destOrd="0" presId="urn:microsoft.com/office/officeart/2005/8/layout/process1"/>
    <dgm:cxn modelId="{6274B617-5F0C-4DA3-83F5-80E9024247B5}" srcId="{3C8A3E25-8F1B-466C-9A63-97ABDD86F24B}" destId="{72ACC680-07F0-4C86-9AA1-0BD339034AA5}" srcOrd="6" destOrd="0" parTransId="{BC5DDB4F-599E-4A7A-807D-D5246A72C022}" sibTransId="{D5E26C5E-E0AB-4525-987E-E61222DFC654}"/>
    <dgm:cxn modelId="{4713D522-8D1A-4E9D-A6EA-2C8C28F89174}" srcId="{3C8A3E25-8F1B-466C-9A63-97ABDD86F24B}" destId="{5036760B-18B1-454D-AB32-711AEEE22A51}" srcOrd="0" destOrd="0" parTransId="{56132630-3741-4186-9107-535D238659B2}" sibTransId="{79DEE080-BEE0-45B6-9A4A-F9A9D48DCAD0}"/>
    <dgm:cxn modelId="{522EF622-BF06-42FC-975A-DC606861EF4F}" type="presOf" srcId="{AD1109B8-8626-4747-8106-2FA7049A5BDC}" destId="{27C89A5E-FFCC-414D-B544-56D92551BC4B}" srcOrd="0" destOrd="0" presId="urn:microsoft.com/office/officeart/2005/8/layout/process1"/>
    <dgm:cxn modelId="{1DD7B624-E400-4AA0-98EF-376E595F4939}" type="presOf" srcId="{02F28652-28F1-4331-B809-E3ED59AA15C9}" destId="{615F8C4C-0980-4998-B6AC-85FAE6DDE80E}" srcOrd="1" destOrd="0" presId="urn:microsoft.com/office/officeart/2005/8/layout/process1"/>
    <dgm:cxn modelId="{5C15F22E-6B4A-4DAE-8236-87192E1195A3}" type="presOf" srcId="{72ACC680-07F0-4C86-9AA1-0BD339034AA5}" destId="{9FF443D6-1AD3-4EF4-B0A2-05BB3CAC793C}" srcOrd="0" destOrd="0" presId="urn:microsoft.com/office/officeart/2005/8/layout/process1"/>
    <dgm:cxn modelId="{9D5D6131-D668-4F80-B659-9B205442DE5A}" type="presOf" srcId="{83C77494-E8E8-492C-8990-3150F7153F40}" destId="{E4B27172-DEAA-491C-97F2-D37F3C57335C}" srcOrd="0" destOrd="0" presId="urn:microsoft.com/office/officeart/2005/8/layout/process1"/>
    <dgm:cxn modelId="{975BEF31-50B1-45D7-9DE5-A8AAF74523BE}" type="presOf" srcId="{971DDD7F-3776-491D-901E-F36EDCF31FDE}" destId="{8CD75DEE-5054-4513-8B1F-72E0762C4030}" srcOrd="0" destOrd="0" presId="urn:microsoft.com/office/officeart/2005/8/layout/process1"/>
    <dgm:cxn modelId="{8EBE443A-494A-4FB6-AFEF-C37E69F467AB}" type="presOf" srcId="{04E4C940-30E2-4EA4-B80B-C1CAAACEE31A}" destId="{475BB5A3-1387-43DA-A4C1-135EF0A574EF}" srcOrd="0" destOrd="0" presId="urn:microsoft.com/office/officeart/2005/8/layout/process1"/>
    <dgm:cxn modelId="{2FC1394B-5426-471B-9F2E-B2424F5F853A}" srcId="{3C8A3E25-8F1B-466C-9A63-97ABDD86F24B}" destId="{04E4C940-30E2-4EA4-B80B-C1CAAACEE31A}" srcOrd="3" destOrd="0" parTransId="{41E267CF-0525-4EE2-A23C-087482FC2AAD}" sibTransId="{7FC0E22A-148F-421D-9135-83D7DBE55C0A}"/>
    <dgm:cxn modelId="{741F7874-A257-4A49-8BBB-406E23A8ACF6}" type="presOf" srcId="{F257669F-CFC1-44DC-A748-D672DE0E9EE4}" destId="{C3C469B4-CD25-4726-8689-C1AADB3C4B11}" srcOrd="0" destOrd="0" presId="urn:microsoft.com/office/officeart/2005/8/layout/process1"/>
    <dgm:cxn modelId="{CDCDFE7E-1B55-4F33-B623-B469C3E17661}" type="presOf" srcId="{7FC0E22A-148F-421D-9135-83D7DBE55C0A}" destId="{1378A5FC-5F36-4E53-8704-193C99D9B0D2}" srcOrd="1" destOrd="0" presId="urn:microsoft.com/office/officeart/2005/8/layout/process1"/>
    <dgm:cxn modelId="{09276285-F68F-48E6-AFC8-5759BCFE57A2}" srcId="{3C8A3E25-8F1B-466C-9A63-97ABDD86F24B}" destId="{D0CB4073-BA3C-4E5A-AD22-DB1BA103129E}" srcOrd="2" destOrd="0" parTransId="{BEFBAB90-CEE8-4D22-AE32-73D0A198FDB1}" sibTransId="{F257669F-CFC1-44DC-A748-D672DE0E9EE4}"/>
    <dgm:cxn modelId="{D8AF8A8E-9C17-4585-A029-F87217958DF6}" type="presOf" srcId="{79DEE080-BEE0-45B6-9A4A-F9A9D48DCAD0}" destId="{42DA8BBA-F36C-4714-A857-EDC53DCD9662}" srcOrd="1" destOrd="0" presId="urn:microsoft.com/office/officeart/2005/8/layout/process1"/>
    <dgm:cxn modelId="{95BF96A2-3FB1-424B-95A5-4BE9C00F430E}" srcId="{3C8A3E25-8F1B-466C-9A63-97ABDD86F24B}" destId="{3BB7544A-E81D-471D-AB88-8B4ED1EFDD60}" srcOrd="1" destOrd="0" parTransId="{1B13E860-E890-4EFD-A3F1-87C1F62D7477}" sibTransId="{AD1109B8-8626-4747-8106-2FA7049A5BDC}"/>
    <dgm:cxn modelId="{EA4B2AA3-76C9-4396-980A-45AD7806F974}" srcId="{3C8A3E25-8F1B-466C-9A63-97ABDD86F24B}" destId="{A8F22BF8-2DDC-4AD3-9FEE-212E6745754F}" srcOrd="4" destOrd="0" parTransId="{DF1095AF-FDD3-4AB2-A2A7-FC61B124A51B}" sibTransId="{02F28652-28F1-4331-B809-E3ED59AA15C9}"/>
    <dgm:cxn modelId="{2DBC70AD-3C2F-42A9-96F3-7612FEF090FB}" type="presOf" srcId="{971DDD7F-3776-491D-901E-F36EDCF31FDE}" destId="{C493E064-5AD5-4E01-B554-6EC794496E98}" srcOrd="1" destOrd="0" presId="urn:microsoft.com/office/officeart/2005/8/layout/process1"/>
    <dgm:cxn modelId="{3A9382B3-6908-4218-A117-DAB046E280C2}" type="presOf" srcId="{79DEE080-BEE0-45B6-9A4A-F9A9D48DCAD0}" destId="{CBF07A63-5B13-4F20-8590-1F5E6CCF47A5}" srcOrd="0" destOrd="0" presId="urn:microsoft.com/office/officeart/2005/8/layout/process1"/>
    <dgm:cxn modelId="{DFDD85B5-E123-40E2-8254-CBCDC2BED423}" type="presOf" srcId="{5036760B-18B1-454D-AB32-711AEEE22A51}" destId="{EC835231-A996-4205-BBB4-6489F0008EE1}" srcOrd="0" destOrd="0" presId="urn:microsoft.com/office/officeart/2005/8/layout/process1"/>
    <dgm:cxn modelId="{B27F30B6-1438-489A-AE03-3F866C0BC4A0}" type="presOf" srcId="{F257669F-CFC1-44DC-A748-D672DE0E9EE4}" destId="{39896FA5-388A-40BD-8CC9-CC0D7C8D381C}" srcOrd="1" destOrd="0" presId="urn:microsoft.com/office/officeart/2005/8/layout/process1"/>
    <dgm:cxn modelId="{1F28F1B6-EDCB-4F61-8BE9-6F8838DAEEC1}" type="presOf" srcId="{3C8A3E25-8F1B-466C-9A63-97ABDD86F24B}" destId="{D63483D8-AF6A-480C-9CE9-32AEC9FA8C2D}" srcOrd="0" destOrd="0" presId="urn:microsoft.com/office/officeart/2005/8/layout/process1"/>
    <dgm:cxn modelId="{5BA0CEB9-E2DD-4E92-99AC-50338FECC2FE}" type="presOf" srcId="{3BB7544A-E81D-471D-AB88-8B4ED1EFDD60}" destId="{D5E85FE3-A186-47EA-BB7F-950A1C8D67EC}" srcOrd="0" destOrd="0" presId="urn:microsoft.com/office/officeart/2005/8/layout/process1"/>
    <dgm:cxn modelId="{D9A68CBC-CFD4-4966-A93E-39BBE771A8E4}" type="presOf" srcId="{D0CB4073-BA3C-4E5A-AD22-DB1BA103129E}" destId="{67438A1A-3F5B-457F-AAF5-22EE378D3856}" srcOrd="0" destOrd="0" presId="urn:microsoft.com/office/officeart/2005/8/layout/process1"/>
    <dgm:cxn modelId="{437FBAC7-B669-43D9-AEE0-31246B8B3C9F}" type="presOf" srcId="{AD1109B8-8626-4747-8106-2FA7049A5BDC}" destId="{126A4243-1075-41EA-A206-FA89D44A513B}" srcOrd="1" destOrd="0" presId="urn:microsoft.com/office/officeart/2005/8/layout/process1"/>
    <dgm:cxn modelId="{0BAD20E5-01AB-4BD9-B5E4-F27B9A82921E}" type="presOf" srcId="{02F28652-28F1-4331-B809-E3ED59AA15C9}" destId="{9F262FC6-52A1-47E1-904A-AACB5B4CD08A}" srcOrd="0" destOrd="0" presId="urn:microsoft.com/office/officeart/2005/8/layout/process1"/>
    <dgm:cxn modelId="{011ECBF2-61DF-4496-B092-949F3A7FBCDA}" type="presOf" srcId="{7FC0E22A-148F-421D-9135-83D7DBE55C0A}" destId="{B2A0B691-EDCD-45A3-ADAD-828A876904C0}" srcOrd="0" destOrd="0" presId="urn:microsoft.com/office/officeart/2005/8/layout/process1"/>
    <dgm:cxn modelId="{29F9839D-4CBD-489F-93D9-6CFC6CB80AAF}" type="presParOf" srcId="{D63483D8-AF6A-480C-9CE9-32AEC9FA8C2D}" destId="{EC835231-A996-4205-BBB4-6489F0008EE1}" srcOrd="0" destOrd="0" presId="urn:microsoft.com/office/officeart/2005/8/layout/process1"/>
    <dgm:cxn modelId="{038C1683-8B8F-48CC-BE45-B880706B24AC}" type="presParOf" srcId="{D63483D8-AF6A-480C-9CE9-32AEC9FA8C2D}" destId="{CBF07A63-5B13-4F20-8590-1F5E6CCF47A5}" srcOrd="1" destOrd="0" presId="urn:microsoft.com/office/officeart/2005/8/layout/process1"/>
    <dgm:cxn modelId="{1EACE989-04FA-4D91-AC36-38846E350C1A}" type="presParOf" srcId="{CBF07A63-5B13-4F20-8590-1F5E6CCF47A5}" destId="{42DA8BBA-F36C-4714-A857-EDC53DCD9662}" srcOrd="0" destOrd="0" presId="urn:microsoft.com/office/officeart/2005/8/layout/process1"/>
    <dgm:cxn modelId="{5065954D-64D7-41EC-B1A3-873776B8209A}" type="presParOf" srcId="{D63483D8-AF6A-480C-9CE9-32AEC9FA8C2D}" destId="{D5E85FE3-A186-47EA-BB7F-950A1C8D67EC}" srcOrd="2" destOrd="0" presId="urn:microsoft.com/office/officeart/2005/8/layout/process1"/>
    <dgm:cxn modelId="{1836953D-5486-4017-A26C-C7A06370FB23}" type="presParOf" srcId="{D63483D8-AF6A-480C-9CE9-32AEC9FA8C2D}" destId="{27C89A5E-FFCC-414D-B544-56D92551BC4B}" srcOrd="3" destOrd="0" presId="urn:microsoft.com/office/officeart/2005/8/layout/process1"/>
    <dgm:cxn modelId="{E00BEF74-3BF3-4FF6-9999-1B9A24946188}" type="presParOf" srcId="{27C89A5E-FFCC-414D-B544-56D92551BC4B}" destId="{126A4243-1075-41EA-A206-FA89D44A513B}" srcOrd="0" destOrd="0" presId="urn:microsoft.com/office/officeart/2005/8/layout/process1"/>
    <dgm:cxn modelId="{CBA1C132-75F0-4FE5-9D56-7511FBD748F1}" type="presParOf" srcId="{D63483D8-AF6A-480C-9CE9-32AEC9FA8C2D}" destId="{67438A1A-3F5B-457F-AAF5-22EE378D3856}" srcOrd="4" destOrd="0" presId="urn:microsoft.com/office/officeart/2005/8/layout/process1"/>
    <dgm:cxn modelId="{319D88C8-3D81-46EE-8B1D-38820CB9B28C}" type="presParOf" srcId="{D63483D8-AF6A-480C-9CE9-32AEC9FA8C2D}" destId="{C3C469B4-CD25-4726-8689-C1AADB3C4B11}" srcOrd="5" destOrd="0" presId="urn:microsoft.com/office/officeart/2005/8/layout/process1"/>
    <dgm:cxn modelId="{35F879A8-6C66-4C3F-B78B-27BD8105E08F}" type="presParOf" srcId="{C3C469B4-CD25-4726-8689-C1AADB3C4B11}" destId="{39896FA5-388A-40BD-8CC9-CC0D7C8D381C}" srcOrd="0" destOrd="0" presId="urn:microsoft.com/office/officeart/2005/8/layout/process1"/>
    <dgm:cxn modelId="{3641012E-F7F1-40A9-A492-E21C0FF3D26D}" type="presParOf" srcId="{D63483D8-AF6A-480C-9CE9-32AEC9FA8C2D}" destId="{475BB5A3-1387-43DA-A4C1-135EF0A574EF}" srcOrd="6" destOrd="0" presId="urn:microsoft.com/office/officeart/2005/8/layout/process1"/>
    <dgm:cxn modelId="{961E3407-82AE-4F99-B597-F49347349FE8}" type="presParOf" srcId="{D63483D8-AF6A-480C-9CE9-32AEC9FA8C2D}" destId="{B2A0B691-EDCD-45A3-ADAD-828A876904C0}" srcOrd="7" destOrd="0" presId="urn:microsoft.com/office/officeart/2005/8/layout/process1"/>
    <dgm:cxn modelId="{E14ADE62-78F3-4645-818A-2824E7962427}" type="presParOf" srcId="{B2A0B691-EDCD-45A3-ADAD-828A876904C0}" destId="{1378A5FC-5F36-4E53-8704-193C99D9B0D2}" srcOrd="0" destOrd="0" presId="urn:microsoft.com/office/officeart/2005/8/layout/process1"/>
    <dgm:cxn modelId="{0D30F75A-2F9C-4333-BFFC-D0B26750BBEC}" type="presParOf" srcId="{D63483D8-AF6A-480C-9CE9-32AEC9FA8C2D}" destId="{5A3BA263-E250-4CA1-8A1F-C6A53698C5E6}" srcOrd="8" destOrd="0" presId="urn:microsoft.com/office/officeart/2005/8/layout/process1"/>
    <dgm:cxn modelId="{6711F76C-8AEB-4028-B736-037CE747439B}" type="presParOf" srcId="{D63483D8-AF6A-480C-9CE9-32AEC9FA8C2D}" destId="{9F262FC6-52A1-47E1-904A-AACB5B4CD08A}" srcOrd="9" destOrd="0" presId="urn:microsoft.com/office/officeart/2005/8/layout/process1"/>
    <dgm:cxn modelId="{3CABD338-7C77-42E9-95CB-D039636EE4A6}" type="presParOf" srcId="{9F262FC6-52A1-47E1-904A-AACB5B4CD08A}" destId="{615F8C4C-0980-4998-B6AC-85FAE6DDE80E}" srcOrd="0" destOrd="0" presId="urn:microsoft.com/office/officeart/2005/8/layout/process1"/>
    <dgm:cxn modelId="{8C33296E-74E2-4C1D-B078-99198CCD71B7}" type="presParOf" srcId="{D63483D8-AF6A-480C-9CE9-32AEC9FA8C2D}" destId="{E4B27172-DEAA-491C-97F2-D37F3C57335C}" srcOrd="10" destOrd="0" presId="urn:microsoft.com/office/officeart/2005/8/layout/process1"/>
    <dgm:cxn modelId="{991F389E-F321-484F-8679-E64AEBA5B456}" type="presParOf" srcId="{D63483D8-AF6A-480C-9CE9-32AEC9FA8C2D}" destId="{8CD75DEE-5054-4513-8B1F-72E0762C4030}" srcOrd="11" destOrd="0" presId="urn:microsoft.com/office/officeart/2005/8/layout/process1"/>
    <dgm:cxn modelId="{C92E1D0D-0376-4555-8493-D467CB53FE1D}" type="presParOf" srcId="{8CD75DEE-5054-4513-8B1F-72E0762C4030}" destId="{C493E064-5AD5-4E01-B554-6EC794496E98}" srcOrd="0" destOrd="0" presId="urn:microsoft.com/office/officeart/2005/8/layout/process1"/>
    <dgm:cxn modelId="{77627CEF-1B2A-4243-BA98-F75B9CF9FDAC}" type="presParOf" srcId="{D63483D8-AF6A-480C-9CE9-32AEC9FA8C2D}" destId="{9FF443D6-1AD3-4EF4-B0A2-05BB3CAC793C}" srcOrd="12"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F1317-3056-4F99-B814-24E22137C8F7}">
      <dsp:nvSpPr>
        <dsp:cNvPr id="0" name=""/>
        <dsp:cNvSpPr/>
      </dsp:nvSpPr>
      <dsp:spPr>
        <a:xfrm>
          <a:off x="582631" y="481637"/>
          <a:ext cx="1749937" cy="17499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06008-88A2-4E04-8303-E75CF089C80B}">
      <dsp:nvSpPr>
        <dsp:cNvPr id="0" name=""/>
        <dsp:cNvSpPr/>
      </dsp:nvSpPr>
      <dsp:spPr>
        <a:xfrm>
          <a:off x="955569" y="854575"/>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32AB5-5804-42E9-90B7-BE4C6F520320}">
      <dsp:nvSpPr>
        <dsp:cNvPr id="0" name=""/>
        <dsp:cNvSpPr/>
      </dsp:nvSpPr>
      <dsp:spPr>
        <a:xfrm>
          <a:off x="23225" y="2776637"/>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latin typeface="+mn-lt"/>
            </a:rPr>
            <a:t>Research</a:t>
          </a:r>
        </a:p>
      </dsp:txBody>
      <dsp:txXfrm>
        <a:off x="23225" y="2776637"/>
        <a:ext cx="2868750" cy="720000"/>
      </dsp:txXfrm>
    </dsp:sp>
    <dsp:sp modelId="{AF13DCD4-825F-4F7B-A3F9-8834F522049A}">
      <dsp:nvSpPr>
        <dsp:cNvPr id="0" name=""/>
        <dsp:cNvSpPr/>
      </dsp:nvSpPr>
      <dsp:spPr>
        <a:xfrm>
          <a:off x="3953412" y="481637"/>
          <a:ext cx="1749937" cy="17499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B002BE-66CC-445A-8583-6634C739C45B}">
      <dsp:nvSpPr>
        <dsp:cNvPr id="0" name=""/>
        <dsp:cNvSpPr/>
      </dsp:nvSpPr>
      <dsp:spPr>
        <a:xfrm>
          <a:off x="4326350" y="854575"/>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8741C5-3248-4991-BB12-78AC675F3395}">
      <dsp:nvSpPr>
        <dsp:cNvPr id="0" name=""/>
        <dsp:cNvSpPr/>
      </dsp:nvSpPr>
      <dsp:spPr>
        <a:xfrm>
          <a:off x="3394006" y="2776637"/>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latin typeface="+mn-lt"/>
            </a:rPr>
            <a:t>Quality improvement</a:t>
          </a:r>
        </a:p>
      </dsp:txBody>
      <dsp:txXfrm>
        <a:off x="3394006" y="2776637"/>
        <a:ext cx="2868750" cy="720000"/>
      </dsp:txXfrm>
    </dsp:sp>
    <dsp:sp modelId="{CB2429DA-3126-4319-AFA1-3173BE1DF40A}">
      <dsp:nvSpPr>
        <dsp:cNvPr id="0" name=""/>
        <dsp:cNvSpPr/>
      </dsp:nvSpPr>
      <dsp:spPr>
        <a:xfrm>
          <a:off x="7324194" y="481637"/>
          <a:ext cx="1749937" cy="17499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02509-AC08-4E25-8BF4-07FB431E0C30}">
      <dsp:nvSpPr>
        <dsp:cNvPr id="0" name=""/>
        <dsp:cNvSpPr/>
      </dsp:nvSpPr>
      <dsp:spPr>
        <a:xfrm>
          <a:off x="7697131" y="854575"/>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4F7E5-5A4E-4DB5-846F-558D92C176BD}">
      <dsp:nvSpPr>
        <dsp:cNvPr id="0" name=""/>
        <dsp:cNvSpPr/>
      </dsp:nvSpPr>
      <dsp:spPr>
        <a:xfrm>
          <a:off x="6764787" y="2776637"/>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latin typeface="+mn-lt"/>
            </a:rPr>
            <a:t>Program evaluation </a:t>
          </a:r>
        </a:p>
      </dsp:txBody>
      <dsp:txXfrm>
        <a:off x="6764787" y="2776637"/>
        <a:ext cx="286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F8F7B-0BC4-41E6-904C-9F5C807BF054}">
      <dsp:nvSpPr>
        <dsp:cNvPr id="0" name=""/>
        <dsp:cNvSpPr/>
      </dsp:nvSpPr>
      <dsp:spPr>
        <a:xfrm>
          <a:off x="0" y="1805"/>
          <a:ext cx="1172232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7ACC9A3-8C47-4469-8239-DF5C5F4357F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B32ECE-8146-4C88-8396-83EFBA259873}">
      <dsp:nvSpPr>
        <dsp:cNvPr id="0" name=""/>
        <dsp:cNvSpPr/>
      </dsp:nvSpPr>
      <dsp:spPr>
        <a:xfrm>
          <a:off x="1057183" y="1805"/>
          <a:ext cx="1066513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n-lt"/>
            </a:rPr>
            <a:t>NHC does not charge for health information data from any of the platforms</a:t>
          </a:r>
        </a:p>
      </dsp:txBody>
      <dsp:txXfrm>
        <a:off x="1057183" y="1805"/>
        <a:ext cx="10665137" cy="915310"/>
      </dsp:txXfrm>
    </dsp:sp>
    <dsp:sp modelId="{7E5E61AC-9D66-46F2-849C-91038ED4C796}">
      <dsp:nvSpPr>
        <dsp:cNvPr id="0" name=""/>
        <dsp:cNvSpPr/>
      </dsp:nvSpPr>
      <dsp:spPr>
        <a:xfrm>
          <a:off x="0" y="1145944"/>
          <a:ext cx="1172232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FF2CD66-C496-45DC-9339-A4EFB6345350}">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E20289-4EFE-4674-952B-2F90D059F3EC}">
      <dsp:nvSpPr>
        <dsp:cNvPr id="0" name=""/>
        <dsp:cNvSpPr/>
      </dsp:nvSpPr>
      <dsp:spPr>
        <a:xfrm>
          <a:off x="1057183" y="1145944"/>
          <a:ext cx="1066513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mn-lt"/>
            </a:rPr>
            <a:t>Data extraction and statistical analysis has cost associations</a:t>
          </a:r>
        </a:p>
      </dsp:txBody>
      <dsp:txXfrm>
        <a:off x="1057183" y="1145944"/>
        <a:ext cx="10665137" cy="915310"/>
      </dsp:txXfrm>
    </dsp:sp>
    <dsp:sp modelId="{89CD9A0B-0A1D-4392-ABBF-AC9D157FFFB7}">
      <dsp:nvSpPr>
        <dsp:cNvPr id="0" name=""/>
        <dsp:cNvSpPr/>
      </dsp:nvSpPr>
      <dsp:spPr>
        <a:xfrm>
          <a:off x="0" y="2290082"/>
          <a:ext cx="1172232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F433FF0-E4E3-4003-B1A8-5455048EE21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177C8F-A895-4562-AEE4-B65BAF29D8A8}">
      <dsp:nvSpPr>
        <dsp:cNvPr id="0" name=""/>
        <dsp:cNvSpPr/>
      </dsp:nvSpPr>
      <dsp:spPr>
        <a:xfrm>
          <a:off x="1057183" y="2290082"/>
          <a:ext cx="1066513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mn-lt"/>
            </a:rPr>
            <a:t>NHC offers an hourly rate for services</a:t>
          </a:r>
        </a:p>
      </dsp:txBody>
      <dsp:txXfrm>
        <a:off x="1057183" y="2290082"/>
        <a:ext cx="10665137" cy="915310"/>
      </dsp:txXfrm>
    </dsp:sp>
    <dsp:sp modelId="{FA0317D7-B2E8-4ED9-80A2-0BB04515B3E0}">
      <dsp:nvSpPr>
        <dsp:cNvPr id="0" name=""/>
        <dsp:cNvSpPr/>
      </dsp:nvSpPr>
      <dsp:spPr>
        <a:xfrm>
          <a:off x="0" y="3434221"/>
          <a:ext cx="1172232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B8C95CE-A700-4810-8454-DB683EF1256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5B0657-9FF4-4306-90C3-D20BCF7A6A5C}">
      <dsp:nvSpPr>
        <dsp:cNvPr id="0" name=""/>
        <dsp:cNvSpPr/>
      </dsp:nvSpPr>
      <dsp:spPr>
        <a:xfrm>
          <a:off x="1057183" y="3434221"/>
          <a:ext cx="1066513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mn-lt"/>
            </a:rPr>
            <a:t>NHC will work with each project to establish a budget and explore funding options</a:t>
          </a:r>
        </a:p>
      </dsp:txBody>
      <dsp:txXfrm>
        <a:off x="1057183" y="3434221"/>
        <a:ext cx="10665137"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35231-A996-4205-BBB4-6489F0008EE1}">
      <dsp:nvSpPr>
        <dsp:cNvPr id="0" name=""/>
        <dsp:cNvSpPr/>
      </dsp:nvSpPr>
      <dsp:spPr>
        <a:xfrm>
          <a:off x="3319" y="1889968"/>
          <a:ext cx="1257203" cy="89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Presentation &amp; Manual Review</a:t>
          </a:r>
        </a:p>
      </dsp:txBody>
      <dsp:txXfrm>
        <a:off x="29555" y="1916204"/>
        <a:ext cx="1204731" cy="843285"/>
      </dsp:txXfrm>
    </dsp:sp>
    <dsp:sp modelId="{CBF07A63-5B13-4F20-8590-1F5E6CCF47A5}">
      <dsp:nvSpPr>
        <dsp:cNvPr id="0" name=""/>
        <dsp:cNvSpPr/>
      </dsp:nvSpPr>
      <dsp:spPr>
        <a:xfrm>
          <a:off x="1386243" y="2181954"/>
          <a:ext cx="266527" cy="311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1386243" y="2244311"/>
        <a:ext cx="186569" cy="187072"/>
      </dsp:txXfrm>
    </dsp:sp>
    <dsp:sp modelId="{D5E85FE3-A186-47EA-BB7F-950A1C8D67EC}">
      <dsp:nvSpPr>
        <dsp:cNvPr id="0" name=""/>
        <dsp:cNvSpPr/>
      </dsp:nvSpPr>
      <dsp:spPr>
        <a:xfrm>
          <a:off x="1763405" y="1889968"/>
          <a:ext cx="1257203" cy="89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Collaborative Project Request Form</a:t>
          </a:r>
        </a:p>
      </dsp:txBody>
      <dsp:txXfrm>
        <a:off x="1789641" y="1916204"/>
        <a:ext cx="1204731" cy="843285"/>
      </dsp:txXfrm>
    </dsp:sp>
    <dsp:sp modelId="{27C89A5E-FFCC-414D-B544-56D92551BC4B}">
      <dsp:nvSpPr>
        <dsp:cNvPr id="0" name=""/>
        <dsp:cNvSpPr/>
      </dsp:nvSpPr>
      <dsp:spPr>
        <a:xfrm>
          <a:off x="3146329" y="2181954"/>
          <a:ext cx="266527" cy="311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3146329" y="2244311"/>
        <a:ext cx="186569" cy="187072"/>
      </dsp:txXfrm>
    </dsp:sp>
    <dsp:sp modelId="{67438A1A-3F5B-457F-AAF5-22EE378D3856}">
      <dsp:nvSpPr>
        <dsp:cNvPr id="0" name=""/>
        <dsp:cNvSpPr/>
      </dsp:nvSpPr>
      <dsp:spPr>
        <a:xfrm>
          <a:off x="3523490" y="1889968"/>
          <a:ext cx="1257203" cy="89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Board Approval</a:t>
          </a:r>
        </a:p>
      </dsp:txBody>
      <dsp:txXfrm>
        <a:off x="3549726" y="1916204"/>
        <a:ext cx="1204731" cy="843285"/>
      </dsp:txXfrm>
    </dsp:sp>
    <dsp:sp modelId="{C3C469B4-CD25-4726-8689-C1AADB3C4B11}">
      <dsp:nvSpPr>
        <dsp:cNvPr id="0" name=""/>
        <dsp:cNvSpPr/>
      </dsp:nvSpPr>
      <dsp:spPr>
        <a:xfrm>
          <a:off x="4906414" y="2181954"/>
          <a:ext cx="266527" cy="311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4906414" y="2244311"/>
        <a:ext cx="186569" cy="187072"/>
      </dsp:txXfrm>
    </dsp:sp>
    <dsp:sp modelId="{475BB5A3-1387-43DA-A4C1-135EF0A574EF}">
      <dsp:nvSpPr>
        <dsp:cNvPr id="0" name=""/>
        <dsp:cNvSpPr/>
      </dsp:nvSpPr>
      <dsp:spPr>
        <a:xfrm>
          <a:off x="5283575" y="1889968"/>
          <a:ext cx="1257203" cy="89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Data Request Form  </a:t>
          </a:r>
        </a:p>
      </dsp:txBody>
      <dsp:txXfrm>
        <a:off x="5309811" y="1916204"/>
        <a:ext cx="1204731" cy="843285"/>
      </dsp:txXfrm>
    </dsp:sp>
    <dsp:sp modelId="{B2A0B691-EDCD-45A3-ADAD-828A876904C0}">
      <dsp:nvSpPr>
        <dsp:cNvPr id="0" name=""/>
        <dsp:cNvSpPr/>
      </dsp:nvSpPr>
      <dsp:spPr>
        <a:xfrm>
          <a:off x="6666499" y="2181954"/>
          <a:ext cx="266527" cy="311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6666499" y="2244311"/>
        <a:ext cx="186569" cy="187072"/>
      </dsp:txXfrm>
    </dsp:sp>
    <dsp:sp modelId="{5A3BA263-E250-4CA1-8A1F-C6A53698C5E6}">
      <dsp:nvSpPr>
        <dsp:cNvPr id="0" name=""/>
        <dsp:cNvSpPr/>
      </dsp:nvSpPr>
      <dsp:spPr>
        <a:xfrm>
          <a:off x="7043660" y="1889968"/>
          <a:ext cx="1257203" cy="89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Data Governance</a:t>
          </a:r>
        </a:p>
      </dsp:txBody>
      <dsp:txXfrm>
        <a:off x="7069896" y="1916204"/>
        <a:ext cx="1204731" cy="843285"/>
      </dsp:txXfrm>
    </dsp:sp>
    <dsp:sp modelId="{9F262FC6-52A1-47E1-904A-AACB5B4CD08A}">
      <dsp:nvSpPr>
        <dsp:cNvPr id="0" name=""/>
        <dsp:cNvSpPr/>
      </dsp:nvSpPr>
      <dsp:spPr>
        <a:xfrm>
          <a:off x="8426585" y="2181954"/>
          <a:ext cx="266527" cy="311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8426585" y="2244311"/>
        <a:ext cx="186569" cy="187072"/>
      </dsp:txXfrm>
    </dsp:sp>
    <dsp:sp modelId="{E4B27172-DEAA-491C-97F2-D37F3C57335C}">
      <dsp:nvSpPr>
        <dsp:cNvPr id="0" name=""/>
        <dsp:cNvSpPr/>
      </dsp:nvSpPr>
      <dsp:spPr>
        <a:xfrm>
          <a:off x="8803746" y="1889968"/>
          <a:ext cx="1257203" cy="89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HIT Board if PDMP</a:t>
          </a:r>
        </a:p>
      </dsp:txBody>
      <dsp:txXfrm>
        <a:off x="8829982" y="1916204"/>
        <a:ext cx="1204731" cy="843285"/>
      </dsp:txXfrm>
    </dsp:sp>
    <dsp:sp modelId="{8CD75DEE-5054-4513-8B1F-72E0762C4030}">
      <dsp:nvSpPr>
        <dsp:cNvPr id="0" name=""/>
        <dsp:cNvSpPr/>
      </dsp:nvSpPr>
      <dsp:spPr>
        <a:xfrm>
          <a:off x="10186670" y="2181954"/>
          <a:ext cx="266527" cy="311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10186670" y="2244311"/>
        <a:ext cx="186569" cy="187072"/>
      </dsp:txXfrm>
    </dsp:sp>
    <dsp:sp modelId="{9FF443D6-1AD3-4EF4-B0A2-05BB3CAC793C}">
      <dsp:nvSpPr>
        <dsp:cNvPr id="0" name=""/>
        <dsp:cNvSpPr/>
      </dsp:nvSpPr>
      <dsp:spPr>
        <a:xfrm>
          <a:off x="10563831" y="1889968"/>
          <a:ext cx="1257203" cy="8957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IRB</a:t>
          </a:r>
        </a:p>
      </dsp:txBody>
      <dsp:txXfrm>
        <a:off x="10590067" y="1916204"/>
        <a:ext cx="1204731" cy="84328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29F69-B808-4C71-85C7-CAB87E585D78}" type="datetimeFigureOut">
              <a:rPr lang="en-US" smtClean="0"/>
              <a:t>4/20/2021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E5494-3C33-4B6C-9EBD-7CD16C0BF681}" type="slidenum">
              <a:rPr lang="en-US" smtClean="0"/>
              <a:t>‹#›</a:t>
            </a:fld>
            <a:endParaRPr lang="en-US" dirty="0"/>
          </a:p>
        </p:txBody>
      </p:sp>
    </p:spTree>
    <p:extLst>
      <p:ext uri="{BB962C8B-B14F-4D97-AF65-F5344CB8AC3E}">
        <p14:creationId xmlns:p14="http://schemas.microsoft.com/office/powerpoint/2010/main" val="341531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Hospitals that participate in HIEs but do not have an EHR from the dominant health IT developer within a city are less likely to engage in interoperability than hospitals with dominant health IT developer but without HIE participation.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System owned hospitals had the highest rates of interoperability (64%) and providers having information available at the point of care (71%) with major U.S. cities. </a:t>
            </a:r>
          </a:p>
          <a:p>
            <a:endParaRPr lang="en-US" sz="1800" b="0" i="0" u="none" strike="noStrike" baseline="0" dirty="0">
              <a:solidFill>
                <a:srgbClr val="000000"/>
              </a:solidFill>
              <a:latin typeface="Calibri" panose="020F0502020204030204" pitchFamily="34" charset="0"/>
            </a:endParaRPr>
          </a:p>
          <a:p>
            <a:pPr>
              <a:lnSpc>
                <a:spcPct val="80000"/>
              </a:lnSpc>
            </a:pPr>
            <a:r>
              <a:rPr lang="en-US" altLang="en-US" dirty="0"/>
              <a:t>Clinicians have incomplete knowledge of their patients </a:t>
            </a:r>
          </a:p>
          <a:p>
            <a:pPr lvl="1">
              <a:lnSpc>
                <a:spcPct val="80000"/>
              </a:lnSpc>
            </a:pPr>
            <a:r>
              <a:rPr lang="en-US" altLang="en-US" dirty="0"/>
              <a:t>Relevant patient data not available in 81% of ambulatory visits </a:t>
            </a:r>
            <a:r>
              <a:rPr lang="en-US" altLang="en-US" sz="1000" dirty="0"/>
              <a:t>Tang 1994</a:t>
            </a:r>
            <a:r>
              <a:rPr lang="en-US" altLang="en-US" dirty="0"/>
              <a:t> </a:t>
            </a:r>
          </a:p>
          <a:p>
            <a:pPr lvl="1">
              <a:lnSpc>
                <a:spcPct val="80000"/>
              </a:lnSpc>
            </a:pPr>
            <a:r>
              <a:rPr lang="en-US" altLang="en-US" dirty="0"/>
              <a:t>18% of medical errors that lead to ADEs due to missing patient information. </a:t>
            </a:r>
            <a:r>
              <a:rPr lang="en-US" altLang="en-US" sz="1100" dirty="0"/>
              <a:t>Leape JAMA 1995</a:t>
            </a:r>
          </a:p>
          <a:p>
            <a:pPr>
              <a:lnSpc>
                <a:spcPct val="80000"/>
              </a:lnSpc>
            </a:pPr>
            <a:r>
              <a:rPr lang="en-US" altLang="en-US" dirty="0"/>
              <a:t>Medicare patients see an average of 5.6 different providers each year= 5.6 silos of data</a:t>
            </a: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BDE5494-3C33-4B6C-9EBD-7CD16C0BF681}" type="slidenum">
              <a:rPr lang="en-US" smtClean="0"/>
              <a:t>3</a:t>
            </a:fld>
            <a:endParaRPr lang="en-US" dirty="0"/>
          </a:p>
        </p:txBody>
      </p:sp>
    </p:spTree>
    <p:extLst>
      <p:ext uri="{BB962C8B-B14F-4D97-AF65-F5344CB8AC3E}">
        <p14:creationId xmlns:p14="http://schemas.microsoft.com/office/powerpoint/2010/main" val="305002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68366-4561-DF4A-BE49-63DA1B74238C}" type="slidenum">
              <a:rPr lang="en-US" smtClean="0"/>
              <a:t>43</a:t>
            </a:fld>
            <a:endParaRPr lang="en-US"/>
          </a:p>
        </p:txBody>
      </p:sp>
    </p:spTree>
    <p:extLst>
      <p:ext uri="{BB962C8B-B14F-4D97-AF65-F5344CB8AC3E}">
        <p14:creationId xmlns:p14="http://schemas.microsoft.com/office/powerpoint/2010/main" val="183379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Proxima Nova A"/>
              </a:rPr>
              <a:t>January 1, 2021, Enforceable July 1, 2021 </a:t>
            </a:r>
            <a:r>
              <a:rPr lang="en-US" sz="1800" b="0" i="0" u="none" strike="noStrike" baseline="0" dirty="0">
                <a:solidFill>
                  <a:srgbClr val="000000"/>
                </a:solidFill>
                <a:latin typeface="Proxima Nova A"/>
              </a:rPr>
              <a:t>– Deploy Patient Access API. As a result of the COVID-19 pandemic and to provide additional flexibility to payers, CMS instituted a 6-month enforcement discretion period for this provision. </a:t>
            </a:r>
          </a:p>
          <a:p>
            <a:r>
              <a:rPr lang="en-US" sz="1800" b="0" i="0" u="none" strike="noStrike" baseline="0" dirty="0">
                <a:solidFill>
                  <a:srgbClr val="000000"/>
                </a:solidFill>
                <a:latin typeface="Proxima Nova A"/>
              </a:rPr>
              <a:t>• </a:t>
            </a:r>
            <a:r>
              <a:rPr lang="en-US" sz="1800" b="1" i="0" u="none" strike="noStrike" baseline="0" dirty="0">
                <a:solidFill>
                  <a:srgbClr val="000000"/>
                </a:solidFill>
                <a:latin typeface="Proxima Nova A"/>
              </a:rPr>
              <a:t>January 1, 2021, Enforceable July 1, 2021 </a:t>
            </a:r>
            <a:r>
              <a:rPr lang="en-US" sz="1800" b="0" i="0" u="none" strike="noStrike" baseline="0" dirty="0">
                <a:solidFill>
                  <a:srgbClr val="000000"/>
                </a:solidFill>
                <a:latin typeface="Proxima Nova A"/>
              </a:rPr>
              <a:t>– Deploy Provider Directory API. As a result of the COVID-19 pandemic and to provide additional flexibility to payers, CMS instituted a 6-month enforcement discretion period for this provision. </a:t>
            </a:r>
          </a:p>
          <a:p>
            <a:r>
              <a:rPr lang="en-US" sz="1800" b="0" i="0" u="none" strike="noStrike" baseline="0" dirty="0">
                <a:solidFill>
                  <a:srgbClr val="000000"/>
                </a:solidFill>
                <a:latin typeface="Proxima Nova A"/>
              </a:rPr>
              <a:t>• </a:t>
            </a:r>
            <a:r>
              <a:rPr lang="en-US" sz="1800" b="1" i="0" u="none" strike="noStrike" baseline="0" dirty="0">
                <a:solidFill>
                  <a:srgbClr val="000000"/>
                </a:solidFill>
                <a:latin typeface="Proxima Nova A"/>
              </a:rPr>
              <a:t>January 1, 2022 </a:t>
            </a:r>
            <a:r>
              <a:rPr lang="en-US" sz="1800" b="0" i="0" u="none" strike="noStrike" baseline="0" dirty="0">
                <a:solidFill>
                  <a:srgbClr val="000000"/>
                </a:solidFill>
                <a:latin typeface="Proxima Nova A"/>
              </a:rPr>
              <a:t>– Deploy Payer-to-Payer Data Exchange. CMS did not provide for a period of enforcement discretion for this provision. </a:t>
            </a:r>
          </a:p>
          <a:p>
            <a:pPr algn="l"/>
            <a:endParaRPr lang="en-US" sz="1800" b="0" i="0" u="none" strike="noStrike" baseline="0" dirty="0">
              <a:solidFill>
                <a:srgbClr val="000000"/>
              </a:solidFill>
              <a:latin typeface="Proxima Nova A"/>
            </a:endParaRPr>
          </a:p>
          <a:p>
            <a:r>
              <a:rPr lang="en-US" sz="1800" b="1" i="0" u="none" strike="noStrike" baseline="0" dirty="0">
                <a:solidFill>
                  <a:srgbClr val="000000"/>
                </a:solidFill>
                <a:latin typeface="Proxima Nova A"/>
              </a:rPr>
              <a:t>November 2, 2020 </a:t>
            </a:r>
            <a:r>
              <a:rPr lang="en-US" sz="1800" b="0" i="0" u="none" strike="noStrike" baseline="0" dirty="0">
                <a:solidFill>
                  <a:srgbClr val="000000"/>
                </a:solidFill>
                <a:latin typeface="Proxima Nova A"/>
              </a:rPr>
              <a:t>— Information blocking prohibitions, but only with respect to electronic health information (EHI) represented by the data elements in the USCDI standard. </a:t>
            </a:r>
          </a:p>
          <a:p>
            <a:r>
              <a:rPr lang="en-US" sz="1800" b="0" i="0" u="none" strike="noStrike" baseline="0" dirty="0">
                <a:solidFill>
                  <a:srgbClr val="000000"/>
                </a:solidFill>
                <a:latin typeface="Proxima Nova A"/>
              </a:rPr>
              <a:t>• </a:t>
            </a:r>
            <a:r>
              <a:rPr lang="en-US" sz="1800" b="1" i="0" u="none" strike="noStrike" baseline="0" dirty="0">
                <a:solidFill>
                  <a:srgbClr val="000000"/>
                </a:solidFill>
                <a:latin typeface="Proxima Nova A"/>
              </a:rPr>
              <a:t>May 2, 2022 </a:t>
            </a:r>
            <a:r>
              <a:rPr lang="en-US" sz="1800" b="0" i="0" u="none" strike="noStrike" baseline="0" dirty="0">
                <a:solidFill>
                  <a:srgbClr val="000000"/>
                </a:solidFill>
                <a:latin typeface="Proxima Nova A"/>
              </a:rPr>
              <a:t>— Information blocking prohibitions apply to full EHI. </a:t>
            </a:r>
          </a:p>
          <a:p>
            <a:r>
              <a:rPr lang="en-US" sz="1800" b="0" i="0" u="none" strike="noStrike" baseline="0" dirty="0">
                <a:solidFill>
                  <a:srgbClr val="000000"/>
                </a:solidFill>
                <a:latin typeface="Proxima Nova A"/>
              </a:rPr>
              <a:t>• </a:t>
            </a:r>
            <a:r>
              <a:rPr lang="en-US" sz="1800" b="1" i="0" u="none" strike="noStrike" baseline="0" dirty="0">
                <a:solidFill>
                  <a:srgbClr val="000000"/>
                </a:solidFill>
                <a:latin typeface="Proxima Nova A"/>
              </a:rPr>
              <a:t>May 1, 2022, Enforceable August 1, 2022 </a:t>
            </a:r>
            <a:r>
              <a:rPr lang="en-US" sz="1800" b="0" i="0" u="none" strike="noStrike" baseline="0" dirty="0">
                <a:solidFill>
                  <a:srgbClr val="000000"/>
                </a:solidFill>
                <a:latin typeface="Proxima Nova A"/>
              </a:rPr>
              <a:t>— Health Level 7 (HL7®) Fast Healthcare Interoperability Resources (FHIR) application programming interface (API) capability. </a:t>
            </a:r>
          </a:p>
          <a:p>
            <a:endParaRPr lang="en-US" sz="1800" b="0" i="0" u="none" strike="noStrike" baseline="0" dirty="0">
              <a:solidFill>
                <a:srgbClr val="000000"/>
              </a:solidFill>
              <a:latin typeface="Proxima Nova A"/>
            </a:endParaRP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3BDE5494-3C33-4B6C-9EBD-7CD16C0BF681}" type="slidenum">
              <a:rPr lang="en-US" smtClean="0"/>
              <a:t>5</a:t>
            </a:fld>
            <a:endParaRPr lang="en-US" dirty="0"/>
          </a:p>
        </p:txBody>
      </p:sp>
    </p:spTree>
    <p:extLst>
      <p:ext uri="{BB962C8B-B14F-4D97-AF65-F5344CB8AC3E}">
        <p14:creationId xmlns:p14="http://schemas.microsoft.com/office/powerpoint/2010/main" val="216889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E5494-3C33-4B6C-9EBD-7CD16C0BF681}" type="slidenum">
              <a:rPr lang="en-US" smtClean="0"/>
              <a:t>11</a:t>
            </a:fld>
            <a:endParaRPr lang="en-US" dirty="0"/>
          </a:p>
        </p:txBody>
      </p:sp>
    </p:spTree>
    <p:extLst>
      <p:ext uri="{BB962C8B-B14F-4D97-AF65-F5344CB8AC3E}">
        <p14:creationId xmlns:p14="http://schemas.microsoft.com/office/powerpoint/2010/main" val="43892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	</a:t>
            </a:r>
          </a:p>
          <a:p>
            <a:endParaRPr lang="en-US" sz="1800" b="0" i="0" u="none" strike="noStrike" baseline="0" dirty="0">
              <a:latin typeface="Calibri" panose="020F0502020204030204" pitchFamily="34" charset="0"/>
            </a:endParaRP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Launch of API partnership platforms to achieve cross-continuum connectivity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Deployment of cloud API solutions that are compatible with FHIR, HL7v2, and DICOM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Development of API rules engines that comply with HIPAA and HITRUST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Adoption of full lifecycle APIs to leverage medical data at the enterprise level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Establishment of a centralized infrastructure platform to enable delivery of actionable health data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Development of an enterprise master patient index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Comparison of patient utilization rates across various healthcare departments at a payer, provider, and/or regional level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Ability to combine patients’ clinical, financial, and operational data to support personalized decisions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Setting up of cloud or on-premise data centers that comprise actionable healthcare intelligence, indicative of past patterns of diseases, payment fraud, and operational inefficiencies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Establishment of data centers that can be leveraged to vet AI technologies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Acceptance of seamless API and HIE partnerships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Data interoperability among disparate EMR platforms within a defined healthcare network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Introduction of EMR interoperability certification and consulting services business </a:t>
            </a:r>
          </a:p>
          <a:p>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Real-time assessment of patient-generated data by care episodes and patient population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Online benchmarking of clinical effectiveness at a provider, community, and regional level </a:t>
            </a:r>
          </a:p>
          <a:p>
            <a:r>
              <a:rPr lang="en-US" sz="1800" b="0" i="0" u="none" strike="noStrike" baseline="0" dirty="0">
                <a:solidFill>
                  <a:srgbClr val="000000"/>
                </a:solidFill>
                <a:latin typeface="Arial" panose="020B0604020202020204" pitchFamily="34" charset="0"/>
              </a:rPr>
              <a:t>•</a:t>
            </a:r>
            <a:r>
              <a:rPr lang="en-US" sz="1800" b="0" i="0" u="none" strike="noStrike" baseline="0" dirty="0">
                <a:solidFill>
                  <a:srgbClr val="000000"/>
                </a:solidFill>
                <a:latin typeface="Calibri" panose="020F0502020204030204" pitchFamily="34" charset="0"/>
              </a:rPr>
              <a:t>Regulatory compliance benchmarking </a:t>
            </a:r>
          </a:p>
          <a:p>
            <a:r>
              <a:rPr lang="en-US" sz="1800" b="0" i="0" u="none" strike="noStrike" baseline="0" dirty="0">
                <a:solidFill>
                  <a:srgbClr val="000000"/>
                </a:solidFill>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3BDE5494-3C33-4B6C-9EBD-7CD16C0BF681}" type="slidenum">
              <a:rPr lang="en-US" smtClean="0"/>
              <a:t>20</a:t>
            </a:fld>
            <a:endParaRPr lang="en-US" dirty="0"/>
          </a:p>
        </p:txBody>
      </p:sp>
    </p:spTree>
    <p:extLst>
      <p:ext uri="{BB962C8B-B14F-4D97-AF65-F5344CB8AC3E}">
        <p14:creationId xmlns:p14="http://schemas.microsoft.com/office/powerpoint/2010/main" val="127349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MVPs should consist of limited, connected, complementary sets of measures and activities that are meaningful to clinicians, which will reduce clinician burden, align scoring, and lead to sufficient comparative data.</a:t>
            </a:r>
          </a:p>
          <a:p>
            <a:endParaRPr lang="en-US" b="0" i="0" dirty="0">
              <a:effectLst/>
              <a:latin typeface="Arial" panose="020B0604020202020204" pitchFamily="34" charset="0"/>
            </a:endParaRPr>
          </a:p>
          <a:p>
            <a:r>
              <a:rPr lang="en-US" b="0" i="0" dirty="0">
                <a:effectLst/>
                <a:latin typeface="Arial" panose="020B0604020202020204" pitchFamily="34" charset="0"/>
              </a:rPr>
              <a:t>2.MVPs should include measures and activities that would result in providing comparative performance data that is valuable to patients and caregivers in evaluating clinician performance and making choices about their care; MVPs will enhance this comparative performance data as they allow subgroup reporting that comprehensively reflects the services provided by multispecialty groups.</a:t>
            </a:r>
          </a:p>
          <a:p>
            <a:endParaRPr lang="en-US" b="0" i="0" dirty="0">
              <a:effectLst/>
              <a:latin typeface="Arial" panose="020B0604020202020204" pitchFamily="34" charset="0"/>
            </a:endParaRPr>
          </a:p>
          <a:p>
            <a:r>
              <a:rPr lang="en-US" b="0" i="0" dirty="0">
                <a:effectLst/>
                <a:latin typeface="Arial" panose="020B0604020202020204" pitchFamily="34" charset="0"/>
              </a:rPr>
              <a:t>3.MVPs should include measures selected using the Meaningful Measures </a:t>
            </a:r>
            <a:r>
              <a:rPr lang="en-US" b="0" i="0" dirty="0">
                <a:effectLst/>
                <a:latin typeface="inherit"/>
              </a:rPr>
              <a:t>app</a:t>
            </a:r>
            <a:r>
              <a:rPr lang="en-US" b="0" i="0" dirty="0">
                <a:effectLst/>
                <a:latin typeface="Arial" panose="020B0604020202020204" pitchFamily="34" charset="0"/>
              </a:rPr>
              <a:t>roach and, wherever possible, the patient voice must be included, to encourage performance improvements in high-priority areas. </a:t>
            </a:r>
          </a:p>
          <a:p>
            <a:endParaRPr lang="en-US" b="0" i="0" dirty="0">
              <a:effectLst/>
              <a:latin typeface="Arial" panose="020B0604020202020204" pitchFamily="34" charset="0"/>
            </a:endParaRPr>
          </a:p>
          <a:p>
            <a:r>
              <a:rPr lang="en-US" b="0" i="0" dirty="0">
                <a:effectLst/>
                <a:latin typeface="Arial" panose="020B0604020202020204" pitchFamily="34" charset="0"/>
              </a:rPr>
              <a:t>4.MVPs should reduce barriers to APM participation by including measures that are part of APMs where feasible, and by linking cost and quality measurement.(No change.)</a:t>
            </a:r>
          </a:p>
          <a:p>
            <a:endParaRPr lang="en-US" b="0" i="0" dirty="0">
              <a:effectLst/>
              <a:latin typeface="Arial" panose="020B0604020202020204" pitchFamily="34" charset="0"/>
            </a:endParaRPr>
          </a:p>
          <a:p>
            <a:r>
              <a:rPr lang="en-US" b="0" i="0" dirty="0">
                <a:effectLst/>
                <a:latin typeface="Arial" panose="020B0604020202020204" pitchFamily="34" charset="0"/>
              </a:rPr>
              <a:t>5.MVPs should support the transition to digital quality measures, to the extent feasible.</a:t>
            </a:r>
            <a:endParaRPr lang="en-US" dirty="0"/>
          </a:p>
        </p:txBody>
      </p:sp>
      <p:sp>
        <p:nvSpPr>
          <p:cNvPr id="4" name="Slide Number Placeholder 3"/>
          <p:cNvSpPr>
            <a:spLocks noGrp="1"/>
          </p:cNvSpPr>
          <p:nvPr>
            <p:ph type="sldNum" sz="quarter" idx="5"/>
          </p:nvPr>
        </p:nvSpPr>
        <p:spPr/>
        <p:txBody>
          <a:bodyPr/>
          <a:lstStyle/>
          <a:p>
            <a:fld id="{A3863DD8-98BA-4E14-B8A4-CB51EEA61272}" type="slidenum">
              <a:rPr lang="en-US" smtClean="0"/>
              <a:t>28</a:t>
            </a:fld>
            <a:endParaRPr lang="en-US" dirty="0"/>
          </a:p>
        </p:txBody>
      </p:sp>
    </p:spTree>
    <p:extLst>
      <p:ext uri="{BB962C8B-B14F-4D97-AF65-F5344CB8AC3E}">
        <p14:creationId xmlns:p14="http://schemas.microsoft.com/office/powerpoint/2010/main" val="423971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MVPs should consist of limited, connected, complementary sets of measures and activities that are meaningful to clinicians, which will reduce clinician burden, align scoring, and lead to sufficient comparative data.</a:t>
            </a:r>
          </a:p>
          <a:p>
            <a:endParaRPr lang="en-US" b="0" i="0" dirty="0">
              <a:effectLst/>
              <a:latin typeface="Arial" panose="020B0604020202020204" pitchFamily="34" charset="0"/>
            </a:endParaRPr>
          </a:p>
          <a:p>
            <a:r>
              <a:rPr lang="en-US" b="0" i="0" dirty="0">
                <a:effectLst/>
                <a:latin typeface="Arial" panose="020B0604020202020204" pitchFamily="34" charset="0"/>
              </a:rPr>
              <a:t>2.MVPs should include measures and activities that would result in providing comparative performance data that is valuable to patients and caregivers in evaluating clinician performance and making choices about their care; MVPs will enhance this comparative performance data as they allow subgroup reporting that comprehensively reflects the services provided by multispecialty groups.</a:t>
            </a:r>
          </a:p>
          <a:p>
            <a:endParaRPr lang="en-US" b="0" i="0" dirty="0">
              <a:effectLst/>
              <a:latin typeface="Arial" panose="020B0604020202020204" pitchFamily="34" charset="0"/>
            </a:endParaRPr>
          </a:p>
          <a:p>
            <a:r>
              <a:rPr lang="en-US" b="0" i="0" dirty="0">
                <a:effectLst/>
                <a:latin typeface="Arial" panose="020B0604020202020204" pitchFamily="34" charset="0"/>
              </a:rPr>
              <a:t>3.MVPs should include measures selected using the Meaningful Measures </a:t>
            </a:r>
            <a:r>
              <a:rPr lang="en-US" b="0" i="0" dirty="0">
                <a:effectLst/>
                <a:latin typeface="inherit"/>
              </a:rPr>
              <a:t>app</a:t>
            </a:r>
            <a:r>
              <a:rPr lang="en-US" b="0" i="0" dirty="0">
                <a:effectLst/>
                <a:latin typeface="Arial" panose="020B0604020202020204" pitchFamily="34" charset="0"/>
              </a:rPr>
              <a:t>roach and, wherever possible, the patient voice must be included, to encourage performance improvements in high-priority areas. </a:t>
            </a:r>
          </a:p>
          <a:p>
            <a:endParaRPr lang="en-US" b="0" i="0" dirty="0">
              <a:effectLst/>
              <a:latin typeface="Arial" panose="020B0604020202020204" pitchFamily="34" charset="0"/>
            </a:endParaRPr>
          </a:p>
          <a:p>
            <a:r>
              <a:rPr lang="en-US" b="0" i="0" dirty="0">
                <a:effectLst/>
                <a:latin typeface="Arial" panose="020B0604020202020204" pitchFamily="34" charset="0"/>
              </a:rPr>
              <a:t>4.MVPs should reduce barriers to APM participation by including measures that are part of APMs where feasible, and by linking cost and quality measurement.(No change.)</a:t>
            </a:r>
          </a:p>
          <a:p>
            <a:endParaRPr lang="en-US" b="0" i="0" dirty="0">
              <a:effectLst/>
              <a:latin typeface="Arial" panose="020B0604020202020204" pitchFamily="34" charset="0"/>
            </a:endParaRPr>
          </a:p>
          <a:p>
            <a:r>
              <a:rPr lang="en-US" b="0" i="0" dirty="0">
                <a:effectLst/>
                <a:latin typeface="Arial" panose="020B0604020202020204" pitchFamily="34" charset="0"/>
              </a:rPr>
              <a:t>5.MVPs should support the transition to digital quality measures, to the extent feasible.</a:t>
            </a:r>
            <a:endParaRPr lang="en-US" dirty="0"/>
          </a:p>
        </p:txBody>
      </p:sp>
      <p:sp>
        <p:nvSpPr>
          <p:cNvPr id="4" name="Slide Number Placeholder 3"/>
          <p:cNvSpPr>
            <a:spLocks noGrp="1"/>
          </p:cNvSpPr>
          <p:nvPr>
            <p:ph type="sldNum" sz="quarter" idx="5"/>
          </p:nvPr>
        </p:nvSpPr>
        <p:spPr/>
        <p:txBody>
          <a:bodyPr/>
          <a:lstStyle/>
          <a:p>
            <a:fld id="{A3863DD8-98BA-4E14-B8A4-CB51EEA61272}" type="slidenum">
              <a:rPr lang="en-US" smtClean="0"/>
              <a:t>29</a:t>
            </a:fld>
            <a:endParaRPr lang="en-US" dirty="0"/>
          </a:p>
        </p:txBody>
      </p:sp>
    </p:spTree>
    <p:extLst>
      <p:ext uri="{BB962C8B-B14F-4D97-AF65-F5344CB8AC3E}">
        <p14:creationId xmlns:p14="http://schemas.microsoft.com/office/powerpoint/2010/main" val="393726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 apply for a QCDR Designation annually.  Each year on the QPP resource library you will find an updated Qualified clinical data Registries (QCDRs) Qualified Posting.  Here is where you can find the entire list of QCDRs available for that performance year.  </a:t>
            </a:r>
          </a:p>
          <a:p>
            <a:endParaRPr lang="en-US" dirty="0"/>
          </a:p>
          <a:p>
            <a:r>
              <a:rPr lang="en-US" dirty="0"/>
              <a:t>QCDRs improve health care quality by to lift the reporting burden off of the clinician and to provide valuable insights into clinicians data.   </a:t>
            </a:r>
          </a:p>
        </p:txBody>
      </p:sp>
      <p:sp>
        <p:nvSpPr>
          <p:cNvPr id="4" name="Slide Number Placeholder 3"/>
          <p:cNvSpPr>
            <a:spLocks noGrp="1"/>
          </p:cNvSpPr>
          <p:nvPr>
            <p:ph type="sldNum" sz="quarter" idx="5"/>
          </p:nvPr>
        </p:nvSpPr>
        <p:spPr/>
        <p:txBody>
          <a:bodyPr/>
          <a:lstStyle/>
          <a:p>
            <a:fld id="{A3863DD8-98BA-4E14-B8A4-CB51EEA61272}" type="slidenum">
              <a:rPr lang="en-US" smtClean="0"/>
              <a:t>31</a:t>
            </a:fld>
            <a:endParaRPr lang="en-US" dirty="0"/>
          </a:p>
        </p:txBody>
      </p:sp>
    </p:spTree>
    <p:extLst>
      <p:ext uri="{BB962C8B-B14F-4D97-AF65-F5344CB8AC3E}">
        <p14:creationId xmlns:p14="http://schemas.microsoft.com/office/powerpoint/2010/main" val="413077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 apply for a QCDR Designation annually.  Each year on the QPP resource library you will find an updated Qualified clinical data Registries (QCDRs) Qualified Posting.  Here is where you can find the entire list of QCDRs available for that performance year.  </a:t>
            </a:r>
          </a:p>
          <a:p>
            <a:endParaRPr lang="en-US" dirty="0"/>
          </a:p>
          <a:p>
            <a:r>
              <a:rPr lang="en-US" dirty="0"/>
              <a:t>QCDRs improve health care quality by to lift the reporting burden off of the clinician and to provide valuable insights into clinicians data.   </a:t>
            </a:r>
          </a:p>
        </p:txBody>
      </p:sp>
      <p:sp>
        <p:nvSpPr>
          <p:cNvPr id="4" name="Slide Number Placeholder 3"/>
          <p:cNvSpPr>
            <a:spLocks noGrp="1"/>
          </p:cNvSpPr>
          <p:nvPr>
            <p:ph type="sldNum" sz="quarter" idx="5"/>
          </p:nvPr>
        </p:nvSpPr>
        <p:spPr/>
        <p:txBody>
          <a:bodyPr/>
          <a:lstStyle/>
          <a:p>
            <a:fld id="{A3863DD8-98BA-4E14-B8A4-CB51EEA61272}" type="slidenum">
              <a:rPr lang="en-US" smtClean="0"/>
              <a:t>32</a:t>
            </a:fld>
            <a:endParaRPr lang="en-US" dirty="0"/>
          </a:p>
        </p:txBody>
      </p:sp>
    </p:spTree>
    <p:extLst>
      <p:ext uri="{BB962C8B-B14F-4D97-AF65-F5344CB8AC3E}">
        <p14:creationId xmlns:p14="http://schemas.microsoft.com/office/powerpoint/2010/main" val="33168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68366-4561-DF4A-BE49-63DA1B74238C}" type="slidenum">
              <a:rPr lang="en-US" smtClean="0"/>
              <a:t>42</a:t>
            </a:fld>
            <a:endParaRPr lang="en-US"/>
          </a:p>
        </p:txBody>
      </p:sp>
    </p:spTree>
    <p:extLst>
      <p:ext uri="{BB962C8B-B14F-4D97-AF65-F5344CB8AC3E}">
        <p14:creationId xmlns:p14="http://schemas.microsoft.com/office/powerpoint/2010/main" val="105924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4D63BB-461E-934B-BD73-17F486B6092B}"/>
              </a:ext>
            </a:extLst>
          </p:cNvPr>
          <p:cNvPicPr>
            <a:picLocks noChangeAspect="1"/>
          </p:cNvPicPr>
          <p:nvPr userDrawn="1"/>
        </p:nvPicPr>
        <p:blipFill>
          <a:blip r:embed="rId2"/>
          <a:srcRect/>
          <a:stretch/>
        </p:blipFill>
        <p:spPr>
          <a:xfrm>
            <a:off x="-18412" y="-24164"/>
            <a:ext cx="12267688" cy="6900575"/>
          </a:xfrm>
          <a:prstGeom prst="rect">
            <a:avLst/>
          </a:prstGeom>
        </p:spPr>
      </p:pic>
      <p:sp>
        <p:nvSpPr>
          <p:cNvPr id="2" name="Title 1">
            <a:extLst>
              <a:ext uri="{FF2B5EF4-FFF2-40B4-BE49-F238E27FC236}">
                <a16:creationId xmlns:a16="http://schemas.microsoft.com/office/drawing/2014/main" id="{940A17AC-E1DE-E142-8B50-EF9953B2E777}"/>
              </a:ext>
            </a:extLst>
          </p:cNvPr>
          <p:cNvSpPr>
            <a:spLocks noGrp="1"/>
          </p:cNvSpPr>
          <p:nvPr>
            <p:ph type="ctrTitle"/>
          </p:nvPr>
        </p:nvSpPr>
        <p:spPr>
          <a:xfrm>
            <a:off x="838200" y="3598334"/>
            <a:ext cx="10668000" cy="761747"/>
          </a:xfrm>
        </p:spPr>
        <p:txBody>
          <a:bodyPr lIns="0" tIns="0" rIns="0" bIns="0" anchor="b"/>
          <a:lstStyle>
            <a:lvl1pPr algn="l">
              <a:defRPr sz="5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DE03FF2-1943-5D4C-9E58-BB6FA7941F27}"/>
              </a:ext>
            </a:extLst>
          </p:cNvPr>
          <p:cNvSpPr>
            <a:spLocks noGrp="1"/>
          </p:cNvSpPr>
          <p:nvPr>
            <p:ph type="subTitle" idx="1"/>
          </p:nvPr>
        </p:nvSpPr>
        <p:spPr>
          <a:xfrm>
            <a:off x="838200" y="4452156"/>
            <a:ext cx="9144000" cy="365125"/>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9701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9062A-EE2D-434A-AE66-FA89D6569D31}"/>
              </a:ext>
            </a:extLst>
          </p:cNvPr>
          <p:cNvSpPr>
            <a:spLocks noGrp="1"/>
          </p:cNvSpPr>
          <p:nvPr>
            <p:ph type="title"/>
          </p:nvPr>
        </p:nvSpPr>
        <p:spPr/>
        <p:txBody>
          <a:bodyPr/>
          <a:lstStyle>
            <a:lvl1pPr>
              <a:defRPr sz="4000" b="1">
                <a:latin typeface="Montserrat" panose="00000500000000000000" pitchFamily="2"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B892AD47-FA3F-4C25-8C55-6345C47EA951}"/>
              </a:ext>
            </a:extLst>
          </p:cNvPr>
          <p:cNvSpPr>
            <a:spLocks noGrp="1"/>
          </p:cNvSpPr>
          <p:nvPr>
            <p:ph sz="quarter" idx="10"/>
          </p:nvPr>
        </p:nvSpPr>
        <p:spPr>
          <a:xfrm>
            <a:off x="838200" y="1879392"/>
            <a:ext cx="9656910" cy="3979007"/>
          </a:xfrm>
        </p:spPr>
        <p:txBody>
          <a:bodyPr/>
          <a:lstStyle>
            <a:lvl1pPr>
              <a:lnSpc>
                <a:spcPct val="100000"/>
              </a:lnSpc>
              <a:defRPr>
                <a:latin typeface="Montserrat" panose="00000500000000000000" pitchFamily="2" charset="0"/>
              </a:defRPr>
            </a:lvl1pPr>
            <a:lvl2pPr>
              <a:lnSpc>
                <a:spcPct val="100000"/>
              </a:lnSpc>
              <a:defRPr>
                <a:latin typeface="Montserrat" panose="00000500000000000000" pitchFamily="2" charset="0"/>
              </a:defRPr>
            </a:lvl2pPr>
            <a:lvl3pPr>
              <a:lnSpc>
                <a:spcPct val="100000"/>
              </a:lnSpc>
              <a:defRPr>
                <a:latin typeface="Montserrat" panose="00000500000000000000" pitchFamily="2" charset="0"/>
              </a:defRPr>
            </a:lvl3pPr>
            <a:lvl4pPr>
              <a:lnSpc>
                <a:spcPct val="100000"/>
              </a:lnSpc>
              <a:defRPr>
                <a:latin typeface="Montserrat" panose="00000500000000000000" pitchFamily="2" charset="0"/>
              </a:defRPr>
            </a:lvl4pPr>
            <a:lvl5pPr>
              <a:lnSpc>
                <a:spcPct val="100000"/>
              </a:lnSpc>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D23C6549-DDB3-49E6-94C4-43905CECB7B9}"/>
              </a:ext>
            </a:extLst>
          </p:cNvPr>
          <p:cNvPicPr>
            <a:picLocks noChangeAspect="1"/>
          </p:cNvPicPr>
          <p:nvPr userDrawn="1"/>
        </p:nvPicPr>
        <p:blipFill>
          <a:blip r:embed="rId2"/>
          <a:stretch>
            <a:fillRect/>
          </a:stretch>
        </p:blipFill>
        <p:spPr>
          <a:xfrm>
            <a:off x="10285585" y="5996937"/>
            <a:ext cx="1705216" cy="575539"/>
          </a:xfrm>
          <a:prstGeom prst="rect">
            <a:avLst/>
          </a:prstGeom>
        </p:spPr>
      </p:pic>
    </p:spTree>
    <p:extLst>
      <p:ext uri="{BB962C8B-B14F-4D97-AF65-F5344CB8AC3E}">
        <p14:creationId xmlns:p14="http://schemas.microsoft.com/office/powerpoint/2010/main" val="270311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9062A-EE2D-434A-AE66-FA89D6569D31}"/>
              </a:ext>
            </a:extLst>
          </p:cNvPr>
          <p:cNvSpPr>
            <a:spLocks noGrp="1"/>
          </p:cNvSpPr>
          <p:nvPr>
            <p:ph type="title"/>
          </p:nvPr>
        </p:nvSpPr>
        <p:spPr/>
        <p:txBody>
          <a:bodyPr/>
          <a:lstStyle>
            <a:lvl1pPr>
              <a:defRPr sz="4000" b="1">
                <a:latin typeface="Montserrat" panose="00000500000000000000" pitchFamily="2"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B892AD47-FA3F-4C25-8C55-6345C47EA951}"/>
              </a:ext>
            </a:extLst>
          </p:cNvPr>
          <p:cNvSpPr>
            <a:spLocks noGrp="1"/>
          </p:cNvSpPr>
          <p:nvPr>
            <p:ph sz="quarter" idx="10"/>
          </p:nvPr>
        </p:nvSpPr>
        <p:spPr>
          <a:xfrm>
            <a:off x="838200" y="1879392"/>
            <a:ext cx="9656910" cy="3979007"/>
          </a:xfrm>
        </p:spPr>
        <p:txBody>
          <a:bodyPr/>
          <a:lstStyle>
            <a:lvl1pPr>
              <a:lnSpc>
                <a:spcPct val="100000"/>
              </a:lnSpc>
              <a:defRPr>
                <a:latin typeface="Montserrat" panose="00000500000000000000" pitchFamily="2" charset="0"/>
              </a:defRPr>
            </a:lvl1pPr>
            <a:lvl2pPr>
              <a:lnSpc>
                <a:spcPct val="100000"/>
              </a:lnSpc>
              <a:defRPr>
                <a:latin typeface="Montserrat" panose="00000500000000000000" pitchFamily="2" charset="0"/>
              </a:defRPr>
            </a:lvl2pPr>
            <a:lvl3pPr>
              <a:lnSpc>
                <a:spcPct val="100000"/>
              </a:lnSpc>
              <a:defRPr>
                <a:latin typeface="Montserrat" panose="00000500000000000000" pitchFamily="2" charset="0"/>
              </a:defRPr>
            </a:lvl3pPr>
            <a:lvl4pPr>
              <a:lnSpc>
                <a:spcPct val="100000"/>
              </a:lnSpc>
              <a:defRPr>
                <a:latin typeface="Montserrat" panose="00000500000000000000" pitchFamily="2" charset="0"/>
              </a:defRPr>
            </a:lvl4pPr>
            <a:lvl5pPr>
              <a:lnSpc>
                <a:spcPct val="100000"/>
              </a:lnSpc>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D23C6549-DDB3-49E6-94C4-43905CECB7B9}"/>
              </a:ext>
            </a:extLst>
          </p:cNvPr>
          <p:cNvPicPr>
            <a:picLocks noChangeAspect="1"/>
          </p:cNvPicPr>
          <p:nvPr userDrawn="1"/>
        </p:nvPicPr>
        <p:blipFill>
          <a:blip r:embed="rId2"/>
          <a:stretch>
            <a:fillRect/>
          </a:stretch>
        </p:blipFill>
        <p:spPr>
          <a:xfrm>
            <a:off x="10285585" y="5996937"/>
            <a:ext cx="1705216" cy="575539"/>
          </a:xfrm>
          <a:prstGeom prst="rect">
            <a:avLst/>
          </a:prstGeom>
        </p:spPr>
      </p:pic>
    </p:spTree>
    <p:extLst>
      <p:ext uri="{BB962C8B-B14F-4D97-AF65-F5344CB8AC3E}">
        <p14:creationId xmlns:p14="http://schemas.microsoft.com/office/powerpoint/2010/main" val="242972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9062A-EE2D-434A-AE66-FA89D6569D31}"/>
              </a:ext>
            </a:extLst>
          </p:cNvPr>
          <p:cNvSpPr>
            <a:spLocks noGrp="1"/>
          </p:cNvSpPr>
          <p:nvPr>
            <p:ph type="title"/>
          </p:nvPr>
        </p:nvSpPr>
        <p:spPr/>
        <p:txBody>
          <a:bodyPr/>
          <a:lstStyle>
            <a:lvl1pPr>
              <a:defRPr sz="4000" b="1">
                <a:latin typeface="Montserrat" panose="00000500000000000000" pitchFamily="2"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B892AD47-FA3F-4C25-8C55-6345C47EA951}"/>
              </a:ext>
            </a:extLst>
          </p:cNvPr>
          <p:cNvSpPr>
            <a:spLocks noGrp="1"/>
          </p:cNvSpPr>
          <p:nvPr>
            <p:ph sz="quarter" idx="10"/>
          </p:nvPr>
        </p:nvSpPr>
        <p:spPr>
          <a:xfrm>
            <a:off x="838200" y="1879392"/>
            <a:ext cx="9656910" cy="3979007"/>
          </a:xfrm>
        </p:spPr>
        <p:txBody>
          <a:bodyPr/>
          <a:lstStyle>
            <a:lvl1pPr>
              <a:lnSpc>
                <a:spcPct val="100000"/>
              </a:lnSpc>
              <a:defRPr>
                <a:latin typeface="Montserrat" panose="00000500000000000000" pitchFamily="2" charset="0"/>
              </a:defRPr>
            </a:lvl1pPr>
            <a:lvl2pPr>
              <a:lnSpc>
                <a:spcPct val="100000"/>
              </a:lnSpc>
              <a:defRPr>
                <a:latin typeface="Montserrat" panose="00000500000000000000" pitchFamily="2" charset="0"/>
              </a:defRPr>
            </a:lvl2pPr>
            <a:lvl3pPr>
              <a:lnSpc>
                <a:spcPct val="100000"/>
              </a:lnSpc>
              <a:defRPr>
                <a:latin typeface="Montserrat" panose="00000500000000000000" pitchFamily="2" charset="0"/>
              </a:defRPr>
            </a:lvl3pPr>
            <a:lvl4pPr>
              <a:lnSpc>
                <a:spcPct val="100000"/>
              </a:lnSpc>
              <a:defRPr>
                <a:latin typeface="Montserrat" panose="00000500000000000000" pitchFamily="2" charset="0"/>
              </a:defRPr>
            </a:lvl4pPr>
            <a:lvl5pPr>
              <a:lnSpc>
                <a:spcPct val="100000"/>
              </a:lnSpc>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D23C6549-DDB3-49E6-94C4-43905CECB7B9}"/>
              </a:ext>
            </a:extLst>
          </p:cNvPr>
          <p:cNvPicPr>
            <a:picLocks noChangeAspect="1"/>
          </p:cNvPicPr>
          <p:nvPr userDrawn="1"/>
        </p:nvPicPr>
        <p:blipFill>
          <a:blip r:embed="rId2"/>
          <a:stretch>
            <a:fillRect/>
          </a:stretch>
        </p:blipFill>
        <p:spPr>
          <a:xfrm>
            <a:off x="10285585" y="5996937"/>
            <a:ext cx="1705216" cy="575539"/>
          </a:xfrm>
          <a:prstGeom prst="rect">
            <a:avLst/>
          </a:prstGeom>
        </p:spPr>
      </p:pic>
    </p:spTree>
    <p:extLst>
      <p:ext uri="{BB962C8B-B14F-4D97-AF65-F5344CB8AC3E}">
        <p14:creationId xmlns:p14="http://schemas.microsoft.com/office/powerpoint/2010/main" val="139386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9062A-EE2D-434A-AE66-FA89D6569D31}"/>
              </a:ext>
            </a:extLst>
          </p:cNvPr>
          <p:cNvSpPr>
            <a:spLocks noGrp="1"/>
          </p:cNvSpPr>
          <p:nvPr>
            <p:ph type="title"/>
          </p:nvPr>
        </p:nvSpPr>
        <p:spPr/>
        <p:txBody>
          <a:bodyPr/>
          <a:lstStyle>
            <a:lvl1pPr>
              <a:defRPr sz="4000" b="1">
                <a:latin typeface="Montserrat" panose="00000500000000000000" pitchFamily="2"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B892AD47-FA3F-4C25-8C55-6345C47EA951}"/>
              </a:ext>
            </a:extLst>
          </p:cNvPr>
          <p:cNvSpPr>
            <a:spLocks noGrp="1"/>
          </p:cNvSpPr>
          <p:nvPr>
            <p:ph sz="quarter" idx="10"/>
          </p:nvPr>
        </p:nvSpPr>
        <p:spPr>
          <a:xfrm>
            <a:off x="838200" y="1879392"/>
            <a:ext cx="9656910" cy="3979007"/>
          </a:xfrm>
        </p:spPr>
        <p:txBody>
          <a:bodyPr/>
          <a:lstStyle>
            <a:lvl1pPr>
              <a:lnSpc>
                <a:spcPct val="100000"/>
              </a:lnSpc>
              <a:defRPr>
                <a:latin typeface="Montserrat" panose="00000500000000000000" pitchFamily="2" charset="0"/>
              </a:defRPr>
            </a:lvl1pPr>
            <a:lvl2pPr>
              <a:lnSpc>
                <a:spcPct val="100000"/>
              </a:lnSpc>
              <a:defRPr>
                <a:latin typeface="Montserrat" panose="00000500000000000000" pitchFamily="2" charset="0"/>
              </a:defRPr>
            </a:lvl2pPr>
            <a:lvl3pPr>
              <a:lnSpc>
                <a:spcPct val="100000"/>
              </a:lnSpc>
              <a:defRPr>
                <a:latin typeface="Montserrat" panose="00000500000000000000" pitchFamily="2" charset="0"/>
              </a:defRPr>
            </a:lvl3pPr>
            <a:lvl4pPr>
              <a:lnSpc>
                <a:spcPct val="100000"/>
              </a:lnSpc>
              <a:defRPr>
                <a:latin typeface="Montserrat" panose="00000500000000000000" pitchFamily="2" charset="0"/>
              </a:defRPr>
            </a:lvl4pPr>
            <a:lvl5pPr>
              <a:lnSpc>
                <a:spcPct val="100000"/>
              </a:lnSpc>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D23C6549-DDB3-49E6-94C4-43905CECB7B9}"/>
              </a:ext>
            </a:extLst>
          </p:cNvPr>
          <p:cNvPicPr>
            <a:picLocks noChangeAspect="1"/>
          </p:cNvPicPr>
          <p:nvPr userDrawn="1"/>
        </p:nvPicPr>
        <p:blipFill>
          <a:blip r:embed="rId2"/>
          <a:stretch>
            <a:fillRect/>
          </a:stretch>
        </p:blipFill>
        <p:spPr>
          <a:xfrm>
            <a:off x="10285585" y="5996937"/>
            <a:ext cx="1705216" cy="575539"/>
          </a:xfrm>
          <a:prstGeom prst="rect">
            <a:avLst/>
          </a:prstGeom>
        </p:spPr>
      </p:pic>
    </p:spTree>
    <p:extLst>
      <p:ext uri="{BB962C8B-B14F-4D97-AF65-F5344CB8AC3E}">
        <p14:creationId xmlns:p14="http://schemas.microsoft.com/office/powerpoint/2010/main" val="365640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614D63BB-461E-934B-BD73-17F486B6092B}"/>
              </a:ext>
            </a:extLst>
          </p:cNvPr>
          <p:cNvPicPr>
            <a:picLocks noChangeAspect="1"/>
          </p:cNvPicPr>
          <p:nvPr userDrawn="1"/>
        </p:nvPicPr>
        <p:blipFill>
          <a:blip r:embed="rId2"/>
          <a:stretch>
            <a:fillRect/>
          </a:stretch>
        </p:blipFill>
        <p:spPr>
          <a:xfrm>
            <a:off x="-18412" y="-24164"/>
            <a:ext cx="12267689" cy="6900575"/>
          </a:xfrm>
          <a:prstGeom prst="rect">
            <a:avLst/>
          </a:prstGeom>
        </p:spPr>
      </p:pic>
      <p:sp>
        <p:nvSpPr>
          <p:cNvPr id="11" name="Title 1">
            <a:extLst>
              <a:ext uri="{FF2B5EF4-FFF2-40B4-BE49-F238E27FC236}">
                <a16:creationId xmlns:a16="http://schemas.microsoft.com/office/drawing/2014/main" id="{826E4786-0270-A846-91C1-10728879BB04}"/>
              </a:ext>
            </a:extLst>
          </p:cNvPr>
          <p:cNvSpPr>
            <a:spLocks noGrp="1"/>
          </p:cNvSpPr>
          <p:nvPr>
            <p:ph type="ctrTitle"/>
          </p:nvPr>
        </p:nvSpPr>
        <p:spPr>
          <a:xfrm>
            <a:off x="838200" y="3598334"/>
            <a:ext cx="10668000" cy="761747"/>
          </a:xfrm>
        </p:spPr>
        <p:txBody>
          <a:bodyPr lIns="0" tIns="0" rIns="0" bIns="0" anchor="b"/>
          <a:lstStyle>
            <a:lvl1pPr algn="l">
              <a:defRPr sz="55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4F42D4EF-3696-8643-9036-6CB45EEEFEEB}"/>
              </a:ext>
            </a:extLst>
          </p:cNvPr>
          <p:cNvSpPr>
            <a:spLocks noGrp="1"/>
          </p:cNvSpPr>
          <p:nvPr>
            <p:ph type="subTitle" idx="1"/>
          </p:nvPr>
        </p:nvSpPr>
        <p:spPr>
          <a:xfrm>
            <a:off x="838200" y="4452156"/>
            <a:ext cx="9144000" cy="365125"/>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63570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E3281BF-E7DC-8547-9802-0FC8E87218B2}"/>
              </a:ext>
            </a:extLst>
          </p:cNvPr>
          <p:cNvSpPr>
            <a:spLocks noGrp="1"/>
          </p:cNvSpPr>
          <p:nvPr>
            <p:ph idx="1"/>
          </p:nvPr>
        </p:nvSpPr>
        <p:spPr>
          <a:xfrm>
            <a:off x="838200" y="1661338"/>
            <a:ext cx="10515600" cy="353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815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4387DB-2A9E-E641-B97C-0A58A4D11A0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8FBBCE0D-D17F-F444-941B-1CA9C91097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7F219-A41F-6344-BCC6-3A2A6AAE1C00}"/>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7" name="Title 1">
            <a:extLst>
              <a:ext uri="{FF2B5EF4-FFF2-40B4-BE49-F238E27FC236}">
                <a16:creationId xmlns:a16="http://schemas.microsoft.com/office/drawing/2014/main" id="{15E36998-CDD8-6B4B-9133-EF6807C42F7F}"/>
              </a:ext>
            </a:extLst>
          </p:cNvPr>
          <p:cNvSpPr>
            <a:spLocks noGrp="1"/>
          </p:cNvSpPr>
          <p:nvPr>
            <p:ph type="title"/>
          </p:nvPr>
        </p:nvSpPr>
        <p:spPr>
          <a:xfrm>
            <a:off x="831850" y="1709738"/>
            <a:ext cx="10705394" cy="2852737"/>
          </a:xfrm>
        </p:spPr>
        <p:txBody>
          <a:bodyPr anchor="b">
            <a:normAutofit/>
          </a:bodyPr>
          <a:lstStyle>
            <a:lvl1pPr>
              <a:defRPr sz="6000"/>
            </a:lvl1pPr>
          </a:lstStyle>
          <a:p>
            <a:r>
              <a:rPr lang="en-US" dirty="0"/>
              <a:t>Click to edit Master title style</a:t>
            </a:r>
          </a:p>
        </p:txBody>
      </p:sp>
      <p:sp>
        <p:nvSpPr>
          <p:cNvPr id="8" name="Text Placeholder 2">
            <a:extLst>
              <a:ext uri="{FF2B5EF4-FFF2-40B4-BE49-F238E27FC236}">
                <a16:creationId xmlns:a16="http://schemas.microsoft.com/office/drawing/2014/main" id="{D9D7695F-A9D4-7B41-91E6-B9F7FB1DF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7424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80AF94D-5E4D-2E40-8AD0-31CBD67076F1}"/>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98A1C6D2-74A1-8A4F-B41A-FBD48F4A9A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172AF1-501E-384C-B4BA-D75D0A78AC2A}"/>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8" name="Title 1">
            <a:extLst>
              <a:ext uri="{FF2B5EF4-FFF2-40B4-BE49-F238E27FC236}">
                <a16:creationId xmlns:a16="http://schemas.microsoft.com/office/drawing/2014/main" id="{5C309CD7-3EE6-5E44-82A6-1D5331BDC4A2}"/>
              </a:ext>
            </a:extLst>
          </p:cNvPr>
          <p:cNvSpPr>
            <a:spLocks noGrp="1"/>
          </p:cNvSpPr>
          <p:nvPr>
            <p:ph type="title"/>
          </p:nvPr>
        </p:nvSpPr>
        <p:spPr>
          <a:xfrm>
            <a:off x="838200" y="1123894"/>
            <a:ext cx="10515600" cy="701731"/>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4D92241F-C9A2-E148-901F-93F7AE0FF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FB968EE-A6DE-7343-A431-5BCE2088F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0509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90A4-B925-4940-BC23-FB58A473F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A1DDE-88E9-D844-BCBE-57B247C7FBFA}"/>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4" name="Footer Placeholder 3">
            <a:extLst>
              <a:ext uri="{FF2B5EF4-FFF2-40B4-BE49-F238E27FC236}">
                <a16:creationId xmlns:a16="http://schemas.microsoft.com/office/drawing/2014/main" id="{861F9768-4BA9-D749-B115-7684FE4459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F2435F-0D6D-1E4C-9BF0-45C2FBD72295}"/>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66666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CC6C5-B900-F349-926B-EBC7D169F219}"/>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3" name="Footer Placeholder 2">
            <a:extLst>
              <a:ext uri="{FF2B5EF4-FFF2-40B4-BE49-F238E27FC236}">
                <a16:creationId xmlns:a16="http://schemas.microsoft.com/office/drawing/2014/main" id="{B4080E26-044C-7D43-AD0E-82A71F110D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71C25-B2DF-A34A-97FB-983DC44E5304}"/>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366827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97337-D3B0-4A43-ABAF-01B87C1FFA20}"/>
              </a:ext>
            </a:extLst>
          </p:cNvPr>
          <p:cNvSpPr>
            <a:spLocks noGrp="1"/>
          </p:cNvSpPr>
          <p:nvPr>
            <p:ph idx="1"/>
          </p:nvPr>
        </p:nvSpPr>
        <p:spPr>
          <a:xfrm>
            <a:off x="838200" y="1661338"/>
            <a:ext cx="10515600" cy="353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E8731F-141C-CD4F-8D7C-163690D1B188}"/>
              </a:ext>
            </a:extLst>
          </p:cNvPr>
          <p:cNvPicPr>
            <a:picLocks noChangeAspect="1"/>
          </p:cNvPicPr>
          <p:nvPr userDrawn="1"/>
        </p:nvPicPr>
        <p:blipFill>
          <a:blip r:embed="rId2"/>
          <a:stretch>
            <a:fillRect/>
          </a:stretch>
        </p:blipFill>
        <p:spPr>
          <a:xfrm>
            <a:off x="3048" y="0"/>
            <a:ext cx="12188952" cy="647538"/>
          </a:xfrm>
          <a:prstGeom prst="rect">
            <a:avLst/>
          </a:prstGeom>
        </p:spPr>
      </p:pic>
    </p:spTree>
    <p:extLst>
      <p:ext uri="{BB962C8B-B14F-4D97-AF65-F5344CB8AC3E}">
        <p14:creationId xmlns:p14="http://schemas.microsoft.com/office/powerpoint/2010/main" val="1594770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AF5E-F724-5D41-9214-F7300AF18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F5969-4D1F-AA48-9DA2-7F41098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F158A-87EC-5649-8511-CE9D1DA76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A4DAFD7-F24F-7841-9FA3-E4C32945363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BB4AF618-2D9E-DC4C-B04E-211155F6F4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1111A-BA0F-9445-B8D8-42EBFE59ADDB}"/>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376102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CC1-2204-7540-92A1-65B864A4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11A95-D4D2-FE4E-96D9-3CBF5A252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77B851-82FC-6949-B0E6-05067802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7536A-3767-F54C-B197-8CAAC1A64BF4}"/>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6FD183D6-52F5-1B4A-ABBA-BA960174BB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13354D-5619-374B-A8E5-786D266B6541}"/>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498086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680AF-0DF9-43B7-AEDC-164977D46861}"/>
              </a:ext>
            </a:extLst>
          </p:cNvPr>
          <p:cNvSpPr>
            <a:spLocks noGrp="1"/>
          </p:cNvSpPr>
          <p:nvPr>
            <p:ph type="dt" sz="half" idx="10"/>
          </p:nvPr>
        </p:nvSpPr>
        <p:spPr/>
        <p:txBody>
          <a:bodyPr/>
          <a:lstStyle>
            <a:lvl1pPr>
              <a:defRPr/>
            </a:lvl1pPr>
          </a:lstStyle>
          <a:p>
            <a:pPr>
              <a:defRPr/>
            </a:pPr>
            <a:fld id="{ECD44FAE-4C66-4FEA-AA2D-D09EDC99196B}" type="datetimeFigureOut">
              <a:rPr lang="en-US"/>
              <a:pPr>
                <a:defRPr/>
              </a:pPr>
              <a:t>4/20/2021</a:t>
            </a:fld>
            <a:endParaRPr lang="en-US" dirty="0"/>
          </a:p>
        </p:txBody>
      </p:sp>
      <p:sp>
        <p:nvSpPr>
          <p:cNvPr id="5" name="Footer Placeholder 4">
            <a:extLst>
              <a:ext uri="{FF2B5EF4-FFF2-40B4-BE49-F238E27FC236}">
                <a16:creationId xmlns:a16="http://schemas.microsoft.com/office/drawing/2014/main" id="{6BD7E671-0F41-4A17-A845-849E23984B5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72BC0A9-5671-4E1F-95C7-F59E7F73785C}"/>
              </a:ext>
            </a:extLst>
          </p:cNvPr>
          <p:cNvSpPr>
            <a:spLocks noGrp="1"/>
          </p:cNvSpPr>
          <p:nvPr>
            <p:ph type="sldNum" sz="quarter" idx="12"/>
          </p:nvPr>
        </p:nvSpPr>
        <p:spPr/>
        <p:txBody>
          <a:bodyPr/>
          <a:lstStyle>
            <a:lvl1pPr>
              <a:defRPr/>
            </a:lvl1pPr>
          </a:lstStyle>
          <a:p>
            <a:fld id="{B416B3A5-D1BC-4665-BB5F-5FFC5DA3A86F}" type="slidenum">
              <a:rPr lang="en-US" altLang="en-US"/>
              <a:pPr/>
              <a:t>‹#›</a:t>
            </a:fld>
            <a:endParaRPr lang="en-US" altLang="en-US" dirty="0"/>
          </a:p>
        </p:txBody>
      </p:sp>
    </p:spTree>
    <p:extLst>
      <p:ext uri="{BB962C8B-B14F-4D97-AF65-F5344CB8AC3E}">
        <p14:creationId xmlns:p14="http://schemas.microsoft.com/office/powerpoint/2010/main" val="283220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4D63BB-461E-934B-BD73-17F486B6092B}"/>
              </a:ext>
            </a:extLst>
          </p:cNvPr>
          <p:cNvPicPr>
            <a:picLocks noChangeAspect="1"/>
          </p:cNvPicPr>
          <p:nvPr userDrawn="1"/>
        </p:nvPicPr>
        <p:blipFill>
          <a:blip r:embed="rId2"/>
          <a:srcRect/>
          <a:stretch/>
        </p:blipFill>
        <p:spPr>
          <a:xfrm>
            <a:off x="0" y="0"/>
            <a:ext cx="12267688" cy="6900575"/>
          </a:xfrm>
          <a:prstGeom prst="rect">
            <a:avLst/>
          </a:prstGeom>
        </p:spPr>
      </p:pic>
      <p:sp>
        <p:nvSpPr>
          <p:cNvPr id="11" name="Title 1">
            <a:extLst>
              <a:ext uri="{FF2B5EF4-FFF2-40B4-BE49-F238E27FC236}">
                <a16:creationId xmlns:a16="http://schemas.microsoft.com/office/drawing/2014/main" id="{B9085350-DD2A-314D-8218-859896356621}"/>
              </a:ext>
            </a:extLst>
          </p:cNvPr>
          <p:cNvSpPr>
            <a:spLocks noGrp="1"/>
          </p:cNvSpPr>
          <p:nvPr>
            <p:ph type="ctrTitle"/>
          </p:nvPr>
        </p:nvSpPr>
        <p:spPr>
          <a:xfrm>
            <a:off x="838200" y="3598334"/>
            <a:ext cx="10668000" cy="761747"/>
          </a:xfrm>
        </p:spPr>
        <p:txBody>
          <a:bodyPr lIns="0" tIns="0" rIns="0" bIns="0" anchor="b"/>
          <a:lstStyle>
            <a:lvl1pPr algn="l">
              <a:defRPr sz="55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4ED55FA6-D12F-9842-B283-E632885B87B6}"/>
              </a:ext>
            </a:extLst>
          </p:cNvPr>
          <p:cNvSpPr>
            <a:spLocks noGrp="1"/>
          </p:cNvSpPr>
          <p:nvPr>
            <p:ph type="subTitle" idx="1"/>
          </p:nvPr>
        </p:nvSpPr>
        <p:spPr>
          <a:xfrm>
            <a:off x="838200" y="4452156"/>
            <a:ext cx="9144000" cy="365125"/>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28199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37F25AE-758A-334C-BB09-25E515813C04}"/>
              </a:ext>
            </a:extLst>
          </p:cNvPr>
          <p:cNvSpPr>
            <a:spLocks noGrp="1"/>
          </p:cNvSpPr>
          <p:nvPr>
            <p:ph idx="1"/>
          </p:nvPr>
        </p:nvSpPr>
        <p:spPr>
          <a:xfrm>
            <a:off x="838200" y="1661338"/>
            <a:ext cx="10515600" cy="353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073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4387DB-2A9E-E641-B97C-0A58A4D11A0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8FBBCE0D-D17F-F444-941B-1CA9C91097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7F219-A41F-6344-BCC6-3A2A6AAE1C00}"/>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7" name="Title 1">
            <a:extLst>
              <a:ext uri="{FF2B5EF4-FFF2-40B4-BE49-F238E27FC236}">
                <a16:creationId xmlns:a16="http://schemas.microsoft.com/office/drawing/2014/main" id="{4EED3955-E325-1B4A-9ED2-4C588153853F}"/>
              </a:ext>
            </a:extLst>
          </p:cNvPr>
          <p:cNvSpPr>
            <a:spLocks noGrp="1"/>
          </p:cNvSpPr>
          <p:nvPr>
            <p:ph type="title"/>
          </p:nvPr>
        </p:nvSpPr>
        <p:spPr>
          <a:xfrm>
            <a:off x="831850" y="1709738"/>
            <a:ext cx="10705394" cy="2852737"/>
          </a:xfrm>
        </p:spPr>
        <p:txBody>
          <a:bodyPr anchor="b">
            <a:normAutofit/>
          </a:bodyPr>
          <a:lstStyle>
            <a:lvl1pPr>
              <a:defRPr sz="6000"/>
            </a:lvl1pPr>
          </a:lstStyle>
          <a:p>
            <a:r>
              <a:rPr lang="en-US" dirty="0"/>
              <a:t>Click to edit Master title style</a:t>
            </a:r>
          </a:p>
        </p:txBody>
      </p:sp>
      <p:sp>
        <p:nvSpPr>
          <p:cNvPr id="8" name="Text Placeholder 2">
            <a:extLst>
              <a:ext uri="{FF2B5EF4-FFF2-40B4-BE49-F238E27FC236}">
                <a16:creationId xmlns:a16="http://schemas.microsoft.com/office/drawing/2014/main" id="{4D87012E-2717-5C40-8028-F78AB9409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99985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80AF94D-5E4D-2E40-8AD0-31CBD67076F1}"/>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98A1C6D2-74A1-8A4F-B41A-FBD48F4A9A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172AF1-501E-384C-B4BA-D75D0A78AC2A}"/>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8" name="Title 1">
            <a:extLst>
              <a:ext uri="{FF2B5EF4-FFF2-40B4-BE49-F238E27FC236}">
                <a16:creationId xmlns:a16="http://schemas.microsoft.com/office/drawing/2014/main" id="{13DA70A2-A061-A643-B5AD-ADA52C3C456C}"/>
              </a:ext>
            </a:extLst>
          </p:cNvPr>
          <p:cNvSpPr>
            <a:spLocks noGrp="1"/>
          </p:cNvSpPr>
          <p:nvPr>
            <p:ph type="title"/>
          </p:nvPr>
        </p:nvSpPr>
        <p:spPr>
          <a:xfrm>
            <a:off x="838200" y="1123894"/>
            <a:ext cx="10515600" cy="701731"/>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3A54187E-5BD4-6847-B447-8241116F4F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D998AC6-CE47-4644-9023-71E2745DB1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223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90A4-B925-4940-BC23-FB58A473F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A1DDE-88E9-D844-BCBE-57B247C7FBFA}"/>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4" name="Footer Placeholder 3">
            <a:extLst>
              <a:ext uri="{FF2B5EF4-FFF2-40B4-BE49-F238E27FC236}">
                <a16:creationId xmlns:a16="http://schemas.microsoft.com/office/drawing/2014/main" id="{861F9768-4BA9-D749-B115-7684FE4459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F2435F-0D6D-1E4C-9BF0-45C2FBD72295}"/>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840899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CC6C5-B900-F349-926B-EBC7D169F219}"/>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3" name="Footer Placeholder 2">
            <a:extLst>
              <a:ext uri="{FF2B5EF4-FFF2-40B4-BE49-F238E27FC236}">
                <a16:creationId xmlns:a16="http://schemas.microsoft.com/office/drawing/2014/main" id="{B4080E26-044C-7D43-AD0E-82A71F110D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71C25-B2DF-A34A-97FB-983DC44E5304}"/>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17751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AF5E-F724-5D41-9214-F7300AF18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F5969-4D1F-AA48-9DA2-7F41098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F158A-87EC-5649-8511-CE9D1DA76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A4DAFD7-F24F-7841-9FA3-E4C32945363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BB4AF618-2D9E-DC4C-B04E-211155F6F4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1111A-BA0F-9445-B8D8-42EBFE59ADDB}"/>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41030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05E9-9C27-7C4E-B547-752B01700AE2}"/>
              </a:ext>
            </a:extLst>
          </p:cNvPr>
          <p:cNvSpPr>
            <a:spLocks noGrp="1"/>
          </p:cNvSpPr>
          <p:nvPr>
            <p:ph type="title"/>
          </p:nvPr>
        </p:nvSpPr>
        <p:spPr>
          <a:xfrm>
            <a:off x="831850" y="1709738"/>
            <a:ext cx="10705394" cy="2852737"/>
          </a:xfrm>
        </p:spPr>
        <p:txBody>
          <a:bodyPr anchor="b">
            <a:normAutofit/>
          </a:bodyPr>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4308896-556F-9F41-98ED-E32FB8590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387DB-2A9E-E641-B97C-0A58A4D11A0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8FBBCE0D-D17F-F444-941B-1CA9C91097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7F219-A41F-6344-BCC6-3A2A6AAE1C00}"/>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1511536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CC1-2204-7540-92A1-65B864A4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11A95-D4D2-FE4E-96D9-3CBF5A252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77B851-82FC-6949-B0E6-05067802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7536A-3767-F54C-B197-8CAAC1A64BF4}"/>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6FD183D6-52F5-1B4A-ABBA-BA960174BB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13354D-5619-374B-A8E5-786D266B6541}"/>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3667609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4D63BB-461E-934B-BD73-17F486B6092B}"/>
              </a:ext>
            </a:extLst>
          </p:cNvPr>
          <p:cNvPicPr>
            <a:picLocks noChangeAspect="1"/>
          </p:cNvPicPr>
          <p:nvPr userDrawn="1"/>
        </p:nvPicPr>
        <p:blipFill>
          <a:blip r:embed="rId2"/>
          <a:srcRect/>
          <a:stretch/>
        </p:blipFill>
        <p:spPr>
          <a:xfrm>
            <a:off x="0" y="0"/>
            <a:ext cx="12267688" cy="6900574"/>
          </a:xfrm>
          <a:prstGeom prst="rect">
            <a:avLst/>
          </a:prstGeom>
        </p:spPr>
      </p:pic>
      <p:sp>
        <p:nvSpPr>
          <p:cNvPr id="11" name="Title 1">
            <a:extLst>
              <a:ext uri="{FF2B5EF4-FFF2-40B4-BE49-F238E27FC236}">
                <a16:creationId xmlns:a16="http://schemas.microsoft.com/office/drawing/2014/main" id="{7D05BE04-AE73-5A41-BB53-1069CB9D8506}"/>
              </a:ext>
            </a:extLst>
          </p:cNvPr>
          <p:cNvSpPr>
            <a:spLocks noGrp="1"/>
          </p:cNvSpPr>
          <p:nvPr>
            <p:ph type="ctrTitle"/>
          </p:nvPr>
        </p:nvSpPr>
        <p:spPr>
          <a:xfrm>
            <a:off x="838200" y="3598334"/>
            <a:ext cx="10668000" cy="761747"/>
          </a:xfrm>
        </p:spPr>
        <p:txBody>
          <a:bodyPr lIns="0" tIns="0" rIns="0" bIns="0" anchor="b"/>
          <a:lstStyle>
            <a:lvl1pPr algn="l">
              <a:defRPr sz="55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85445AB2-5D75-0243-A707-A8A4AFAA481F}"/>
              </a:ext>
            </a:extLst>
          </p:cNvPr>
          <p:cNvSpPr>
            <a:spLocks noGrp="1"/>
          </p:cNvSpPr>
          <p:nvPr>
            <p:ph type="subTitle" idx="1"/>
          </p:nvPr>
        </p:nvSpPr>
        <p:spPr>
          <a:xfrm>
            <a:off x="838200" y="4452156"/>
            <a:ext cx="9144000" cy="365125"/>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4299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194D544-CB6E-C541-88BF-B2A86F61BFCD}"/>
              </a:ext>
            </a:extLst>
          </p:cNvPr>
          <p:cNvSpPr>
            <a:spLocks noGrp="1"/>
          </p:cNvSpPr>
          <p:nvPr>
            <p:ph idx="1"/>
          </p:nvPr>
        </p:nvSpPr>
        <p:spPr>
          <a:xfrm>
            <a:off x="838200" y="1661338"/>
            <a:ext cx="10515600" cy="353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316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84387DB-2A9E-E641-B97C-0A58A4D11A0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8FBBCE0D-D17F-F444-941B-1CA9C91097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7F219-A41F-6344-BCC6-3A2A6AAE1C00}"/>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7" name="Title 1">
            <a:extLst>
              <a:ext uri="{FF2B5EF4-FFF2-40B4-BE49-F238E27FC236}">
                <a16:creationId xmlns:a16="http://schemas.microsoft.com/office/drawing/2014/main" id="{15C69048-B826-B74E-ABE1-0ACA3A994124}"/>
              </a:ext>
            </a:extLst>
          </p:cNvPr>
          <p:cNvSpPr>
            <a:spLocks noGrp="1"/>
          </p:cNvSpPr>
          <p:nvPr>
            <p:ph type="title"/>
          </p:nvPr>
        </p:nvSpPr>
        <p:spPr>
          <a:xfrm>
            <a:off x="831850" y="1709738"/>
            <a:ext cx="10705394" cy="2852737"/>
          </a:xfrm>
        </p:spPr>
        <p:txBody>
          <a:bodyPr anchor="b">
            <a:normAutofit/>
          </a:bodyPr>
          <a:lstStyle>
            <a:lvl1pPr>
              <a:defRPr sz="6000"/>
            </a:lvl1pPr>
          </a:lstStyle>
          <a:p>
            <a:r>
              <a:rPr lang="en-US" dirty="0"/>
              <a:t>Click to edit Master title style</a:t>
            </a:r>
          </a:p>
        </p:txBody>
      </p:sp>
      <p:sp>
        <p:nvSpPr>
          <p:cNvPr id="8" name="Text Placeholder 2">
            <a:extLst>
              <a:ext uri="{FF2B5EF4-FFF2-40B4-BE49-F238E27FC236}">
                <a16:creationId xmlns:a16="http://schemas.microsoft.com/office/drawing/2014/main" id="{FD8EE78E-E00C-CA4E-8886-3A393308DA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5712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80AF94D-5E4D-2E40-8AD0-31CBD67076F1}"/>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98A1C6D2-74A1-8A4F-B41A-FBD48F4A9A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172AF1-501E-384C-B4BA-D75D0A78AC2A}"/>
              </a:ext>
            </a:extLst>
          </p:cNvPr>
          <p:cNvSpPr>
            <a:spLocks noGrp="1"/>
          </p:cNvSpPr>
          <p:nvPr>
            <p:ph type="sldNum" sz="quarter" idx="12"/>
          </p:nvPr>
        </p:nvSpPr>
        <p:spPr/>
        <p:txBody>
          <a:bodyPr/>
          <a:lstStyle/>
          <a:p>
            <a:fld id="{DE3EEE94-4FC6-4B48-8BAF-DF3E7DDAFB10}" type="slidenum">
              <a:rPr lang="en-US" smtClean="0"/>
              <a:t>‹#›</a:t>
            </a:fld>
            <a:endParaRPr lang="en-US" dirty="0"/>
          </a:p>
        </p:txBody>
      </p:sp>
      <p:sp>
        <p:nvSpPr>
          <p:cNvPr id="8" name="Title 1">
            <a:extLst>
              <a:ext uri="{FF2B5EF4-FFF2-40B4-BE49-F238E27FC236}">
                <a16:creationId xmlns:a16="http://schemas.microsoft.com/office/drawing/2014/main" id="{13A2546A-4025-F549-9582-76794C5D3282}"/>
              </a:ext>
            </a:extLst>
          </p:cNvPr>
          <p:cNvSpPr>
            <a:spLocks noGrp="1"/>
          </p:cNvSpPr>
          <p:nvPr>
            <p:ph type="title"/>
          </p:nvPr>
        </p:nvSpPr>
        <p:spPr>
          <a:xfrm>
            <a:off x="838200" y="1123894"/>
            <a:ext cx="10515600" cy="701731"/>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169881E3-2F7F-414E-89D8-6215516A76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55DF3F84-4228-EA4E-813E-41DE8917FD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6523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F6B-63A7-4A4F-B61F-5189B39373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A12C3-F79A-7843-8F18-D98BEFE93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914BD8-B3DD-AD47-8080-99BEBDCC7C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181CE0-E7B7-A945-BE00-4BD7A74B0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A178BF-C68F-7146-84AF-BA40CBF32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454B80-AA5B-0445-B20D-8799D48FACAE}"/>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8" name="Footer Placeholder 7">
            <a:extLst>
              <a:ext uri="{FF2B5EF4-FFF2-40B4-BE49-F238E27FC236}">
                <a16:creationId xmlns:a16="http://schemas.microsoft.com/office/drawing/2014/main" id="{74A4062A-97F3-A144-99A6-A3B504DA01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FF48D1-3D3E-C846-A1AF-AEEC30F5895B}"/>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1559298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90A4-B925-4940-BC23-FB58A473F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A1DDE-88E9-D844-BCBE-57B247C7FBFA}"/>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4" name="Footer Placeholder 3">
            <a:extLst>
              <a:ext uri="{FF2B5EF4-FFF2-40B4-BE49-F238E27FC236}">
                <a16:creationId xmlns:a16="http://schemas.microsoft.com/office/drawing/2014/main" id="{861F9768-4BA9-D749-B115-7684FE4459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F2435F-0D6D-1E4C-9BF0-45C2FBD72295}"/>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858309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CC6C5-B900-F349-926B-EBC7D169F219}"/>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3" name="Footer Placeholder 2">
            <a:extLst>
              <a:ext uri="{FF2B5EF4-FFF2-40B4-BE49-F238E27FC236}">
                <a16:creationId xmlns:a16="http://schemas.microsoft.com/office/drawing/2014/main" id="{B4080E26-044C-7D43-AD0E-82A71F110D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71C25-B2DF-A34A-97FB-983DC44E5304}"/>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62875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AF5E-F724-5D41-9214-F7300AF18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F5969-4D1F-AA48-9DA2-7F41098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F158A-87EC-5649-8511-CE9D1DA76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A4DAFD7-F24F-7841-9FA3-E4C32945363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BB4AF618-2D9E-DC4C-B04E-211155F6F4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1111A-BA0F-9445-B8D8-42EBFE59ADDB}"/>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236520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CC1-2204-7540-92A1-65B864A4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11A95-D4D2-FE4E-96D9-3CBF5A252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77B851-82FC-6949-B0E6-05067802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7536A-3767-F54C-B197-8CAAC1A64BF4}"/>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6FD183D6-52F5-1B4A-ABBA-BA960174BB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13354D-5619-374B-A8E5-786D266B6541}"/>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374681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14A6-5F6B-5B42-9C80-2C9E96FD6724}"/>
              </a:ext>
            </a:extLst>
          </p:cNvPr>
          <p:cNvSpPr>
            <a:spLocks noGrp="1"/>
          </p:cNvSpPr>
          <p:nvPr>
            <p:ph type="title"/>
          </p:nvPr>
        </p:nvSpPr>
        <p:spPr>
          <a:xfrm>
            <a:off x="838200" y="1123894"/>
            <a:ext cx="10515600" cy="7017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3D84BCB-CE7B-FC49-B26C-40A8ECE83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02AFE1-3AEC-A548-8DD9-EC71FBF19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F94D-5E4D-2E40-8AD0-31CBD67076F1}"/>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98A1C6D2-74A1-8A4F-B41A-FBD48F4A9A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172AF1-501E-384C-B4BA-D75D0A78AC2A}"/>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886826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62026C-BAEB-2E47-9432-5C5071A53143}"/>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687EB220-938B-9E42-8E02-FC8E179CAC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C6E66B-B838-3A4E-92FF-2A4081EFA1DE}"/>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1689315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97337-D3B0-4A43-ABAF-01B87C1FFA20}"/>
              </a:ext>
            </a:extLst>
          </p:cNvPr>
          <p:cNvSpPr>
            <a:spLocks noGrp="1"/>
          </p:cNvSpPr>
          <p:nvPr>
            <p:ph idx="1"/>
          </p:nvPr>
        </p:nvSpPr>
        <p:spPr>
          <a:xfrm>
            <a:off x="838200" y="1661338"/>
            <a:ext cx="10515600" cy="3535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416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05E9-9C27-7C4E-B547-752B01700AE2}"/>
              </a:ext>
            </a:extLst>
          </p:cNvPr>
          <p:cNvSpPr>
            <a:spLocks noGrp="1"/>
          </p:cNvSpPr>
          <p:nvPr>
            <p:ph type="title"/>
          </p:nvPr>
        </p:nvSpPr>
        <p:spPr>
          <a:xfrm>
            <a:off x="831850" y="1709738"/>
            <a:ext cx="10705394" cy="2852737"/>
          </a:xfrm>
        </p:spPr>
        <p:txBody>
          <a:bodyPr anchor="b">
            <a:normAutofit/>
          </a:bodyPr>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4308896-556F-9F41-98ED-E32FB8590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387DB-2A9E-E641-B97C-0A58A4D11A0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8FBBCE0D-D17F-F444-941B-1CA9C91097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7F219-A41F-6344-BCC6-3A2A6AAE1C00}"/>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1660922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14A6-5F6B-5B42-9C80-2C9E96FD6724}"/>
              </a:ext>
            </a:extLst>
          </p:cNvPr>
          <p:cNvSpPr>
            <a:spLocks noGrp="1"/>
          </p:cNvSpPr>
          <p:nvPr>
            <p:ph type="title"/>
          </p:nvPr>
        </p:nvSpPr>
        <p:spPr>
          <a:xfrm>
            <a:off x="838200" y="1123894"/>
            <a:ext cx="10515600" cy="7017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3D84BCB-CE7B-FC49-B26C-40A8ECE83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02AFE1-3AEC-A548-8DD9-EC71FBF19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F94D-5E4D-2E40-8AD0-31CBD67076F1}"/>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98A1C6D2-74A1-8A4F-B41A-FBD48F4A9A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172AF1-501E-384C-B4BA-D75D0A78AC2A}"/>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2169168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90A4-B925-4940-BC23-FB58A473F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A1DDE-88E9-D844-BCBE-57B247C7FBFA}"/>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4" name="Footer Placeholder 3">
            <a:extLst>
              <a:ext uri="{FF2B5EF4-FFF2-40B4-BE49-F238E27FC236}">
                <a16:creationId xmlns:a16="http://schemas.microsoft.com/office/drawing/2014/main" id="{861F9768-4BA9-D749-B115-7684FE4459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F2435F-0D6D-1E4C-9BF0-45C2FBD72295}"/>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1118516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CC6C5-B900-F349-926B-EBC7D169F219}"/>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3" name="Footer Placeholder 2">
            <a:extLst>
              <a:ext uri="{FF2B5EF4-FFF2-40B4-BE49-F238E27FC236}">
                <a16:creationId xmlns:a16="http://schemas.microsoft.com/office/drawing/2014/main" id="{B4080E26-044C-7D43-AD0E-82A71F110D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71C25-B2DF-A34A-97FB-983DC44E5304}"/>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3681210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AF5E-F724-5D41-9214-F7300AF18250}"/>
              </a:ext>
            </a:extLst>
          </p:cNvPr>
          <p:cNvSpPr>
            <a:spLocks noGrp="1"/>
          </p:cNvSpPr>
          <p:nvPr>
            <p:ph type="title"/>
          </p:nvPr>
        </p:nvSpPr>
        <p:spPr>
          <a:xfrm>
            <a:off x="839788" y="987424"/>
            <a:ext cx="3932237" cy="1069975"/>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9FF5969-4D1F-AA48-9DA2-7F41098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F158A-87EC-5649-8511-CE9D1DA76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A4DAFD7-F24F-7841-9FA3-E4C32945363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BB4AF618-2D9E-DC4C-B04E-211155F6F4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1111A-BA0F-9445-B8D8-42EBFE59ADDB}"/>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4132562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CC1-2204-7540-92A1-65B864A4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11A95-D4D2-FE4E-96D9-3CBF5A252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77B851-82FC-6949-B0E6-05067802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7536A-3767-F54C-B197-8CAAC1A64BF4}"/>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6FD183D6-52F5-1B4A-ABBA-BA960174BB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13354D-5619-374B-A8E5-786D266B6541}"/>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18571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680AF-0DF9-43B7-AEDC-164977D46861}"/>
              </a:ext>
            </a:extLst>
          </p:cNvPr>
          <p:cNvSpPr>
            <a:spLocks noGrp="1"/>
          </p:cNvSpPr>
          <p:nvPr>
            <p:ph type="dt" sz="half" idx="10"/>
          </p:nvPr>
        </p:nvSpPr>
        <p:spPr/>
        <p:txBody>
          <a:bodyPr/>
          <a:lstStyle>
            <a:lvl1pPr>
              <a:defRPr/>
            </a:lvl1pPr>
          </a:lstStyle>
          <a:p>
            <a:pPr>
              <a:defRPr/>
            </a:pPr>
            <a:fld id="{ECD44FAE-4C66-4FEA-AA2D-D09EDC99196B}" type="datetimeFigureOut">
              <a:rPr lang="en-US"/>
              <a:pPr>
                <a:defRPr/>
              </a:pPr>
              <a:t>4/20/2021</a:t>
            </a:fld>
            <a:endParaRPr lang="en-US" dirty="0"/>
          </a:p>
        </p:txBody>
      </p:sp>
      <p:sp>
        <p:nvSpPr>
          <p:cNvPr id="5" name="Footer Placeholder 4">
            <a:extLst>
              <a:ext uri="{FF2B5EF4-FFF2-40B4-BE49-F238E27FC236}">
                <a16:creationId xmlns:a16="http://schemas.microsoft.com/office/drawing/2014/main" id="{6BD7E671-0F41-4A17-A845-849E23984B5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72BC0A9-5671-4E1F-95C7-F59E7F73785C}"/>
              </a:ext>
            </a:extLst>
          </p:cNvPr>
          <p:cNvSpPr>
            <a:spLocks noGrp="1"/>
          </p:cNvSpPr>
          <p:nvPr>
            <p:ph type="sldNum" sz="quarter" idx="12"/>
          </p:nvPr>
        </p:nvSpPr>
        <p:spPr/>
        <p:txBody>
          <a:bodyPr/>
          <a:lstStyle>
            <a:lvl1pPr>
              <a:defRPr/>
            </a:lvl1pPr>
          </a:lstStyle>
          <a:p>
            <a:fld id="{B416B3A5-D1BC-4665-BB5F-5FFC5DA3A86F}" type="slidenum">
              <a:rPr lang="en-US" altLang="en-US"/>
              <a:pPr/>
              <a:t>‹#›</a:t>
            </a:fld>
            <a:endParaRPr lang="en-US" altLang="en-US" dirty="0"/>
          </a:p>
        </p:txBody>
      </p:sp>
    </p:spTree>
    <p:extLst>
      <p:ext uri="{BB962C8B-B14F-4D97-AF65-F5344CB8AC3E}">
        <p14:creationId xmlns:p14="http://schemas.microsoft.com/office/powerpoint/2010/main" val="226946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90A4-B925-4940-BC23-FB58A473FE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A1DDE-88E9-D844-BCBE-57B247C7FBFA}"/>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4" name="Footer Placeholder 3">
            <a:extLst>
              <a:ext uri="{FF2B5EF4-FFF2-40B4-BE49-F238E27FC236}">
                <a16:creationId xmlns:a16="http://schemas.microsoft.com/office/drawing/2014/main" id="{861F9768-4BA9-D749-B115-7684FE4459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F2435F-0D6D-1E4C-9BF0-45C2FBD72295}"/>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321373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CC6C5-B900-F349-926B-EBC7D169F219}"/>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3" name="Footer Placeholder 2">
            <a:extLst>
              <a:ext uri="{FF2B5EF4-FFF2-40B4-BE49-F238E27FC236}">
                <a16:creationId xmlns:a16="http://schemas.microsoft.com/office/drawing/2014/main" id="{B4080E26-044C-7D43-AD0E-82A71F110D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771C25-B2DF-A34A-97FB-983DC44E5304}"/>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47148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AF5E-F724-5D41-9214-F7300AF18250}"/>
              </a:ext>
            </a:extLst>
          </p:cNvPr>
          <p:cNvSpPr>
            <a:spLocks noGrp="1"/>
          </p:cNvSpPr>
          <p:nvPr>
            <p:ph type="title"/>
          </p:nvPr>
        </p:nvSpPr>
        <p:spPr>
          <a:xfrm>
            <a:off x="839788" y="987424"/>
            <a:ext cx="3932237" cy="1069975"/>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9FF5969-4D1F-AA48-9DA2-7F41098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F158A-87EC-5649-8511-CE9D1DA76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A4DAFD7-F24F-7841-9FA3-E4C329453635}"/>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BB4AF618-2D9E-DC4C-B04E-211155F6F4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1111A-BA0F-9445-B8D8-42EBFE59ADDB}"/>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328680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1CC1-2204-7540-92A1-65B864A4A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11A95-D4D2-FE4E-96D9-3CBF5A252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77B851-82FC-6949-B0E6-050678024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7536A-3767-F54C-B197-8CAAC1A64BF4}"/>
              </a:ext>
            </a:extLst>
          </p:cNvPr>
          <p:cNvSpPr>
            <a:spLocks noGrp="1"/>
          </p:cNvSpPr>
          <p:nvPr>
            <p:ph type="dt" sz="half" idx="10"/>
          </p:nvPr>
        </p:nvSpPr>
        <p:spPr/>
        <p:txBody>
          <a:bodyPr/>
          <a:lstStyle/>
          <a:p>
            <a:fld id="{4B8402CB-EEF9-1A47-BE97-D1D35631E8D6}" type="datetimeFigureOut">
              <a:rPr lang="en-US" smtClean="0"/>
              <a:t>4/20/2021</a:t>
            </a:fld>
            <a:endParaRPr lang="en-US" dirty="0"/>
          </a:p>
        </p:txBody>
      </p:sp>
      <p:sp>
        <p:nvSpPr>
          <p:cNvPr id="6" name="Footer Placeholder 5">
            <a:extLst>
              <a:ext uri="{FF2B5EF4-FFF2-40B4-BE49-F238E27FC236}">
                <a16:creationId xmlns:a16="http://schemas.microsoft.com/office/drawing/2014/main" id="{6FD183D6-52F5-1B4A-ABBA-BA960174BB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13354D-5619-374B-A8E5-786D266B6541}"/>
              </a:ext>
            </a:extLst>
          </p:cNvPr>
          <p:cNvSpPr>
            <a:spLocks noGrp="1"/>
          </p:cNvSpPr>
          <p:nvPr>
            <p:ph type="sldNum" sz="quarter" idx="12"/>
          </p:nvPr>
        </p:nvSpPr>
        <p:spPr/>
        <p:txBody>
          <a:bodyPr/>
          <a:lstStyle/>
          <a:p>
            <a:fld id="{DE3EEE94-4FC6-4B48-8BAF-DF3E7DDAFB10}" type="slidenum">
              <a:rPr lang="en-US" smtClean="0"/>
              <a:t>‹#›</a:t>
            </a:fld>
            <a:endParaRPr lang="en-US" dirty="0"/>
          </a:p>
        </p:txBody>
      </p:sp>
    </p:spTree>
    <p:extLst>
      <p:ext uri="{BB962C8B-B14F-4D97-AF65-F5344CB8AC3E}">
        <p14:creationId xmlns:p14="http://schemas.microsoft.com/office/powerpoint/2010/main" val="60348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680AF-0DF9-43B7-AEDC-164977D46861}"/>
              </a:ext>
            </a:extLst>
          </p:cNvPr>
          <p:cNvSpPr>
            <a:spLocks noGrp="1"/>
          </p:cNvSpPr>
          <p:nvPr>
            <p:ph type="dt" sz="half" idx="10"/>
          </p:nvPr>
        </p:nvSpPr>
        <p:spPr/>
        <p:txBody>
          <a:bodyPr/>
          <a:lstStyle>
            <a:lvl1pPr>
              <a:defRPr/>
            </a:lvl1pPr>
          </a:lstStyle>
          <a:p>
            <a:pPr>
              <a:defRPr/>
            </a:pPr>
            <a:fld id="{ECD44FAE-4C66-4FEA-AA2D-D09EDC99196B}" type="datetimeFigureOut">
              <a:rPr lang="en-US"/>
              <a:pPr>
                <a:defRPr/>
              </a:pPr>
              <a:t>4/20/2021</a:t>
            </a:fld>
            <a:endParaRPr lang="en-US" dirty="0"/>
          </a:p>
        </p:txBody>
      </p:sp>
      <p:sp>
        <p:nvSpPr>
          <p:cNvPr id="5" name="Footer Placeholder 4">
            <a:extLst>
              <a:ext uri="{FF2B5EF4-FFF2-40B4-BE49-F238E27FC236}">
                <a16:creationId xmlns:a16="http://schemas.microsoft.com/office/drawing/2014/main" id="{6BD7E671-0F41-4A17-A845-849E23984B5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72BC0A9-5671-4E1F-95C7-F59E7F73785C}"/>
              </a:ext>
            </a:extLst>
          </p:cNvPr>
          <p:cNvSpPr>
            <a:spLocks noGrp="1"/>
          </p:cNvSpPr>
          <p:nvPr>
            <p:ph type="sldNum" sz="quarter" idx="12"/>
          </p:nvPr>
        </p:nvSpPr>
        <p:spPr/>
        <p:txBody>
          <a:bodyPr/>
          <a:lstStyle>
            <a:lvl1pPr>
              <a:defRPr/>
            </a:lvl1pPr>
          </a:lstStyle>
          <a:p>
            <a:fld id="{B416B3A5-D1BC-4665-BB5F-5FFC5DA3A86F}" type="slidenum">
              <a:rPr lang="en-US" altLang="en-US"/>
              <a:pPr/>
              <a:t>‹#›</a:t>
            </a:fld>
            <a:endParaRPr lang="en-US" altLang="en-US" dirty="0"/>
          </a:p>
        </p:txBody>
      </p:sp>
    </p:spTree>
    <p:extLst>
      <p:ext uri="{BB962C8B-B14F-4D97-AF65-F5344CB8AC3E}">
        <p14:creationId xmlns:p14="http://schemas.microsoft.com/office/powerpoint/2010/main" val="94764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jp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6.jp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8.jp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06644-C2BA-0244-B11B-A90B814E0207}"/>
              </a:ext>
            </a:extLst>
          </p:cNvPr>
          <p:cNvSpPr>
            <a:spLocks noGrp="1"/>
          </p:cNvSpPr>
          <p:nvPr>
            <p:ph type="title"/>
          </p:nvPr>
        </p:nvSpPr>
        <p:spPr>
          <a:xfrm>
            <a:off x="838200" y="1358078"/>
            <a:ext cx="10515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66C0FF38-AEFF-EC4D-A09F-6135FC95159D}"/>
              </a:ext>
            </a:extLst>
          </p:cNvPr>
          <p:cNvSpPr>
            <a:spLocks noGrp="1"/>
          </p:cNvSpPr>
          <p:nvPr>
            <p:ph type="body" idx="1"/>
          </p:nvPr>
        </p:nvSpPr>
        <p:spPr>
          <a:xfrm>
            <a:off x="838200" y="2506662"/>
            <a:ext cx="10515600" cy="3535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07A48-1850-8940-8234-46C0E9F3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C0FFCF4C-DA6C-9B44-A5C2-75C92778B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C7B214-ADE3-D24A-9DD8-F0C4EDCC5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EE94-4FC6-4B48-8BAF-DF3E7DDAFB10}" type="slidenum">
              <a:rPr lang="en-US" smtClean="0"/>
              <a:t>‹#›</a:t>
            </a:fld>
            <a:endParaRPr lang="en-US" dirty="0"/>
          </a:p>
        </p:txBody>
      </p:sp>
      <p:pic>
        <p:nvPicPr>
          <p:cNvPr id="7" name="Picture 6">
            <a:extLst>
              <a:ext uri="{FF2B5EF4-FFF2-40B4-BE49-F238E27FC236}">
                <a16:creationId xmlns:a16="http://schemas.microsoft.com/office/drawing/2014/main" id="{A4173A08-DDEB-7343-8034-EE49034A5B52}"/>
              </a:ext>
            </a:extLst>
          </p:cNvPr>
          <p:cNvPicPr>
            <a:picLocks noChangeAspect="1"/>
          </p:cNvPicPr>
          <p:nvPr userDrawn="1"/>
        </p:nvPicPr>
        <p:blipFill>
          <a:blip r:embed="rId15"/>
          <a:stretch>
            <a:fillRect/>
          </a:stretch>
        </p:blipFill>
        <p:spPr>
          <a:xfrm>
            <a:off x="3048" y="0"/>
            <a:ext cx="12188952" cy="647538"/>
          </a:xfrm>
          <a:prstGeom prst="rect">
            <a:avLst/>
          </a:prstGeom>
        </p:spPr>
      </p:pic>
    </p:spTree>
    <p:extLst>
      <p:ext uri="{BB962C8B-B14F-4D97-AF65-F5344CB8AC3E}">
        <p14:creationId xmlns:p14="http://schemas.microsoft.com/office/powerpoint/2010/main" val="4211419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716"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06644-C2BA-0244-B11B-A90B814E0207}"/>
              </a:ext>
            </a:extLst>
          </p:cNvPr>
          <p:cNvSpPr>
            <a:spLocks noGrp="1"/>
          </p:cNvSpPr>
          <p:nvPr>
            <p:ph type="title"/>
          </p:nvPr>
        </p:nvSpPr>
        <p:spPr>
          <a:xfrm>
            <a:off x="838200" y="1358078"/>
            <a:ext cx="10515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66C0FF38-AEFF-EC4D-A09F-6135FC95159D}"/>
              </a:ext>
            </a:extLst>
          </p:cNvPr>
          <p:cNvSpPr>
            <a:spLocks noGrp="1"/>
          </p:cNvSpPr>
          <p:nvPr>
            <p:ph type="body" idx="1"/>
          </p:nvPr>
        </p:nvSpPr>
        <p:spPr>
          <a:xfrm>
            <a:off x="838200" y="2506662"/>
            <a:ext cx="10515600" cy="3535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07A48-1850-8940-8234-46C0E9F3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C0FFCF4C-DA6C-9B44-A5C2-75C92778B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C7B214-ADE3-D24A-9DD8-F0C4EDCC5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EE94-4FC6-4B48-8BAF-DF3E7DDAFB10}" type="slidenum">
              <a:rPr lang="en-US" smtClean="0"/>
              <a:t>‹#›</a:t>
            </a:fld>
            <a:endParaRPr lang="en-US" dirty="0"/>
          </a:p>
        </p:txBody>
      </p:sp>
      <p:pic>
        <p:nvPicPr>
          <p:cNvPr id="7" name="Picture 6">
            <a:extLst>
              <a:ext uri="{FF2B5EF4-FFF2-40B4-BE49-F238E27FC236}">
                <a16:creationId xmlns:a16="http://schemas.microsoft.com/office/drawing/2014/main" id="{A4173A08-DDEB-7343-8034-EE49034A5B52}"/>
              </a:ext>
            </a:extLst>
          </p:cNvPr>
          <p:cNvPicPr>
            <a:picLocks noChangeAspect="1"/>
          </p:cNvPicPr>
          <p:nvPr userDrawn="1"/>
        </p:nvPicPr>
        <p:blipFill>
          <a:blip r:embed="rId11"/>
          <a:srcRect/>
          <a:stretch/>
        </p:blipFill>
        <p:spPr>
          <a:xfrm>
            <a:off x="0" y="-1"/>
            <a:ext cx="12192000" cy="660400"/>
          </a:xfrm>
          <a:prstGeom prst="rect">
            <a:avLst/>
          </a:prstGeom>
        </p:spPr>
      </p:pic>
    </p:spTree>
    <p:extLst>
      <p:ext uri="{BB962C8B-B14F-4D97-AF65-F5344CB8AC3E}">
        <p14:creationId xmlns:p14="http://schemas.microsoft.com/office/powerpoint/2010/main" val="650318723"/>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9" r:id="rId3"/>
    <p:sldLayoutId id="2147483670" r:id="rId4"/>
    <p:sldLayoutId id="2147483672" r:id="rId5"/>
    <p:sldLayoutId id="2147483673" r:id="rId6"/>
    <p:sldLayoutId id="2147483674" r:id="rId7"/>
    <p:sldLayoutId id="2147483675" r:id="rId8"/>
    <p:sldLayoutId id="2147483715"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06644-C2BA-0244-B11B-A90B814E0207}"/>
              </a:ext>
            </a:extLst>
          </p:cNvPr>
          <p:cNvSpPr>
            <a:spLocks noGrp="1"/>
          </p:cNvSpPr>
          <p:nvPr>
            <p:ph type="title"/>
          </p:nvPr>
        </p:nvSpPr>
        <p:spPr>
          <a:xfrm>
            <a:off x="838200" y="1358078"/>
            <a:ext cx="10515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66C0FF38-AEFF-EC4D-A09F-6135FC95159D}"/>
              </a:ext>
            </a:extLst>
          </p:cNvPr>
          <p:cNvSpPr>
            <a:spLocks noGrp="1"/>
          </p:cNvSpPr>
          <p:nvPr>
            <p:ph type="body" idx="1"/>
          </p:nvPr>
        </p:nvSpPr>
        <p:spPr>
          <a:xfrm>
            <a:off x="838200" y="2506662"/>
            <a:ext cx="10515600" cy="3535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07A48-1850-8940-8234-46C0E9F3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C0FFCF4C-DA6C-9B44-A5C2-75C92778B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C7B214-ADE3-D24A-9DD8-F0C4EDCC5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EE94-4FC6-4B48-8BAF-DF3E7DDAFB10}" type="slidenum">
              <a:rPr lang="en-US" smtClean="0"/>
              <a:t>‹#›</a:t>
            </a:fld>
            <a:endParaRPr lang="en-US" dirty="0"/>
          </a:p>
        </p:txBody>
      </p:sp>
      <p:pic>
        <p:nvPicPr>
          <p:cNvPr id="7" name="Picture 6">
            <a:extLst>
              <a:ext uri="{FF2B5EF4-FFF2-40B4-BE49-F238E27FC236}">
                <a16:creationId xmlns:a16="http://schemas.microsoft.com/office/drawing/2014/main" id="{A4173A08-DDEB-7343-8034-EE49034A5B52}"/>
              </a:ext>
            </a:extLst>
          </p:cNvPr>
          <p:cNvPicPr>
            <a:picLocks noChangeAspect="1"/>
          </p:cNvPicPr>
          <p:nvPr userDrawn="1"/>
        </p:nvPicPr>
        <p:blipFill>
          <a:blip r:embed="rId10"/>
          <a:srcRect/>
          <a:stretch/>
        </p:blipFill>
        <p:spPr>
          <a:xfrm>
            <a:off x="0" y="6349"/>
            <a:ext cx="12192000" cy="647700"/>
          </a:xfrm>
          <a:prstGeom prst="rect">
            <a:avLst/>
          </a:prstGeom>
        </p:spPr>
      </p:pic>
    </p:spTree>
    <p:extLst>
      <p:ext uri="{BB962C8B-B14F-4D97-AF65-F5344CB8AC3E}">
        <p14:creationId xmlns:p14="http://schemas.microsoft.com/office/powerpoint/2010/main" val="2365951783"/>
      </p:ext>
    </p:extLst>
  </p:cSld>
  <p:clrMap bg1="lt1" tx1="dk1" bg2="lt2" tx2="dk2" accent1="accent1" accent2="accent2" accent3="accent3" accent4="accent4" accent5="accent5" accent6="accent6" hlink="hlink" folHlink="folHlink"/>
  <p:sldLayoutIdLst>
    <p:sldLayoutId id="2147483680" r:id="rId1"/>
    <p:sldLayoutId id="2147483683" r:id="rId2"/>
    <p:sldLayoutId id="2147483684" r:id="rId3"/>
    <p:sldLayoutId id="2147483685" r:id="rId4"/>
    <p:sldLayoutId id="2147483687" r:id="rId5"/>
    <p:sldLayoutId id="2147483688" r:id="rId6"/>
    <p:sldLayoutId id="2147483689" r:id="rId7"/>
    <p:sldLayoutId id="2147483690" r:id="rId8"/>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06644-C2BA-0244-B11B-A90B814E0207}"/>
              </a:ext>
            </a:extLst>
          </p:cNvPr>
          <p:cNvSpPr>
            <a:spLocks noGrp="1"/>
          </p:cNvSpPr>
          <p:nvPr>
            <p:ph type="title"/>
          </p:nvPr>
        </p:nvSpPr>
        <p:spPr>
          <a:xfrm>
            <a:off x="838200" y="1358078"/>
            <a:ext cx="10515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66C0FF38-AEFF-EC4D-A09F-6135FC95159D}"/>
              </a:ext>
            </a:extLst>
          </p:cNvPr>
          <p:cNvSpPr>
            <a:spLocks noGrp="1"/>
          </p:cNvSpPr>
          <p:nvPr>
            <p:ph type="body" idx="1"/>
          </p:nvPr>
        </p:nvSpPr>
        <p:spPr>
          <a:xfrm>
            <a:off x="838200" y="2506662"/>
            <a:ext cx="10515600" cy="3535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07A48-1850-8940-8234-46C0E9F3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C0FFCF4C-DA6C-9B44-A5C2-75C92778B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C7B214-ADE3-D24A-9DD8-F0C4EDCC5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EE94-4FC6-4B48-8BAF-DF3E7DDAFB10}" type="slidenum">
              <a:rPr lang="en-US" smtClean="0"/>
              <a:t>‹#›</a:t>
            </a:fld>
            <a:endParaRPr lang="en-US" dirty="0"/>
          </a:p>
        </p:txBody>
      </p:sp>
      <p:pic>
        <p:nvPicPr>
          <p:cNvPr id="7" name="Picture 6">
            <a:extLst>
              <a:ext uri="{FF2B5EF4-FFF2-40B4-BE49-F238E27FC236}">
                <a16:creationId xmlns:a16="http://schemas.microsoft.com/office/drawing/2014/main" id="{A4173A08-DDEB-7343-8034-EE49034A5B52}"/>
              </a:ext>
            </a:extLst>
          </p:cNvPr>
          <p:cNvPicPr>
            <a:picLocks noChangeAspect="1"/>
          </p:cNvPicPr>
          <p:nvPr userDrawn="1"/>
        </p:nvPicPr>
        <p:blipFill>
          <a:blip r:embed="rId11"/>
          <a:srcRect/>
          <a:stretch/>
        </p:blipFill>
        <p:spPr>
          <a:xfrm>
            <a:off x="0" y="6349"/>
            <a:ext cx="12192000" cy="647700"/>
          </a:xfrm>
          <a:prstGeom prst="rect">
            <a:avLst/>
          </a:prstGeom>
        </p:spPr>
      </p:pic>
    </p:spTree>
    <p:extLst>
      <p:ext uri="{BB962C8B-B14F-4D97-AF65-F5344CB8AC3E}">
        <p14:creationId xmlns:p14="http://schemas.microsoft.com/office/powerpoint/2010/main" val="647081231"/>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06644-C2BA-0244-B11B-A90B814E0207}"/>
              </a:ext>
            </a:extLst>
          </p:cNvPr>
          <p:cNvSpPr>
            <a:spLocks noGrp="1"/>
          </p:cNvSpPr>
          <p:nvPr>
            <p:ph type="title"/>
          </p:nvPr>
        </p:nvSpPr>
        <p:spPr>
          <a:xfrm>
            <a:off x="838200" y="1358078"/>
            <a:ext cx="10515600" cy="7017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66C0FF38-AEFF-EC4D-A09F-6135FC95159D}"/>
              </a:ext>
            </a:extLst>
          </p:cNvPr>
          <p:cNvSpPr>
            <a:spLocks noGrp="1"/>
          </p:cNvSpPr>
          <p:nvPr>
            <p:ph type="body" idx="1"/>
          </p:nvPr>
        </p:nvSpPr>
        <p:spPr>
          <a:xfrm>
            <a:off x="838200" y="2506662"/>
            <a:ext cx="10515600" cy="3535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07A48-1850-8940-8234-46C0E9F3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402CB-EEF9-1A47-BE97-D1D35631E8D6}" type="datetimeFigureOut">
              <a:rPr lang="en-US" smtClean="0"/>
              <a:t>4/20/2021</a:t>
            </a:fld>
            <a:endParaRPr lang="en-US" dirty="0"/>
          </a:p>
        </p:txBody>
      </p:sp>
      <p:sp>
        <p:nvSpPr>
          <p:cNvPr id="5" name="Footer Placeholder 4">
            <a:extLst>
              <a:ext uri="{FF2B5EF4-FFF2-40B4-BE49-F238E27FC236}">
                <a16:creationId xmlns:a16="http://schemas.microsoft.com/office/drawing/2014/main" id="{C0FFCF4C-DA6C-9B44-A5C2-75C92778B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C7B214-ADE3-D24A-9DD8-F0C4EDCC5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EE94-4FC6-4B48-8BAF-DF3E7DDAFB10}" type="slidenum">
              <a:rPr lang="en-US" smtClean="0"/>
              <a:t>‹#›</a:t>
            </a:fld>
            <a:endParaRPr lang="en-US" dirty="0"/>
          </a:p>
        </p:txBody>
      </p:sp>
    </p:spTree>
    <p:extLst>
      <p:ext uri="{BB962C8B-B14F-4D97-AF65-F5344CB8AC3E}">
        <p14:creationId xmlns:p14="http://schemas.microsoft.com/office/powerpoint/2010/main" val="974934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7" r:id="rId9"/>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1.jpg"/><Relationship Id="rId2" Type="http://schemas.openxmlformats.org/officeDocument/2006/relationships/image" Target="../media/image62.emf"/><Relationship Id="rId1" Type="http://schemas.openxmlformats.org/officeDocument/2006/relationships/slideLayout" Target="../slideLayouts/slideLayout1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1.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1.jp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1.jpg"/></Relationships>
</file>

<file path=ppt/slides/_rels/slide4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84.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cynchealth.org/about/nebraska-healthcare-collaborative/" TargetMode="External"/><Relationship Id="rId7" Type="http://schemas.openxmlformats.org/officeDocument/2006/relationships/image" Target="../media/image61.jpg"/><Relationship Id="rId2" Type="http://schemas.openxmlformats.org/officeDocument/2006/relationships/hyperlink" Target="https://nehii.org/about/nebraska-healthcare-collaborative/" TargetMode="External"/><Relationship Id="rId1" Type="http://schemas.openxmlformats.org/officeDocument/2006/relationships/slideLayout" Target="../slideLayouts/slideLayout3.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hyperlink" Target="mailto:Collaborative@nehii.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jdoll@cynchealth.org" TargetMode="External"/><Relationship Id="rId2" Type="http://schemas.openxmlformats.org/officeDocument/2006/relationships/hyperlink" Target="mailto:jbland@cynchealth.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2842-E16A-C24C-BB06-D3CEDBB06DA1}"/>
              </a:ext>
            </a:extLst>
          </p:cNvPr>
          <p:cNvSpPr>
            <a:spLocks noGrp="1"/>
          </p:cNvSpPr>
          <p:nvPr>
            <p:ph type="ctrTitle"/>
          </p:nvPr>
        </p:nvSpPr>
        <p:spPr>
          <a:xfrm>
            <a:off x="607030" y="2598002"/>
            <a:ext cx="11102749" cy="1107996"/>
          </a:xfrm>
        </p:spPr>
        <p:txBody>
          <a:bodyPr/>
          <a:lstStyle/>
          <a:p>
            <a:r>
              <a:rPr lang="en-US" sz="4000" dirty="0">
                <a:effectLst/>
                <a:latin typeface="Segoe UI" panose="020B0502040204020203" pitchFamily="34" charset="0"/>
                <a:ea typeface="Calibri" panose="020F0502020204030204" pitchFamily="34" charset="0"/>
              </a:rPr>
              <a:t>The Vision of Regional Health Information Interoperability</a:t>
            </a:r>
            <a:endParaRPr lang="en-US" sz="9600" dirty="0"/>
          </a:p>
        </p:txBody>
      </p:sp>
      <p:sp>
        <p:nvSpPr>
          <p:cNvPr id="3" name="Subtitle 2">
            <a:extLst>
              <a:ext uri="{FF2B5EF4-FFF2-40B4-BE49-F238E27FC236}">
                <a16:creationId xmlns:a16="http://schemas.microsoft.com/office/drawing/2014/main" id="{669B6260-9E0C-BC46-9A0E-03A91C872FC2}"/>
              </a:ext>
            </a:extLst>
          </p:cNvPr>
          <p:cNvSpPr>
            <a:spLocks noGrp="1"/>
          </p:cNvSpPr>
          <p:nvPr>
            <p:ph type="subTitle" idx="1"/>
          </p:nvPr>
        </p:nvSpPr>
        <p:spPr>
          <a:xfrm>
            <a:off x="607030" y="4541638"/>
            <a:ext cx="9144000" cy="1900719"/>
          </a:xfrm>
        </p:spPr>
        <p:txBody>
          <a:bodyPr>
            <a:normAutofit/>
          </a:bodyPr>
          <a:lstStyle/>
          <a:p>
            <a:pPr marL="0" marR="0">
              <a:spcBef>
                <a:spcPts val="0"/>
              </a:spcBef>
              <a:spcAft>
                <a:spcPts val="0"/>
              </a:spcAft>
            </a:pPr>
            <a:r>
              <a:rPr lang="en-US" sz="2600" b="1" dirty="0">
                <a:effectLst/>
                <a:latin typeface="Calibri" panose="020F0502020204030204" pitchFamily="34" charset="0"/>
                <a:ea typeface="Calibri" panose="020F0502020204030204" pitchFamily="34" charset="0"/>
              </a:rPr>
              <a:t>Jaime Bland, DPN, RN, </a:t>
            </a:r>
          </a:p>
          <a:p>
            <a:pPr marL="0" marR="0">
              <a:spcBef>
                <a:spcPts val="0"/>
              </a:spcBef>
              <a:spcAft>
                <a:spcPts val="0"/>
              </a:spcAft>
            </a:pPr>
            <a:r>
              <a:rPr lang="en-US" sz="2600" b="1" dirty="0">
                <a:effectLst/>
                <a:latin typeface="Calibri" panose="020F0502020204030204" pitchFamily="34" charset="0"/>
                <a:ea typeface="Calibri" panose="020F0502020204030204" pitchFamily="34" charset="0"/>
              </a:rPr>
              <a:t>President and Chief Executive Officer </a:t>
            </a:r>
          </a:p>
          <a:p>
            <a:pPr marL="0" marR="0">
              <a:spcBef>
                <a:spcPts val="0"/>
              </a:spcBef>
              <a:spcAft>
                <a:spcPts val="0"/>
              </a:spcAft>
            </a:pPr>
            <a:endParaRPr lang="en-US" sz="26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600" b="1" dirty="0">
                <a:effectLst/>
                <a:latin typeface="Calibri" panose="020F0502020204030204" pitchFamily="34" charset="0"/>
                <a:ea typeface="Calibri" panose="020F0502020204030204" pitchFamily="34" charset="0"/>
              </a:rPr>
              <a:t>Joy Doll, OTD, OTR/L, FNAP</a:t>
            </a:r>
            <a:br>
              <a:rPr lang="en-US" sz="2600" b="1" dirty="0">
                <a:effectLst/>
                <a:latin typeface="Calibri" panose="020F0502020204030204" pitchFamily="34" charset="0"/>
                <a:ea typeface="Calibri" panose="020F0502020204030204" pitchFamily="34" charset="0"/>
              </a:rPr>
            </a:br>
            <a:r>
              <a:rPr lang="en-US" sz="2600" b="1" dirty="0">
                <a:effectLst/>
                <a:latin typeface="Calibri" panose="020F0502020204030204" pitchFamily="34" charset="0"/>
                <a:ea typeface="Calibri" panose="020F0502020204030204" pitchFamily="34" charset="0"/>
              </a:rPr>
              <a:t>Vice President, Community and Academic Programs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4935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CD5B-D2A0-4401-90C3-B06133091910}"/>
              </a:ext>
            </a:extLst>
          </p:cNvPr>
          <p:cNvSpPr>
            <a:spLocks noGrp="1"/>
          </p:cNvSpPr>
          <p:nvPr>
            <p:ph type="title"/>
          </p:nvPr>
        </p:nvSpPr>
        <p:spPr>
          <a:xfrm>
            <a:off x="689676" y="1007212"/>
            <a:ext cx="10515600" cy="701731"/>
          </a:xfrm>
        </p:spPr>
        <p:txBody>
          <a:bodyPr/>
          <a:lstStyle/>
          <a:p>
            <a:r>
              <a:rPr lang="en-US" dirty="0"/>
              <a:t>CyncHealth Advancing Interoperability</a:t>
            </a:r>
          </a:p>
        </p:txBody>
      </p:sp>
      <p:pic>
        <p:nvPicPr>
          <p:cNvPr id="3" name="Picture 2">
            <a:extLst>
              <a:ext uri="{FF2B5EF4-FFF2-40B4-BE49-F238E27FC236}">
                <a16:creationId xmlns:a16="http://schemas.microsoft.com/office/drawing/2014/main" id="{D24FFF81-67AE-47DC-8703-14F8BF3FEEE3}"/>
              </a:ext>
            </a:extLst>
          </p:cNvPr>
          <p:cNvPicPr>
            <a:picLocks noChangeAspect="1"/>
          </p:cNvPicPr>
          <p:nvPr/>
        </p:nvPicPr>
        <p:blipFill>
          <a:blip r:embed="rId2"/>
          <a:srcRect l="52112" t="5253" r="975"/>
          <a:stretch>
            <a:fillRect/>
          </a:stretch>
        </p:blipFill>
        <p:spPr>
          <a:xfrm>
            <a:off x="573045" y="1851019"/>
            <a:ext cx="5863917" cy="4735968"/>
          </a:xfrm>
          <a:prstGeom prst="rect">
            <a:avLst/>
          </a:prstGeom>
        </p:spPr>
      </p:pic>
      <p:sp>
        <p:nvSpPr>
          <p:cNvPr id="4" name="TextBox 3">
            <a:extLst>
              <a:ext uri="{FF2B5EF4-FFF2-40B4-BE49-F238E27FC236}">
                <a16:creationId xmlns:a16="http://schemas.microsoft.com/office/drawing/2014/main" id="{4DA2A05F-61E2-4064-A58F-B7D39FED14F1}"/>
              </a:ext>
            </a:extLst>
          </p:cNvPr>
          <p:cNvSpPr txBox="1"/>
          <p:nvPr/>
        </p:nvSpPr>
        <p:spPr>
          <a:xfrm>
            <a:off x="7050056" y="2680120"/>
            <a:ext cx="4155220" cy="3077766"/>
          </a:xfrm>
          <a:prstGeom prst="rect">
            <a:avLst/>
          </a:prstGeom>
        </p:spPr>
        <p:txBody>
          <a:bodyPr wrap="square" lIns="0" tIns="0" rIns="0" bIns="0" rtlCol="0" anchor="t">
            <a:spAutoFit/>
          </a:bodyPr>
          <a:lstStyle/>
          <a:p>
            <a:pPr marL="0" marR="0" lvl="0" indent="0" algn="l" defTabSz="609630" rtl="0" eaLnBrk="1" fontAlgn="auto" latinLnBrk="0" hangingPunct="1">
              <a:lnSpc>
                <a:spcPts val="2987"/>
              </a:lnSpc>
              <a:spcBef>
                <a:spcPts val="0"/>
              </a:spcBef>
              <a:spcAft>
                <a:spcPts val="0"/>
              </a:spcAft>
              <a:buClrTx/>
              <a:buSzTx/>
              <a:buFontTx/>
              <a:buNone/>
              <a:tabLst/>
              <a:defRPr/>
            </a:pPr>
            <a:r>
              <a:rPr kumimoji="0" lang="en-US" sz="2800" b="0" i="0" u="none" strike="noStrike" kern="1200" cap="none" spc="85"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Deliver the promise of health information technology to ensure all health information is available at the point of care – improving quality and facilitating healthier outcomes.</a:t>
            </a:r>
          </a:p>
        </p:txBody>
      </p:sp>
    </p:spTree>
    <p:extLst>
      <p:ext uri="{BB962C8B-B14F-4D97-AF65-F5344CB8AC3E}">
        <p14:creationId xmlns:p14="http://schemas.microsoft.com/office/powerpoint/2010/main" val="197852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772041" y="681130"/>
            <a:ext cx="3419959" cy="6176869"/>
            <a:chOff x="0" y="0"/>
            <a:chExt cx="4506915" cy="13716000"/>
          </a:xfrm>
        </p:grpSpPr>
        <p:pic>
          <p:nvPicPr>
            <p:cNvPr id="5" name="Picture 5"/>
            <p:cNvPicPr>
              <a:picLocks noChangeAspect="1"/>
            </p:cNvPicPr>
            <p:nvPr/>
          </p:nvPicPr>
          <p:blipFill>
            <a:blip r:embed="rId3"/>
            <a:srcRect l="16730" r="16730"/>
            <a:stretch>
              <a:fillRect/>
            </a:stretch>
          </p:blipFill>
          <p:spPr>
            <a:xfrm>
              <a:off x="0" y="0"/>
              <a:ext cx="4506915" cy="4487333"/>
            </a:xfrm>
            <a:prstGeom prst="rect">
              <a:avLst/>
            </a:prstGeom>
          </p:spPr>
        </p:pic>
        <p:pic>
          <p:nvPicPr>
            <p:cNvPr id="6" name="Picture 6"/>
            <p:cNvPicPr>
              <a:picLocks noChangeAspect="1"/>
            </p:cNvPicPr>
            <p:nvPr/>
          </p:nvPicPr>
          <p:blipFill>
            <a:blip r:embed="rId4"/>
            <a:srcRect l="16479" r="16479"/>
            <a:stretch>
              <a:fillRect/>
            </a:stretch>
          </p:blipFill>
          <p:spPr>
            <a:xfrm>
              <a:off x="0" y="4614333"/>
              <a:ext cx="4506915" cy="4487333"/>
            </a:xfrm>
            <a:prstGeom prst="rect">
              <a:avLst/>
            </a:prstGeom>
          </p:spPr>
        </p:pic>
        <p:pic>
          <p:nvPicPr>
            <p:cNvPr id="7" name="Picture 7"/>
            <p:cNvPicPr>
              <a:picLocks noChangeAspect="1"/>
            </p:cNvPicPr>
            <p:nvPr/>
          </p:nvPicPr>
          <p:blipFill>
            <a:blip r:embed="rId5"/>
            <a:srcRect l="36842" r="9674"/>
            <a:stretch>
              <a:fillRect/>
            </a:stretch>
          </p:blipFill>
          <p:spPr>
            <a:xfrm>
              <a:off x="0" y="9228667"/>
              <a:ext cx="4506915" cy="4487333"/>
            </a:xfrm>
            <a:prstGeom prst="rect">
              <a:avLst/>
            </a:prstGeom>
          </p:spPr>
        </p:pic>
      </p:grpSp>
      <p:sp>
        <p:nvSpPr>
          <p:cNvPr id="16" name="TextBox 16"/>
          <p:cNvSpPr txBox="1"/>
          <p:nvPr/>
        </p:nvSpPr>
        <p:spPr>
          <a:xfrm>
            <a:off x="792144" y="897181"/>
            <a:ext cx="6042610" cy="1429494"/>
          </a:xfrm>
          <a:prstGeom prst="rect">
            <a:avLst/>
          </a:prstGeom>
        </p:spPr>
        <p:txBody>
          <a:bodyPr wrap="square" lIns="0" tIns="0" rIns="0" bIns="0" rtlCol="0" anchor="t">
            <a:spAutoFit/>
          </a:bodyPr>
          <a:lstStyle/>
          <a:p>
            <a:pPr algn="ctr" defTabSz="609630">
              <a:lnSpc>
                <a:spcPts val="3829"/>
              </a:lnSpc>
              <a:defRPr/>
            </a:pPr>
            <a:r>
              <a:rPr lang="en-US" sz="3063" spc="61" dirty="0">
                <a:solidFill>
                  <a:srgbClr val="000000"/>
                </a:solidFill>
              </a:rPr>
              <a:t>CyncHealth empowers healthier communities through the steadfast pursuit of:</a:t>
            </a:r>
          </a:p>
        </p:txBody>
      </p:sp>
      <p:grpSp>
        <p:nvGrpSpPr>
          <p:cNvPr id="24" name="Group 23">
            <a:extLst>
              <a:ext uri="{FF2B5EF4-FFF2-40B4-BE49-F238E27FC236}">
                <a16:creationId xmlns:a16="http://schemas.microsoft.com/office/drawing/2014/main" id="{B58F5B1E-C074-43E7-8D9A-175AA8EC004A}"/>
              </a:ext>
            </a:extLst>
          </p:cNvPr>
          <p:cNvGrpSpPr/>
          <p:nvPr/>
        </p:nvGrpSpPr>
        <p:grpSpPr>
          <a:xfrm>
            <a:off x="685800" y="2595007"/>
            <a:ext cx="7420995" cy="337336"/>
            <a:chOff x="1021078" y="3895498"/>
            <a:chExt cx="11131492" cy="506005"/>
          </a:xfrm>
        </p:grpSpPr>
        <p:grpSp>
          <p:nvGrpSpPr>
            <p:cNvPr id="8" name="Group 8"/>
            <p:cNvGrpSpPr/>
            <p:nvPr/>
          </p:nvGrpSpPr>
          <p:grpSpPr>
            <a:xfrm>
              <a:off x="1021078" y="3963669"/>
              <a:ext cx="364758" cy="364758"/>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US" sz="1200" dirty="0"/>
              </a:p>
            </p:txBody>
          </p:sp>
        </p:grpSp>
        <p:sp>
          <p:nvSpPr>
            <p:cNvPr id="18" name="TextBox 18"/>
            <p:cNvSpPr txBox="1"/>
            <p:nvPr/>
          </p:nvSpPr>
          <p:spPr>
            <a:xfrm>
              <a:off x="1700668" y="3895498"/>
              <a:ext cx="10451902" cy="506005"/>
            </a:xfrm>
            <a:prstGeom prst="rect">
              <a:avLst/>
            </a:prstGeom>
          </p:spPr>
          <p:txBody>
            <a:bodyPr lIns="0" tIns="0" rIns="0" bIns="0" rtlCol="0" anchor="t">
              <a:spAutoFit/>
            </a:bodyPr>
            <a:lstStyle/>
            <a:p>
              <a:pPr defTabSz="609630">
                <a:lnSpc>
                  <a:spcPts val="2880"/>
                </a:lnSpc>
                <a:defRPr/>
              </a:pPr>
              <a:r>
                <a:rPr lang="en-US" sz="2000" spc="308" dirty="0">
                  <a:solidFill>
                    <a:srgbClr val="000000"/>
                  </a:solidFill>
                  <a:latin typeface="Arial" panose="020B0604020202020204" pitchFamily="34" charset="0"/>
                  <a:cs typeface="Arial" panose="020B0604020202020204" pitchFamily="34" charset="0"/>
                </a:rPr>
                <a:t>ADVANCING INTEROPERABILITY</a:t>
              </a:r>
            </a:p>
          </p:txBody>
        </p:sp>
      </p:grpSp>
      <p:grpSp>
        <p:nvGrpSpPr>
          <p:cNvPr id="25" name="Group 24">
            <a:extLst>
              <a:ext uri="{FF2B5EF4-FFF2-40B4-BE49-F238E27FC236}">
                <a16:creationId xmlns:a16="http://schemas.microsoft.com/office/drawing/2014/main" id="{911D916B-E18A-425D-A16B-5B02C27A32BC}"/>
              </a:ext>
            </a:extLst>
          </p:cNvPr>
          <p:cNvGrpSpPr/>
          <p:nvPr/>
        </p:nvGrpSpPr>
        <p:grpSpPr>
          <a:xfrm>
            <a:off x="680176" y="3262630"/>
            <a:ext cx="7421537" cy="709233"/>
            <a:chOff x="1020264" y="4863180"/>
            <a:chExt cx="11132306" cy="1063850"/>
          </a:xfrm>
        </p:grpSpPr>
        <p:grpSp>
          <p:nvGrpSpPr>
            <p:cNvPr id="10" name="Group 10"/>
            <p:cNvGrpSpPr/>
            <p:nvPr/>
          </p:nvGrpSpPr>
          <p:grpSpPr>
            <a:xfrm>
              <a:off x="1020264" y="5212931"/>
              <a:ext cx="364758" cy="364758"/>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sp>
        </p:grpSp>
        <p:sp>
          <p:nvSpPr>
            <p:cNvPr id="19" name="TextBox 19"/>
            <p:cNvSpPr txBox="1"/>
            <p:nvPr/>
          </p:nvSpPr>
          <p:spPr>
            <a:xfrm>
              <a:off x="1700669" y="4863180"/>
              <a:ext cx="10451901" cy="1063850"/>
            </a:xfrm>
            <a:prstGeom prst="rect">
              <a:avLst/>
            </a:prstGeom>
          </p:spPr>
          <p:txBody>
            <a:bodyPr lIns="0" tIns="0" rIns="0" bIns="0" rtlCol="0" anchor="t">
              <a:spAutoFit/>
            </a:bodyPr>
            <a:lstStyle/>
            <a:p>
              <a:pPr defTabSz="609630">
                <a:lnSpc>
                  <a:spcPts val="2880"/>
                </a:lnSpc>
                <a:defRPr/>
              </a:pPr>
              <a:r>
                <a:rPr lang="en-US" sz="2000" spc="308" dirty="0">
                  <a:solidFill>
                    <a:srgbClr val="000000"/>
                  </a:solidFill>
                  <a:latin typeface="Arial" panose="020B0604020202020204" pitchFamily="34" charset="0"/>
                  <a:cs typeface="Arial" panose="020B0604020202020204" pitchFamily="34" charset="0"/>
                </a:rPr>
                <a:t>BRINGING DATA DEMOCRATIZATION TO CONSUMERS AND PROVIDERS</a:t>
              </a:r>
            </a:p>
          </p:txBody>
        </p:sp>
      </p:grpSp>
      <p:grpSp>
        <p:nvGrpSpPr>
          <p:cNvPr id="26" name="Group 25">
            <a:extLst>
              <a:ext uri="{FF2B5EF4-FFF2-40B4-BE49-F238E27FC236}">
                <a16:creationId xmlns:a16="http://schemas.microsoft.com/office/drawing/2014/main" id="{ECED256B-D103-4A78-97C9-8F560114C24A}"/>
              </a:ext>
            </a:extLst>
          </p:cNvPr>
          <p:cNvGrpSpPr/>
          <p:nvPr/>
        </p:nvGrpSpPr>
        <p:grpSpPr>
          <a:xfrm>
            <a:off x="680719" y="4239291"/>
            <a:ext cx="7420995" cy="337336"/>
            <a:chOff x="1021078" y="6358766"/>
            <a:chExt cx="11131492" cy="506005"/>
          </a:xfrm>
        </p:grpSpPr>
        <p:grpSp>
          <p:nvGrpSpPr>
            <p:cNvPr id="12" name="Group 12"/>
            <p:cNvGrpSpPr/>
            <p:nvPr/>
          </p:nvGrpSpPr>
          <p:grpSpPr>
            <a:xfrm>
              <a:off x="1021078" y="6462193"/>
              <a:ext cx="364758" cy="36475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US" sz="1200" dirty="0"/>
              </a:p>
            </p:txBody>
          </p:sp>
        </p:grpSp>
        <p:sp>
          <p:nvSpPr>
            <p:cNvPr id="20" name="TextBox 20"/>
            <p:cNvSpPr txBox="1"/>
            <p:nvPr/>
          </p:nvSpPr>
          <p:spPr>
            <a:xfrm>
              <a:off x="1700668" y="6358766"/>
              <a:ext cx="10451902" cy="506005"/>
            </a:xfrm>
            <a:prstGeom prst="rect">
              <a:avLst/>
            </a:prstGeom>
          </p:spPr>
          <p:txBody>
            <a:bodyPr lIns="0" tIns="0" rIns="0" bIns="0" rtlCol="0" anchor="t">
              <a:spAutoFit/>
            </a:bodyPr>
            <a:lstStyle/>
            <a:p>
              <a:pPr defTabSz="609630">
                <a:lnSpc>
                  <a:spcPts val="2880"/>
                </a:lnSpc>
                <a:defRPr/>
              </a:pPr>
              <a:r>
                <a:rPr lang="en-US" sz="2000" spc="308" dirty="0">
                  <a:solidFill>
                    <a:srgbClr val="000000"/>
                  </a:solidFill>
                  <a:latin typeface="Arial" panose="020B0604020202020204" pitchFamily="34" charset="0"/>
                  <a:cs typeface="Arial" panose="020B0604020202020204" pitchFamily="34" charset="0"/>
                </a:rPr>
                <a:t>CULTIVATING ECONOMIC VALUE</a:t>
              </a:r>
            </a:p>
          </p:txBody>
        </p:sp>
      </p:grpSp>
      <p:grpSp>
        <p:nvGrpSpPr>
          <p:cNvPr id="27" name="Group 26">
            <a:extLst>
              <a:ext uri="{FF2B5EF4-FFF2-40B4-BE49-F238E27FC236}">
                <a16:creationId xmlns:a16="http://schemas.microsoft.com/office/drawing/2014/main" id="{E679DAC7-88CB-42CF-98CD-B7D33BCB05AF}"/>
              </a:ext>
            </a:extLst>
          </p:cNvPr>
          <p:cNvGrpSpPr/>
          <p:nvPr/>
        </p:nvGrpSpPr>
        <p:grpSpPr>
          <a:xfrm>
            <a:off x="670557" y="4903789"/>
            <a:ext cx="7431157" cy="709233"/>
            <a:chOff x="1005835" y="7367568"/>
            <a:chExt cx="11146735" cy="1063850"/>
          </a:xfrm>
        </p:grpSpPr>
        <p:grpSp>
          <p:nvGrpSpPr>
            <p:cNvPr id="14" name="Group 14"/>
            <p:cNvGrpSpPr/>
            <p:nvPr/>
          </p:nvGrpSpPr>
          <p:grpSpPr>
            <a:xfrm>
              <a:off x="1005835" y="7711455"/>
              <a:ext cx="364758" cy="364758"/>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1"/>
              </a:solidFill>
            </p:spPr>
            <p:txBody>
              <a:bodyPr/>
              <a:lstStyle/>
              <a:p>
                <a:endParaRPr lang="en-US" sz="1200" dirty="0"/>
              </a:p>
            </p:txBody>
          </p:sp>
        </p:grpSp>
        <p:sp>
          <p:nvSpPr>
            <p:cNvPr id="21" name="TextBox 21"/>
            <p:cNvSpPr txBox="1"/>
            <p:nvPr/>
          </p:nvSpPr>
          <p:spPr>
            <a:xfrm>
              <a:off x="1700668" y="7367568"/>
              <a:ext cx="10451902" cy="1063850"/>
            </a:xfrm>
            <a:prstGeom prst="rect">
              <a:avLst/>
            </a:prstGeom>
          </p:spPr>
          <p:txBody>
            <a:bodyPr lIns="0" tIns="0" rIns="0" bIns="0" rtlCol="0" anchor="t">
              <a:spAutoFit/>
            </a:bodyPr>
            <a:lstStyle/>
            <a:p>
              <a:pPr defTabSz="609630">
                <a:lnSpc>
                  <a:spcPts val="2880"/>
                </a:lnSpc>
                <a:defRPr/>
              </a:pPr>
              <a:r>
                <a:rPr lang="en-US" sz="2000" spc="308" dirty="0">
                  <a:solidFill>
                    <a:srgbClr val="000000"/>
                  </a:solidFill>
                  <a:latin typeface="Arial" panose="020B0604020202020204" pitchFamily="34" charset="0"/>
                  <a:cs typeface="Arial" panose="020B0604020202020204" pitchFamily="34" charset="0"/>
                </a:rPr>
                <a:t>DELIVERING A POPULATION HEALTH UTILITY </a:t>
              </a:r>
            </a:p>
          </p:txBody>
        </p:sp>
      </p:grpSp>
      <p:pic>
        <p:nvPicPr>
          <p:cNvPr id="3" name="Picture 2">
            <a:extLst>
              <a:ext uri="{FF2B5EF4-FFF2-40B4-BE49-F238E27FC236}">
                <a16:creationId xmlns:a16="http://schemas.microsoft.com/office/drawing/2014/main" id="{96970B91-C902-4248-A16D-412D3CF3890A}"/>
              </a:ext>
            </a:extLst>
          </p:cNvPr>
          <p:cNvPicPr>
            <a:picLocks noChangeAspect="1"/>
          </p:cNvPicPr>
          <p:nvPr/>
        </p:nvPicPr>
        <p:blipFill>
          <a:blip r:embed="rId6"/>
          <a:stretch>
            <a:fillRect/>
          </a:stretch>
        </p:blipFill>
        <p:spPr>
          <a:xfrm>
            <a:off x="565389" y="125502"/>
            <a:ext cx="7541406" cy="432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619106E-EE9F-4307-9BEB-F3C16AE9B9FC}"/>
              </a:ext>
            </a:extLst>
          </p:cNvPr>
          <p:cNvSpPr>
            <a:spLocks noGrp="1"/>
          </p:cNvSpPr>
          <p:nvPr>
            <p:ph type="title"/>
          </p:nvPr>
        </p:nvSpPr>
        <p:spPr>
          <a:xfrm>
            <a:off x="838200" y="999842"/>
            <a:ext cx="10515600" cy="701731"/>
          </a:xfrm>
        </p:spPr>
        <p:txBody>
          <a:bodyPr/>
          <a:lstStyle/>
          <a:p>
            <a:r>
              <a:rPr lang="en-US" altLang="en-US" dirty="0"/>
              <a:t>Anatomy of CyncHealth </a:t>
            </a:r>
          </a:p>
        </p:txBody>
      </p:sp>
      <p:pic>
        <p:nvPicPr>
          <p:cNvPr id="20" name="Picture 19">
            <a:extLst>
              <a:ext uri="{FF2B5EF4-FFF2-40B4-BE49-F238E27FC236}">
                <a16:creationId xmlns:a16="http://schemas.microsoft.com/office/drawing/2014/main" id="{6567581D-D7E6-4F22-B50A-933FD7927715}"/>
              </a:ext>
            </a:extLst>
          </p:cNvPr>
          <p:cNvPicPr/>
          <p:nvPr/>
        </p:nvPicPr>
        <p:blipFill>
          <a:blip r:embed="rId2"/>
          <a:stretch>
            <a:fillRect/>
          </a:stretch>
        </p:blipFill>
        <p:spPr>
          <a:xfrm>
            <a:off x="2754630" y="1701573"/>
            <a:ext cx="8326658" cy="50292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B464-1944-4DD1-9E24-EE913A941006}"/>
              </a:ext>
            </a:extLst>
          </p:cNvPr>
          <p:cNvSpPr>
            <a:spLocks noGrp="1"/>
          </p:cNvSpPr>
          <p:nvPr>
            <p:ph type="title"/>
          </p:nvPr>
        </p:nvSpPr>
        <p:spPr/>
        <p:txBody>
          <a:bodyPr/>
          <a:lstStyle/>
          <a:p>
            <a:r>
              <a:rPr lang="en-US" dirty="0"/>
              <a:t>COVID-19 Exemplar</a:t>
            </a:r>
          </a:p>
        </p:txBody>
      </p:sp>
      <p:sp>
        <p:nvSpPr>
          <p:cNvPr id="3" name="Content Placeholder 2">
            <a:extLst>
              <a:ext uri="{FF2B5EF4-FFF2-40B4-BE49-F238E27FC236}">
                <a16:creationId xmlns:a16="http://schemas.microsoft.com/office/drawing/2014/main" id="{6C776CA4-2560-4FA7-BC7A-9878D12E4D26}"/>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69A40014-F462-49D3-9A54-198DA1DB4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9809"/>
            <a:ext cx="10515600" cy="1725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44593B-049A-493F-A1D9-DD5C71C84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58020"/>
            <a:ext cx="10515600" cy="323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F77D-18B9-44FD-9107-2E65EAB7C6FA}"/>
              </a:ext>
            </a:extLst>
          </p:cNvPr>
          <p:cNvSpPr>
            <a:spLocks noGrp="1"/>
          </p:cNvSpPr>
          <p:nvPr>
            <p:ph type="title"/>
          </p:nvPr>
        </p:nvSpPr>
        <p:spPr/>
        <p:txBody>
          <a:bodyPr/>
          <a:lstStyle/>
          <a:p>
            <a:r>
              <a:rPr lang="en-US" dirty="0"/>
              <a:t>Bed Management </a:t>
            </a:r>
          </a:p>
        </p:txBody>
      </p:sp>
      <p:sp>
        <p:nvSpPr>
          <p:cNvPr id="3" name="Content Placeholder 2">
            <a:extLst>
              <a:ext uri="{FF2B5EF4-FFF2-40B4-BE49-F238E27FC236}">
                <a16:creationId xmlns:a16="http://schemas.microsoft.com/office/drawing/2014/main" id="{589082CD-0A0B-4257-82F4-1230EAED3482}"/>
              </a:ext>
            </a:extLst>
          </p:cNvPr>
          <p:cNvSpPr>
            <a:spLocks noGrp="1"/>
          </p:cNvSpPr>
          <p:nvPr>
            <p:ph idx="1"/>
          </p:nvPr>
        </p:nvSpPr>
        <p:spPr/>
        <p:txBody>
          <a:bodyPr/>
          <a:lstStyle/>
          <a:p>
            <a:endParaRPr lang="en-US" dirty="0"/>
          </a:p>
        </p:txBody>
      </p:sp>
      <p:pic>
        <p:nvPicPr>
          <p:cNvPr id="5" name="Picture 2">
            <a:extLst>
              <a:ext uri="{FF2B5EF4-FFF2-40B4-BE49-F238E27FC236}">
                <a16:creationId xmlns:a16="http://schemas.microsoft.com/office/drawing/2014/main" id="{E603A7EC-59D6-403E-B67E-43DEBBE0B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71204"/>
            <a:ext cx="10515600" cy="420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2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73C3-9E30-41AB-8029-9303684F5F16}"/>
              </a:ext>
            </a:extLst>
          </p:cNvPr>
          <p:cNvSpPr>
            <a:spLocks noGrp="1"/>
          </p:cNvSpPr>
          <p:nvPr>
            <p:ph type="title"/>
          </p:nvPr>
        </p:nvSpPr>
        <p:spPr>
          <a:xfrm>
            <a:off x="476192" y="1358078"/>
            <a:ext cx="10515600" cy="701731"/>
          </a:xfrm>
        </p:spPr>
        <p:txBody>
          <a:bodyPr/>
          <a:lstStyle/>
          <a:p>
            <a:r>
              <a:rPr lang="en-US" dirty="0"/>
              <a:t>Vaccine Management </a:t>
            </a:r>
          </a:p>
        </p:txBody>
      </p:sp>
      <p:pic>
        <p:nvPicPr>
          <p:cNvPr id="4" name="Content Placeholder 3">
            <a:extLst>
              <a:ext uri="{FF2B5EF4-FFF2-40B4-BE49-F238E27FC236}">
                <a16:creationId xmlns:a16="http://schemas.microsoft.com/office/drawing/2014/main" id="{EA1CF76E-FABA-4F4D-9CEE-47D128543B38}"/>
              </a:ext>
            </a:extLst>
          </p:cNvPr>
          <p:cNvPicPr>
            <a:picLocks noGrp="1" noChangeAspect="1"/>
          </p:cNvPicPr>
          <p:nvPr>
            <p:ph idx="1"/>
          </p:nvPr>
        </p:nvPicPr>
        <p:blipFill>
          <a:blip r:embed="rId2"/>
          <a:stretch>
            <a:fillRect/>
          </a:stretch>
        </p:blipFill>
        <p:spPr>
          <a:xfrm>
            <a:off x="476192" y="2309246"/>
            <a:ext cx="10853069" cy="3890075"/>
          </a:xfrm>
          <a:prstGeom prst="rect">
            <a:avLst/>
          </a:prstGeom>
        </p:spPr>
      </p:pic>
    </p:spTree>
    <p:extLst>
      <p:ext uri="{BB962C8B-B14F-4D97-AF65-F5344CB8AC3E}">
        <p14:creationId xmlns:p14="http://schemas.microsoft.com/office/powerpoint/2010/main" val="261158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00024-1D84-43CA-A6C6-DAFB0F55EEA5}"/>
              </a:ext>
            </a:extLst>
          </p:cNvPr>
          <p:cNvPicPr>
            <a:picLocks noChangeAspect="1"/>
          </p:cNvPicPr>
          <p:nvPr/>
        </p:nvPicPr>
        <p:blipFill>
          <a:blip r:embed="rId2"/>
          <a:stretch>
            <a:fillRect/>
          </a:stretch>
        </p:blipFill>
        <p:spPr>
          <a:xfrm>
            <a:off x="0" y="903972"/>
            <a:ext cx="12192000" cy="5558821"/>
          </a:xfrm>
          <a:prstGeom prst="rect">
            <a:avLst/>
          </a:prstGeom>
        </p:spPr>
      </p:pic>
    </p:spTree>
    <p:extLst>
      <p:ext uri="{BB962C8B-B14F-4D97-AF65-F5344CB8AC3E}">
        <p14:creationId xmlns:p14="http://schemas.microsoft.com/office/powerpoint/2010/main" val="396735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F9EF72-B642-4FB4-892D-8F909BBE5F19}"/>
              </a:ext>
            </a:extLst>
          </p:cNvPr>
          <p:cNvPicPr>
            <a:picLocks noChangeAspect="1"/>
          </p:cNvPicPr>
          <p:nvPr/>
        </p:nvPicPr>
        <p:blipFill>
          <a:blip r:embed="rId2"/>
          <a:stretch>
            <a:fillRect/>
          </a:stretch>
        </p:blipFill>
        <p:spPr>
          <a:xfrm>
            <a:off x="0" y="878009"/>
            <a:ext cx="12192000" cy="5101982"/>
          </a:xfrm>
          <a:prstGeom prst="rect">
            <a:avLst/>
          </a:prstGeom>
        </p:spPr>
      </p:pic>
    </p:spTree>
    <p:extLst>
      <p:ext uri="{BB962C8B-B14F-4D97-AF65-F5344CB8AC3E}">
        <p14:creationId xmlns:p14="http://schemas.microsoft.com/office/powerpoint/2010/main" val="282701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F082-84DD-4714-BA9A-642FA9B8D2E2}"/>
              </a:ext>
            </a:extLst>
          </p:cNvPr>
          <p:cNvSpPr>
            <a:spLocks noGrp="1"/>
          </p:cNvSpPr>
          <p:nvPr>
            <p:ph type="title"/>
          </p:nvPr>
        </p:nvSpPr>
        <p:spPr/>
        <p:txBody>
          <a:bodyPr/>
          <a:lstStyle/>
          <a:p>
            <a:r>
              <a:rPr lang="en-US" dirty="0"/>
              <a:t>Lab Management </a:t>
            </a:r>
          </a:p>
        </p:txBody>
      </p:sp>
      <p:sp>
        <p:nvSpPr>
          <p:cNvPr id="3" name="Content Placeholder 2">
            <a:extLst>
              <a:ext uri="{FF2B5EF4-FFF2-40B4-BE49-F238E27FC236}">
                <a16:creationId xmlns:a16="http://schemas.microsoft.com/office/drawing/2014/main" id="{03951612-00FF-4019-9072-B465EB1D5778}"/>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35BBE848-7DA1-4593-9A29-3BC496AEF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19" y="2059809"/>
            <a:ext cx="10822222" cy="431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90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F77D-18B9-44FD-9107-2E65EAB7C6FA}"/>
              </a:ext>
            </a:extLst>
          </p:cNvPr>
          <p:cNvSpPr>
            <a:spLocks noGrp="1"/>
          </p:cNvSpPr>
          <p:nvPr>
            <p:ph type="title"/>
          </p:nvPr>
        </p:nvSpPr>
        <p:spPr/>
        <p:txBody>
          <a:bodyPr/>
          <a:lstStyle/>
          <a:p>
            <a:r>
              <a:rPr lang="en-US" dirty="0"/>
              <a:t>Community Integration Platform</a:t>
            </a:r>
          </a:p>
        </p:txBody>
      </p:sp>
      <p:pic>
        <p:nvPicPr>
          <p:cNvPr id="6" name="Content Placeholder 3">
            <a:extLst>
              <a:ext uri="{FF2B5EF4-FFF2-40B4-BE49-F238E27FC236}">
                <a16:creationId xmlns:a16="http://schemas.microsoft.com/office/drawing/2014/main" id="{ECD84C4A-561E-4824-B22A-804B79504409}"/>
              </a:ext>
            </a:extLst>
          </p:cNvPr>
          <p:cNvPicPr>
            <a:picLocks noGrp="1" noChangeAspect="1"/>
          </p:cNvPicPr>
          <p:nvPr>
            <p:ph idx="1"/>
          </p:nvPr>
        </p:nvPicPr>
        <p:blipFill rotWithShape="1">
          <a:blip r:embed="rId2"/>
          <a:srcRect l="4331" r="1722" b="-1"/>
          <a:stretch/>
        </p:blipFill>
        <p:spPr>
          <a:xfrm>
            <a:off x="356461" y="2059809"/>
            <a:ext cx="11368008" cy="4604462"/>
          </a:xfrm>
          <a:prstGeom prst="rect">
            <a:avLst/>
          </a:prstGeom>
        </p:spPr>
      </p:pic>
    </p:spTree>
    <p:extLst>
      <p:ext uri="{BB962C8B-B14F-4D97-AF65-F5344CB8AC3E}">
        <p14:creationId xmlns:p14="http://schemas.microsoft.com/office/powerpoint/2010/main" val="377709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48B1C-13BD-4548-9D3C-5FD10278D6D5}"/>
              </a:ext>
            </a:extLst>
          </p:cNvPr>
          <p:cNvSpPr>
            <a:spLocks noGrp="1"/>
          </p:cNvSpPr>
          <p:nvPr>
            <p:ph type="title"/>
          </p:nvPr>
        </p:nvSpPr>
        <p:spPr/>
        <p:txBody>
          <a:bodyPr/>
          <a:lstStyle/>
          <a:p>
            <a:r>
              <a:rPr lang="en-US" dirty="0"/>
              <a:t>Session Objectives </a:t>
            </a:r>
          </a:p>
        </p:txBody>
      </p:sp>
      <p:sp>
        <p:nvSpPr>
          <p:cNvPr id="5" name="Content Placeholder 4">
            <a:extLst>
              <a:ext uri="{FF2B5EF4-FFF2-40B4-BE49-F238E27FC236}">
                <a16:creationId xmlns:a16="http://schemas.microsoft.com/office/drawing/2014/main" id="{937C90C3-6F0B-4596-9F28-16EAA5DFFAEA}"/>
              </a:ext>
            </a:extLst>
          </p:cNvPr>
          <p:cNvSpPr>
            <a:spLocks noGrp="1"/>
          </p:cNvSpPr>
          <p:nvPr>
            <p:ph idx="1"/>
          </p:nvPr>
        </p:nvSpPr>
        <p:spPr/>
        <p:txBody>
          <a:bodyPr/>
          <a:lstStyle/>
          <a:p>
            <a:pPr marL="0" indent="0">
              <a:buNone/>
            </a:pPr>
            <a:r>
              <a:rPr lang="en-US" dirty="0"/>
              <a:t>By the end of this session, participants will be able to:</a:t>
            </a:r>
          </a:p>
          <a:p>
            <a:r>
              <a:rPr lang="en-US" dirty="0"/>
              <a:t>Describe the importance of interoperability related to policy and health care systems</a:t>
            </a:r>
          </a:p>
          <a:p>
            <a:r>
              <a:rPr lang="en-US" dirty="0"/>
              <a:t>Identify how the data utilities can impact population health </a:t>
            </a:r>
          </a:p>
          <a:p>
            <a:r>
              <a:rPr lang="en-US" dirty="0"/>
              <a:t>Develop understanding of how interoperability affects health care systems </a:t>
            </a:r>
          </a:p>
        </p:txBody>
      </p:sp>
    </p:spTree>
    <p:extLst>
      <p:ext uri="{BB962C8B-B14F-4D97-AF65-F5344CB8AC3E}">
        <p14:creationId xmlns:p14="http://schemas.microsoft.com/office/powerpoint/2010/main" val="36385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33F054-CDC2-4FB5-A39B-441B63B4AAB2}"/>
              </a:ext>
            </a:extLst>
          </p:cNvPr>
          <p:cNvSpPr>
            <a:spLocks noGrp="1"/>
          </p:cNvSpPr>
          <p:nvPr>
            <p:ph idx="1"/>
          </p:nvPr>
        </p:nvSpPr>
        <p:spPr>
          <a:xfrm>
            <a:off x="838199" y="2082813"/>
            <a:ext cx="10971509" cy="4098383"/>
          </a:xfrm>
        </p:spPr>
        <p:txBody>
          <a:bodyPr>
            <a:normAutofit lnSpcReduction="10000"/>
          </a:bodyPr>
          <a:lstStyle/>
          <a:p>
            <a:r>
              <a:rPr lang="en-US" dirty="0"/>
              <a:t>Market valued at approximately $5 B in 2020</a:t>
            </a:r>
            <a:r>
              <a:rPr lang="en-US" baseline="30000" dirty="0"/>
              <a:t>1</a:t>
            </a:r>
            <a:r>
              <a:rPr lang="en-US" dirty="0"/>
              <a:t> </a:t>
            </a:r>
          </a:p>
          <a:p>
            <a:pPr lvl="1"/>
            <a:r>
              <a:rPr lang="en-US" dirty="0"/>
              <a:t>US was about 3.3 B but a d</a:t>
            </a:r>
            <a:r>
              <a:rPr lang="en-US" b="0" i="0" u="none" strike="noStrike" baseline="0" dirty="0">
                <a:solidFill>
                  <a:srgbClr val="000000"/>
                </a:solidFill>
                <a:latin typeface="+mn-lt"/>
              </a:rPr>
              <a:t>ecline with COVID</a:t>
            </a:r>
          </a:p>
          <a:p>
            <a:r>
              <a:rPr lang="en-US" dirty="0">
                <a:solidFill>
                  <a:srgbClr val="000000"/>
                </a:solidFill>
                <a:latin typeface="+mn-lt"/>
              </a:rPr>
              <a:t>2021-2022 growth opportunities</a:t>
            </a:r>
            <a:r>
              <a:rPr lang="en-US" baseline="30000" dirty="0"/>
              <a:t>1</a:t>
            </a:r>
            <a:r>
              <a:rPr lang="en-US" dirty="0">
                <a:solidFill>
                  <a:srgbClr val="000000"/>
                </a:solidFill>
                <a:latin typeface="+mn-lt"/>
              </a:rPr>
              <a:t> </a:t>
            </a:r>
          </a:p>
          <a:p>
            <a:pPr lvl="1"/>
            <a:r>
              <a:rPr lang="en-US" b="0" i="0" u="none" strike="noStrike" baseline="0" dirty="0">
                <a:latin typeface="Calibri" panose="020F0502020204030204" pitchFamily="34" charset="0"/>
              </a:rPr>
              <a:t>API management </a:t>
            </a:r>
          </a:p>
          <a:p>
            <a:pPr lvl="1"/>
            <a:r>
              <a:rPr lang="en-US" b="0" i="0" u="none" strike="noStrike" baseline="0" dirty="0">
                <a:latin typeface="Calibri" panose="020F0502020204030204" pitchFamily="34" charset="0"/>
              </a:rPr>
              <a:t>Data Management </a:t>
            </a:r>
          </a:p>
          <a:p>
            <a:pPr lvl="1"/>
            <a:r>
              <a:rPr lang="en-US" b="0" i="0" u="none" strike="noStrike" baseline="0" dirty="0">
                <a:latin typeface="Calibri" panose="020F0502020204030204" pitchFamily="34" charset="0"/>
              </a:rPr>
              <a:t>HIE Integration </a:t>
            </a:r>
          </a:p>
          <a:p>
            <a:r>
              <a:rPr lang="en-US" b="0" i="0" u="none" strike="noStrike" baseline="0" dirty="0">
                <a:latin typeface="Calibri" panose="020F0502020204030204" pitchFamily="34" charset="0"/>
              </a:rPr>
              <a:t>Quality reporting and VBC performance remains high focus</a:t>
            </a:r>
            <a:r>
              <a:rPr lang="en-US" baseline="30000" dirty="0"/>
              <a:t>1</a:t>
            </a:r>
            <a:r>
              <a:rPr lang="en-US" b="0" i="0" u="none" strike="noStrike" baseline="0" dirty="0">
                <a:latin typeface="Calibri" panose="020F0502020204030204" pitchFamily="34" charset="0"/>
              </a:rPr>
              <a:t> </a:t>
            </a:r>
          </a:p>
          <a:p>
            <a:pPr lvl="1"/>
            <a:r>
              <a:rPr lang="en-US" dirty="0">
                <a:latin typeface="Calibri" panose="020F0502020204030204" pitchFamily="34" charset="0"/>
              </a:rPr>
              <a:t>Risk stratification </a:t>
            </a:r>
          </a:p>
          <a:p>
            <a:pPr lvl="1"/>
            <a:r>
              <a:rPr lang="en-US" dirty="0">
                <a:latin typeface="Calibri" panose="020F0502020204030204" pitchFamily="34" charset="0"/>
              </a:rPr>
              <a:t>Benchmarking </a:t>
            </a:r>
          </a:p>
          <a:p>
            <a:pPr lvl="1"/>
            <a:r>
              <a:rPr lang="en-US" dirty="0">
                <a:latin typeface="Calibri" panose="020F0502020204030204" pitchFamily="34" charset="0"/>
              </a:rPr>
              <a:t>Virtual reporting </a:t>
            </a:r>
            <a:endParaRPr lang="en-US" b="0" i="0" u="none" strike="noStrike" baseline="0" dirty="0">
              <a:latin typeface="Calibri" panose="020F0502020204030204" pitchFamily="34" charset="0"/>
            </a:endParaRPr>
          </a:p>
        </p:txBody>
      </p:sp>
      <p:sp>
        <p:nvSpPr>
          <p:cNvPr id="3" name="TextBox 2">
            <a:extLst>
              <a:ext uri="{FF2B5EF4-FFF2-40B4-BE49-F238E27FC236}">
                <a16:creationId xmlns:a16="http://schemas.microsoft.com/office/drawing/2014/main" id="{E64B9751-F699-41E7-B12A-517FE7F39295}"/>
              </a:ext>
            </a:extLst>
          </p:cNvPr>
          <p:cNvSpPr txBox="1"/>
          <p:nvPr/>
        </p:nvSpPr>
        <p:spPr>
          <a:xfrm>
            <a:off x="838200" y="914400"/>
            <a:ext cx="9305925" cy="769441"/>
          </a:xfrm>
          <a:prstGeom prst="rect">
            <a:avLst/>
          </a:prstGeom>
          <a:noFill/>
        </p:spPr>
        <p:txBody>
          <a:bodyPr wrap="square" rtlCol="0">
            <a:spAutoFit/>
          </a:bodyPr>
          <a:lstStyle/>
          <a:p>
            <a:r>
              <a:rPr lang="en-US" sz="4400" b="0" i="0" dirty="0">
                <a:solidFill>
                  <a:srgbClr val="000000"/>
                </a:solidFill>
                <a:effectLst/>
                <a:latin typeface="Arial" panose="020B0604020202020204" pitchFamily="34" charset="0"/>
              </a:rPr>
              <a:t>Innovation Beyond </a:t>
            </a:r>
            <a:r>
              <a:rPr lang="en-US" sz="4400" dirty="0">
                <a:solidFill>
                  <a:srgbClr val="000000"/>
                </a:solidFill>
                <a:latin typeface="Arial" panose="020B0604020202020204" pitchFamily="34" charset="0"/>
              </a:rPr>
              <a:t>Interoperability </a:t>
            </a:r>
            <a:r>
              <a:rPr lang="en-US" sz="4400" b="0" i="0" dirty="0">
                <a:solidFill>
                  <a:srgbClr val="000000"/>
                </a:solidFill>
                <a:effectLst/>
                <a:latin typeface="Arial" panose="020B0604020202020204" pitchFamily="34" charset="0"/>
              </a:rPr>
              <a:t>​</a:t>
            </a:r>
            <a:endParaRPr lang="en-US" sz="4400" dirty="0"/>
          </a:p>
        </p:txBody>
      </p:sp>
      <p:sp>
        <p:nvSpPr>
          <p:cNvPr id="5" name="TextBox 4">
            <a:extLst>
              <a:ext uri="{FF2B5EF4-FFF2-40B4-BE49-F238E27FC236}">
                <a16:creationId xmlns:a16="http://schemas.microsoft.com/office/drawing/2014/main" id="{A88EFDD7-B99F-44A6-AAFC-FDD5A9900A88}"/>
              </a:ext>
            </a:extLst>
          </p:cNvPr>
          <p:cNvSpPr txBox="1"/>
          <p:nvPr/>
        </p:nvSpPr>
        <p:spPr>
          <a:xfrm>
            <a:off x="9097505" y="6181196"/>
            <a:ext cx="3502617" cy="369332"/>
          </a:xfrm>
          <a:prstGeom prst="rect">
            <a:avLst/>
          </a:prstGeom>
          <a:noFill/>
        </p:spPr>
        <p:txBody>
          <a:bodyPr wrap="square" rtlCol="0">
            <a:spAutoFit/>
          </a:bodyPr>
          <a:lstStyle/>
          <a:p>
            <a:r>
              <a:rPr lang="en-US" baseline="30000" dirty="0"/>
              <a:t>1</a:t>
            </a:r>
            <a:r>
              <a:rPr lang="en-US" dirty="0"/>
              <a:t>Frost &amp; Sullivan, 2020</a:t>
            </a:r>
          </a:p>
        </p:txBody>
      </p:sp>
    </p:spTree>
    <p:extLst>
      <p:ext uri="{BB962C8B-B14F-4D97-AF65-F5344CB8AC3E}">
        <p14:creationId xmlns:p14="http://schemas.microsoft.com/office/powerpoint/2010/main" val="274558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67801B-DED2-4DF9-859A-0019142D18F2}"/>
              </a:ext>
            </a:extLst>
          </p:cNvPr>
          <p:cNvSpPr>
            <a:spLocks noGrp="1"/>
          </p:cNvSpPr>
          <p:nvPr>
            <p:ph type="title"/>
          </p:nvPr>
        </p:nvSpPr>
        <p:spPr>
          <a:xfrm>
            <a:off x="636530" y="640080"/>
            <a:ext cx="4225290" cy="5578816"/>
          </a:xfrm>
        </p:spPr>
        <p:txBody>
          <a:bodyPr vert="horz" lIns="60960" tIns="30480" rIns="60960" bIns="30480" rtlCol="0" anchor="ctr">
            <a:normAutofit/>
          </a:bodyPr>
          <a:lstStyle/>
          <a:p>
            <a:pPr algn="ctr" defTabSz="609630"/>
            <a:r>
              <a:rPr lang="en-US" sz="2933" dirty="0">
                <a:solidFill>
                  <a:srgbClr val="FFFFFF"/>
                </a:solidFill>
                <a:latin typeface="+mj-lt"/>
              </a:rPr>
              <a:t>Coordinated Insights</a:t>
            </a:r>
            <a:br>
              <a:rPr lang="en-US" sz="2933" dirty="0">
                <a:solidFill>
                  <a:srgbClr val="FFFFFF"/>
                </a:solidFill>
                <a:latin typeface="+mj-lt"/>
              </a:rPr>
            </a:br>
            <a:endParaRPr lang="en-US" sz="2933" dirty="0">
              <a:solidFill>
                <a:srgbClr val="FFFFFF"/>
              </a:solidFill>
              <a:latin typeface="+mj-lt"/>
            </a:endParaRPr>
          </a:p>
        </p:txBody>
      </p:sp>
      <p:sp>
        <p:nvSpPr>
          <p:cNvPr id="3" name="Content Placeholder 2">
            <a:extLst>
              <a:ext uri="{FF2B5EF4-FFF2-40B4-BE49-F238E27FC236}">
                <a16:creationId xmlns:a16="http://schemas.microsoft.com/office/drawing/2014/main" id="{02AE402D-0169-48C7-B87F-C5FD7FB64E20}"/>
              </a:ext>
            </a:extLst>
          </p:cNvPr>
          <p:cNvSpPr>
            <a:spLocks noGrp="1"/>
          </p:cNvSpPr>
          <p:nvPr>
            <p:ph idx="1"/>
          </p:nvPr>
        </p:nvSpPr>
        <p:spPr>
          <a:xfrm>
            <a:off x="838199" y="2016091"/>
            <a:ext cx="10599549" cy="3535323"/>
          </a:xfrm>
        </p:spPr>
        <p:txBody>
          <a:bodyPr/>
          <a:lstStyle/>
          <a:p>
            <a:r>
              <a:rPr lang="en-US" dirty="0"/>
              <a:t>2/3 of executives say interoperability is critical to success</a:t>
            </a:r>
          </a:p>
          <a:p>
            <a:r>
              <a:rPr lang="en-US" dirty="0"/>
              <a:t>Connected care lends to improved outcomes and lower costs </a:t>
            </a:r>
          </a:p>
          <a:p>
            <a:pPr lvl="1"/>
            <a:r>
              <a:rPr lang="en-US" dirty="0"/>
              <a:t>Interoperable systems with shared care plans are necessary </a:t>
            </a:r>
          </a:p>
          <a:p>
            <a:pPr lvl="1"/>
            <a:r>
              <a:rPr lang="en-US" dirty="0"/>
              <a:t>Provider burden reduction critical for engagement </a:t>
            </a:r>
          </a:p>
          <a:p>
            <a:r>
              <a:rPr lang="en-US" dirty="0"/>
              <a:t>Actionable insights in near real time important for management </a:t>
            </a:r>
          </a:p>
          <a:p>
            <a:r>
              <a:rPr lang="en-US" dirty="0"/>
              <a:t>Patient engagement critical for cost reduction </a:t>
            </a:r>
          </a:p>
          <a:p>
            <a:r>
              <a:rPr lang="en-US" dirty="0"/>
              <a:t>Price transparency on the horizon </a:t>
            </a:r>
          </a:p>
          <a:p>
            <a:endParaRPr lang="en-US" dirty="0"/>
          </a:p>
        </p:txBody>
      </p:sp>
      <p:sp>
        <p:nvSpPr>
          <p:cNvPr id="7" name="TextBox 6">
            <a:extLst>
              <a:ext uri="{FF2B5EF4-FFF2-40B4-BE49-F238E27FC236}">
                <a16:creationId xmlns:a16="http://schemas.microsoft.com/office/drawing/2014/main" id="{3F1A7C43-64F0-4350-9B6F-4F0B62E711EE}"/>
              </a:ext>
            </a:extLst>
          </p:cNvPr>
          <p:cNvSpPr txBox="1"/>
          <p:nvPr/>
        </p:nvSpPr>
        <p:spPr>
          <a:xfrm>
            <a:off x="838200" y="914400"/>
            <a:ext cx="10289583" cy="769441"/>
          </a:xfrm>
          <a:prstGeom prst="rect">
            <a:avLst/>
          </a:prstGeom>
          <a:noFill/>
        </p:spPr>
        <p:txBody>
          <a:bodyPr wrap="square" rtlCol="0">
            <a:spAutoFit/>
          </a:bodyPr>
          <a:lstStyle/>
          <a:p>
            <a:r>
              <a:rPr lang="en-US" sz="4400" b="0" i="0" dirty="0">
                <a:solidFill>
                  <a:srgbClr val="000000"/>
                </a:solidFill>
                <a:effectLst/>
                <a:latin typeface="Arial" panose="020B0604020202020204" pitchFamily="34" charset="0"/>
              </a:rPr>
              <a:t>Interoperability and Value Based Care ​</a:t>
            </a:r>
            <a:endParaRPr lang="en-US" sz="4400" dirty="0"/>
          </a:p>
        </p:txBody>
      </p:sp>
    </p:spTree>
    <p:extLst>
      <p:ext uri="{BB962C8B-B14F-4D97-AF65-F5344CB8AC3E}">
        <p14:creationId xmlns:p14="http://schemas.microsoft.com/office/powerpoint/2010/main" val="2904069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056F-2399-4CCB-B14A-4447A50F5772}"/>
              </a:ext>
            </a:extLst>
          </p:cNvPr>
          <p:cNvSpPr>
            <a:spLocks noGrp="1"/>
          </p:cNvSpPr>
          <p:nvPr>
            <p:ph type="title"/>
          </p:nvPr>
        </p:nvSpPr>
        <p:spPr/>
        <p:txBody>
          <a:bodyPr/>
          <a:lstStyle/>
          <a:p>
            <a:r>
              <a:rPr lang="en-US" dirty="0"/>
              <a:t>Connected Care </a:t>
            </a:r>
          </a:p>
        </p:txBody>
      </p:sp>
      <p:pic>
        <p:nvPicPr>
          <p:cNvPr id="5" name="Content Placeholder 4" descr="Chart&#10;&#10;Description automatically generated">
            <a:extLst>
              <a:ext uri="{FF2B5EF4-FFF2-40B4-BE49-F238E27FC236}">
                <a16:creationId xmlns:a16="http://schemas.microsoft.com/office/drawing/2014/main" id="{ACCE58AE-F160-4B58-91B0-ACC01C603B43}"/>
              </a:ext>
            </a:extLst>
          </p:cNvPr>
          <p:cNvPicPr>
            <a:picLocks noGrp="1" noChangeAspect="1"/>
          </p:cNvPicPr>
          <p:nvPr>
            <p:ph idx="1"/>
          </p:nvPr>
        </p:nvPicPr>
        <p:blipFill>
          <a:blip r:embed="rId2"/>
          <a:stretch>
            <a:fillRect/>
          </a:stretch>
        </p:blipFill>
        <p:spPr>
          <a:xfrm>
            <a:off x="1158009" y="1888866"/>
            <a:ext cx="9830289" cy="4742094"/>
          </a:xfrm>
        </p:spPr>
      </p:pic>
    </p:spTree>
    <p:extLst>
      <p:ext uri="{BB962C8B-B14F-4D97-AF65-F5344CB8AC3E}">
        <p14:creationId xmlns:p14="http://schemas.microsoft.com/office/powerpoint/2010/main" val="149850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A3C2-A8C1-42D2-A260-5F0E4D1ABF46}"/>
              </a:ext>
            </a:extLst>
          </p:cNvPr>
          <p:cNvSpPr>
            <a:spLocks noGrp="1"/>
          </p:cNvSpPr>
          <p:nvPr>
            <p:ph type="title"/>
          </p:nvPr>
        </p:nvSpPr>
        <p:spPr>
          <a:xfrm>
            <a:off x="838200" y="1063988"/>
            <a:ext cx="10515600" cy="701731"/>
          </a:xfrm>
        </p:spPr>
        <p:txBody>
          <a:bodyPr/>
          <a:lstStyle/>
          <a:p>
            <a:r>
              <a:rPr lang="en-US" dirty="0"/>
              <a:t>Value Based Care </a:t>
            </a:r>
          </a:p>
        </p:txBody>
      </p:sp>
      <p:sp>
        <p:nvSpPr>
          <p:cNvPr id="3" name="Content Placeholder 2">
            <a:extLst>
              <a:ext uri="{FF2B5EF4-FFF2-40B4-BE49-F238E27FC236}">
                <a16:creationId xmlns:a16="http://schemas.microsoft.com/office/drawing/2014/main" id="{3D0EB460-1739-47E5-8377-4F4AD85EF1A4}"/>
              </a:ext>
            </a:extLst>
          </p:cNvPr>
          <p:cNvSpPr>
            <a:spLocks noGrp="1"/>
          </p:cNvSpPr>
          <p:nvPr>
            <p:ph idx="1"/>
          </p:nvPr>
        </p:nvSpPr>
        <p:spPr>
          <a:xfrm>
            <a:off x="838200" y="2026214"/>
            <a:ext cx="10515600" cy="4328091"/>
          </a:xfrm>
        </p:spPr>
        <p:txBody>
          <a:bodyPr>
            <a:normAutofit/>
          </a:bodyPr>
          <a:lstStyle/>
          <a:p>
            <a:r>
              <a:rPr lang="en-US" dirty="0"/>
              <a:t>FFS created perverse incentives and high costs of care </a:t>
            </a:r>
          </a:p>
          <a:p>
            <a:r>
              <a:rPr lang="en-US" dirty="0"/>
              <a:t>VBC changes payment structures to bend cost curve </a:t>
            </a:r>
          </a:p>
          <a:p>
            <a:pPr lvl="1"/>
            <a:r>
              <a:rPr lang="en-US" dirty="0"/>
              <a:t>Structure rewards quality and cost containment </a:t>
            </a:r>
          </a:p>
          <a:p>
            <a:r>
              <a:rPr lang="en-US" dirty="0"/>
              <a:t>Barriers identified to success include </a:t>
            </a:r>
          </a:p>
          <a:p>
            <a:pPr lvl="1"/>
            <a:r>
              <a:rPr lang="en-US" dirty="0"/>
              <a:t>Complicated or disparate programs </a:t>
            </a:r>
          </a:p>
          <a:p>
            <a:pPr lvl="1"/>
            <a:r>
              <a:rPr lang="en-US" dirty="0"/>
              <a:t>Lack of available data for decisions </a:t>
            </a:r>
          </a:p>
          <a:p>
            <a:pPr lvl="1"/>
            <a:r>
              <a:rPr lang="en-US" dirty="0"/>
              <a:t>Lack of patient motivation </a:t>
            </a:r>
          </a:p>
          <a:p>
            <a:r>
              <a:rPr lang="en-US" dirty="0"/>
              <a:t>Interoperability necessary for more advanced model success  </a:t>
            </a:r>
          </a:p>
          <a:p>
            <a:pPr lvl="1"/>
            <a:endParaRPr lang="en-US" dirty="0"/>
          </a:p>
          <a:p>
            <a:endParaRPr lang="en-US" dirty="0"/>
          </a:p>
        </p:txBody>
      </p:sp>
    </p:spTree>
    <p:extLst>
      <p:ext uri="{BB962C8B-B14F-4D97-AF65-F5344CB8AC3E}">
        <p14:creationId xmlns:p14="http://schemas.microsoft.com/office/powerpoint/2010/main" val="465341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BF1E-F451-4078-981E-ED751641DA79}"/>
              </a:ext>
            </a:extLst>
          </p:cNvPr>
          <p:cNvSpPr>
            <a:spLocks noGrp="1"/>
          </p:cNvSpPr>
          <p:nvPr>
            <p:ph type="title"/>
          </p:nvPr>
        </p:nvSpPr>
        <p:spPr>
          <a:xfrm>
            <a:off x="838200" y="932957"/>
            <a:ext cx="10515600" cy="701731"/>
          </a:xfrm>
        </p:spPr>
        <p:txBody>
          <a:bodyPr/>
          <a:lstStyle/>
          <a:p>
            <a:r>
              <a:rPr lang="en-US" dirty="0"/>
              <a:t>Value Based Care Continuum </a:t>
            </a:r>
          </a:p>
        </p:txBody>
      </p:sp>
      <p:pic>
        <p:nvPicPr>
          <p:cNvPr id="5" name="Content Placeholder 4" descr="Timeline&#10;&#10;Description automatically generated">
            <a:extLst>
              <a:ext uri="{FF2B5EF4-FFF2-40B4-BE49-F238E27FC236}">
                <a16:creationId xmlns:a16="http://schemas.microsoft.com/office/drawing/2014/main" id="{E4E71009-7734-486F-A273-B68C6D9E105C}"/>
              </a:ext>
            </a:extLst>
          </p:cNvPr>
          <p:cNvPicPr>
            <a:picLocks noGrp="1" noChangeAspect="1"/>
          </p:cNvPicPr>
          <p:nvPr>
            <p:ph idx="1"/>
          </p:nvPr>
        </p:nvPicPr>
        <p:blipFill>
          <a:blip r:embed="rId2"/>
          <a:stretch>
            <a:fillRect/>
          </a:stretch>
        </p:blipFill>
        <p:spPr>
          <a:xfrm>
            <a:off x="838200" y="1634688"/>
            <a:ext cx="9486032" cy="4946348"/>
          </a:xfrm>
        </p:spPr>
      </p:pic>
      <p:sp>
        <p:nvSpPr>
          <p:cNvPr id="7" name="Rectangle 6">
            <a:extLst>
              <a:ext uri="{FF2B5EF4-FFF2-40B4-BE49-F238E27FC236}">
                <a16:creationId xmlns:a16="http://schemas.microsoft.com/office/drawing/2014/main" id="{6551B3C9-8DD3-4C49-9537-FB3546012E4B}"/>
              </a:ext>
            </a:extLst>
          </p:cNvPr>
          <p:cNvSpPr/>
          <p:nvPr/>
        </p:nvSpPr>
        <p:spPr>
          <a:xfrm>
            <a:off x="2665708" y="1920325"/>
            <a:ext cx="3115160" cy="1039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31A37A2-5D39-4CC6-88A8-F02891644115}"/>
              </a:ext>
            </a:extLst>
          </p:cNvPr>
          <p:cNvSpPr txBox="1"/>
          <p:nvPr/>
        </p:nvSpPr>
        <p:spPr>
          <a:xfrm>
            <a:off x="9537158" y="6304002"/>
            <a:ext cx="2913682" cy="369332"/>
          </a:xfrm>
          <a:prstGeom prst="rect">
            <a:avLst/>
          </a:prstGeom>
          <a:noFill/>
        </p:spPr>
        <p:txBody>
          <a:bodyPr wrap="square" rtlCol="0">
            <a:spAutoFit/>
          </a:bodyPr>
          <a:lstStyle/>
          <a:p>
            <a:r>
              <a:rPr lang="en-US" dirty="0"/>
              <a:t>Source: Medicaid.gov</a:t>
            </a:r>
          </a:p>
        </p:txBody>
      </p:sp>
    </p:spTree>
    <p:extLst>
      <p:ext uri="{BB962C8B-B14F-4D97-AF65-F5344CB8AC3E}">
        <p14:creationId xmlns:p14="http://schemas.microsoft.com/office/powerpoint/2010/main" val="218602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0276-86D7-449E-983A-DF4F254E18B9}"/>
              </a:ext>
            </a:extLst>
          </p:cNvPr>
          <p:cNvSpPr>
            <a:spLocks noGrp="1"/>
          </p:cNvSpPr>
          <p:nvPr>
            <p:ph type="title"/>
          </p:nvPr>
        </p:nvSpPr>
        <p:spPr>
          <a:xfrm>
            <a:off x="838200" y="1125603"/>
            <a:ext cx="10515600" cy="701731"/>
          </a:xfrm>
        </p:spPr>
        <p:txBody>
          <a:bodyPr/>
          <a:lstStyle/>
          <a:p>
            <a:r>
              <a:rPr lang="en-US" dirty="0"/>
              <a:t>Performance Measurement </a:t>
            </a:r>
          </a:p>
        </p:txBody>
      </p:sp>
      <p:sp>
        <p:nvSpPr>
          <p:cNvPr id="3" name="Content Placeholder 2">
            <a:extLst>
              <a:ext uri="{FF2B5EF4-FFF2-40B4-BE49-F238E27FC236}">
                <a16:creationId xmlns:a16="http://schemas.microsoft.com/office/drawing/2014/main" id="{69584A58-B8A5-4B2F-8839-35A5CEE464BF}"/>
              </a:ext>
            </a:extLst>
          </p:cNvPr>
          <p:cNvSpPr>
            <a:spLocks noGrp="1"/>
          </p:cNvSpPr>
          <p:nvPr>
            <p:ph idx="1"/>
          </p:nvPr>
        </p:nvSpPr>
        <p:spPr>
          <a:xfrm>
            <a:off x="838200" y="1964221"/>
            <a:ext cx="10515600" cy="3925135"/>
          </a:xfrm>
        </p:spPr>
        <p:txBody>
          <a:bodyPr/>
          <a:lstStyle/>
          <a:p>
            <a:r>
              <a:rPr lang="en-US" dirty="0"/>
              <a:t>Quality often a gateway for positive payment adjustment</a:t>
            </a:r>
          </a:p>
          <a:p>
            <a:r>
              <a:rPr lang="en-US" dirty="0"/>
              <a:t>Payments for improving or meeting benchmarks </a:t>
            </a:r>
          </a:p>
          <a:p>
            <a:r>
              <a:rPr lang="en-US" dirty="0"/>
              <a:t>Measures often align with HEDIS/NCQA measures </a:t>
            </a:r>
          </a:p>
          <a:p>
            <a:r>
              <a:rPr lang="en-US" dirty="0"/>
              <a:t>Cost calculated across included services for population</a:t>
            </a:r>
          </a:p>
          <a:p>
            <a:pPr lvl="1"/>
            <a:r>
              <a:rPr lang="en-US" dirty="0"/>
              <a:t>Outlier claims often excluded </a:t>
            </a:r>
          </a:p>
          <a:p>
            <a:pPr lvl="1"/>
            <a:r>
              <a:rPr lang="en-US" dirty="0"/>
              <a:t>Minimum savings threshold often applied </a:t>
            </a:r>
          </a:p>
          <a:p>
            <a:r>
              <a:rPr lang="en-US" dirty="0"/>
              <a:t>New requirements for Third Party Intermediaries for reporting </a:t>
            </a:r>
          </a:p>
          <a:p>
            <a:pPr lvl="1"/>
            <a:r>
              <a:rPr lang="en-US" dirty="0"/>
              <a:t>Higher data completeness thresholds </a:t>
            </a:r>
          </a:p>
        </p:txBody>
      </p:sp>
    </p:spTree>
    <p:extLst>
      <p:ext uri="{BB962C8B-B14F-4D97-AF65-F5344CB8AC3E}">
        <p14:creationId xmlns:p14="http://schemas.microsoft.com/office/powerpoint/2010/main" val="91782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FF38-B6E3-454C-9147-49579307474C}"/>
              </a:ext>
            </a:extLst>
          </p:cNvPr>
          <p:cNvSpPr>
            <a:spLocks noGrp="1"/>
          </p:cNvSpPr>
          <p:nvPr>
            <p:ph type="title"/>
          </p:nvPr>
        </p:nvSpPr>
        <p:spPr>
          <a:xfrm>
            <a:off x="838200" y="1007212"/>
            <a:ext cx="10515600" cy="701731"/>
          </a:xfrm>
        </p:spPr>
        <p:txBody>
          <a:bodyPr/>
          <a:lstStyle/>
          <a:p>
            <a:r>
              <a:rPr lang="en-US" dirty="0"/>
              <a:t>CMS Quality Payment Program </a:t>
            </a:r>
          </a:p>
        </p:txBody>
      </p:sp>
      <p:sp>
        <p:nvSpPr>
          <p:cNvPr id="3" name="Content Placeholder 2">
            <a:extLst>
              <a:ext uri="{FF2B5EF4-FFF2-40B4-BE49-F238E27FC236}">
                <a16:creationId xmlns:a16="http://schemas.microsoft.com/office/drawing/2014/main" id="{388DD323-6914-4697-BFA6-F381C9BBF39D}"/>
              </a:ext>
            </a:extLst>
          </p:cNvPr>
          <p:cNvSpPr>
            <a:spLocks noGrp="1"/>
          </p:cNvSpPr>
          <p:nvPr>
            <p:ph idx="1"/>
          </p:nvPr>
        </p:nvSpPr>
        <p:spPr>
          <a:xfrm>
            <a:off x="838200" y="1979720"/>
            <a:ext cx="10515600" cy="3535323"/>
          </a:xfrm>
        </p:spPr>
        <p:txBody>
          <a:bodyPr/>
          <a:lstStyle/>
          <a:p>
            <a:pPr>
              <a:lnSpc>
                <a:spcPct val="100000"/>
              </a:lnSpc>
            </a:pPr>
            <a:r>
              <a:rPr lang="en-US" dirty="0"/>
              <a:t>QPP combines multiple programs into Merit-Based Incentive Payment System (MIPS) </a:t>
            </a:r>
          </a:p>
          <a:p>
            <a:pPr lvl="1">
              <a:lnSpc>
                <a:spcPct val="100000"/>
              </a:lnSpc>
            </a:pPr>
            <a:r>
              <a:rPr lang="en-US" dirty="0"/>
              <a:t>Payments made for participation in Advanced Alternative Payment Models (APMs)</a:t>
            </a:r>
          </a:p>
          <a:p>
            <a:endParaRPr lang="en-US" dirty="0"/>
          </a:p>
        </p:txBody>
      </p:sp>
      <p:pic>
        <p:nvPicPr>
          <p:cNvPr id="4" name="Picture 3" descr="Diagram&#10;&#10;Description automatically generated with low confidence">
            <a:extLst>
              <a:ext uri="{FF2B5EF4-FFF2-40B4-BE49-F238E27FC236}">
                <a16:creationId xmlns:a16="http://schemas.microsoft.com/office/drawing/2014/main" id="{5AE231E5-AB88-40D2-BFB5-28978DB42091}"/>
              </a:ext>
            </a:extLst>
          </p:cNvPr>
          <p:cNvPicPr>
            <a:picLocks noChangeAspect="1"/>
          </p:cNvPicPr>
          <p:nvPr/>
        </p:nvPicPr>
        <p:blipFill>
          <a:blip r:embed="rId2"/>
          <a:stretch>
            <a:fillRect/>
          </a:stretch>
        </p:blipFill>
        <p:spPr>
          <a:xfrm>
            <a:off x="1309323" y="4008280"/>
            <a:ext cx="9802961" cy="1842508"/>
          </a:xfrm>
          <a:prstGeom prst="rect">
            <a:avLst/>
          </a:prstGeom>
        </p:spPr>
      </p:pic>
      <p:sp>
        <p:nvSpPr>
          <p:cNvPr id="5" name="TextBox 4">
            <a:extLst>
              <a:ext uri="{FF2B5EF4-FFF2-40B4-BE49-F238E27FC236}">
                <a16:creationId xmlns:a16="http://schemas.microsoft.com/office/drawing/2014/main" id="{1AA80073-696A-4C43-829A-A6DCA20D9963}"/>
              </a:ext>
            </a:extLst>
          </p:cNvPr>
          <p:cNvSpPr txBox="1"/>
          <p:nvPr/>
        </p:nvSpPr>
        <p:spPr>
          <a:xfrm>
            <a:off x="7539988" y="6204183"/>
            <a:ext cx="4278735" cy="338554"/>
          </a:xfrm>
          <a:prstGeom prst="rect">
            <a:avLst/>
          </a:prstGeom>
          <a:noFill/>
        </p:spPr>
        <p:txBody>
          <a:bodyPr wrap="none" rtlCol="0">
            <a:spAutoFit/>
          </a:bodyPr>
          <a:lstStyle/>
          <a:p>
            <a:r>
              <a:rPr lang="en-US" sz="1600" dirty="0"/>
              <a:t>Centers for Medicare and Medicaid Services </a:t>
            </a:r>
          </a:p>
        </p:txBody>
      </p:sp>
    </p:spTree>
    <p:extLst>
      <p:ext uri="{BB962C8B-B14F-4D97-AF65-F5344CB8AC3E}">
        <p14:creationId xmlns:p14="http://schemas.microsoft.com/office/powerpoint/2010/main" val="791415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3266-6DE1-4281-AB70-5DE12E9884F0}"/>
              </a:ext>
            </a:extLst>
          </p:cNvPr>
          <p:cNvSpPr>
            <a:spLocks noGrp="1"/>
          </p:cNvSpPr>
          <p:nvPr>
            <p:ph type="title"/>
          </p:nvPr>
        </p:nvSpPr>
        <p:spPr/>
        <p:txBody>
          <a:bodyPr/>
          <a:lstStyle/>
          <a:p>
            <a:r>
              <a:rPr lang="en-US" dirty="0"/>
              <a:t>QPP 2021 Categories </a:t>
            </a:r>
          </a:p>
        </p:txBody>
      </p:sp>
      <p:pic>
        <p:nvPicPr>
          <p:cNvPr id="4" name="Content Placeholder 3" descr="Chart, pie chart&#10;&#10;Description automatically generated">
            <a:extLst>
              <a:ext uri="{FF2B5EF4-FFF2-40B4-BE49-F238E27FC236}">
                <a16:creationId xmlns:a16="http://schemas.microsoft.com/office/drawing/2014/main" id="{11261045-E944-4635-A363-F49264D43A30}"/>
              </a:ext>
            </a:extLst>
          </p:cNvPr>
          <p:cNvPicPr>
            <a:picLocks noGrp="1" noChangeAspect="1"/>
          </p:cNvPicPr>
          <p:nvPr>
            <p:ph idx="1"/>
          </p:nvPr>
        </p:nvPicPr>
        <p:blipFill>
          <a:blip r:embed="rId2"/>
          <a:stretch>
            <a:fillRect/>
          </a:stretch>
        </p:blipFill>
        <p:spPr>
          <a:xfrm>
            <a:off x="1477505" y="2059809"/>
            <a:ext cx="9236990" cy="4313651"/>
          </a:xfrm>
          <a:prstGeom prst="rect">
            <a:avLst/>
          </a:prstGeom>
        </p:spPr>
      </p:pic>
      <p:sp>
        <p:nvSpPr>
          <p:cNvPr id="5" name="TextBox 4">
            <a:extLst>
              <a:ext uri="{FF2B5EF4-FFF2-40B4-BE49-F238E27FC236}">
                <a16:creationId xmlns:a16="http://schemas.microsoft.com/office/drawing/2014/main" id="{F6671C0D-00DA-446D-B689-95DA18DFC9C5}"/>
              </a:ext>
            </a:extLst>
          </p:cNvPr>
          <p:cNvSpPr txBox="1"/>
          <p:nvPr/>
        </p:nvSpPr>
        <p:spPr>
          <a:xfrm>
            <a:off x="7539988" y="6373460"/>
            <a:ext cx="4278735" cy="338554"/>
          </a:xfrm>
          <a:prstGeom prst="rect">
            <a:avLst/>
          </a:prstGeom>
          <a:noFill/>
        </p:spPr>
        <p:txBody>
          <a:bodyPr wrap="none" rtlCol="0">
            <a:spAutoFit/>
          </a:bodyPr>
          <a:lstStyle/>
          <a:p>
            <a:r>
              <a:rPr lang="en-US" sz="1600" dirty="0"/>
              <a:t>Centers for Medicare and Medicaid Services </a:t>
            </a:r>
          </a:p>
        </p:txBody>
      </p:sp>
    </p:spTree>
    <p:extLst>
      <p:ext uri="{BB962C8B-B14F-4D97-AF65-F5344CB8AC3E}">
        <p14:creationId xmlns:p14="http://schemas.microsoft.com/office/powerpoint/2010/main" val="271657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F6C25-A301-431B-B513-BBD88F21FF17}"/>
              </a:ext>
            </a:extLst>
          </p:cNvPr>
          <p:cNvSpPr>
            <a:spLocks noGrp="1"/>
          </p:cNvSpPr>
          <p:nvPr>
            <p:ph type="title" idx="4294967295"/>
          </p:nvPr>
        </p:nvSpPr>
        <p:spPr>
          <a:xfrm>
            <a:off x="573437" y="2074863"/>
            <a:ext cx="2752725" cy="2708275"/>
          </a:xfrm>
          <a:prstGeom prst="ellipse">
            <a:avLst/>
          </a:prstGeom>
          <a:solidFill>
            <a:srgbClr val="262626"/>
          </a:solidFill>
          <a:ln w="174625" cmpd="thinThick">
            <a:solidFill>
              <a:srgbClr val="262626"/>
            </a:solidFill>
          </a:ln>
        </p:spPr>
        <p:txBody>
          <a:bodyPr anchor="ctr">
            <a:normAutofit/>
          </a:bodyPr>
          <a:lstStyle/>
          <a:p>
            <a:pPr algn="ctr"/>
            <a:r>
              <a:rPr lang="en-US" sz="4000" dirty="0">
                <a:solidFill>
                  <a:srgbClr val="FFFFFF"/>
                </a:solidFill>
              </a:rPr>
              <a:t>MIPS Future</a:t>
            </a:r>
          </a:p>
        </p:txBody>
      </p:sp>
      <p:pic>
        <p:nvPicPr>
          <p:cNvPr id="2050" name="Picture 2" descr="Proposed 2020 QPP Rule Includes New MIPS Value Pathway : 2019 : Articles :  Resources : CLA (CliftonLarsonAllen)">
            <a:extLst>
              <a:ext uri="{FF2B5EF4-FFF2-40B4-BE49-F238E27FC236}">
                <a16:creationId xmlns:a16="http://schemas.microsoft.com/office/drawing/2014/main" id="{2B99DB0E-2181-4A71-9B70-C1EF120068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1635" y="64002"/>
            <a:ext cx="8452043" cy="66779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31E6127-2500-4E81-A986-8A6257DCD4C0}"/>
              </a:ext>
            </a:extLst>
          </p:cNvPr>
          <p:cNvSpPr txBox="1">
            <a:spLocks/>
          </p:cNvSpPr>
          <p:nvPr/>
        </p:nvSpPr>
        <p:spPr>
          <a:xfrm>
            <a:off x="838200" y="2208992"/>
            <a:ext cx="10515600" cy="3173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mn-lt"/>
            </a:endParaRPr>
          </a:p>
          <a:p>
            <a:pPr marL="0" indent="0">
              <a:buNone/>
            </a:pPr>
            <a:br>
              <a:rPr lang="en-US" dirty="0"/>
            </a:br>
            <a:endParaRPr lang="en-US" dirty="0"/>
          </a:p>
        </p:txBody>
      </p:sp>
    </p:spTree>
    <p:extLst>
      <p:ext uri="{BB962C8B-B14F-4D97-AF65-F5344CB8AC3E}">
        <p14:creationId xmlns:p14="http://schemas.microsoft.com/office/powerpoint/2010/main" val="423795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F6C25-A301-431B-B513-BBD88F21FF17}"/>
              </a:ext>
            </a:extLst>
          </p:cNvPr>
          <p:cNvSpPr>
            <a:spLocks noGrp="1"/>
          </p:cNvSpPr>
          <p:nvPr>
            <p:ph type="title"/>
          </p:nvPr>
        </p:nvSpPr>
        <p:spPr>
          <a:xfrm>
            <a:off x="838200" y="1022532"/>
            <a:ext cx="10515600" cy="701731"/>
          </a:xfrm>
        </p:spPr>
        <p:txBody>
          <a:bodyPr/>
          <a:lstStyle/>
          <a:p>
            <a:r>
              <a:rPr lang="en-US" dirty="0"/>
              <a:t>MIPS Future: Value Pathways </a:t>
            </a:r>
          </a:p>
        </p:txBody>
      </p:sp>
      <p:sp>
        <p:nvSpPr>
          <p:cNvPr id="4" name="Content Placeholder 2">
            <a:extLst>
              <a:ext uri="{FF2B5EF4-FFF2-40B4-BE49-F238E27FC236}">
                <a16:creationId xmlns:a16="http://schemas.microsoft.com/office/drawing/2014/main" id="{631E6127-2500-4E81-A986-8A6257DCD4C0}"/>
              </a:ext>
            </a:extLst>
          </p:cNvPr>
          <p:cNvSpPr txBox="1">
            <a:spLocks/>
          </p:cNvSpPr>
          <p:nvPr/>
        </p:nvSpPr>
        <p:spPr>
          <a:xfrm>
            <a:off x="838200" y="1954299"/>
            <a:ext cx="10515600" cy="3173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Predetermined subsets of measures and activities by practice </a:t>
            </a:r>
          </a:p>
          <a:p>
            <a:pPr lvl="1"/>
            <a:r>
              <a:rPr lang="en-US" dirty="0">
                <a:latin typeface="+mn-lt"/>
              </a:rPr>
              <a:t>Shift to standardization from flexibility </a:t>
            </a:r>
          </a:p>
          <a:p>
            <a:pPr lvl="1"/>
            <a:r>
              <a:rPr lang="en-US" dirty="0">
                <a:latin typeface="+mn-lt"/>
              </a:rPr>
              <a:t>CMS has 4 example Pathways</a:t>
            </a:r>
          </a:p>
          <a:p>
            <a:r>
              <a:rPr lang="en-US" b="0" i="0" dirty="0">
                <a:effectLst/>
                <a:latin typeface="+mn-lt"/>
              </a:rPr>
              <a:t>Few changes to the Promoting Interoperability category</a:t>
            </a:r>
          </a:p>
          <a:p>
            <a:r>
              <a:rPr lang="en-US" b="0" i="0" dirty="0">
                <a:effectLst/>
                <a:latin typeface="+mn-lt"/>
              </a:rPr>
              <a:t>Quality category changes significantly</a:t>
            </a:r>
          </a:p>
          <a:p>
            <a:r>
              <a:rPr lang="en-US" dirty="0">
                <a:latin typeface="+mn-lt"/>
              </a:rPr>
              <a:t>4 Guiding principles </a:t>
            </a:r>
          </a:p>
          <a:p>
            <a:pPr lvl="1"/>
            <a:r>
              <a:rPr lang="en-US" dirty="0">
                <a:latin typeface="+mn-lt"/>
              </a:rPr>
              <a:t>Encouragement of high performance </a:t>
            </a:r>
          </a:p>
          <a:p>
            <a:pPr lvl="1"/>
            <a:r>
              <a:rPr lang="en-US" dirty="0">
                <a:latin typeface="+mn-lt"/>
              </a:rPr>
              <a:t>Comparative data helpful</a:t>
            </a:r>
          </a:p>
          <a:p>
            <a:pPr lvl="1"/>
            <a:r>
              <a:rPr lang="en-US" dirty="0">
                <a:latin typeface="+mn-lt"/>
              </a:rPr>
              <a:t>Push towards APMs </a:t>
            </a:r>
          </a:p>
          <a:p>
            <a:r>
              <a:rPr lang="en-US" dirty="0">
                <a:latin typeface="+mn-lt"/>
              </a:rPr>
              <a:t>Role for interoperability in success </a:t>
            </a:r>
          </a:p>
          <a:p>
            <a:endParaRPr lang="en-US" dirty="0">
              <a:latin typeface="+mn-lt"/>
            </a:endParaRPr>
          </a:p>
          <a:p>
            <a:pPr marL="0" indent="0">
              <a:buNone/>
            </a:pPr>
            <a:br>
              <a:rPr lang="en-US" dirty="0"/>
            </a:br>
            <a:endParaRPr lang="en-US" dirty="0"/>
          </a:p>
        </p:txBody>
      </p:sp>
      <p:sp>
        <p:nvSpPr>
          <p:cNvPr id="5" name="TextBox 4">
            <a:extLst>
              <a:ext uri="{FF2B5EF4-FFF2-40B4-BE49-F238E27FC236}">
                <a16:creationId xmlns:a16="http://schemas.microsoft.com/office/drawing/2014/main" id="{3580D809-6000-4310-ABD3-3C8FC33DC59F}"/>
              </a:ext>
            </a:extLst>
          </p:cNvPr>
          <p:cNvSpPr txBox="1"/>
          <p:nvPr/>
        </p:nvSpPr>
        <p:spPr>
          <a:xfrm>
            <a:off x="7505051" y="6390565"/>
            <a:ext cx="4278735"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Centers for Medicare and Medicaid Services </a:t>
            </a:r>
          </a:p>
        </p:txBody>
      </p:sp>
    </p:spTree>
    <p:extLst>
      <p:ext uri="{BB962C8B-B14F-4D97-AF65-F5344CB8AC3E}">
        <p14:creationId xmlns:p14="http://schemas.microsoft.com/office/powerpoint/2010/main" val="370669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3F3EB2-D0FB-4AB5-8A11-4C41C4C0E72C}"/>
              </a:ext>
            </a:extLst>
          </p:cNvPr>
          <p:cNvSpPr>
            <a:spLocks noGrp="1"/>
          </p:cNvSpPr>
          <p:nvPr>
            <p:ph idx="1"/>
          </p:nvPr>
        </p:nvSpPr>
        <p:spPr>
          <a:xfrm>
            <a:off x="838199" y="1661338"/>
            <a:ext cx="11052425" cy="4847950"/>
          </a:xfrm>
        </p:spPr>
        <p:txBody>
          <a:bodyPr>
            <a:normAutofit/>
          </a:bodyPr>
          <a:lstStyle/>
          <a:p>
            <a:pPr marL="0" indent="0" algn="ctr">
              <a:buNone/>
            </a:pPr>
            <a:r>
              <a:rPr lang="en-US" b="1" dirty="0">
                <a:solidFill>
                  <a:schemeClr val="accent5">
                    <a:lumMod val="50000"/>
                  </a:schemeClr>
                </a:solidFill>
              </a:rPr>
              <a:t>Ability for disparate systems to exchange and use information</a:t>
            </a:r>
          </a:p>
          <a:p>
            <a:r>
              <a:rPr lang="en-US" dirty="0"/>
              <a:t>Hospitals have highest interoperability</a:t>
            </a:r>
            <a:r>
              <a:rPr lang="en-US" baseline="30000" dirty="0"/>
              <a:t>1</a:t>
            </a:r>
          </a:p>
          <a:p>
            <a:pPr lvl="1"/>
            <a:r>
              <a:rPr lang="en-US" dirty="0"/>
              <a:t>50% increase since 2015</a:t>
            </a:r>
          </a:p>
          <a:p>
            <a:r>
              <a:rPr lang="en-US" dirty="0"/>
              <a:t>Hospitals with HIE participation and dominant EHR for the city have best chance for interoperability</a:t>
            </a:r>
            <a:r>
              <a:rPr lang="en-US" baseline="30000" dirty="0"/>
              <a:t>1</a:t>
            </a:r>
            <a:endParaRPr lang="en-US" dirty="0"/>
          </a:p>
          <a:p>
            <a:r>
              <a:rPr lang="en-US" dirty="0"/>
              <a:t>In 2018 less than 50% of hospitals met interoperability standards across four key domains</a:t>
            </a:r>
            <a:r>
              <a:rPr lang="en-US" baseline="30000" dirty="0"/>
              <a:t>1</a:t>
            </a:r>
            <a:endParaRPr lang="en-US" dirty="0"/>
          </a:p>
          <a:p>
            <a:pPr lvl="1"/>
            <a:r>
              <a:rPr lang="en-US" dirty="0"/>
              <a:t>Cities with more hospitals meeting standards had more POC information</a:t>
            </a:r>
          </a:p>
          <a:p>
            <a:r>
              <a:rPr lang="en-US" dirty="0"/>
              <a:t>Only 2% of hospitals have a single vendor for connected systems</a:t>
            </a:r>
            <a:r>
              <a:rPr lang="en-US" baseline="30000" dirty="0"/>
              <a:t>2</a:t>
            </a:r>
          </a:p>
          <a:p>
            <a:endParaRPr lang="en-US" dirty="0"/>
          </a:p>
          <a:p>
            <a:endParaRPr lang="en-US" baseline="30000" dirty="0"/>
          </a:p>
        </p:txBody>
      </p:sp>
      <p:sp>
        <p:nvSpPr>
          <p:cNvPr id="3" name="Title 4">
            <a:extLst>
              <a:ext uri="{FF2B5EF4-FFF2-40B4-BE49-F238E27FC236}">
                <a16:creationId xmlns:a16="http://schemas.microsoft.com/office/drawing/2014/main" id="{FBB0E634-B6FA-4FE5-83E3-8F3D92AEC70F}"/>
              </a:ext>
            </a:extLst>
          </p:cNvPr>
          <p:cNvSpPr txBox="1">
            <a:spLocks/>
          </p:cNvSpPr>
          <p:nvPr/>
        </p:nvSpPr>
        <p:spPr>
          <a:xfrm>
            <a:off x="838200" y="803273"/>
            <a:ext cx="10515600" cy="70173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State of Interoperability</a:t>
            </a:r>
          </a:p>
        </p:txBody>
      </p:sp>
      <p:sp>
        <p:nvSpPr>
          <p:cNvPr id="4" name="TextBox 3">
            <a:extLst>
              <a:ext uri="{FF2B5EF4-FFF2-40B4-BE49-F238E27FC236}">
                <a16:creationId xmlns:a16="http://schemas.microsoft.com/office/drawing/2014/main" id="{ABC96DF2-F7D2-448E-89B0-097794EB5142}"/>
              </a:ext>
            </a:extLst>
          </p:cNvPr>
          <p:cNvSpPr txBox="1"/>
          <p:nvPr/>
        </p:nvSpPr>
        <p:spPr>
          <a:xfrm>
            <a:off x="6765851" y="6293663"/>
            <a:ext cx="5124773" cy="371959"/>
          </a:xfrm>
          <a:prstGeom prst="rect">
            <a:avLst/>
          </a:prstGeom>
          <a:noFill/>
        </p:spPr>
        <p:txBody>
          <a:bodyPr wrap="square" rtlCol="0">
            <a:spAutoFit/>
          </a:bodyPr>
          <a:lstStyle/>
          <a:p>
            <a:pPr algn="r"/>
            <a:r>
              <a:rPr lang="en-US" baseline="30000" dirty="0"/>
              <a:t>1</a:t>
            </a:r>
            <a:r>
              <a:rPr lang="en-US" dirty="0"/>
              <a:t>ONC Oct. 2020; </a:t>
            </a:r>
            <a:r>
              <a:rPr lang="en-US" baseline="30000" dirty="0"/>
              <a:t>2</a:t>
            </a:r>
            <a:r>
              <a:rPr lang="en-US" dirty="0"/>
              <a:t>HIMSS Analytics, May 2018</a:t>
            </a:r>
          </a:p>
        </p:txBody>
      </p:sp>
    </p:spTree>
    <p:extLst>
      <p:ext uri="{BB962C8B-B14F-4D97-AF65-F5344CB8AC3E}">
        <p14:creationId xmlns:p14="http://schemas.microsoft.com/office/powerpoint/2010/main" val="74496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EB460-1739-47E5-8377-4F4AD85EF1A4}"/>
              </a:ext>
            </a:extLst>
          </p:cNvPr>
          <p:cNvSpPr>
            <a:spLocks noGrp="1"/>
          </p:cNvSpPr>
          <p:nvPr>
            <p:ph idx="1"/>
          </p:nvPr>
        </p:nvSpPr>
        <p:spPr>
          <a:xfrm>
            <a:off x="590227" y="2420755"/>
            <a:ext cx="10515600" cy="3535323"/>
          </a:xfrm>
        </p:spPr>
        <p:txBody>
          <a:bodyPr>
            <a:normAutofit/>
          </a:bodyPr>
          <a:lstStyle/>
          <a:p>
            <a:endParaRPr lang="en-US" dirty="0"/>
          </a:p>
        </p:txBody>
      </p:sp>
      <p:sp>
        <p:nvSpPr>
          <p:cNvPr id="2" name="Title 1">
            <a:extLst>
              <a:ext uri="{FF2B5EF4-FFF2-40B4-BE49-F238E27FC236}">
                <a16:creationId xmlns:a16="http://schemas.microsoft.com/office/drawing/2014/main" id="{2B11A3C2-A8C1-42D2-A260-5F0E4D1ABF46}"/>
              </a:ext>
            </a:extLst>
          </p:cNvPr>
          <p:cNvSpPr>
            <a:spLocks noGrp="1"/>
          </p:cNvSpPr>
          <p:nvPr>
            <p:ph type="title" idx="4294967295"/>
          </p:nvPr>
        </p:nvSpPr>
        <p:spPr>
          <a:xfrm>
            <a:off x="838200" y="1135358"/>
            <a:ext cx="10515600" cy="701675"/>
          </a:xfrm>
        </p:spPr>
        <p:txBody>
          <a:bodyPr/>
          <a:lstStyle/>
          <a:p>
            <a:r>
              <a:rPr lang="en-US" dirty="0"/>
              <a:t>CMS Submission Options </a:t>
            </a:r>
          </a:p>
        </p:txBody>
      </p:sp>
      <p:pic>
        <p:nvPicPr>
          <p:cNvPr id="4" name="Picture 3" descr="Table&#10;&#10;Description automatically generated">
            <a:extLst>
              <a:ext uri="{FF2B5EF4-FFF2-40B4-BE49-F238E27FC236}">
                <a16:creationId xmlns:a16="http://schemas.microsoft.com/office/drawing/2014/main" id="{236A4591-A3F0-4437-BF1A-FFB384F5485E}"/>
              </a:ext>
            </a:extLst>
          </p:cNvPr>
          <p:cNvPicPr>
            <a:picLocks noChangeAspect="1"/>
          </p:cNvPicPr>
          <p:nvPr/>
        </p:nvPicPr>
        <p:blipFill>
          <a:blip r:embed="rId2"/>
          <a:stretch>
            <a:fillRect/>
          </a:stretch>
        </p:blipFill>
        <p:spPr>
          <a:xfrm>
            <a:off x="590227" y="1837033"/>
            <a:ext cx="10763573" cy="4720729"/>
          </a:xfrm>
          <a:prstGeom prst="rect">
            <a:avLst/>
          </a:prstGeom>
        </p:spPr>
      </p:pic>
    </p:spTree>
    <p:extLst>
      <p:ext uri="{BB962C8B-B14F-4D97-AF65-F5344CB8AC3E}">
        <p14:creationId xmlns:p14="http://schemas.microsoft.com/office/powerpoint/2010/main" val="1679034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F6C25-A301-431B-B513-BBD88F21FF17}"/>
              </a:ext>
            </a:extLst>
          </p:cNvPr>
          <p:cNvSpPr>
            <a:spLocks noGrp="1"/>
          </p:cNvSpPr>
          <p:nvPr>
            <p:ph type="title"/>
          </p:nvPr>
        </p:nvSpPr>
        <p:spPr>
          <a:xfrm>
            <a:off x="838200" y="1007212"/>
            <a:ext cx="10515600" cy="701731"/>
          </a:xfrm>
        </p:spPr>
        <p:txBody>
          <a:bodyPr/>
          <a:lstStyle/>
          <a:p>
            <a:r>
              <a:rPr lang="en-US" dirty="0"/>
              <a:t>Qualified Clinical Data Registry </a:t>
            </a:r>
          </a:p>
        </p:txBody>
      </p:sp>
      <p:sp>
        <p:nvSpPr>
          <p:cNvPr id="4" name="Content Placeholder 2">
            <a:extLst>
              <a:ext uri="{FF2B5EF4-FFF2-40B4-BE49-F238E27FC236}">
                <a16:creationId xmlns:a16="http://schemas.microsoft.com/office/drawing/2014/main" id="{631E6127-2500-4E81-A986-8A6257DCD4C0}"/>
              </a:ext>
            </a:extLst>
          </p:cNvPr>
          <p:cNvSpPr txBox="1">
            <a:spLocks/>
          </p:cNvSpPr>
          <p:nvPr/>
        </p:nvSpPr>
        <p:spPr>
          <a:xfrm>
            <a:off x="838200" y="1931200"/>
            <a:ext cx="10515600" cy="3950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baseline="0" dirty="0"/>
              <a:t>QCDR is an entity with clinical expertise in medicine and quality measure development that collects medical or clinical data to track patients and diseases and foster quality improvement</a:t>
            </a:r>
          </a:p>
          <a:p>
            <a:pPr lvl="1"/>
            <a:r>
              <a:rPr lang="en-US" dirty="0"/>
              <a:t>58 CMS certified QCDRs in 2021</a:t>
            </a:r>
          </a:p>
          <a:p>
            <a:pPr lvl="1"/>
            <a:r>
              <a:rPr lang="en-US" b="1" i="0" u="none" strike="noStrike" baseline="0" dirty="0">
                <a:solidFill>
                  <a:schemeClr val="accent1"/>
                </a:solidFill>
              </a:rPr>
              <a:t>CyncHealth has been a QCDR since 2017</a:t>
            </a:r>
          </a:p>
          <a:p>
            <a:r>
              <a:rPr lang="en-US" dirty="0"/>
              <a:t>QCDRs can submit MIPS and non-MIPS measures, called QCDR measures</a:t>
            </a:r>
          </a:p>
          <a:p>
            <a:r>
              <a:rPr lang="en-US" dirty="0"/>
              <a:t>QCDRs are not limited to Medicare data submissions</a:t>
            </a:r>
          </a:p>
          <a:p>
            <a:r>
              <a:rPr lang="en-US" dirty="0"/>
              <a:t>Single submission mechanism for multiple categories, reducing reporting burden </a:t>
            </a:r>
            <a:endParaRPr lang="en-US" sz="2800" b="0" i="0" u="none" strike="noStrike" baseline="0" dirty="0"/>
          </a:p>
          <a:p>
            <a:pPr marL="0" indent="0">
              <a:buNone/>
            </a:pPr>
            <a:br>
              <a:rPr lang="en-US" dirty="0"/>
            </a:br>
            <a:endParaRPr lang="en-US" dirty="0"/>
          </a:p>
        </p:txBody>
      </p:sp>
      <p:sp>
        <p:nvSpPr>
          <p:cNvPr id="5" name="TextBox 4">
            <a:extLst>
              <a:ext uri="{FF2B5EF4-FFF2-40B4-BE49-F238E27FC236}">
                <a16:creationId xmlns:a16="http://schemas.microsoft.com/office/drawing/2014/main" id="{B2E76C3C-C8D0-4609-9EBA-A9D99BC2AFB1}"/>
              </a:ext>
            </a:extLst>
          </p:cNvPr>
          <p:cNvSpPr txBox="1"/>
          <p:nvPr/>
        </p:nvSpPr>
        <p:spPr>
          <a:xfrm>
            <a:off x="7913265" y="6350125"/>
            <a:ext cx="4278735" cy="338554"/>
          </a:xfrm>
          <a:prstGeom prst="rect">
            <a:avLst/>
          </a:prstGeom>
          <a:noFill/>
        </p:spPr>
        <p:txBody>
          <a:bodyPr wrap="none" rtlCol="0">
            <a:spAutoFit/>
          </a:bodyPr>
          <a:lstStyle/>
          <a:p>
            <a:r>
              <a:rPr lang="en-US" sz="1600" dirty="0"/>
              <a:t>Centers for Medicare and Medicaid Services </a:t>
            </a:r>
          </a:p>
        </p:txBody>
      </p:sp>
    </p:spTree>
    <p:extLst>
      <p:ext uri="{BB962C8B-B14F-4D97-AF65-F5344CB8AC3E}">
        <p14:creationId xmlns:p14="http://schemas.microsoft.com/office/powerpoint/2010/main" val="3568347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F6C25-A301-431B-B513-BBD88F21FF17}"/>
              </a:ext>
            </a:extLst>
          </p:cNvPr>
          <p:cNvSpPr>
            <a:spLocks noGrp="1"/>
          </p:cNvSpPr>
          <p:nvPr>
            <p:ph type="title"/>
          </p:nvPr>
        </p:nvSpPr>
        <p:spPr>
          <a:xfrm>
            <a:off x="838200" y="1007212"/>
            <a:ext cx="10515600" cy="701731"/>
          </a:xfrm>
        </p:spPr>
        <p:txBody>
          <a:bodyPr/>
          <a:lstStyle/>
          <a:p>
            <a:r>
              <a:rPr lang="en-US" dirty="0"/>
              <a:t>What’s to come…</a:t>
            </a:r>
          </a:p>
        </p:txBody>
      </p:sp>
      <p:sp>
        <p:nvSpPr>
          <p:cNvPr id="4" name="Content Placeholder 2">
            <a:extLst>
              <a:ext uri="{FF2B5EF4-FFF2-40B4-BE49-F238E27FC236}">
                <a16:creationId xmlns:a16="http://schemas.microsoft.com/office/drawing/2014/main" id="{631E6127-2500-4E81-A986-8A6257DCD4C0}"/>
              </a:ext>
            </a:extLst>
          </p:cNvPr>
          <p:cNvSpPr txBox="1">
            <a:spLocks/>
          </p:cNvSpPr>
          <p:nvPr/>
        </p:nvSpPr>
        <p:spPr>
          <a:xfrm>
            <a:off x="838200" y="1931200"/>
            <a:ext cx="10515600" cy="3950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Interoperability lagging and Final Rule looming </a:t>
            </a:r>
          </a:p>
          <a:p>
            <a:r>
              <a:rPr lang="en-US" dirty="0">
                <a:latin typeface="+mn-lt"/>
              </a:rPr>
              <a:t>Connected care critical to patient safety and outcomes </a:t>
            </a:r>
          </a:p>
          <a:p>
            <a:r>
              <a:rPr lang="en-US" dirty="0">
                <a:latin typeface="+mn-lt"/>
              </a:rPr>
              <a:t>Patient at the center of care (and data) is focus </a:t>
            </a:r>
          </a:p>
          <a:p>
            <a:r>
              <a:rPr lang="en-US" dirty="0">
                <a:latin typeface="+mn-lt"/>
              </a:rPr>
              <a:t>HIEs support vision for data democratization</a:t>
            </a:r>
          </a:p>
          <a:p>
            <a:pPr lvl="1"/>
            <a:r>
              <a:rPr lang="en-US" dirty="0">
                <a:latin typeface="+mn-lt"/>
              </a:rPr>
              <a:t>CyncHealth models a Health Data Utility </a:t>
            </a:r>
          </a:p>
          <a:p>
            <a:r>
              <a:rPr lang="en-US" dirty="0">
                <a:latin typeface="+mn-lt"/>
              </a:rPr>
              <a:t>Interoperability and Value Based Care success linked </a:t>
            </a:r>
          </a:p>
          <a:p>
            <a:r>
              <a:rPr lang="en-US" dirty="0">
                <a:latin typeface="+mn-lt"/>
              </a:rPr>
              <a:t>CMS continues advancing Interoperability and VBC landscape </a:t>
            </a:r>
          </a:p>
          <a:p>
            <a:pPr marL="0" indent="0">
              <a:buNone/>
            </a:pPr>
            <a:endParaRPr lang="en-US" dirty="0">
              <a:latin typeface="+mn-lt"/>
            </a:endParaRPr>
          </a:p>
          <a:p>
            <a:pPr marL="0" indent="0" algn="ctr">
              <a:buNone/>
            </a:pPr>
            <a:br>
              <a:rPr lang="en-US" dirty="0"/>
            </a:br>
            <a:endParaRPr lang="en-US" dirty="0"/>
          </a:p>
        </p:txBody>
      </p:sp>
    </p:spTree>
    <p:extLst>
      <p:ext uri="{BB962C8B-B14F-4D97-AF65-F5344CB8AC3E}">
        <p14:creationId xmlns:p14="http://schemas.microsoft.com/office/powerpoint/2010/main" val="2646431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85239-27A3-4FE4-BDF1-A5C0AA83B628}"/>
              </a:ext>
            </a:extLst>
          </p:cNvPr>
          <p:cNvSpPr>
            <a:spLocks noGrp="1"/>
          </p:cNvSpPr>
          <p:nvPr>
            <p:ph type="sldNum" sz="quarter" idx="12"/>
          </p:nvPr>
        </p:nvSpPr>
        <p:spPr>
          <a:xfrm>
            <a:off x="8610600" y="6356350"/>
            <a:ext cx="2743200" cy="365125"/>
          </a:xfrm>
        </p:spPr>
        <p:txBody>
          <a:bodyPr>
            <a:normAutofit/>
          </a:bodyPr>
          <a:lstStyle/>
          <a:p>
            <a:pPr>
              <a:spcAft>
                <a:spcPts val="600"/>
              </a:spcAft>
            </a:pPr>
            <a:fld id="{B0B6D20F-968F-4DA1-B966-FFE57FC466F0}" type="slidenum">
              <a:rPr lang="en-US" smtClean="0"/>
              <a:pPr>
                <a:spcAft>
                  <a:spcPts val="600"/>
                </a:spcAft>
              </a:pPr>
              <a:t>33</a:t>
            </a:fld>
            <a:endParaRPr lang="en-US"/>
          </a:p>
        </p:txBody>
      </p:sp>
      <p:pic>
        <p:nvPicPr>
          <p:cNvPr id="4" name="Picture 3" descr="Logo, company name&#10;&#10;Description automatically generated">
            <a:extLst>
              <a:ext uri="{FF2B5EF4-FFF2-40B4-BE49-F238E27FC236}">
                <a16:creationId xmlns:a16="http://schemas.microsoft.com/office/drawing/2014/main" id="{7C19A7CE-6082-4DED-A6F9-9D3D1D0E346B}"/>
              </a:ext>
            </a:extLst>
          </p:cNvPr>
          <p:cNvPicPr>
            <a:picLocks noChangeAspect="1"/>
          </p:cNvPicPr>
          <p:nvPr/>
        </p:nvPicPr>
        <p:blipFill>
          <a:blip r:embed="rId2"/>
          <a:stretch>
            <a:fillRect/>
          </a:stretch>
        </p:blipFill>
        <p:spPr>
          <a:xfrm>
            <a:off x="3236181" y="1238535"/>
            <a:ext cx="5462546" cy="4424662"/>
          </a:xfrm>
          <a:prstGeom prst="rect">
            <a:avLst/>
          </a:prstGeom>
        </p:spPr>
      </p:pic>
    </p:spTree>
    <p:extLst>
      <p:ext uri="{BB962C8B-B14F-4D97-AF65-F5344CB8AC3E}">
        <p14:creationId xmlns:p14="http://schemas.microsoft.com/office/powerpoint/2010/main" val="1417644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4BB2-9919-4317-8932-94B967035765}"/>
              </a:ext>
            </a:extLst>
          </p:cNvPr>
          <p:cNvSpPr>
            <a:spLocks noGrp="1"/>
          </p:cNvSpPr>
          <p:nvPr>
            <p:ph type="title"/>
          </p:nvPr>
        </p:nvSpPr>
        <p:spPr>
          <a:xfrm>
            <a:off x="838200" y="1385778"/>
            <a:ext cx="10515600" cy="646331"/>
          </a:xfrm>
        </p:spPr>
        <p:txBody>
          <a:bodyPr/>
          <a:lstStyle/>
          <a:p>
            <a:r>
              <a:rPr lang="en-US" dirty="0" err="1">
                <a:latin typeface="+mn-lt"/>
              </a:rPr>
              <a:t>CyncHealth’s</a:t>
            </a:r>
            <a:r>
              <a:rPr lang="en-US" dirty="0">
                <a:latin typeface="+mn-lt"/>
              </a:rPr>
              <a:t> Data Utilities </a:t>
            </a:r>
          </a:p>
        </p:txBody>
      </p:sp>
      <p:sp>
        <p:nvSpPr>
          <p:cNvPr id="3" name="Content Placeholder 2">
            <a:extLst>
              <a:ext uri="{FF2B5EF4-FFF2-40B4-BE49-F238E27FC236}">
                <a16:creationId xmlns:a16="http://schemas.microsoft.com/office/drawing/2014/main" id="{F14E6E6C-1A0E-4975-8338-2BCB0BB86B6D}"/>
              </a:ext>
            </a:extLst>
          </p:cNvPr>
          <p:cNvSpPr>
            <a:spLocks noGrp="1"/>
          </p:cNvSpPr>
          <p:nvPr>
            <p:ph sz="quarter" idx="10"/>
          </p:nvPr>
        </p:nvSpPr>
        <p:spPr/>
        <p:txBody>
          <a:bodyPr/>
          <a:lstStyle/>
          <a:p>
            <a:r>
              <a:rPr lang="en-US" dirty="0">
                <a:latin typeface="+mn-lt"/>
              </a:rPr>
              <a:t>Health information exchange (HIE) – electronic health record data from data sharing organizations</a:t>
            </a:r>
          </a:p>
          <a:p>
            <a:r>
              <a:rPr lang="en-US" dirty="0">
                <a:latin typeface="+mn-lt"/>
              </a:rPr>
              <a:t>Prescription drug monitoring program (PDMP) – dispensed medications from pharmacies in Nebraska</a:t>
            </a:r>
          </a:p>
          <a:p>
            <a:r>
              <a:rPr lang="en-US" dirty="0">
                <a:latin typeface="+mn-lt"/>
              </a:rPr>
              <a:t>Community data exchange – social determinants of health data using a closed loop referral system </a:t>
            </a:r>
          </a:p>
          <a:p>
            <a:endParaRPr lang="en-US" dirty="0">
              <a:latin typeface="+mn-lt"/>
            </a:endParaRPr>
          </a:p>
        </p:txBody>
      </p:sp>
      <p:pic>
        <p:nvPicPr>
          <p:cNvPr id="5" name="Picture 4" descr="Logo, company name&#10;&#10;Description automatically generated">
            <a:extLst>
              <a:ext uri="{FF2B5EF4-FFF2-40B4-BE49-F238E27FC236}">
                <a16:creationId xmlns:a16="http://schemas.microsoft.com/office/drawing/2014/main" id="{4D690F4D-0E38-4AF1-A52B-3CBD56B1D5EC}"/>
              </a:ext>
            </a:extLst>
          </p:cNvPr>
          <p:cNvPicPr>
            <a:picLocks noChangeAspect="1"/>
          </p:cNvPicPr>
          <p:nvPr/>
        </p:nvPicPr>
        <p:blipFill>
          <a:blip r:embed="rId2"/>
          <a:stretch>
            <a:fillRect/>
          </a:stretch>
        </p:blipFill>
        <p:spPr>
          <a:xfrm>
            <a:off x="10205545" y="5337102"/>
            <a:ext cx="1776434" cy="1436967"/>
          </a:xfrm>
          <a:prstGeom prst="rect">
            <a:avLst/>
          </a:prstGeom>
        </p:spPr>
      </p:pic>
    </p:spTree>
    <p:extLst>
      <p:ext uri="{BB962C8B-B14F-4D97-AF65-F5344CB8AC3E}">
        <p14:creationId xmlns:p14="http://schemas.microsoft.com/office/powerpoint/2010/main" val="218426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60AD5-D99C-7C4A-ABB5-E44D758E9841}"/>
              </a:ext>
            </a:extLst>
          </p:cNvPr>
          <p:cNvSpPr txBox="1">
            <a:spLocks/>
          </p:cNvSpPr>
          <p:nvPr/>
        </p:nvSpPr>
        <p:spPr>
          <a:xfrm>
            <a:off x="784162" y="1453291"/>
            <a:ext cx="10409355" cy="8709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rPr>
              <a:t>Collaboration is our core</a:t>
            </a:r>
            <a:r>
              <a:rPr lang="en-US" sz="1800" dirty="0">
                <a:latin typeface="+mj-lt"/>
              </a:rPr>
              <a:t> – Solving complex problems and societal issues requires collaboration across sectors and industries. No one can do it alone, and we engage our collaborators to tackle challenges and develop solutions related to population health.</a:t>
            </a:r>
            <a:endParaRPr lang="en-US" sz="1800" dirty="0">
              <a:latin typeface="+mj-lt"/>
              <a:cs typeface="Arial" panose="020B0604020202020204" pitchFamily="34" charset="0"/>
            </a:endParaRPr>
          </a:p>
        </p:txBody>
      </p:sp>
      <p:sp>
        <p:nvSpPr>
          <p:cNvPr id="6" name="Content Placeholder 2">
            <a:extLst>
              <a:ext uri="{FF2B5EF4-FFF2-40B4-BE49-F238E27FC236}">
                <a16:creationId xmlns:a16="http://schemas.microsoft.com/office/drawing/2014/main" id="{BB0B4E84-1F05-1C48-85F6-A7DA3EFD883F}"/>
              </a:ext>
            </a:extLst>
          </p:cNvPr>
          <p:cNvSpPr txBox="1">
            <a:spLocks/>
          </p:cNvSpPr>
          <p:nvPr/>
        </p:nvSpPr>
        <p:spPr>
          <a:xfrm>
            <a:off x="811181" y="2463661"/>
            <a:ext cx="10569638" cy="686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800" b="1" dirty="0">
                <a:latin typeface="+mj-lt"/>
              </a:rPr>
              <a:t>Diverse perspectives solve complex problems</a:t>
            </a:r>
            <a:r>
              <a:rPr lang="en-US" sz="1800" dirty="0">
                <a:latin typeface="+mj-lt"/>
              </a:rPr>
              <a:t> – Complex problems have many potential solutions, and we value diverse expertise to generate questions and solutions that drive us towards clarity and enhancements.  </a:t>
            </a:r>
          </a:p>
        </p:txBody>
      </p:sp>
      <p:cxnSp>
        <p:nvCxnSpPr>
          <p:cNvPr id="9" name="Straight Connector 8">
            <a:extLst>
              <a:ext uri="{FF2B5EF4-FFF2-40B4-BE49-F238E27FC236}">
                <a16:creationId xmlns:a16="http://schemas.microsoft.com/office/drawing/2014/main" id="{DF40A2C9-F98F-CC4E-8A4B-8685048D4F29}"/>
              </a:ext>
            </a:extLst>
          </p:cNvPr>
          <p:cNvCxnSpPr/>
          <p:nvPr/>
        </p:nvCxnSpPr>
        <p:spPr>
          <a:xfrm>
            <a:off x="838200" y="3447405"/>
            <a:ext cx="1074044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3F802A0-EB9A-3A4B-81A5-D46B1A6CE29A}"/>
              </a:ext>
            </a:extLst>
          </p:cNvPr>
          <p:cNvSpPr txBox="1">
            <a:spLocks/>
          </p:cNvSpPr>
          <p:nvPr/>
        </p:nvSpPr>
        <p:spPr>
          <a:xfrm>
            <a:off x="811181" y="3611771"/>
            <a:ext cx="10068612" cy="1052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800" b="1" dirty="0">
                <a:latin typeface="+mj-lt"/>
              </a:rPr>
              <a:t>Data drives decisions</a:t>
            </a:r>
            <a:r>
              <a:rPr lang="en-US" sz="1800" dirty="0">
                <a:latin typeface="+mj-lt"/>
              </a:rPr>
              <a:t> – Data exists in many forms and from many sources in today’s healthcare landscape. Addressing current challenges requires turning disparate data into actionable information. We design and implement projects using data from comprehensive and reliable data sources that inform our decisions in population health. </a:t>
            </a:r>
          </a:p>
        </p:txBody>
      </p:sp>
      <p:cxnSp>
        <p:nvCxnSpPr>
          <p:cNvPr id="13" name="Straight Connector 12">
            <a:extLst>
              <a:ext uri="{FF2B5EF4-FFF2-40B4-BE49-F238E27FC236}">
                <a16:creationId xmlns:a16="http://schemas.microsoft.com/office/drawing/2014/main" id="{B98F60A0-1A21-9343-8208-D53D3984F2E6}"/>
              </a:ext>
            </a:extLst>
          </p:cNvPr>
          <p:cNvCxnSpPr/>
          <p:nvPr/>
        </p:nvCxnSpPr>
        <p:spPr>
          <a:xfrm>
            <a:off x="838200" y="2324277"/>
            <a:ext cx="1074044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DC63264-1570-44C0-AF68-D8AEF7E78612}"/>
              </a:ext>
            </a:extLst>
          </p:cNvPr>
          <p:cNvSpPr>
            <a:spLocks noGrp="1"/>
          </p:cNvSpPr>
          <p:nvPr>
            <p:ph type="title"/>
          </p:nvPr>
        </p:nvSpPr>
        <p:spPr>
          <a:xfrm>
            <a:off x="811181" y="772510"/>
            <a:ext cx="10515600" cy="646331"/>
          </a:xfrm>
        </p:spPr>
        <p:txBody>
          <a:bodyPr/>
          <a:lstStyle/>
          <a:p>
            <a:r>
              <a:rPr lang="en-US" dirty="0">
                <a:latin typeface="+mj-lt"/>
              </a:rPr>
              <a:t>Our Values </a:t>
            </a:r>
          </a:p>
        </p:txBody>
      </p:sp>
      <p:cxnSp>
        <p:nvCxnSpPr>
          <p:cNvPr id="15" name="Straight Connector 14">
            <a:extLst>
              <a:ext uri="{FF2B5EF4-FFF2-40B4-BE49-F238E27FC236}">
                <a16:creationId xmlns:a16="http://schemas.microsoft.com/office/drawing/2014/main" id="{044FC0E0-6BD3-45F4-A086-827C816B5509}"/>
              </a:ext>
            </a:extLst>
          </p:cNvPr>
          <p:cNvCxnSpPr/>
          <p:nvPr/>
        </p:nvCxnSpPr>
        <p:spPr>
          <a:xfrm>
            <a:off x="838200" y="5021853"/>
            <a:ext cx="1074044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3476DB-46D3-4CF8-B3AB-53AE04AE22D6}"/>
              </a:ext>
            </a:extLst>
          </p:cNvPr>
          <p:cNvSpPr txBox="1"/>
          <p:nvPr/>
        </p:nvSpPr>
        <p:spPr>
          <a:xfrm>
            <a:off x="838200" y="5021853"/>
            <a:ext cx="9263240" cy="1754326"/>
          </a:xfrm>
          <a:prstGeom prst="rect">
            <a:avLst/>
          </a:prstGeom>
          <a:noFill/>
        </p:spPr>
        <p:txBody>
          <a:bodyPr wrap="square" rtlCol="0">
            <a:spAutoFit/>
          </a:bodyPr>
          <a:lstStyle/>
          <a:p>
            <a:r>
              <a:rPr lang="en-US" b="1" dirty="0">
                <a:latin typeface="+mj-lt"/>
              </a:rPr>
              <a:t>Learning and teaching focused </a:t>
            </a:r>
            <a:r>
              <a:rPr lang="en-US" dirty="0">
                <a:latin typeface="+mj-lt"/>
              </a:rPr>
              <a:t>– The current and future workforce needs assistance managing the multiple complexities of health data to improve cost, quality and experience of patients and providers. We support collaborations that promote learning and teaching across sectors both for teams and individuals to transform health care education and delivery. </a:t>
            </a:r>
          </a:p>
          <a:p>
            <a:endParaRPr lang="en-US" dirty="0">
              <a:latin typeface="+mj-lt"/>
            </a:endParaRPr>
          </a:p>
        </p:txBody>
      </p:sp>
      <p:pic>
        <p:nvPicPr>
          <p:cNvPr id="11" name="Picture 10" descr="Logo, company name&#10;&#10;Description automatically generated">
            <a:extLst>
              <a:ext uri="{FF2B5EF4-FFF2-40B4-BE49-F238E27FC236}">
                <a16:creationId xmlns:a16="http://schemas.microsoft.com/office/drawing/2014/main" id="{A5BFE5AD-A4F7-4CD0-A6AE-9FE30201DC98}"/>
              </a:ext>
            </a:extLst>
          </p:cNvPr>
          <p:cNvPicPr>
            <a:picLocks noChangeAspect="1"/>
          </p:cNvPicPr>
          <p:nvPr/>
        </p:nvPicPr>
        <p:blipFill>
          <a:blip r:embed="rId2"/>
          <a:stretch>
            <a:fillRect/>
          </a:stretch>
        </p:blipFill>
        <p:spPr>
          <a:xfrm>
            <a:off x="10300135" y="5337102"/>
            <a:ext cx="1776434" cy="1436967"/>
          </a:xfrm>
          <a:prstGeom prst="rect">
            <a:avLst/>
          </a:prstGeom>
        </p:spPr>
      </p:pic>
    </p:spTree>
    <p:extLst>
      <p:ext uri="{BB962C8B-B14F-4D97-AF65-F5344CB8AC3E}">
        <p14:creationId xmlns:p14="http://schemas.microsoft.com/office/powerpoint/2010/main" val="707066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D25720-C108-B149-A2A9-167E5CC8D410}"/>
              </a:ext>
            </a:extLst>
          </p:cNvPr>
          <p:cNvSpPr/>
          <p:nvPr/>
        </p:nvSpPr>
        <p:spPr>
          <a:xfrm>
            <a:off x="474089" y="2263358"/>
            <a:ext cx="2528836" cy="124264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Rectangle 3">
            <a:extLst>
              <a:ext uri="{FF2B5EF4-FFF2-40B4-BE49-F238E27FC236}">
                <a16:creationId xmlns:a16="http://schemas.microsoft.com/office/drawing/2014/main" id="{13D39D13-CBF5-2540-926F-0650440A73E7}"/>
              </a:ext>
            </a:extLst>
          </p:cNvPr>
          <p:cNvSpPr/>
          <p:nvPr/>
        </p:nvSpPr>
        <p:spPr>
          <a:xfrm>
            <a:off x="474089" y="3501648"/>
            <a:ext cx="2528836" cy="14191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ectangle 4">
            <a:extLst>
              <a:ext uri="{FF2B5EF4-FFF2-40B4-BE49-F238E27FC236}">
                <a16:creationId xmlns:a16="http://schemas.microsoft.com/office/drawing/2014/main" id="{D67D013F-60B4-6147-8806-9814C658D548}"/>
              </a:ext>
            </a:extLst>
          </p:cNvPr>
          <p:cNvSpPr/>
          <p:nvPr/>
        </p:nvSpPr>
        <p:spPr>
          <a:xfrm>
            <a:off x="3379443" y="2286878"/>
            <a:ext cx="2528836" cy="1242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ectangle 5">
            <a:extLst>
              <a:ext uri="{FF2B5EF4-FFF2-40B4-BE49-F238E27FC236}">
                <a16:creationId xmlns:a16="http://schemas.microsoft.com/office/drawing/2014/main" id="{C4A457C4-D895-1B49-8801-AEA4FFCDAB68}"/>
              </a:ext>
            </a:extLst>
          </p:cNvPr>
          <p:cNvSpPr/>
          <p:nvPr/>
        </p:nvSpPr>
        <p:spPr>
          <a:xfrm>
            <a:off x="3385622" y="3548481"/>
            <a:ext cx="2528836" cy="1372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a:extLst>
              <a:ext uri="{FF2B5EF4-FFF2-40B4-BE49-F238E27FC236}">
                <a16:creationId xmlns:a16="http://schemas.microsoft.com/office/drawing/2014/main" id="{8369FEF6-64FD-6642-A937-FC7F9622170F}"/>
              </a:ext>
            </a:extLst>
          </p:cNvPr>
          <p:cNvSpPr/>
          <p:nvPr/>
        </p:nvSpPr>
        <p:spPr>
          <a:xfrm>
            <a:off x="6265025" y="2265009"/>
            <a:ext cx="2528836" cy="124264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a:extLst>
              <a:ext uri="{FF2B5EF4-FFF2-40B4-BE49-F238E27FC236}">
                <a16:creationId xmlns:a16="http://schemas.microsoft.com/office/drawing/2014/main" id="{1E5E4B4D-68B5-DA46-AC6E-6A7D8AE90A4B}"/>
              </a:ext>
            </a:extLst>
          </p:cNvPr>
          <p:cNvSpPr/>
          <p:nvPr/>
        </p:nvSpPr>
        <p:spPr>
          <a:xfrm>
            <a:off x="6270289" y="3517931"/>
            <a:ext cx="2528836" cy="1372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9" name="Picture 8">
            <a:extLst>
              <a:ext uri="{FF2B5EF4-FFF2-40B4-BE49-F238E27FC236}">
                <a16:creationId xmlns:a16="http://schemas.microsoft.com/office/drawing/2014/main" id="{885DEF12-A02B-8448-8C79-3DA59D6E44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2373" y="2439569"/>
            <a:ext cx="622121" cy="908624"/>
          </a:xfrm>
          <a:prstGeom prst="rect">
            <a:avLst/>
          </a:prstGeom>
        </p:spPr>
      </p:pic>
      <p:pic>
        <p:nvPicPr>
          <p:cNvPr id="10" name="Picture 9">
            <a:extLst>
              <a:ext uri="{FF2B5EF4-FFF2-40B4-BE49-F238E27FC236}">
                <a16:creationId xmlns:a16="http://schemas.microsoft.com/office/drawing/2014/main" id="{DECF210C-2925-2540-973B-5E48C6B1E9D3}"/>
              </a:ext>
            </a:extLst>
          </p:cNvPr>
          <p:cNvPicPr>
            <a:picLocks noChangeAspect="1"/>
          </p:cNvPicPr>
          <p:nvPr/>
        </p:nvPicPr>
        <p:blipFill>
          <a:blip r:embed="rId3"/>
          <a:stretch>
            <a:fillRect/>
          </a:stretch>
        </p:blipFill>
        <p:spPr>
          <a:xfrm>
            <a:off x="4091684" y="2432813"/>
            <a:ext cx="1089846" cy="996187"/>
          </a:xfrm>
          <a:prstGeom prst="rect">
            <a:avLst/>
          </a:prstGeom>
        </p:spPr>
      </p:pic>
      <p:pic>
        <p:nvPicPr>
          <p:cNvPr id="11" name="Picture 10">
            <a:extLst>
              <a:ext uri="{FF2B5EF4-FFF2-40B4-BE49-F238E27FC236}">
                <a16:creationId xmlns:a16="http://schemas.microsoft.com/office/drawing/2014/main" id="{72A1C4BD-9CAF-7E42-9358-1C3539F938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9079" y="2423475"/>
            <a:ext cx="924718" cy="924718"/>
          </a:xfrm>
          <a:prstGeom prst="rect">
            <a:avLst/>
          </a:prstGeom>
        </p:spPr>
      </p:pic>
      <p:sp>
        <p:nvSpPr>
          <p:cNvPr id="12" name="Text Placeholder 2">
            <a:extLst>
              <a:ext uri="{FF2B5EF4-FFF2-40B4-BE49-F238E27FC236}">
                <a16:creationId xmlns:a16="http://schemas.microsoft.com/office/drawing/2014/main" id="{B9B8FD9C-D169-DD4D-B6A5-96004116821A}"/>
              </a:ext>
            </a:extLst>
          </p:cNvPr>
          <p:cNvSpPr txBox="1">
            <a:spLocks/>
          </p:cNvSpPr>
          <p:nvPr/>
        </p:nvSpPr>
        <p:spPr>
          <a:xfrm>
            <a:off x="562972" y="3606759"/>
            <a:ext cx="2160924" cy="30520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800" dirty="0">
                <a:latin typeface="+mj-lt"/>
                <a:cs typeface="Arial" panose="020B0604020202020204" pitchFamily="34" charset="0"/>
              </a:rPr>
              <a:t>Improved clinical decision making</a:t>
            </a:r>
          </a:p>
        </p:txBody>
      </p:sp>
      <p:sp>
        <p:nvSpPr>
          <p:cNvPr id="13" name="Text Placeholder 2">
            <a:extLst>
              <a:ext uri="{FF2B5EF4-FFF2-40B4-BE49-F238E27FC236}">
                <a16:creationId xmlns:a16="http://schemas.microsoft.com/office/drawing/2014/main" id="{75E9EE7B-7910-E549-8CAC-CFC3B8CC2D0E}"/>
              </a:ext>
            </a:extLst>
          </p:cNvPr>
          <p:cNvSpPr txBox="1">
            <a:spLocks/>
          </p:cNvSpPr>
          <p:nvPr/>
        </p:nvSpPr>
        <p:spPr>
          <a:xfrm>
            <a:off x="3556145" y="3599851"/>
            <a:ext cx="2160924" cy="30520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800" dirty="0">
                <a:latin typeface="+mj-lt"/>
                <a:cs typeface="Arial" panose="020B0604020202020204" pitchFamily="34" charset="0"/>
              </a:rPr>
              <a:t>Increased and improved collaboration among health care teams</a:t>
            </a:r>
          </a:p>
        </p:txBody>
      </p:sp>
      <p:sp>
        <p:nvSpPr>
          <p:cNvPr id="14" name="Text Placeholder 2">
            <a:extLst>
              <a:ext uri="{FF2B5EF4-FFF2-40B4-BE49-F238E27FC236}">
                <a16:creationId xmlns:a16="http://schemas.microsoft.com/office/drawing/2014/main" id="{14FFFC6B-D2B1-C64F-AB2E-0635C2973C28}"/>
              </a:ext>
            </a:extLst>
          </p:cNvPr>
          <p:cNvSpPr txBox="1">
            <a:spLocks/>
          </p:cNvSpPr>
          <p:nvPr/>
        </p:nvSpPr>
        <p:spPr>
          <a:xfrm>
            <a:off x="6338251" y="3627444"/>
            <a:ext cx="2328566" cy="30520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1800" dirty="0">
                <a:latin typeface="+mj-lt"/>
                <a:cs typeface="Arial" panose="020B0604020202020204" pitchFamily="34" charset="0"/>
              </a:rPr>
              <a:t>Automation which helps with burden reduction</a:t>
            </a:r>
          </a:p>
        </p:txBody>
      </p:sp>
      <p:sp>
        <p:nvSpPr>
          <p:cNvPr id="15" name="Title 14">
            <a:extLst>
              <a:ext uri="{FF2B5EF4-FFF2-40B4-BE49-F238E27FC236}">
                <a16:creationId xmlns:a16="http://schemas.microsoft.com/office/drawing/2014/main" id="{8B0CC487-157D-4C60-A57C-19A6B7901032}"/>
              </a:ext>
            </a:extLst>
          </p:cNvPr>
          <p:cNvSpPr>
            <a:spLocks noGrp="1"/>
          </p:cNvSpPr>
          <p:nvPr>
            <p:ph type="title"/>
          </p:nvPr>
        </p:nvSpPr>
        <p:spPr>
          <a:xfrm>
            <a:off x="838200" y="653370"/>
            <a:ext cx="10515600" cy="646331"/>
          </a:xfrm>
        </p:spPr>
        <p:txBody>
          <a:bodyPr/>
          <a:lstStyle/>
          <a:p>
            <a:r>
              <a:rPr lang="en-US" dirty="0">
                <a:latin typeface="+mj-lt"/>
              </a:rPr>
              <a:t>Why Partner with </a:t>
            </a:r>
            <a:r>
              <a:rPr lang="en-US" dirty="0" err="1">
                <a:latin typeface="+mj-lt"/>
              </a:rPr>
              <a:t>CyncHealth</a:t>
            </a:r>
            <a:r>
              <a:rPr lang="en-US" dirty="0">
                <a:latin typeface="+mj-lt"/>
              </a:rPr>
              <a:t>? </a:t>
            </a:r>
          </a:p>
        </p:txBody>
      </p:sp>
      <p:sp>
        <p:nvSpPr>
          <p:cNvPr id="2" name="TextBox 1">
            <a:extLst>
              <a:ext uri="{FF2B5EF4-FFF2-40B4-BE49-F238E27FC236}">
                <a16:creationId xmlns:a16="http://schemas.microsoft.com/office/drawing/2014/main" id="{E29316E0-D8DB-4425-80F2-0C1A6B11E744}"/>
              </a:ext>
            </a:extLst>
          </p:cNvPr>
          <p:cNvSpPr txBox="1"/>
          <p:nvPr/>
        </p:nvSpPr>
        <p:spPr>
          <a:xfrm>
            <a:off x="1038220" y="1470335"/>
            <a:ext cx="10315580" cy="646331"/>
          </a:xfrm>
          <a:prstGeom prst="rect">
            <a:avLst/>
          </a:prstGeom>
          <a:noFill/>
        </p:spPr>
        <p:txBody>
          <a:bodyPr wrap="square" rtlCol="0">
            <a:spAutoFit/>
          </a:bodyPr>
          <a:lstStyle/>
          <a:p>
            <a:r>
              <a:rPr lang="en-US" dirty="0">
                <a:latin typeface="+mj-lt"/>
              </a:rPr>
              <a:t>Research with electronic health records has demonstrated the following </a:t>
            </a:r>
            <a:r>
              <a:rPr lang="en-US" sz="1100" dirty="0">
                <a:latin typeface="+mj-lt"/>
              </a:rPr>
              <a:t>(Rudin, et al., 2020)</a:t>
            </a:r>
            <a:r>
              <a:rPr lang="en-US" dirty="0">
                <a:latin typeface="+mj-lt"/>
              </a:rPr>
              <a:t>:</a:t>
            </a:r>
          </a:p>
          <a:p>
            <a:endParaRPr lang="en-US" dirty="0">
              <a:latin typeface="+mj-lt"/>
            </a:endParaRPr>
          </a:p>
        </p:txBody>
      </p:sp>
      <p:sp>
        <p:nvSpPr>
          <p:cNvPr id="16" name="Rectangle 15">
            <a:extLst>
              <a:ext uri="{FF2B5EF4-FFF2-40B4-BE49-F238E27FC236}">
                <a16:creationId xmlns:a16="http://schemas.microsoft.com/office/drawing/2014/main" id="{9A5B07CA-2AB8-4E5D-B3B9-7EA437E14B17}"/>
              </a:ext>
            </a:extLst>
          </p:cNvPr>
          <p:cNvSpPr/>
          <p:nvPr/>
        </p:nvSpPr>
        <p:spPr>
          <a:xfrm>
            <a:off x="9190927" y="2259001"/>
            <a:ext cx="2528836" cy="124264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Rectangle 16">
            <a:extLst>
              <a:ext uri="{FF2B5EF4-FFF2-40B4-BE49-F238E27FC236}">
                <a16:creationId xmlns:a16="http://schemas.microsoft.com/office/drawing/2014/main" id="{C65D0D41-EB55-4C70-AF47-BD774BC3628F}"/>
              </a:ext>
            </a:extLst>
          </p:cNvPr>
          <p:cNvSpPr/>
          <p:nvPr/>
        </p:nvSpPr>
        <p:spPr>
          <a:xfrm>
            <a:off x="9205807" y="3511469"/>
            <a:ext cx="2528836" cy="1372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pic>
        <p:nvPicPr>
          <p:cNvPr id="19" name="Graphic 18" descr="Group brainstorm">
            <a:extLst>
              <a:ext uri="{FF2B5EF4-FFF2-40B4-BE49-F238E27FC236}">
                <a16:creationId xmlns:a16="http://schemas.microsoft.com/office/drawing/2014/main" id="{96647C44-E12A-408F-9361-D61B915244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98145" y="2418641"/>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E6328FBF-E9DB-42A5-8DF9-08E59767FC6D}"/>
              </a:ext>
            </a:extLst>
          </p:cNvPr>
          <p:cNvPicPr>
            <a:picLocks noChangeAspect="1"/>
          </p:cNvPicPr>
          <p:nvPr/>
        </p:nvPicPr>
        <p:blipFill>
          <a:blip r:embed="rId7"/>
          <a:stretch>
            <a:fillRect/>
          </a:stretch>
        </p:blipFill>
        <p:spPr>
          <a:xfrm>
            <a:off x="10279587" y="5337102"/>
            <a:ext cx="1776434" cy="1436967"/>
          </a:xfrm>
          <a:prstGeom prst="rect">
            <a:avLst/>
          </a:prstGeom>
        </p:spPr>
      </p:pic>
      <p:sp>
        <p:nvSpPr>
          <p:cNvPr id="18" name="TextBox 17">
            <a:extLst>
              <a:ext uri="{FF2B5EF4-FFF2-40B4-BE49-F238E27FC236}">
                <a16:creationId xmlns:a16="http://schemas.microsoft.com/office/drawing/2014/main" id="{3CA3A500-6191-45D6-91CE-FEA258EFDC4E}"/>
              </a:ext>
            </a:extLst>
          </p:cNvPr>
          <p:cNvSpPr txBox="1"/>
          <p:nvPr/>
        </p:nvSpPr>
        <p:spPr>
          <a:xfrm>
            <a:off x="9205807" y="3620399"/>
            <a:ext cx="2528836" cy="923330"/>
          </a:xfrm>
          <a:prstGeom prst="rect">
            <a:avLst/>
          </a:prstGeom>
          <a:noFill/>
        </p:spPr>
        <p:txBody>
          <a:bodyPr wrap="square" rtlCol="0">
            <a:spAutoFit/>
          </a:bodyPr>
          <a:lstStyle/>
          <a:p>
            <a:pPr algn="ctr"/>
            <a:r>
              <a:rPr lang="en-US" dirty="0">
                <a:solidFill>
                  <a:schemeClr val="tx1"/>
                </a:solidFill>
                <a:latin typeface="+mj-lt"/>
              </a:rPr>
              <a:t>Enhanced triaging of care </a:t>
            </a:r>
          </a:p>
          <a:p>
            <a:endParaRPr lang="en-US" dirty="0">
              <a:latin typeface="+mj-lt"/>
            </a:endParaRPr>
          </a:p>
        </p:txBody>
      </p:sp>
    </p:spTree>
    <p:extLst>
      <p:ext uri="{BB962C8B-B14F-4D97-AF65-F5344CB8AC3E}">
        <p14:creationId xmlns:p14="http://schemas.microsoft.com/office/powerpoint/2010/main" val="1359646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CB14-A4C1-43D3-8FE6-98ECF656E03B}"/>
              </a:ext>
            </a:extLst>
          </p:cNvPr>
          <p:cNvSpPr>
            <a:spLocks noGrp="1"/>
          </p:cNvSpPr>
          <p:nvPr>
            <p:ph type="title"/>
          </p:nvPr>
        </p:nvSpPr>
        <p:spPr>
          <a:xfrm>
            <a:off x="838200" y="1385778"/>
            <a:ext cx="10515600" cy="646331"/>
          </a:xfrm>
        </p:spPr>
        <p:txBody>
          <a:bodyPr/>
          <a:lstStyle/>
          <a:p>
            <a:r>
              <a:rPr lang="en-US" dirty="0">
                <a:latin typeface="+mn-lt"/>
              </a:rPr>
              <a:t>Projects Fall into 3 Categories </a:t>
            </a:r>
          </a:p>
        </p:txBody>
      </p:sp>
      <p:graphicFrame>
        <p:nvGraphicFramePr>
          <p:cNvPr id="4" name="Content Placeholder 2">
            <a:extLst>
              <a:ext uri="{FF2B5EF4-FFF2-40B4-BE49-F238E27FC236}">
                <a16:creationId xmlns:a16="http://schemas.microsoft.com/office/drawing/2014/main" id="{F37F8816-3263-4FD9-AD65-710CA7BF6B33}"/>
              </a:ext>
            </a:extLst>
          </p:cNvPr>
          <p:cNvGraphicFramePr>
            <a:graphicFrameLocks noGrp="1"/>
          </p:cNvGraphicFramePr>
          <p:nvPr>
            <p:ph sz="quarter" idx="10"/>
            <p:extLst>
              <p:ext uri="{D42A27DB-BD31-4B8C-83A1-F6EECF244321}">
                <p14:modId xmlns:p14="http://schemas.microsoft.com/office/powerpoint/2010/main" val="1337832354"/>
              </p:ext>
            </p:extLst>
          </p:nvPr>
        </p:nvGraphicFramePr>
        <p:xfrm>
          <a:off x="838200" y="1879600"/>
          <a:ext cx="9656763" cy="397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company name&#10;&#10;Description automatically generated">
            <a:extLst>
              <a:ext uri="{FF2B5EF4-FFF2-40B4-BE49-F238E27FC236}">
                <a16:creationId xmlns:a16="http://schemas.microsoft.com/office/drawing/2014/main" id="{D444A568-1997-40E0-9029-277885E868B1}"/>
              </a:ext>
            </a:extLst>
          </p:cNvPr>
          <p:cNvPicPr>
            <a:picLocks noChangeAspect="1"/>
          </p:cNvPicPr>
          <p:nvPr/>
        </p:nvPicPr>
        <p:blipFill>
          <a:blip r:embed="rId7"/>
          <a:stretch>
            <a:fillRect/>
          </a:stretch>
        </p:blipFill>
        <p:spPr>
          <a:xfrm>
            <a:off x="10279587" y="5337102"/>
            <a:ext cx="1776434" cy="1436967"/>
          </a:xfrm>
          <a:prstGeom prst="rect">
            <a:avLst/>
          </a:prstGeom>
        </p:spPr>
      </p:pic>
    </p:spTree>
    <p:extLst>
      <p:ext uri="{BB962C8B-B14F-4D97-AF65-F5344CB8AC3E}">
        <p14:creationId xmlns:p14="http://schemas.microsoft.com/office/powerpoint/2010/main" val="3791327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86E1-3604-42F0-A187-8E3022B855ED}"/>
              </a:ext>
            </a:extLst>
          </p:cNvPr>
          <p:cNvSpPr>
            <a:spLocks noGrp="1"/>
          </p:cNvSpPr>
          <p:nvPr>
            <p:ph type="title"/>
          </p:nvPr>
        </p:nvSpPr>
        <p:spPr>
          <a:xfrm>
            <a:off x="838200" y="365126"/>
            <a:ext cx="10515600" cy="1306440"/>
          </a:xfrm>
        </p:spPr>
        <p:txBody>
          <a:bodyPr>
            <a:normAutofit/>
          </a:bodyPr>
          <a:lstStyle/>
          <a:p>
            <a:pPr algn="ctr"/>
            <a:r>
              <a:rPr lang="en-US">
                <a:latin typeface="+mn-lt"/>
              </a:rPr>
              <a:t>What to know about health data….</a:t>
            </a:r>
          </a:p>
        </p:txBody>
      </p:sp>
      <p:sp>
        <p:nvSpPr>
          <p:cNvPr id="3" name="Content Placeholder 2">
            <a:extLst>
              <a:ext uri="{FF2B5EF4-FFF2-40B4-BE49-F238E27FC236}">
                <a16:creationId xmlns:a16="http://schemas.microsoft.com/office/drawing/2014/main" id="{BA6EFB5E-5469-4CC3-9C94-448E5FB5BF50}"/>
              </a:ext>
            </a:extLst>
          </p:cNvPr>
          <p:cNvSpPr>
            <a:spLocks noGrp="1"/>
          </p:cNvSpPr>
          <p:nvPr>
            <p:ph idx="1"/>
          </p:nvPr>
        </p:nvSpPr>
        <p:spPr>
          <a:xfrm>
            <a:off x="1995715" y="2000249"/>
            <a:ext cx="8197410" cy="4128837"/>
          </a:xfrm>
        </p:spPr>
        <p:txBody>
          <a:bodyPr>
            <a:normAutofit/>
          </a:bodyPr>
          <a:lstStyle/>
          <a:p>
            <a:r>
              <a:rPr lang="en-US" sz="2000" b="1" dirty="0">
                <a:latin typeface="+mn-lt"/>
              </a:rPr>
              <a:t>De-identified data </a:t>
            </a:r>
            <a:r>
              <a:rPr lang="en-US" sz="2000" dirty="0">
                <a:latin typeface="+mn-lt"/>
              </a:rPr>
              <a:t>- data set which has identifying information removed and is often considered low risk by data governance and an institutional review board. </a:t>
            </a:r>
          </a:p>
          <a:p>
            <a:r>
              <a:rPr lang="en-US" sz="2000" b="1" dirty="0">
                <a:latin typeface="+mn-lt"/>
              </a:rPr>
              <a:t>Limited data set </a:t>
            </a:r>
            <a:r>
              <a:rPr lang="en-US" sz="2000" dirty="0">
                <a:latin typeface="+mn-lt"/>
              </a:rPr>
              <a:t>- data set that is stripped of certain direct identifiers specified in the HIPAA Privacy Rule. A limited data set may be disclosed to an outside party without a patient’s authorization only if the purpose of the disclosure is for research, public health, or health care operations purposes and the person or entity receiving the information signs a data use agreement (DUA) with the covered entity or its business associate.</a:t>
            </a:r>
          </a:p>
        </p:txBody>
      </p:sp>
      <p:sp>
        <p:nvSpPr>
          <p:cNvPr id="4" name="Slide Number Placeholder 3">
            <a:extLst>
              <a:ext uri="{FF2B5EF4-FFF2-40B4-BE49-F238E27FC236}">
                <a16:creationId xmlns:a16="http://schemas.microsoft.com/office/drawing/2014/main" id="{0F1D83D8-57F3-4F57-BEFA-9B4CE3434932}"/>
              </a:ext>
            </a:extLst>
          </p:cNvPr>
          <p:cNvSpPr>
            <a:spLocks noGrp="1"/>
          </p:cNvSpPr>
          <p:nvPr>
            <p:ph type="sldNum" sz="quarter" idx="12"/>
          </p:nvPr>
        </p:nvSpPr>
        <p:spPr>
          <a:xfrm>
            <a:off x="8610600" y="6356350"/>
            <a:ext cx="2743200" cy="365125"/>
          </a:xfrm>
        </p:spPr>
        <p:txBody>
          <a:bodyPr>
            <a:normAutofit/>
          </a:bodyPr>
          <a:lstStyle/>
          <a:p>
            <a:pPr>
              <a:spcAft>
                <a:spcPts val="600"/>
              </a:spcAft>
            </a:pPr>
            <a:fld id="{B0B6D20F-968F-4DA1-B966-FFE57FC466F0}" type="slidenum">
              <a:rPr lang="en-US" smtClean="0"/>
              <a:pPr>
                <a:spcAft>
                  <a:spcPts val="600"/>
                </a:spcAft>
              </a:pPr>
              <a:t>38</a:t>
            </a:fld>
            <a:endParaRPr lang="en-US"/>
          </a:p>
        </p:txBody>
      </p:sp>
      <p:pic>
        <p:nvPicPr>
          <p:cNvPr id="10" name="Picture 9" descr="Logo, company name&#10;&#10;Description automatically generated">
            <a:extLst>
              <a:ext uri="{FF2B5EF4-FFF2-40B4-BE49-F238E27FC236}">
                <a16:creationId xmlns:a16="http://schemas.microsoft.com/office/drawing/2014/main" id="{00BEA523-3A84-41B7-B547-64B67ECBD11A}"/>
              </a:ext>
            </a:extLst>
          </p:cNvPr>
          <p:cNvPicPr>
            <a:picLocks noChangeAspect="1"/>
          </p:cNvPicPr>
          <p:nvPr/>
        </p:nvPicPr>
        <p:blipFill>
          <a:blip r:embed="rId2"/>
          <a:stretch>
            <a:fillRect/>
          </a:stretch>
        </p:blipFill>
        <p:spPr>
          <a:xfrm>
            <a:off x="10279587" y="5337102"/>
            <a:ext cx="1776434" cy="1436967"/>
          </a:xfrm>
          <a:prstGeom prst="rect">
            <a:avLst/>
          </a:prstGeom>
        </p:spPr>
      </p:pic>
    </p:spTree>
    <p:extLst>
      <p:ext uri="{BB962C8B-B14F-4D97-AF65-F5344CB8AC3E}">
        <p14:creationId xmlns:p14="http://schemas.microsoft.com/office/powerpoint/2010/main" val="3454467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604C-5512-4818-B77E-C178C5978936}"/>
              </a:ext>
            </a:extLst>
          </p:cNvPr>
          <p:cNvSpPr>
            <a:spLocks noGrp="1"/>
          </p:cNvSpPr>
          <p:nvPr>
            <p:ph type="title"/>
          </p:nvPr>
        </p:nvSpPr>
        <p:spPr>
          <a:xfrm>
            <a:off x="838200" y="365126"/>
            <a:ext cx="10515600" cy="1306440"/>
          </a:xfrm>
        </p:spPr>
        <p:txBody>
          <a:bodyPr>
            <a:normAutofit/>
          </a:bodyPr>
          <a:lstStyle/>
          <a:p>
            <a:pPr algn="ctr"/>
            <a:r>
              <a:rPr lang="en-US">
                <a:latin typeface="+mn-lt"/>
              </a:rPr>
              <a:t>Project Eligibility </a:t>
            </a:r>
          </a:p>
        </p:txBody>
      </p:sp>
      <p:sp>
        <p:nvSpPr>
          <p:cNvPr id="3" name="Content Placeholder 2">
            <a:extLst>
              <a:ext uri="{FF2B5EF4-FFF2-40B4-BE49-F238E27FC236}">
                <a16:creationId xmlns:a16="http://schemas.microsoft.com/office/drawing/2014/main" id="{796CD120-0243-4E36-AD71-307D75AB7949}"/>
              </a:ext>
            </a:extLst>
          </p:cNvPr>
          <p:cNvSpPr>
            <a:spLocks noGrp="1"/>
          </p:cNvSpPr>
          <p:nvPr>
            <p:ph idx="1"/>
          </p:nvPr>
        </p:nvSpPr>
        <p:spPr>
          <a:xfrm>
            <a:off x="1995715" y="2000249"/>
            <a:ext cx="8197410" cy="4128837"/>
          </a:xfrm>
        </p:spPr>
        <p:txBody>
          <a:bodyPr>
            <a:normAutofit/>
          </a:bodyPr>
          <a:lstStyle/>
          <a:p>
            <a:r>
              <a:rPr lang="en-US" sz="2000" dirty="0">
                <a:latin typeface="+mn-lt"/>
              </a:rPr>
              <a:t>All project proposals must align with the values and mission of CyncHealth. The individual or team submitting a project must be:</a:t>
            </a:r>
          </a:p>
          <a:p>
            <a:pPr lvl="1"/>
            <a:r>
              <a:rPr lang="en-US" sz="2000" dirty="0">
                <a:latin typeface="+mn-lt"/>
              </a:rPr>
              <a:t>A CyncHealth participant </a:t>
            </a:r>
          </a:p>
          <a:p>
            <a:pPr lvl="1"/>
            <a:r>
              <a:rPr lang="en-US" sz="2000" dirty="0">
                <a:latin typeface="+mn-lt"/>
              </a:rPr>
              <a:t>An employee and/or student of a community-based organization, academic institution and/or health system whose mission aligns with the mission of CyncHealth</a:t>
            </a:r>
          </a:p>
          <a:p>
            <a:endParaRPr lang="en-US" sz="2000" dirty="0">
              <a:latin typeface="+mn-lt"/>
            </a:endParaRPr>
          </a:p>
        </p:txBody>
      </p:sp>
      <p:sp>
        <p:nvSpPr>
          <p:cNvPr id="4" name="Slide Number Placeholder 3">
            <a:extLst>
              <a:ext uri="{FF2B5EF4-FFF2-40B4-BE49-F238E27FC236}">
                <a16:creationId xmlns:a16="http://schemas.microsoft.com/office/drawing/2014/main" id="{D6A50FA2-E868-4782-8338-097696003A82}"/>
              </a:ext>
            </a:extLst>
          </p:cNvPr>
          <p:cNvSpPr>
            <a:spLocks noGrp="1"/>
          </p:cNvSpPr>
          <p:nvPr>
            <p:ph type="sldNum" sz="quarter" idx="12"/>
          </p:nvPr>
        </p:nvSpPr>
        <p:spPr>
          <a:xfrm>
            <a:off x="8610600" y="6356350"/>
            <a:ext cx="2743200" cy="365125"/>
          </a:xfrm>
        </p:spPr>
        <p:txBody>
          <a:bodyPr>
            <a:normAutofit/>
          </a:bodyPr>
          <a:lstStyle/>
          <a:p>
            <a:pPr>
              <a:spcAft>
                <a:spcPts val="600"/>
              </a:spcAft>
            </a:pPr>
            <a:fld id="{B0B6D20F-968F-4DA1-B966-FFE57FC466F0}" type="slidenum">
              <a:rPr lang="en-US" smtClean="0"/>
              <a:pPr>
                <a:spcAft>
                  <a:spcPts val="600"/>
                </a:spcAft>
              </a:pPr>
              <a:t>39</a:t>
            </a:fld>
            <a:endParaRPr lang="en-US"/>
          </a:p>
        </p:txBody>
      </p:sp>
      <p:pic>
        <p:nvPicPr>
          <p:cNvPr id="10" name="Picture 9" descr="Logo, company name&#10;&#10;Description automatically generated">
            <a:extLst>
              <a:ext uri="{FF2B5EF4-FFF2-40B4-BE49-F238E27FC236}">
                <a16:creationId xmlns:a16="http://schemas.microsoft.com/office/drawing/2014/main" id="{35DE1CFB-EC32-41D2-AC1C-A7A9CD1EB118}"/>
              </a:ext>
            </a:extLst>
          </p:cNvPr>
          <p:cNvPicPr>
            <a:picLocks noChangeAspect="1"/>
          </p:cNvPicPr>
          <p:nvPr/>
        </p:nvPicPr>
        <p:blipFill>
          <a:blip r:embed="rId2"/>
          <a:stretch>
            <a:fillRect/>
          </a:stretch>
        </p:blipFill>
        <p:spPr>
          <a:xfrm>
            <a:off x="10279587" y="5337102"/>
            <a:ext cx="1776434" cy="1436967"/>
          </a:xfrm>
          <a:prstGeom prst="rect">
            <a:avLst/>
          </a:prstGeom>
        </p:spPr>
      </p:pic>
    </p:spTree>
    <p:extLst>
      <p:ext uri="{BB962C8B-B14F-4D97-AF65-F5344CB8AC3E}">
        <p14:creationId xmlns:p14="http://schemas.microsoft.com/office/powerpoint/2010/main" val="8559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patient with solid fill">
            <a:extLst>
              <a:ext uri="{FF2B5EF4-FFF2-40B4-BE49-F238E27FC236}">
                <a16:creationId xmlns:a16="http://schemas.microsoft.com/office/drawing/2014/main" id="{C78A9C58-B5A5-4B22-943C-F3C0066DBC2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607684" y="3501974"/>
            <a:ext cx="1234440" cy="1234440"/>
          </a:xfrm>
        </p:spPr>
      </p:pic>
      <p:sp>
        <p:nvSpPr>
          <p:cNvPr id="5" name="Title 2">
            <a:extLst>
              <a:ext uri="{FF2B5EF4-FFF2-40B4-BE49-F238E27FC236}">
                <a16:creationId xmlns:a16="http://schemas.microsoft.com/office/drawing/2014/main" id="{C2490876-1602-4AE3-9979-49E600D51C18}"/>
              </a:ext>
            </a:extLst>
          </p:cNvPr>
          <p:cNvSpPr txBox="1">
            <a:spLocks/>
          </p:cNvSpPr>
          <p:nvPr/>
        </p:nvSpPr>
        <p:spPr>
          <a:xfrm>
            <a:off x="593802" y="966355"/>
            <a:ext cx="10515600" cy="701731"/>
          </a:xfrm>
          <a:prstGeom prst="rect">
            <a:avLst/>
          </a:prstGeom>
          <a:solidFill>
            <a:schemeClr val="bg1"/>
          </a:solidFill>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Current Situation </a:t>
            </a:r>
          </a:p>
        </p:txBody>
      </p:sp>
      <p:pic>
        <p:nvPicPr>
          <p:cNvPr id="8" name="Graphic 7" descr="Doctor male with solid fill">
            <a:extLst>
              <a:ext uri="{FF2B5EF4-FFF2-40B4-BE49-F238E27FC236}">
                <a16:creationId xmlns:a16="http://schemas.microsoft.com/office/drawing/2014/main" id="{39E2AF73-F202-4BF9-B84F-EA5554BCDB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8065" y="3396923"/>
            <a:ext cx="1244885" cy="1244885"/>
          </a:xfrm>
          <a:prstGeom prst="rect">
            <a:avLst/>
          </a:prstGeom>
        </p:spPr>
      </p:pic>
      <p:pic>
        <p:nvPicPr>
          <p:cNvPr id="34" name="Graphic 33" descr="Sling with solid fill">
            <a:extLst>
              <a:ext uri="{FF2B5EF4-FFF2-40B4-BE49-F238E27FC236}">
                <a16:creationId xmlns:a16="http://schemas.microsoft.com/office/drawing/2014/main" id="{1A547239-373E-4C6B-89AB-79467A1168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96277" y="5199353"/>
            <a:ext cx="1234440" cy="1234440"/>
          </a:xfrm>
          <a:prstGeom prst="rect">
            <a:avLst/>
          </a:prstGeom>
        </p:spPr>
      </p:pic>
      <p:pic>
        <p:nvPicPr>
          <p:cNvPr id="36" name="Graphic 35" descr="Ambulance with solid fill">
            <a:extLst>
              <a:ext uri="{FF2B5EF4-FFF2-40B4-BE49-F238E27FC236}">
                <a16:creationId xmlns:a16="http://schemas.microsoft.com/office/drawing/2014/main" id="{4F790CAE-32FB-41A5-8C6F-342800F706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91625" y="2148725"/>
            <a:ext cx="1234440" cy="1234440"/>
          </a:xfrm>
          <a:prstGeom prst="rect">
            <a:avLst/>
          </a:prstGeom>
        </p:spPr>
      </p:pic>
      <p:pic>
        <p:nvPicPr>
          <p:cNvPr id="38" name="Graphic 37" descr="Medicine with solid fill">
            <a:extLst>
              <a:ext uri="{FF2B5EF4-FFF2-40B4-BE49-F238E27FC236}">
                <a16:creationId xmlns:a16="http://schemas.microsoft.com/office/drawing/2014/main" id="{A00B1D0A-AB5E-4EDE-B1C1-6B55B8E00D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8960" y="2180104"/>
            <a:ext cx="1234440" cy="1234440"/>
          </a:xfrm>
          <a:prstGeom prst="rect">
            <a:avLst/>
          </a:prstGeom>
        </p:spPr>
      </p:pic>
      <p:pic>
        <p:nvPicPr>
          <p:cNvPr id="40" name="Graphic 39" descr="Medical with solid fill">
            <a:extLst>
              <a:ext uri="{FF2B5EF4-FFF2-40B4-BE49-F238E27FC236}">
                <a16:creationId xmlns:a16="http://schemas.microsoft.com/office/drawing/2014/main" id="{5C119D46-4704-453C-9159-5071961296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72055" y="1691388"/>
            <a:ext cx="1234440" cy="1234440"/>
          </a:xfrm>
          <a:prstGeom prst="rect">
            <a:avLst/>
          </a:prstGeom>
        </p:spPr>
      </p:pic>
      <p:pic>
        <p:nvPicPr>
          <p:cNvPr id="42" name="Graphic 41" descr="Court with solid fill">
            <a:extLst>
              <a:ext uri="{FF2B5EF4-FFF2-40B4-BE49-F238E27FC236}">
                <a16:creationId xmlns:a16="http://schemas.microsoft.com/office/drawing/2014/main" id="{C5A6EB3B-FAFE-458A-A983-DA83E90A153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36760" y="5341893"/>
            <a:ext cx="1234440" cy="1234440"/>
          </a:xfrm>
          <a:prstGeom prst="rect">
            <a:avLst/>
          </a:prstGeom>
        </p:spPr>
      </p:pic>
      <p:pic>
        <p:nvPicPr>
          <p:cNvPr id="44" name="Graphic 43" descr="City with solid fill">
            <a:extLst>
              <a:ext uri="{FF2B5EF4-FFF2-40B4-BE49-F238E27FC236}">
                <a16:creationId xmlns:a16="http://schemas.microsoft.com/office/drawing/2014/main" id="{18F533FF-9D87-4365-ABC4-37E544CB3DF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83171" y="3484685"/>
            <a:ext cx="1234440" cy="1234440"/>
          </a:xfrm>
          <a:prstGeom prst="rect">
            <a:avLst/>
          </a:prstGeom>
        </p:spPr>
      </p:pic>
      <p:pic>
        <p:nvPicPr>
          <p:cNvPr id="46" name="Graphic 45" descr="Beaker with solid fill">
            <a:extLst>
              <a:ext uri="{FF2B5EF4-FFF2-40B4-BE49-F238E27FC236}">
                <a16:creationId xmlns:a16="http://schemas.microsoft.com/office/drawing/2014/main" id="{374371C1-0C33-46CB-B2CF-58EB32C11B2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74520" y="3300161"/>
            <a:ext cx="1234440" cy="1234440"/>
          </a:xfrm>
          <a:prstGeom prst="rect">
            <a:avLst/>
          </a:prstGeom>
        </p:spPr>
      </p:pic>
      <p:pic>
        <p:nvPicPr>
          <p:cNvPr id="48" name="Graphic 47" descr="Mental Health with solid fill">
            <a:extLst>
              <a:ext uri="{FF2B5EF4-FFF2-40B4-BE49-F238E27FC236}">
                <a16:creationId xmlns:a16="http://schemas.microsoft.com/office/drawing/2014/main" id="{7D7E4229-DBF7-4C1B-A50D-9D398C02052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814020" y="1306875"/>
            <a:ext cx="1234440" cy="1234440"/>
          </a:xfrm>
          <a:prstGeom prst="rect">
            <a:avLst/>
          </a:prstGeom>
        </p:spPr>
      </p:pic>
      <p:pic>
        <p:nvPicPr>
          <p:cNvPr id="50" name="Graphic 49" descr="Money with solid fill">
            <a:extLst>
              <a:ext uri="{FF2B5EF4-FFF2-40B4-BE49-F238E27FC236}">
                <a16:creationId xmlns:a16="http://schemas.microsoft.com/office/drawing/2014/main" id="{512DCEDB-2A5D-4F27-A31B-13FD432AB55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62831" y="4504717"/>
            <a:ext cx="1234440" cy="1234440"/>
          </a:xfrm>
          <a:prstGeom prst="rect">
            <a:avLst/>
          </a:prstGeom>
        </p:spPr>
      </p:pic>
      <p:pic>
        <p:nvPicPr>
          <p:cNvPr id="52" name="Graphic 51" descr="Radioactive with solid fill">
            <a:extLst>
              <a:ext uri="{FF2B5EF4-FFF2-40B4-BE49-F238E27FC236}">
                <a16:creationId xmlns:a16="http://schemas.microsoft.com/office/drawing/2014/main" id="{1C2C0E69-EB88-4724-AEE5-7B22DF0223C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731690" y="1748125"/>
            <a:ext cx="1234440" cy="1234440"/>
          </a:xfrm>
          <a:prstGeom prst="rect">
            <a:avLst/>
          </a:prstGeom>
        </p:spPr>
      </p:pic>
      <p:sp>
        <p:nvSpPr>
          <p:cNvPr id="58" name="Arrow: Left-Right 57">
            <a:extLst>
              <a:ext uri="{FF2B5EF4-FFF2-40B4-BE49-F238E27FC236}">
                <a16:creationId xmlns:a16="http://schemas.microsoft.com/office/drawing/2014/main" id="{473AB1B6-31AB-4244-AB84-925A4C6E1169}"/>
              </a:ext>
            </a:extLst>
          </p:cNvPr>
          <p:cNvSpPr/>
          <p:nvPr/>
        </p:nvSpPr>
        <p:spPr>
          <a:xfrm>
            <a:off x="1746607" y="4019365"/>
            <a:ext cx="2468880" cy="9144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2556DE91-347F-46B8-82B6-2398615A5CE6}"/>
              </a:ext>
            </a:extLst>
          </p:cNvPr>
          <p:cNvSpPr txBox="1"/>
          <p:nvPr/>
        </p:nvSpPr>
        <p:spPr>
          <a:xfrm>
            <a:off x="1024119" y="4458393"/>
            <a:ext cx="904126" cy="369332"/>
          </a:xfrm>
          <a:prstGeom prst="rect">
            <a:avLst/>
          </a:prstGeom>
          <a:noFill/>
        </p:spPr>
        <p:txBody>
          <a:bodyPr wrap="square" rtlCol="0">
            <a:spAutoFit/>
          </a:bodyPr>
          <a:lstStyle/>
          <a:p>
            <a:r>
              <a:rPr lang="en-US" dirty="0"/>
              <a:t>Lab</a:t>
            </a:r>
          </a:p>
        </p:txBody>
      </p:sp>
      <p:sp>
        <p:nvSpPr>
          <p:cNvPr id="60" name="TextBox 59">
            <a:extLst>
              <a:ext uri="{FF2B5EF4-FFF2-40B4-BE49-F238E27FC236}">
                <a16:creationId xmlns:a16="http://schemas.microsoft.com/office/drawing/2014/main" id="{BAD7D783-4C32-4625-A811-AFC48BFD2530}"/>
              </a:ext>
            </a:extLst>
          </p:cNvPr>
          <p:cNvSpPr txBox="1"/>
          <p:nvPr/>
        </p:nvSpPr>
        <p:spPr>
          <a:xfrm>
            <a:off x="2239274" y="3320405"/>
            <a:ext cx="904126" cy="369332"/>
          </a:xfrm>
          <a:prstGeom prst="rect">
            <a:avLst/>
          </a:prstGeom>
          <a:noFill/>
        </p:spPr>
        <p:txBody>
          <a:bodyPr wrap="square" rtlCol="0">
            <a:spAutoFit/>
          </a:bodyPr>
          <a:lstStyle/>
          <a:p>
            <a:r>
              <a:rPr lang="en-US" dirty="0"/>
              <a:t>Rx</a:t>
            </a:r>
          </a:p>
        </p:txBody>
      </p:sp>
      <p:sp>
        <p:nvSpPr>
          <p:cNvPr id="61" name="TextBox 60">
            <a:extLst>
              <a:ext uri="{FF2B5EF4-FFF2-40B4-BE49-F238E27FC236}">
                <a16:creationId xmlns:a16="http://schemas.microsoft.com/office/drawing/2014/main" id="{B1E3CB98-7D41-4F31-8C13-A62C000962F9}"/>
              </a:ext>
            </a:extLst>
          </p:cNvPr>
          <p:cNvSpPr txBox="1"/>
          <p:nvPr/>
        </p:nvSpPr>
        <p:spPr>
          <a:xfrm>
            <a:off x="3784635" y="2906286"/>
            <a:ext cx="1361207" cy="369332"/>
          </a:xfrm>
          <a:prstGeom prst="rect">
            <a:avLst/>
          </a:prstGeom>
          <a:noFill/>
        </p:spPr>
        <p:txBody>
          <a:bodyPr wrap="square" rtlCol="0">
            <a:spAutoFit/>
          </a:bodyPr>
          <a:lstStyle/>
          <a:p>
            <a:r>
              <a:rPr lang="en-US" dirty="0"/>
              <a:t>Radiology</a:t>
            </a:r>
          </a:p>
        </p:txBody>
      </p:sp>
      <p:sp>
        <p:nvSpPr>
          <p:cNvPr id="62" name="TextBox 61">
            <a:extLst>
              <a:ext uri="{FF2B5EF4-FFF2-40B4-BE49-F238E27FC236}">
                <a16:creationId xmlns:a16="http://schemas.microsoft.com/office/drawing/2014/main" id="{4DF2A6C0-8DD5-4891-9E2E-694CC98F6650}"/>
              </a:ext>
            </a:extLst>
          </p:cNvPr>
          <p:cNvSpPr txBox="1"/>
          <p:nvPr/>
        </p:nvSpPr>
        <p:spPr>
          <a:xfrm>
            <a:off x="4235815" y="4581680"/>
            <a:ext cx="1250422" cy="646331"/>
          </a:xfrm>
          <a:prstGeom prst="rect">
            <a:avLst/>
          </a:prstGeom>
          <a:noFill/>
        </p:spPr>
        <p:txBody>
          <a:bodyPr wrap="square" rtlCol="0">
            <a:spAutoFit/>
          </a:bodyPr>
          <a:lstStyle/>
          <a:p>
            <a:r>
              <a:rPr lang="en-US" dirty="0"/>
              <a:t>Primary Provider </a:t>
            </a:r>
          </a:p>
        </p:txBody>
      </p:sp>
      <p:sp>
        <p:nvSpPr>
          <p:cNvPr id="63" name="TextBox 62">
            <a:extLst>
              <a:ext uri="{FF2B5EF4-FFF2-40B4-BE49-F238E27FC236}">
                <a16:creationId xmlns:a16="http://schemas.microsoft.com/office/drawing/2014/main" id="{D3813AB0-E831-404C-B49C-70DDE0C94E11}"/>
              </a:ext>
            </a:extLst>
          </p:cNvPr>
          <p:cNvSpPr txBox="1"/>
          <p:nvPr/>
        </p:nvSpPr>
        <p:spPr>
          <a:xfrm>
            <a:off x="2123379" y="5785481"/>
            <a:ext cx="904126" cy="369332"/>
          </a:xfrm>
          <a:prstGeom prst="rect">
            <a:avLst/>
          </a:prstGeom>
          <a:noFill/>
        </p:spPr>
        <p:txBody>
          <a:bodyPr wrap="square" rtlCol="0">
            <a:spAutoFit/>
          </a:bodyPr>
          <a:lstStyle/>
          <a:p>
            <a:r>
              <a:rPr lang="en-US" dirty="0"/>
              <a:t>Payer</a:t>
            </a:r>
          </a:p>
        </p:txBody>
      </p:sp>
      <p:sp>
        <p:nvSpPr>
          <p:cNvPr id="64" name="TextBox 63">
            <a:extLst>
              <a:ext uri="{FF2B5EF4-FFF2-40B4-BE49-F238E27FC236}">
                <a16:creationId xmlns:a16="http://schemas.microsoft.com/office/drawing/2014/main" id="{5A3E5F02-E43A-478A-87F5-081007ED0041}"/>
              </a:ext>
            </a:extLst>
          </p:cNvPr>
          <p:cNvSpPr txBox="1"/>
          <p:nvPr/>
        </p:nvSpPr>
        <p:spPr>
          <a:xfrm>
            <a:off x="9709935" y="3120068"/>
            <a:ext cx="904126" cy="369332"/>
          </a:xfrm>
          <a:prstGeom prst="rect">
            <a:avLst/>
          </a:prstGeom>
          <a:noFill/>
        </p:spPr>
        <p:txBody>
          <a:bodyPr wrap="square" rtlCol="0">
            <a:spAutoFit/>
          </a:bodyPr>
          <a:lstStyle/>
          <a:p>
            <a:r>
              <a:rPr lang="en-US" dirty="0"/>
              <a:t>EMS</a:t>
            </a:r>
          </a:p>
        </p:txBody>
      </p:sp>
      <p:sp>
        <p:nvSpPr>
          <p:cNvPr id="65" name="TextBox 64">
            <a:extLst>
              <a:ext uri="{FF2B5EF4-FFF2-40B4-BE49-F238E27FC236}">
                <a16:creationId xmlns:a16="http://schemas.microsoft.com/office/drawing/2014/main" id="{8337D300-9AF7-4601-BCF5-DD21CD63EC2A}"/>
              </a:ext>
            </a:extLst>
          </p:cNvPr>
          <p:cNvSpPr txBox="1"/>
          <p:nvPr/>
        </p:nvSpPr>
        <p:spPr>
          <a:xfrm>
            <a:off x="7902369" y="2825501"/>
            <a:ext cx="904126" cy="369332"/>
          </a:xfrm>
          <a:prstGeom prst="rect">
            <a:avLst/>
          </a:prstGeom>
          <a:noFill/>
        </p:spPr>
        <p:txBody>
          <a:bodyPr wrap="square" rtlCol="0">
            <a:spAutoFit/>
          </a:bodyPr>
          <a:lstStyle/>
          <a:p>
            <a:r>
              <a:rPr lang="en-US" dirty="0"/>
              <a:t>ED/UC</a:t>
            </a:r>
          </a:p>
        </p:txBody>
      </p:sp>
      <p:sp>
        <p:nvSpPr>
          <p:cNvPr id="66" name="TextBox 65">
            <a:extLst>
              <a:ext uri="{FF2B5EF4-FFF2-40B4-BE49-F238E27FC236}">
                <a16:creationId xmlns:a16="http://schemas.microsoft.com/office/drawing/2014/main" id="{EE1BEEBD-2141-4A11-A8A6-95017EE648B5}"/>
              </a:ext>
            </a:extLst>
          </p:cNvPr>
          <p:cNvSpPr txBox="1"/>
          <p:nvPr/>
        </p:nvSpPr>
        <p:spPr>
          <a:xfrm>
            <a:off x="3896847" y="6470133"/>
            <a:ext cx="904126" cy="369332"/>
          </a:xfrm>
          <a:prstGeom prst="rect">
            <a:avLst/>
          </a:prstGeom>
          <a:noFill/>
        </p:spPr>
        <p:txBody>
          <a:bodyPr wrap="square" rtlCol="0">
            <a:spAutoFit/>
          </a:bodyPr>
          <a:lstStyle/>
          <a:p>
            <a:r>
              <a:rPr lang="en-US" dirty="0"/>
              <a:t>DHHS</a:t>
            </a:r>
          </a:p>
        </p:txBody>
      </p:sp>
      <p:sp>
        <p:nvSpPr>
          <p:cNvPr id="67" name="TextBox 66">
            <a:extLst>
              <a:ext uri="{FF2B5EF4-FFF2-40B4-BE49-F238E27FC236}">
                <a16:creationId xmlns:a16="http://schemas.microsoft.com/office/drawing/2014/main" id="{1B432B85-E889-4EB9-B925-910CBF04A36D}"/>
              </a:ext>
            </a:extLst>
          </p:cNvPr>
          <p:cNvSpPr txBox="1"/>
          <p:nvPr/>
        </p:nvSpPr>
        <p:spPr>
          <a:xfrm>
            <a:off x="5630951" y="6425281"/>
            <a:ext cx="904126" cy="369332"/>
          </a:xfrm>
          <a:prstGeom prst="rect">
            <a:avLst/>
          </a:prstGeom>
          <a:noFill/>
        </p:spPr>
        <p:txBody>
          <a:bodyPr wrap="square" rtlCol="0">
            <a:spAutoFit/>
          </a:bodyPr>
          <a:lstStyle/>
          <a:p>
            <a:r>
              <a:rPr lang="en-US" dirty="0"/>
              <a:t>Patient</a:t>
            </a:r>
          </a:p>
        </p:txBody>
      </p:sp>
      <p:sp>
        <p:nvSpPr>
          <p:cNvPr id="68" name="TextBox 67">
            <a:extLst>
              <a:ext uri="{FF2B5EF4-FFF2-40B4-BE49-F238E27FC236}">
                <a16:creationId xmlns:a16="http://schemas.microsoft.com/office/drawing/2014/main" id="{5F525A6C-2170-4C47-8AA4-EF0ACE738B74}"/>
              </a:ext>
            </a:extLst>
          </p:cNvPr>
          <p:cNvSpPr txBox="1"/>
          <p:nvPr/>
        </p:nvSpPr>
        <p:spPr>
          <a:xfrm>
            <a:off x="5711777" y="2478051"/>
            <a:ext cx="1457449" cy="369332"/>
          </a:xfrm>
          <a:prstGeom prst="rect">
            <a:avLst/>
          </a:prstGeom>
          <a:noFill/>
        </p:spPr>
        <p:txBody>
          <a:bodyPr wrap="square" rtlCol="0">
            <a:spAutoFit/>
          </a:bodyPr>
          <a:lstStyle/>
          <a:p>
            <a:r>
              <a:rPr lang="en-US" dirty="0"/>
              <a:t>Specialists </a:t>
            </a:r>
          </a:p>
        </p:txBody>
      </p:sp>
      <p:sp>
        <p:nvSpPr>
          <p:cNvPr id="69" name="TextBox 68">
            <a:extLst>
              <a:ext uri="{FF2B5EF4-FFF2-40B4-BE49-F238E27FC236}">
                <a16:creationId xmlns:a16="http://schemas.microsoft.com/office/drawing/2014/main" id="{D2F385D7-5E7F-44B8-A87D-29F72B9DCBFE}"/>
              </a:ext>
            </a:extLst>
          </p:cNvPr>
          <p:cNvSpPr txBox="1"/>
          <p:nvPr/>
        </p:nvSpPr>
        <p:spPr>
          <a:xfrm>
            <a:off x="7670520" y="4606208"/>
            <a:ext cx="1234439" cy="369332"/>
          </a:xfrm>
          <a:prstGeom prst="rect">
            <a:avLst/>
          </a:prstGeom>
          <a:noFill/>
        </p:spPr>
        <p:txBody>
          <a:bodyPr wrap="square" rtlCol="0">
            <a:spAutoFit/>
          </a:bodyPr>
          <a:lstStyle/>
          <a:p>
            <a:r>
              <a:rPr lang="en-US" dirty="0"/>
              <a:t>Hospital</a:t>
            </a:r>
          </a:p>
        </p:txBody>
      </p:sp>
      <p:sp>
        <p:nvSpPr>
          <p:cNvPr id="70" name="TextBox 69">
            <a:extLst>
              <a:ext uri="{FF2B5EF4-FFF2-40B4-BE49-F238E27FC236}">
                <a16:creationId xmlns:a16="http://schemas.microsoft.com/office/drawing/2014/main" id="{F70EF5E6-34D0-46CC-A766-43112BF414B8}"/>
              </a:ext>
            </a:extLst>
          </p:cNvPr>
          <p:cNvSpPr txBox="1"/>
          <p:nvPr/>
        </p:nvSpPr>
        <p:spPr>
          <a:xfrm>
            <a:off x="10195048" y="4576015"/>
            <a:ext cx="1457449" cy="646331"/>
          </a:xfrm>
          <a:prstGeom prst="rect">
            <a:avLst/>
          </a:prstGeom>
          <a:noFill/>
        </p:spPr>
        <p:txBody>
          <a:bodyPr wrap="square" rtlCol="0">
            <a:spAutoFit/>
          </a:bodyPr>
          <a:lstStyle/>
          <a:p>
            <a:pPr algn="ctr"/>
            <a:r>
              <a:rPr lang="en-US" dirty="0"/>
              <a:t>Community Clinics </a:t>
            </a:r>
          </a:p>
        </p:txBody>
      </p:sp>
      <p:pic>
        <p:nvPicPr>
          <p:cNvPr id="72" name="Graphic 71" descr="Person in wheelchair with solid fill">
            <a:extLst>
              <a:ext uri="{FF2B5EF4-FFF2-40B4-BE49-F238E27FC236}">
                <a16:creationId xmlns:a16="http://schemas.microsoft.com/office/drawing/2014/main" id="{8BAFCBCE-48FB-41F1-991C-EA0AFD1DED5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379621" y="5059701"/>
            <a:ext cx="1234440" cy="1234440"/>
          </a:xfrm>
          <a:prstGeom prst="rect">
            <a:avLst/>
          </a:prstGeom>
        </p:spPr>
      </p:pic>
      <p:sp>
        <p:nvSpPr>
          <p:cNvPr id="73" name="TextBox 72">
            <a:extLst>
              <a:ext uri="{FF2B5EF4-FFF2-40B4-BE49-F238E27FC236}">
                <a16:creationId xmlns:a16="http://schemas.microsoft.com/office/drawing/2014/main" id="{964BC587-6396-49B0-A6BC-0426A9F18446}"/>
              </a:ext>
            </a:extLst>
          </p:cNvPr>
          <p:cNvSpPr txBox="1"/>
          <p:nvPr/>
        </p:nvSpPr>
        <p:spPr>
          <a:xfrm>
            <a:off x="9580579" y="6294141"/>
            <a:ext cx="904126" cy="369332"/>
          </a:xfrm>
          <a:prstGeom prst="rect">
            <a:avLst/>
          </a:prstGeom>
          <a:noFill/>
        </p:spPr>
        <p:txBody>
          <a:bodyPr wrap="square" rtlCol="0">
            <a:spAutoFit/>
          </a:bodyPr>
          <a:lstStyle/>
          <a:p>
            <a:r>
              <a:rPr lang="en-US" dirty="0"/>
              <a:t>PAC</a:t>
            </a:r>
          </a:p>
        </p:txBody>
      </p:sp>
      <p:pic>
        <p:nvPicPr>
          <p:cNvPr id="75" name="Graphic 74" descr="City outline">
            <a:extLst>
              <a:ext uri="{FF2B5EF4-FFF2-40B4-BE49-F238E27FC236}">
                <a16:creationId xmlns:a16="http://schemas.microsoft.com/office/drawing/2014/main" id="{2F2E4B6F-58C8-4CA0-B9A3-857A5033C69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537601" y="5352432"/>
            <a:ext cx="1234440" cy="1234440"/>
          </a:xfrm>
          <a:prstGeom prst="rect">
            <a:avLst/>
          </a:prstGeom>
        </p:spPr>
      </p:pic>
      <p:sp>
        <p:nvSpPr>
          <p:cNvPr id="76" name="TextBox 75">
            <a:extLst>
              <a:ext uri="{FF2B5EF4-FFF2-40B4-BE49-F238E27FC236}">
                <a16:creationId xmlns:a16="http://schemas.microsoft.com/office/drawing/2014/main" id="{BFD08AA4-70DE-4C3D-88A4-02881C632D1A}"/>
              </a:ext>
            </a:extLst>
          </p:cNvPr>
          <p:cNvSpPr txBox="1"/>
          <p:nvPr/>
        </p:nvSpPr>
        <p:spPr>
          <a:xfrm>
            <a:off x="7820121" y="6402206"/>
            <a:ext cx="904126" cy="369332"/>
          </a:xfrm>
          <a:prstGeom prst="rect">
            <a:avLst/>
          </a:prstGeom>
          <a:noFill/>
        </p:spPr>
        <p:txBody>
          <a:bodyPr wrap="square" rtlCol="0">
            <a:spAutoFit/>
          </a:bodyPr>
          <a:lstStyle/>
          <a:p>
            <a:r>
              <a:rPr lang="en-US" dirty="0"/>
              <a:t>CBO</a:t>
            </a:r>
          </a:p>
        </p:txBody>
      </p:sp>
      <p:sp>
        <p:nvSpPr>
          <p:cNvPr id="77" name="Arrow: Left-Right 76">
            <a:extLst>
              <a:ext uri="{FF2B5EF4-FFF2-40B4-BE49-F238E27FC236}">
                <a16:creationId xmlns:a16="http://schemas.microsoft.com/office/drawing/2014/main" id="{5CFB3D26-60F5-4C3D-B1DD-4AC3C1E27DEE}"/>
              </a:ext>
            </a:extLst>
          </p:cNvPr>
          <p:cNvSpPr/>
          <p:nvPr/>
        </p:nvSpPr>
        <p:spPr>
          <a:xfrm rot="4141022" flipV="1">
            <a:off x="4221392" y="3364297"/>
            <a:ext cx="394484" cy="9144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Arrow: Up 84">
            <a:extLst>
              <a:ext uri="{FF2B5EF4-FFF2-40B4-BE49-F238E27FC236}">
                <a16:creationId xmlns:a16="http://schemas.microsoft.com/office/drawing/2014/main" id="{077E0D2F-787B-463C-8153-EB8F97B03118}"/>
              </a:ext>
            </a:extLst>
          </p:cNvPr>
          <p:cNvSpPr/>
          <p:nvPr/>
        </p:nvSpPr>
        <p:spPr>
          <a:xfrm rot="18218563">
            <a:off x="3661070" y="2794621"/>
            <a:ext cx="114701" cy="1444945"/>
          </a:xfrm>
          <a:prstGeom prst="upArrow">
            <a:avLst/>
          </a:prstGeom>
          <a:solidFill>
            <a:schemeClr val="accent5">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Up 85">
            <a:extLst>
              <a:ext uri="{FF2B5EF4-FFF2-40B4-BE49-F238E27FC236}">
                <a16:creationId xmlns:a16="http://schemas.microsoft.com/office/drawing/2014/main" id="{66DD5CA9-3363-4D2E-8F12-35210742299A}"/>
              </a:ext>
            </a:extLst>
          </p:cNvPr>
          <p:cNvSpPr/>
          <p:nvPr/>
        </p:nvSpPr>
        <p:spPr>
          <a:xfrm rot="11744349" flipH="1">
            <a:off x="4107929" y="4513296"/>
            <a:ext cx="118674" cy="939435"/>
          </a:xfrm>
          <a:prstGeom prst="upArrow">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Arrow: Left-Right 88">
            <a:extLst>
              <a:ext uri="{FF2B5EF4-FFF2-40B4-BE49-F238E27FC236}">
                <a16:creationId xmlns:a16="http://schemas.microsoft.com/office/drawing/2014/main" id="{C6BF3923-0F85-42B8-A932-2703DCB6D8A4}"/>
              </a:ext>
            </a:extLst>
          </p:cNvPr>
          <p:cNvSpPr/>
          <p:nvPr/>
        </p:nvSpPr>
        <p:spPr>
          <a:xfrm rot="19807105">
            <a:off x="2963414" y="4562550"/>
            <a:ext cx="1368535" cy="85383"/>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Arrow: Up 89">
            <a:extLst>
              <a:ext uri="{FF2B5EF4-FFF2-40B4-BE49-F238E27FC236}">
                <a16:creationId xmlns:a16="http://schemas.microsoft.com/office/drawing/2014/main" id="{E51885B6-2BD4-457E-BC5A-050D61D624C1}"/>
              </a:ext>
            </a:extLst>
          </p:cNvPr>
          <p:cNvSpPr/>
          <p:nvPr/>
        </p:nvSpPr>
        <p:spPr>
          <a:xfrm rot="8982256">
            <a:off x="5452728" y="4474347"/>
            <a:ext cx="123110" cy="1214326"/>
          </a:xfrm>
          <a:prstGeom prst="upArrow">
            <a:avLst/>
          </a:prstGeom>
          <a:solidFill>
            <a:schemeClr val="accent5">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Arrow: Up 90">
            <a:extLst>
              <a:ext uri="{FF2B5EF4-FFF2-40B4-BE49-F238E27FC236}">
                <a16:creationId xmlns:a16="http://schemas.microsoft.com/office/drawing/2014/main" id="{607CB73C-26D6-4086-8866-6CE02D38DB09}"/>
              </a:ext>
            </a:extLst>
          </p:cNvPr>
          <p:cNvSpPr/>
          <p:nvPr/>
        </p:nvSpPr>
        <p:spPr>
          <a:xfrm rot="13582030" flipH="1">
            <a:off x="5560286" y="2690299"/>
            <a:ext cx="112320" cy="1413248"/>
          </a:xfrm>
          <a:prstGeom prst="upArrow">
            <a:avLst/>
          </a:prstGeom>
          <a:solidFill>
            <a:schemeClr val="accent4"/>
          </a:solidFill>
          <a:ln w="31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Arrow: Up 91">
            <a:extLst>
              <a:ext uri="{FF2B5EF4-FFF2-40B4-BE49-F238E27FC236}">
                <a16:creationId xmlns:a16="http://schemas.microsoft.com/office/drawing/2014/main" id="{0992C006-3E25-4506-8E7C-E6916D4BE651}"/>
              </a:ext>
            </a:extLst>
          </p:cNvPr>
          <p:cNvSpPr/>
          <p:nvPr/>
        </p:nvSpPr>
        <p:spPr>
          <a:xfrm rot="10800000" flipH="1">
            <a:off x="7756989" y="2741237"/>
            <a:ext cx="94302" cy="1068762"/>
          </a:xfrm>
          <a:prstGeom prst="upArrow">
            <a:avLst/>
          </a:prstGeom>
          <a:solidFill>
            <a:schemeClr val="accent5">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Arrow: Left-Right 92">
            <a:extLst>
              <a:ext uri="{FF2B5EF4-FFF2-40B4-BE49-F238E27FC236}">
                <a16:creationId xmlns:a16="http://schemas.microsoft.com/office/drawing/2014/main" id="{63CA9D39-3A61-4418-A3A0-F11D5D5C2E5B}"/>
              </a:ext>
            </a:extLst>
          </p:cNvPr>
          <p:cNvSpPr/>
          <p:nvPr/>
        </p:nvSpPr>
        <p:spPr>
          <a:xfrm>
            <a:off x="5317092" y="4110805"/>
            <a:ext cx="2139523" cy="122825"/>
          </a:xfrm>
          <a:prstGeom prst="lef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Arrow: Up 93">
            <a:extLst>
              <a:ext uri="{FF2B5EF4-FFF2-40B4-BE49-F238E27FC236}">
                <a16:creationId xmlns:a16="http://schemas.microsoft.com/office/drawing/2014/main" id="{951A7DE9-3FD8-4A02-9952-B6E3DDC3BF40}"/>
              </a:ext>
            </a:extLst>
          </p:cNvPr>
          <p:cNvSpPr/>
          <p:nvPr/>
        </p:nvSpPr>
        <p:spPr>
          <a:xfrm rot="13214639" flipH="1">
            <a:off x="9104662" y="2945786"/>
            <a:ext cx="136562" cy="1068762"/>
          </a:xfrm>
          <a:prstGeom prst="upArrow">
            <a:avLst/>
          </a:prstGeom>
          <a:solidFill>
            <a:schemeClr val="accent5">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Arrow: Up 94">
            <a:extLst>
              <a:ext uri="{FF2B5EF4-FFF2-40B4-BE49-F238E27FC236}">
                <a16:creationId xmlns:a16="http://schemas.microsoft.com/office/drawing/2014/main" id="{468C2F22-9A32-4507-A205-33CEBD935CC5}"/>
              </a:ext>
            </a:extLst>
          </p:cNvPr>
          <p:cNvSpPr/>
          <p:nvPr/>
        </p:nvSpPr>
        <p:spPr>
          <a:xfrm rot="8518988" flipH="1">
            <a:off x="9195129" y="4383213"/>
            <a:ext cx="124048" cy="1068762"/>
          </a:xfrm>
          <a:prstGeom prst="upArrow">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5278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98C0-46CF-4AEB-AAB5-F4A8DB63903D}"/>
              </a:ext>
            </a:extLst>
          </p:cNvPr>
          <p:cNvSpPr>
            <a:spLocks noGrp="1"/>
          </p:cNvSpPr>
          <p:nvPr>
            <p:ph type="title"/>
          </p:nvPr>
        </p:nvSpPr>
        <p:spPr>
          <a:xfrm>
            <a:off x="739340" y="390828"/>
            <a:ext cx="10515600" cy="1133693"/>
          </a:xfrm>
        </p:spPr>
        <p:txBody>
          <a:bodyPr>
            <a:normAutofit/>
          </a:bodyPr>
          <a:lstStyle/>
          <a:p>
            <a:r>
              <a:rPr lang="en-US" sz="5200" dirty="0">
                <a:latin typeface="+mn-lt"/>
              </a:rPr>
              <a:t>Project Cost </a:t>
            </a:r>
          </a:p>
        </p:txBody>
      </p:sp>
      <p:graphicFrame>
        <p:nvGraphicFramePr>
          <p:cNvPr id="6" name="Content Placeholder 2">
            <a:extLst>
              <a:ext uri="{FF2B5EF4-FFF2-40B4-BE49-F238E27FC236}">
                <a16:creationId xmlns:a16="http://schemas.microsoft.com/office/drawing/2014/main" id="{B596019A-0AB8-4EBA-92C3-C758BCC81EE1}"/>
              </a:ext>
            </a:extLst>
          </p:cNvPr>
          <p:cNvGraphicFramePr>
            <a:graphicFrameLocks noGrp="1"/>
          </p:cNvGraphicFramePr>
          <p:nvPr>
            <p:ph idx="1"/>
            <p:extLst>
              <p:ext uri="{D42A27DB-BD31-4B8C-83A1-F6EECF244321}">
                <p14:modId xmlns:p14="http://schemas.microsoft.com/office/powerpoint/2010/main" val="262673910"/>
              </p:ext>
            </p:extLst>
          </p:nvPr>
        </p:nvGraphicFramePr>
        <p:xfrm>
          <a:off x="234839" y="1524521"/>
          <a:ext cx="1172232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987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9EDE-8A5B-4265-9975-26F5CCDC3670}"/>
              </a:ext>
            </a:extLst>
          </p:cNvPr>
          <p:cNvSpPr>
            <a:spLocks noGrp="1"/>
          </p:cNvSpPr>
          <p:nvPr>
            <p:ph type="title"/>
          </p:nvPr>
        </p:nvSpPr>
        <p:spPr/>
        <p:txBody>
          <a:bodyPr/>
          <a:lstStyle/>
          <a:p>
            <a:r>
              <a:rPr lang="en-US" dirty="0">
                <a:latin typeface="+mn-lt"/>
              </a:rPr>
              <a:t>Project Review and Approval Process </a:t>
            </a:r>
          </a:p>
        </p:txBody>
      </p:sp>
      <p:sp>
        <p:nvSpPr>
          <p:cNvPr id="4" name="Slide Number Placeholder 3">
            <a:extLst>
              <a:ext uri="{FF2B5EF4-FFF2-40B4-BE49-F238E27FC236}">
                <a16:creationId xmlns:a16="http://schemas.microsoft.com/office/drawing/2014/main" id="{21AC08B3-B314-4054-BECC-98EDBF494EEC}"/>
              </a:ext>
            </a:extLst>
          </p:cNvPr>
          <p:cNvSpPr>
            <a:spLocks noGrp="1"/>
          </p:cNvSpPr>
          <p:nvPr>
            <p:ph type="sldNum" sz="quarter" idx="12"/>
          </p:nvPr>
        </p:nvSpPr>
        <p:spPr/>
        <p:txBody>
          <a:bodyPr/>
          <a:lstStyle/>
          <a:p>
            <a:fld id="{B0B6D20F-968F-4DA1-B966-FFE57FC466F0}" type="slidenum">
              <a:rPr lang="en-US" smtClean="0"/>
              <a:t>41</a:t>
            </a:fld>
            <a:endParaRPr lang="en-US"/>
          </a:p>
        </p:txBody>
      </p:sp>
      <p:graphicFrame>
        <p:nvGraphicFramePr>
          <p:cNvPr id="8" name="Content Placeholder 7">
            <a:extLst>
              <a:ext uri="{FF2B5EF4-FFF2-40B4-BE49-F238E27FC236}">
                <a16:creationId xmlns:a16="http://schemas.microsoft.com/office/drawing/2014/main" id="{2F512552-6DD4-4B85-ADA6-B40BDBC0392F}"/>
              </a:ext>
            </a:extLst>
          </p:cNvPr>
          <p:cNvGraphicFramePr>
            <a:graphicFrameLocks noGrp="1"/>
          </p:cNvGraphicFramePr>
          <p:nvPr>
            <p:ph idx="1"/>
            <p:extLst>
              <p:ext uri="{D42A27DB-BD31-4B8C-83A1-F6EECF244321}">
                <p14:modId xmlns:p14="http://schemas.microsoft.com/office/powerpoint/2010/main" val="3726582039"/>
              </p:ext>
            </p:extLst>
          </p:nvPr>
        </p:nvGraphicFramePr>
        <p:xfrm>
          <a:off x="254523" y="1593130"/>
          <a:ext cx="11824355" cy="4675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Logo, company name&#10;&#10;Description automatically generated">
            <a:extLst>
              <a:ext uri="{FF2B5EF4-FFF2-40B4-BE49-F238E27FC236}">
                <a16:creationId xmlns:a16="http://schemas.microsoft.com/office/drawing/2014/main" id="{D131154D-31FC-4E48-A409-A1E62EB99F60}"/>
              </a:ext>
            </a:extLst>
          </p:cNvPr>
          <p:cNvPicPr>
            <a:picLocks noChangeAspect="1"/>
          </p:cNvPicPr>
          <p:nvPr/>
        </p:nvPicPr>
        <p:blipFill>
          <a:blip r:embed="rId7"/>
          <a:stretch>
            <a:fillRect/>
          </a:stretch>
        </p:blipFill>
        <p:spPr>
          <a:xfrm>
            <a:off x="10279587" y="5337102"/>
            <a:ext cx="1776434" cy="1436967"/>
          </a:xfrm>
          <a:prstGeom prst="rect">
            <a:avLst/>
          </a:prstGeom>
        </p:spPr>
      </p:pic>
    </p:spTree>
    <p:extLst>
      <p:ext uri="{BB962C8B-B14F-4D97-AF65-F5344CB8AC3E}">
        <p14:creationId xmlns:p14="http://schemas.microsoft.com/office/powerpoint/2010/main" val="3043782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usinessperson on a computer">
            <a:extLst>
              <a:ext uri="{FF2B5EF4-FFF2-40B4-BE49-F238E27FC236}">
                <a16:creationId xmlns:a16="http://schemas.microsoft.com/office/drawing/2014/main" id="{0300274D-58A3-4ABE-AB82-055B0E496369}"/>
              </a:ext>
            </a:extLst>
          </p:cNvPr>
          <p:cNvPicPr>
            <a:picLocks noChangeAspect="1"/>
          </p:cNvPicPr>
          <p:nvPr/>
        </p:nvPicPr>
        <p:blipFill rotWithShape="1">
          <a:blip r:embed="rId3"/>
          <a:srcRect t="9091" r="90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47A8CF-B7C7-456F-9744-20ACBDBB8BC2}"/>
              </a:ext>
            </a:extLst>
          </p:cNvPr>
          <p:cNvSpPr>
            <a:spLocks noGrp="1"/>
          </p:cNvSpPr>
          <p:nvPr>
            <p:ph type="title"/>
          </p:nvPr>
        </p:nvSpPr>
        <p:spPr>
          <a:xfrm>
            <a:off x="594804" y="640263"/>
            <a:ext cx="6619811" cy="1344975"/>
          </a:xfrm>
        </p:spPr>
        <p:txBody>
          <a:bodyPr>
            <a:normAutofit/>
          </a:bodyPr>
          <a:lstStyle/>
          <a:p>
            <a:r>
              <a:rPr lang="en-US" sz="4000" dirty="0">
                <a:latin typeface="+mn-lt"/>
              </a:rPr>
              <a:t>Defining Data Governance</a:t>
            </a:r>
          </a:p>
        </p:txBody>
      </p:sp>
      <p:sp>
        <p:nvSpPr>
          <p:cNvPr id="3" name="Content Placeholder 2">
            <a:extLst>
              <a:ext uri="{FF2B5EF4-FFF2-40B4-BE49-F238E27FC236}">
                <a16:creationId xmlns:a16="http://schemas.microsoft.com/office/drawing/2014/main" id="{10B52647-A5D1-4349-B91A-059F0FEAB08E}"/>
              </a:ext>
            </a:extLst>
          </p:cNvPr>
          <p:cNvSpPr>
            <a:spLocks noGrp="1"/>
          </p:cNvSpPr>
          <p:nvPr>
            <p:ph idx="1"/>
          </p:nvPr>
        </p:nvSpPr>
        <p:spPr>
          <a:xfrm>
            <a:off x="594109" y="2121763"/>
            <a:ext cx="6620505" cy="3773010"/>
          </a:xfrm>
        </p:spPr>
        <p:txBody>
          <a:bodyPr>
            <a:normAutofit lnSpcReduction="10000"/>
          </a:bodyPr>
          <a:lstStyle/>
          <a:p>
            <a:pPr marL="0" marR="0">
              <a:spcBef>
                <a:spcPts val="0"/>
              </a:spcBef>
              <a:spcAft>
                <a:spcPts val="0"/>
              </a:spcAft>
            </a:pPr>
            <a:r>
              <a:rPr lang="en-US" sz="1700" b="1" dirty="0">
                <a:effectLst/>
                <a:latin typeface="+mn-lt"/>
                <a:ea typeface="Calibri" panose="020F0502020204030204" pitchFamily="34" charset="0"/>
              </a:rPr>
              <a:t>Data Governance Committee</a:t>
            </a:r>
            <a:r>
              <a:rPr lang="en-US" sz="1700" dirty="0">
                <a:effectLst/>
                <a:latin typeface="+mn-lt"/>
                <a:ea typeface="Calibri" panose="020F0502020204030204" pitchFamily="34" charset="0"/>
              </a:rPr>
              <a:t>: This committee reviews projects that require access to any </a:t>
            </a:r>
            <a:r>
              <a:rPr lang="en-US" sz="1700" dirty="0">
                <a:latin typeface="+mn-lt"/>
              </a:rPr>
              <a:t>CyncHealth</a:t>
            </a:r>
            <a:r>
              <a:rPr lang="en-US" sz="1700" dirty="0">
                <a:effectLst/>
                <a:latin typeface="+mn-lt"/>
                <a:ea typeface="Calibri" panose="020F0502020204030204" pitchFamily="34" charset="0"/>
              </a:rPr>
              <a:t> repository data. Individuals also submit their Data Request Form  to an Executive Steering Committee if the request includes DHHS data and the HIT Board if all data requested is exclusively in the HIE. Collectively the committees review business, legal, and technology project components and will provide feedback on the request or approve for use.</a:t>
            </a:r>
          </a:p>
          <a:p>
            <a:pPr marL="0" marR="0" indent="0">
              <a:spcBef>
                <a:spcPts val="0"/>
              </a:spcBef>
              <a:spcAft>
                <a:spcPts val="0"/>
              </a:spcAft>
              <a:buNone/>
            </a:pPr>
            <a:r>
              <a:rPr lang="en-US" sz="1700" dirty="0">
                <a:effectLst/>
                <a:latin typeface="+mn-lt"/>
                <a:ea typeface="Calibri" panose="020F0502020204030204" pitchFamily="34" charset="0"/>
              </a:rPr>
              <a:t> </a:t>
            </a:r>
          </a:p>
          <a:p>
            <a:pPr marL="0" marR="0">
              <a:spcBef>
                <a:spcPts val="0"/>
              </a:spcBef>
              <a:spcAft>
                <a:spcPts val="0"/>
              </a:spcAft>
            </a:pPr>
            <a:r>
              <a:rPr lang="en-US" sz="1700" b="1" dirty="0">
                <a:effectLst/>
                <a:latin typeface="+mn-lt"/>
                <a:ea typeface="Calibri" panose="020F0502020204030204" pitchFamily="34" charset="0"/>
              </a:rPr>
              <a:t>Health Information Technology (HIT) Board</a:t>
            </a:r>
            <a:r>
              <a:rPr lang="en-US" sz="1700" dirty="0">
                <a:effectLst/>
                <a:latin typeface="+mn-lt"/>
                <a:ea typeface="Calibri" panose="020F0502020204030204" pitchFamily="34" charset="0"/>
              </a:rPr>
              <a:t>: This board will review a project that requires the use of DHHS data. They will submit their review projects using the Data Request Form and processes congruent with the Data Governance Committee. In addition to approval of DHHS data requests, the HIT Board may issue any policies related to projects and CyncHealth data governance. </a:t>
            </a:r>
          </a:p>
          <a:p>
            <a:endParaRPr lang="en-US" sz="1700" dirty="0">
              <a:latin typeface="+mn-lt"/>
            </a:endParaRPr>
          </a:p>
        </p:txBody>
      </p:sp>
      <p:sp>
        <p:nvSpPr>
          <p:cNvPr id="4" name="Slide Number Placeholder 3">
            <a:extLst>
              <a:ext uri="{FF2B5EF4-FFF2-40B4-BE49-F238E27FC236}">
                <a16:creationId xmlns:a16="http://schemas.microsoft.com/office/drawing/2014/main" id="{651DA269-1BF1-45B9-A1A7-C2518E26E4BC}"/>
              </a:ext>
            </a:extLst>
          </p:cNvPr>
          <p:cNvSpPr>
            <a:spLocks noGrp="1"/>
          </p:cNvSpPr>
          <p:nvPr>
            <p:ph type="sldNum" sz="quarter" idx="12"/>
          </p:nvPr>
        </p:nvSpPr>
        <p:spPr>
          <a:xfrm>
            <a:off x="8610600" y="6356350"/>
            <a:ext cx="2743200" cy="365125"/>
          </a:xfrm>
        </p:spPr>
        <p:txBody>
          <a:bodyPr>
            <a:normAutofit/>
          </a:bodyPr>
          <a:lstStyle/>
          <a:p>
            <a:pPr>
              <a:spcAft>
                <a:spcPts val="600"/>
              </a:spcAft>
            </a:pPr>
            <a:fld id="{B0B6D20F-968F-4DA1-B966-FFE57FC466F0}" type="slidenum">
              <a:rPr lang="en-US">
                <a:solidFill>
                  <a:srgbClr val="FFFFFF"/>
                </a:solidFill>
              </a:rPr>
              <a:pPr>
                <a:spcAft>
                  <a:spcPts val="600"/>
                </a:spcAft>
              </a:pPr>
              <a:t>42</a:t>
            </a:fld>
            <a:endParaRPr lang="en-US">
              <a:solidFill>
                <a:srgbClr val="FFFFFF"/>
              </a:solidFill>
            </a:endParaRPr>
          </a:p>
        </p:txBody>
      </p:sp>
    </p:spTree>
    <p:extLst>
      <p:ext uri="{BB962C8B-B14F-4D97-AF65-F5344CB8AC3E}">
        <p14:creationId xmlns:p14="http://schemas.microsoft.com/office/powerpoint/2010/main" val="81443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a of hands in the middle">
            <a:extLst>
              <a:ext uri="{FF2B5EF4-FFF2-40B4-BE49-F238E27FC236}">
                <a16:creationId xmlns:a16="http://schemas.microsoft.com/office/drawing/2014/main" id="{9B771D19-1653-47FF-8153-C1AD258A1797}"/>
              </a:ext>
            </a:extLst>
          </p:cNvPr>
          <p:cNvPicPr>
            <a:picLocks noChangeAspect="1"/>
          </p:cNvPicPr>
          <p:nvPr/>
        </p:nvPicPr>
        <p:blipFill rotWithShape="1">
          <a:blip r:embed="rId3">
            <a:alphaModFix amt="40000"/>
          </a:blip>
          <a:srcRect t="4901" b="10830"/>
          <a:stretch/>
        </p:blipFill>
        <p:spPr>
          <a:xfrm>
            <a:off x="20" y="10"/>
            <a:ext cx="12191979" cy="6857990"/>
          </a:xfrm>
          <a:prstGeom prst="rect">
            <a:avLst/>
          </a:prstGeom>
        </p:spPr>
      </p:pic>
      <p:sp>
        <p:nvSpPr>
          <p:cNvPr id="2" name="Title 1">
            <a:extLst>
              <a:ext uri="{FF2B5EF4-FFF2-40B4-BE49-F238E27FC236}">
                <a16:creationId xmlns:a16="http://schemas.microsoft.com/office/drawing/2014/main" id="{10556054-F34E-4986-A2AF-98E73C64DF2C}"/>
              </a:ext>
            </a:extLst>
          </p:cNvPr>
          <p:cNvSpPr>
            <a:spLocks noGrp="1"/>
          </p:cNvSpPr>
          <p:nvPr>
            <p:ph type="title"/>
          </p:nvPr>
        </p:nvSpPr>
        <p:spPr>
          <a:xfrm>
            <a:off x="841249" y="941832"/>
            <a:ext cx="10506456" cy="2057400"/>
          </a:xfrm>
        </p:spPr>
        <p:txBody>
          <a:bodyPr anchor="b">
            <a:normAutofit/>
          </a:bodyPr>
          <a:lstStyle/>
          <a:p>
            <a:r>
              <a:rPr lang="en-US" sz="5000" dirty="0">
                <a:latin typeface="+mn-lt"/>
              </a:rPr>
              <a:t>Exemplar Project </a:t>
            </a:r>
          </a:p>
        </p:txBody>
      </p:sp>
      <p:sp>
        <p:nvSpPr>
          <p:cNvPr id="3" name="Content Placeholder 2">
            <a:extLst>
              <a:ext uri="{FF2B5EF4-FFF2-40B4-BE49-F238E27FC236}">
                <a16:creationId xmlns:a16="http://schemas.microsoft.com/office/drawing/2014/main" id="{633C17E3-43BF-4DA9-8F65-94AC93CE0067}"/>
              </a:ext>
            </a:extLst>
          </p:cNvPr>
          <p:cNvSpPr>
            <a:spLocks noGrp="1"/>
          </p:cNvSpPr>
          <p:nvPr>
            <p:ph idx="1"/>
          </p:nvPr>
        </p:nvSpPr>
        <p:spPr>
          <a:xfrm>
            <a:off x="841248" y="3502152"/>
            <a:ext cx="10506456" cy="2670048"/>
          </a:xfrm>
        </p:spPr>
        <p:txBody>
          <a:bodyPr>
            <a:normAutofit/>
          </a:bodyPr>
          <a:lstStyle/>
          <a:p>
            <a:r>
              <a:rPr lang="en-US" sz="2000">
                <a:latin typeface="+mn-lt"/>
              </a:rPr>
              <a:t>Medical Respite for the Homeless</a:t>
            </a:r>
          </a:p>
          <a:p>
            <a:pPr lvl="1"/>
            <a:r>
              <a:rPr lang="en-US" sz="2000">
                <a:latin typeface="+mn-lt"/>
              </a:rPr>
              <a:t>Health and Housing Coalition</a:t>
            </a:r>
          </a:p>
          <a:p>
            <a:pPr lvl="1"/>
            <a:r>
              <a:rPr lang="en-US" sz="2000">
                <a:latin typeface="+mn-lt"/>
              </a:rPr>
              <a:t>Funded by CHI Mission &amp; Ministry Grant </a:t>
            </a:r>
          </a:p>
          <a:p>
            <a:pPr lvl="1"/>
            <a:r>
              <a:rPr lang="en-US" sz="2000">
                <a:latin typeface="+mn-lt"/>
              </a:rPr>
              <a:t>Partners: CHI Health, Wellbeing Partners, MAACH</a:t>
            </a:r>
          </a:p>
          <a:p>
            <a:pPr lvl="1"/>
            <a:r>
              <a:rPr lang="en-US" sz="2000">
                <a:latin typeface="+mn-lt"/>
              </a:rPr>
              <a:t>Focus on health status of homeless to establish need for medical respite in greater Omaha </a:t>
            </a:r>
          </a:p>
        </p:txBody>
      </p:sp>
      <p:sp>
        <p:nvSpPr>
          <p:cNvPr id="4" name="Slide Number Placeholder 3">
            <a:extLst>
              <a:ext uri="{FF2B5EF4-FFF2-40B4-BE49-F238E27FC236}">
                <a16:creationId xmlns:a16="http://schemas.microsoft.com/office/drawing/2014/main" id="{598AD119-FB61-404A-9F23-3F6AD2F64B58}"/>
              </a:ext>
            </a:extLst>
          </p:cNvPr>
          <p:cNvSpPr>
            <a:spLocks noGrp="1"/>
          </p:cNvSpPr>
          <p:nvPr>
            <p:ph type="sldNum" sz="quarter" idx="12"/>
          </p:nvPr>
        </p:nvSpPr>
        <p:spPr>
          <a:xfrm>
            <a:off x="8860536" y="6356350"/>
            <a:ext cx="2487168" cy="365125"/>
          </a:xfrm>
        </p:spPr>
        <p:txBody>
          <a:bodyPr>
            <a:normAutofit/>
          </a:bodyPr>
          <a:lstStyle/>
          <a:p>
            <a:pPr>
              <a:spcAft>
                <a:spcPts val="600"/>
              </a:spcAft>
            </a:pPr>
            <a:fld id="{B0B6D20F-968F-4DA1-B966-FFE57FC466F0}" type="slidenum">
              <a:rPr lang="en-US">
                <a:solidFill>
                  <a:schemeClr val="tx1"/>
                </a:solidFill>
              </a:rPr>
              <a:pPr>
                <a:spcAft>
                  <a:spcPts val="600"/>
                </a:spcAft>
              </a:pPr>
              <a:t>43</a:t>
            </a:fld>
            <a:endParaRPr lang="en-US">
              <a:solidFill>
                <a:schemeClr val="tx1"/>
              </a:solidFill>
            </a:endParaRPr>
          </a:p>
        </p:txBody>
      </p:sp>
      <p:pic>
        <p:nvPicPr>
          <p:cNvPr id="9" name="Picture 8" descr="Logo, company name&#10;&#10;Description automatically generated">
            <a:extLst>
              <a:ext uri="{FF2B5EF4-FFF2-40B4-BE49-F238E27FC236}">
                <a16:creationId xmlns:a16="http://schemas.microsoft.com/office/drawing/2014/main" id="{E666ED86-5E43-4469-85F3-649ACBD310CC}"/>
              </a:ext>
            </a:extLst>
          </p:cNvPr>
          <p:cNvPicPr>
            <a:picLocks noChangeAspect="1"/>
          </p:cNvPicPr>
          <p:nvPr/>
        </p:nvPicPr>
        <p:blipFill>
          <a:blip r:embed="rId4"/>
          <a:stretch>
            <a:fillRect/>
          </a:stretch>
        </p:blipFill>
        <p:spPr>
          <a:xfrm>
            <a:off x="10279587" y="5337102"/>
            <a:ext cx="1776434" cy="1436967"/>
          </a:xfrm>
          <a:prstGeom prst="rect">
            <a:avLst/>
          </a:prstGeom>
        </p:spPr>
      </p:pic>
    </p:spTree>
    <p:extLst>
      <p:ext uri="{BB962C8B-B14F-4D97-AF65-F5344CB8AC3E}">
        <p14:creationId xmlns:p14="http://schemas.microsoft.com/office/powerpoint/2010/main" val="1564398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66B2-9332-4132-AF0B-34330337E18D}"/>
              </a:ext>
            </a:extLst>
          </p:cNvPr>
          <p:cNvSpPr>
            <a:spLocks noGrp="1"/>
          </p:cNvSpPr>
          <p:nvPr>
            <p:ph type="title"/>
          </p:nvPr>
        </p:nvSpPr>
        <p:spPr>
          <a:xfrm>
            <a:off x="481013" y="3752849"/>
            <a:ext cx="3290887" cy="2452687"/>
          </a:xfrm>
        </p:spPr>
        <p:txBody>
          <a:bodyPr anchor="ctr">
            <a:normAutofit/>
          </a:bodyPr>
          <a:lstStyle/>
          <a:p>
            <a:r>
              <a:rPr lang="en-US" sz="3600">
                <a:latin typeface="+mn-lt"/>
              </a:rPr>
              <a:t>Exemplar Project</a:t>
            </a:r>
          </a:p>
        </p:txBody>
      </p:sp>
      <p:pic>
        <p:nvPicPr>
          <p:cNvPr id="5" name="Picture 4">
            <a:extLst>
              <a:ext uri="{FF2B5EF4-FFF2-40B4-BE49-F238E27FC236}">
                <a16:creationId xmlns:a16="http://schemas.microsoft.com/office/drawing/2014/main" id="{C8C0D325-17C0-4818-8D34-4CF77A51A403}"/>
              </a:ext>
            </a:extLst>
          </p:cNvPr>
          <p:cNvPicPr>
            <a:picLocks noChangeAspect="1"/>
          </p:cNvPicPr>
          <p:nvPr/>
        </p:nvPicPr>
        <p:blipFill rotWithShape="1">
          <a:blip r:embed="rId2"/>
          <a:srcRect b="260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7" name="Picture 6" descr="Logo, company name&#10;&#10;Description automatically generated">
            <a:extLst>
              <a:ext uri="{FF2B5EF4-FFF2-40B4-BE49-F238E27FC236}">
                <a16:creationId xmlns:a16="http://schemas.microsoft.com/office/drawing/2014/main" id="{0BCA13B6-439D-4DCE-A9A0-9D5EAEA02E77}"/>
              </a:ext>
            </a:extLst>
          </p:cNvPr>
          <p:cNvPicPr>
            <a:picLocks noChangeAspect="1"/>
          </p:cNvPicPr>
          <p:nvPr/>
        </p:nvPicPr>
        <p:blipFill>
          <a:blip r:embed="rId3"/>
          <a:stretch>
            <a:fillRect/>
          </a:stretch>
        </p:blipFill>
        <p:spPr>
          <a:xfrm>
            <a:off x="10279587" y="5337102"/>
            <a:ext cx="1776434" cy="1436967"/>
          </a:xfrm>
          <a:prstGeom prst="rect">
            <a:avLst/>
          </a:prstGeom>
        </p:spPr>
      </p:pic>
      <p:sp>
        <p:nvSpPr>
          <p:cNvPr id="3" name="Content Placeholder 2">
            <a:extLst>
              <a:ext uri="{FF2B5EF4-FFF2-40B4-BE49-F238E27FC236}">
                <a16:creationId xmlns:a16="http://schemas.microsoft.com/office/drawing/2014/main" id="{F891BDA5-9455-4F54-B521-E1E43A86E68B}"/>
              </a:ext>
            </a:extLst>
          </p:cNvPr>
          <p:cNvSpPr>
            <a:spLocks noGrp="1"/>
          </p:cNvSpPr>
          <p:nvPr>
            <p:ph idx="1"/>
          </p:nvPr>
        </p:nvSpPr>
        <p:spPr>
          <a:xfrm>
            <a:off x="4223982" y="3752850"/>
            <a:ext cx="7485413" cy="2452687"/>
          </a:xfrm>
        </p:spPr>
        <p:txBody>
          <a:bodyPr anchor="ctr">
            <a:normAutofit/>
          </a:bodyPr>
          <a:lstStyle/>
          <a:p>
            <a:r>
              <a:rPr lang="en-US" sz="1800" dirty="0">
                <a:latin typeface="+mn-lt"/>
              </a:rPr>
              <a:t>Financial First Program</a:t>
            </a:r>
          </a:p>
          <a:p>
            <a:pPr lvl="1"/>
            <a:r>
              <a:rPr lang="en-US" sz="1800" dirty="0">
                <a:latin typeface="+mn-lt"/>
              </a:rPr>
              <a:t>Financial Hope Collaborative</a:t>
            </a:r>
          </a:p>
          <a:p>
            <a:pPr lvl="1"/>
            <a:r>
              <a:rPr lang="en-US" sz="1800" dirty="0">
                <a:latin typeface="+mn-lt"/>
              </a:rPr>
              <a:t>Longitudinal study on health status of low-income single mothers after receiving Financial First training </a:t>
            </a:r>
          </a:p>
        </p:txBody>
      </p:sp>
    </p:spTree>
    <p:extLst>
      <p:ext uri="{BB962C8B-B14F-4D97-AF65-F5344CB8AC3E}">
        <p14:creationId xmlns:p14="http://schemas.microsoft.com/office/powerpoint/2010/main" val="1045653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6970-3256-4CBD-BBA7-3D04F501A900}"/>
              </a:ext>
            </a:extLst>
          </p:cNvPr>
          <p:cNvSpPr>
            <a:spLocks noGrp="1"/>
          </p:cNvSpPr>
          <p:nvPr>
            <p:ph type="title"/>
          </p:nvPr>
        </p:nvSpPr>
        <p:spPr>
          <a:xfrm>
            <a:off x="589560" y="856180"/>
            <a:ext cx="4560584" cy="1128068"/>
          </a:xfrm>
        </p:spPr>
        <p:txBody>
          <a:bodyPr anchor="ctr">
            <a:normAutofit/>
          </a:bodyPr>
          <a:lstStyle/>
          <a:p>
            <a:r>
              <a:rPr lang="en-US" sz="4000">
                <a:latin typeface="+mn-lt"/>
              </a:rPr>
              <a:t>Exemplar Project </a:t>
            </a:r>
          </a:p>
        </p:txBody>
      </p:sp>
      <p:sp>
        <p:nvSpPr>
          <p:cNvPr id="3" name="Content Placeholder 2">
            <a:extLst>
              <a:ext uri="{FF2B5EF4-FFF2-40B4-BE49-F238E27FC236}">
                <a16:creationId xmlns:a16="http://schemas.microsoft.com/office/drawing/2014/main" id="{D765F786-12D2-498C-A018-CB310958569B}"/>
              </a:ext>
            </a:extLst>
          </p:cNvPr>
          <p:cNvSpPr>
            <a:spLocks noGrp="1"/>
          </p:cNvSpPr>
          <p:nvPr>
            <p:ph idx="1"/>
          </p:nvPr>
        </p:nvSpPr>
        <p:spPr>
          <a:xfrm>
            <a:off x="153041" y="2295849"/>
            <a:ext cx="5377302" cy="4391422"/>
          </a:xfrm>
        </p:spPr>
        <p:txBody>
          <a:bodyPr anchor="ctr">
            <a:normAutofit/>
          </a:bodyPr>
          <a:lstStyle/>
          <a:p>
            <a:r>
              <a:rPr lang="en-US" sz="1400" dirty="0">
                <a:latin typeface="+mn-lt"/>
              </a:rPr>
              <a:t>A critical examination of the incidence of Neonatal Opioid Exposure in Rural Nebraska</a:t>
            </a:r>
          </a:p>
          <a:p>
            <a:r>
              <a:rPr lang="en-US" sz="1400" dirty="0">
                <a:effectLst/>
                <a:latin typeface="+mn-lt"/>
                <a:ea typeface="Calibri" panose="020F0502020204030204" pitchFamily="34" charset="0"/>
              </a:rPr>
              <a:t>Description: This team hypothesizes that the rural Nebraska incidence of intrauterine opioid and substances of abuse exposure is under recognized and therefore treatment opportunities are under resourced for the population. In Aim 1 of this project we will use innovative methods with </a:t>
            </a:r>
            <a:r>
              <a:rPr lang="en-US" sz="1400" dirty="0" err="1">
                <a:effectLst/>
                <a:latin typeface="+mn-lt"/>
                <a:ea typeface="Calibri" panose="020F0502020204030204" pitchFamily="34" charset="0"/>
              </a:rPr>
              <a:t>CyncHealth</a:t>
            </a:r>
            <a:r>
              <a:rPr lang="en-US" sz="1400" dirty="0">
                <a:effectLst/>
                <a:latin typeface="+mn-lt"/>
                <a:ea typeface="Calibri" panose="020F0502020204030204" pitchFamily="34" charset="0"/>
              </a:rPr>
              <a:t> to enumerate opioid prescriptions to women during pregnancy and compare those rates with local diagnoses of NOWS. After identification of highest risk rural areas, we will provide one year of evidence based educational interventions (using Model of Improvement methodology) to those areas through the Nebraska Perinatal Quality Improvement Collaborative (NPQIC). At the end of the study we will again survey statewide prescription and diagnosis data to evaluate rates of opioid prescriptions and diagnoses of NOWS in control and intervention areas. A successful intervention will be measured as decreased rates of prescriptions and/or increased rates of diagnoses. </a:t>
            </a:r>
          </a:p>
          <a:p>
            <a:pPr marL="0" marR="0">
              <a:spcBef>
                <a:spcPts val="0"/>
              </a:spcBef>
              <a:spcAft>
                <a:spcPts val="0"/>
              </a:spcAft>
            </a:pPr>
            <a:r>
              <a:rPr lang="en-US" sz="1400" dirty="0">
                <a:effectLst/>
                <a:latin typeface="+mn-lt"/>
                <a:ea typeface="Calibri" panose="020F0502020204030204" pitchFamily="34" charset="0"/>
              </a:rPr>
              <a:t>Funding Source: Rural Drug Addiction Research (RDAR) pilot funding through an NIH grant</a:t>
            </a:r>
          </a:p>
          <a:p>
            <a:endParaRPr lang="en-US" sz="1100" dirty="0">
              <a:latin typeface="+mn-lt"/>
            </a:endParaRPr>
          </a:p>
        </p:txBody>
      </p:sp>
      <p:pic>
        <p:nvPicPr>
          <p:cNvPr id="10" name="Picture 9" descr="Smiling toddler eating food at home">
            <a:extLst>
              <a:ext uri="{FF2B5EF4-FFF2-40B4-BE49-F238E27FC236}">
                <a16:creationId xmlns:a16="http://schemas.microsoft.com/office/drawing/2014/main" id="{FA1D5875-6EE8-41C9-B430-7794E4DFA37A}"/>
              </a:ext>
            </a:extLst>
          </p:cNvPr>
          <p:cNvPicPr>
            <a:picLocks noChangeAspect="1"/>
          </p:cNvPicPr>
          <p:nvPr/>
        </p:nvPicPr>
        <p:blipFill rotWithShape="1">
          <a:blip r:embed="rId2"/>
          <a:srcRect l="20071" r="11072" b="1"/>
          <a:stretch/>
        </p:blipFill>
        <p:spPr>
          <a:xfrm>
            <a:off x="5977788" y="799352"/>
            <a:ext cx="5425410" cy="5259296"/>
          </a:xfrm>
          <a:prstGeom prst="rect">
            <a:avLst/>
          </a:prstGeom>
        </p:spPr>
      </p:pic>
      <p:pic>
        <p:nvPicPr>
          <p:cNvPr id="13" name="Picture 12" descr="Logo, company name&#10;&#10;Description automatically generated">
            <a:extLst>
              <a:ext uri="{FF2B5EF4-FFF2-40B4-BE49-F238E27FC236}">
                <a16:creationId xmlns:a16="http://schemas.microsoft.com/office/drawing/2014/main" id="{928DDE09-F4F9-49A8-BF2B-F7CCE8E19CB0}"/>
              </a:ext>
            </a:extLst>
          </p:cNvPr>
          <p:cNvPicPr>
            <a:picLocks noChangeAspect="1"/>
          </p:cNvPicPr>
          <p:nvPr/>
        </p:nvPicPr>
        <p:blipFill>
          <a:blip r:embed="rId3"/>
          <a:stretch>
            <a:fillRect/>
          </a:stretch>
        </p:blipFill>
        <p:spPr>
          <a:xfrm>
            <a:off x="10279587" y="5337102"/>
            <a:ext cx="1776434" cy="1436967"/>
          </a:xfrm>
          <a:prstGeom prst="rect">
            <a:avLst/>
          </a:prstGeom>
        </p:spPr>
      </p:pic>
    </p:spTree>
    <p:extLst>
      <p:ext uri="{BB962C8B-B14F-4D97-AF65-F5344CB8AC3E}">
        <p14:creationId xmlns:p14="http://schemas.microsoft.com/office/powerpoint/2010/main" val="2683662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A153-654D-4A33-A1FA-02434CEF3084}"/>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kern="1200" dirty="0">
                <a:solidFill>
                  <a:schemeClr val="tx1"/>
                </a:solidFill>
                <a:latin typeface="+mn-lt"/>
              </a:rPr>
              <a:t>Contact us!</a:t>
            </a:r>
          </a:p>
        </p:txBody>
      </p:sp>
      <p:sp>
        <p:nvSpPr>
          <p:cNvPr id="3" name="Content Placeholder 2">
            <a:extLst>
              <a:ext uri="{FF2B5EF4-FFF2-40B4-BE49-F238E27FC236}">
                <a16:creationId xmlns:a16="http://schemas.microsoft.com/office/drawing/2014/main" id="{5F8EEAE5-B657-48F9-8588-E3ECB8098CA7}"/>
              </a:ext>
            </a:extLst>
          </p:cNvPr>
          <p:cNvSpPr>
            <a:spLocks noGrp="1"/>
          </p:cNvSpPr>
          <p:nvPr>
            <p:ph type="body" idx="1"/>
          </p:nvPr>
        </p:nvSpPr>
        <p:spPr>
          <a:xfrm>
            <a:off x="502956" y="4563254"/>
            <a:ext cx="6948431" cy="1371405"/>
          </a:xfrm>
        </p:spPr>
        <p:txBody>
          <a:bodyPr vert="horz" lIns="91440" tIns="45720" rIns="91440" bIns="45720" rtlCol="0">
            <a:normAutofit/>
          </a:bodyPr>
          <a:lstStyle/>
          <a:p>
            <a:r>
              <a:rPr lang="en-US" sz="2000" kern="1200" dirty="0">
                <a:solidFill>
                  <a:schemeClr val="tx1"/>
                </a:solidFill>
                <a:latin typeface="+mn-lt"/>
                <a:hlinkClick r:id="rId2"/>
              </a:rPr>
              <a:t>Website: </a:t>
            </a:r>
            <a:r>
              <a:rPr lang="en-US" sz="2000" kern="1200" dirty="0">
                <a:solidFill>
                  <a:schemeClr val="tx1"/>
                </a:solidFill>
                <a:latin typeface="+mn-lt"/>
                <a:hlinkClick r:id="rId3"/>
              </a:rPr>
              <a:t>https://cynchealth.org/about/nebraska-healthcare-collaborative/</a:t>
            </a:r>
            <a:endParaRPr lang="en-US" sz="2000" kern="1200" dirty="0">
              <a:solidFill>
                <a:schemeClr val="tx1"/>
              </a:solidFill>
              <a:latin typeface="+mn-lt"/>
            </a:endParaRPr>
          </a:p>
          <a:p>
            <a:r>
              <a:rPr lang="en-US" sz="2000" kern="1200" dirty="0">
                <a:solidFill>
                  <a:schemeClr val="tx1"/>
                </a:solidFill>
                <a:latin typeface="+mn-lt"/>
                <a:hlinkClick r:id="rId4"/>
              </a:rPr>
              <a:t>Email: Collaborative@nehii.org</a:t>
            </a:r>
            <a:r>
              <a:rPr lang="en-US" sz="2000" kern="1200" dirty="0">
                <a:solidFill>
                  <a:schemeClr val="tx1"/>
                </a:solidFill>
                <a:latin typeface="+mn-lt"/>
              </a:rPr>
              <a:t> </a:t>
            </a:r>
          </a:p>
        </p:txBody>
      </p:sp>
      <p:pic>
        <p:nvPicPr>
          <p:cNvPr id="7" name="Graphic 6" descr="Email">
            <a:extLst>
              <a:ext uri="{FF2B5EF4-FFF2-40B4-BE49-F238E27FC236}">
                <a16:creationId xmlns:a16="http://schemas.microsoft.com/office/drawing/2014/main" id="{3DA347FC-2AA6-44D2-9264-DDEC194D9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1" y="2743201"/>
            <a:ext cx="1371600" cy="1371600"/>
          </a:xfrm>
          <a:prstGeom prst="rect">
            <a:avLst/>
          </a:prstGeom>
        </p:spPr>
      </p:pic>
      <p:pic>
        <p:nvPicPr>
          <p:cNvPr id="6" name="Picture 5" descr="Logo, company name&#10;&#10;Description automatically generated">
            <a:extLst>
              <a:ext uri="{FF2B5EF4-FFF2-40B4-BE49-F238E27FC236}">
                <a16:creationId xmlns:a16="http://schemas.microsoft.com/office/drawing/2014/main" id="{D0FF71DD-9F0E-487A-B13B-C8010EAC4C0B}"/>
              </a:ext>
            </a:extLst>
          </p:cNvPr>
          <p:cNvPicPr>
            <a:picLocks noChangeAspect="1"/>
          </p:cNvPicPr>
          <p:nvPr/>
        </p:nvPicPr>
        <p:blipFill>
          <a:blip r:embed="rId7"/>
          <a:stretch>
            <a:fillRect/>
          </a:stretch>
        </p:blipFill>
        <p:spPr>
          <a:xfrm>
            <a:off x="10279587" y="5337102"/>
            <a:ext cx="1776434" cy="1436967"/>
          </a:xfrm>
          <a:prstGeom prst="rect">
            <a:avLst/>
          </a:prstGeom>
        </p:spPr>
      </p:pic>
    </p:spTree>
    <p:extLst>
      <p:ext uri="{BB962C8B-B14F-4D97-AF65-F5344CB8AC3E}">
        <p14:creationId xmlns:p14="http://schemas.microsoft.com/office/powerpoint/2010/main" val="45608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D84C2-42FA-41CB-ABA2-EFC14F38AB0F}"/>
              </a:ext>
            </a:extLst>
          </p:cNvPr>
          <p:cNvSpPr>
            <a:spLocks noGrp="1"/>
          </p:cNvSpPr>
          <p:nvPr>
            <p:ph type="ctrTitle"/>
          </p:nvPr>
        </p:nvSpPr>
        <p:spPr/>
        <p:txBody>
          <a:bodyPr/>
          <a:lstStyle/>
          <a:p>
            <a:r>
              <a:rPr lang="en-US" dirty="0"/>
              <a:t>Questions </a:t>
            </a:r>
          </a:p>
        </p:txBody>
      </p:sp>
      <p:sp>
        <p:nvSpPr>
          <p:cNvPr id="5" name="Subtitle 4">
            <a:extLst>
              <a:ext uri="{FF2B5EF4-FFF2-40B4-BE49-F238E27FC236}">
                <a16:creationId xmlns:a16="http://schemas.microsoft.com/office/drawing/2014/main" id="{393E1003-6C8A-493A-A3BB-31D63151FBF5}"/>
              </a:ext>
            </a:extLst>
          </p:cNvPr>
          <p:cNvSpPr>
            <a:spLocks noGrp="1"/>
          </p:cNvSpPr>
          <p:nvPr>
            <p:ph type="subTitle" idx="1"/>
          </p:nvPr>
        </p:nvSpPr>
        <p:spPr>
          <a:xfrm>
            <a:off x="838200" y="4833029"/>
            <a:ext cx="9144000" cy="761747"/>
          </a:xfrm>
        </p:spPr>
        <p:txBody>
          <a:bodyPr>
            <a:normAutofit fontScale="92500" lnSpcReduction="10000"/>
          </a:bodyPr>
          <a:lstStyle/>
          <a:p>
            <a:r>
              <a:rPr lang="en-US" sz="2800" dirty="0">
                <a:hlinkClick r:id="rId2"/>
              </a:rPr>
              <a:t>jbland@cynchealth.org</a:t>
            </a:r>
            <a:endParaRPr lang="en-US" sz="2800" dirty="0"/>
          </a:p>
          <a:p>
            <a:r>
              <a:rPr lang="en-US" sz="2800" dirty="0">
                <a:hlinkClick r:id="rId3"/>
              </a:rPr>
              <a:t>jdoll@cynchealth.org</a:t>
            </a:r>
            <a:r>
              <a:rPr lang="en-US" sz="2800" dirty="0"/>
              <a:t> </a:t>
            </a:r>
          </a:p>
        </p:txBody>
      </p:sp>
    </p:spTree>
    <p:extLst>
      <p:ext uri="{BB962C8B-B14F-4D97-AF65-F5344CB8AC3E}">
        <p14:creationId xmlns:p14="http://schemas.microsoft.com/office/powerpoint/2010/main" val="269114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FCC5-ACEB-44D6-A2FE-89EFA4CDB38E}"/>
              </a:ext>
            </a:extLst>
          </p:cNvPr>
          <p:cNvSpPr>
            <a:spLocks noGrp="1"/>
          </p:cNvSpPr>
          <p:nvPr>
            <p:ph type="title"/>
          </p:nvPr>
        </p:nvSpPr>
        <p:spPr>
          <a:xfrm>
            <a:off x="838200" y="1053380"/>
            <a:ext cx="10515600" cy="1311128"/>
          </a:xfrm>
        </p:spPr>
        <p:txBody>
          <a:bodyPr/>
          <a:lstStyle/>
          <a:p>
            <a:r>
              <a:rPr lang="en-US" dirty="0"/>
              <a:t>Interoperability and Patient Access Final Rule Highlights</a:t>
            </a:r>
          </a:p>
        </p:txBody>
      </p:sp>
      <p:sp>
        <p:nvSpPr>
          <p:cNvPr id="3" name="Content Placeholder 2">
            <a:extLst>
              <a:ext uri="{FF2B5EF4-FFF2-40B4-BE49-F238E27FC236}">
                <a16:creationId xmlns:a16="http://schemas.microsoft.com/office/drawing/2014/main" id="{E17C3C53-A1BE-49C1-9473-45991B08FE3E}"/>
              </a:ext>
            </a:extLst>
          </p:cNvPr>
          <p:cNvSpPr>
            <a:spLocks noGrp="1"/>
          </p:cNvSpPr>
          <p:nvPr>
            <p:ph idx="1"/>
          </p:nvPr>
        </p:nvSpPr>
        <p:spPr/>
        <p:txBody>
          <a:bodyPr>
            <a:normAutofit lnSpcReduction="10000"/>
          </a:bodyPr>
          <a:lstStyle/>
          <a:p>
            <a:pPr marL="0" indent="0" algn="ctr">
              <a:buNone/>
            </a:pPr>
            <a:r>
              <a:rPr lang="en-US" sz="3200" b="0" i="0" u="none" strike="noStrike" baseline="0" dirty="0">
                <a:solidFill>
                  <a:schemeClr val="accent5">
                    <a:lumMod val="50000"/>
                  </a:schemeClr>
                </a:solidFill>
                <a:latin typeface="+mn-lt"/>
              </a:rPr>
              <a:t>Patient is data owner and directs transmission through applications in a free and convenient way</a:t>
            </a:r>
          </a:p>
          <a:p>
            <a:r>
              <a:rPr lang="en-US" sz="3200" dirty="0">
                <a:solidFill>
                  <a:schemeClr val="accent5">
                    <a:lumMod val="50000"/>
                  </a:schemeClr>
                </a:solidFill>
                <a:latin typeface="+mn-lt"/>
              </a:rPr>
              <a:t>Patient access API (FHIR)</a:t>
            </a:r>
          </a:p>
          <a:p>
            <a:r>
              <a:rPr lang="en-US" sz="3200" dirty="0">
                <a:solidFill>
                  <a:schemeClr val="accent5">
                    <a:lumMod val="50000"/>
                  </a:schemeClr>
                </a:solidFill>
                <a:latin typeface="+mn-lt"/>
              </a:rPr>
              <a:t>Provider Directory API (FHIR)</a:t>
            </a:r>
          </a:p>
          <a:p>
            <a:r>
              <a:rPr lang="en-US" sz="3200" dirty="0">
                <a:solidFill>
                  <a:schemeClr val="accent5">
                    <a:lumMod val="50000"/>
                  </a:schemeClr>
                </a:solidFill>
                <a:latin typeface="+mn-lt"/>
              </a:rPr>
              <a:t>ENS</a:t>
            </a:r>
          </a:p>
          <a:p>
            <a:r>
              <a:rPr lang="en-US" sz="3200" dirty="0">
                <a:solidFill>
                  <a:schemeClr val="accent5">
                    <a:lumMod val="50000"/>
                  </a:schemeClr>
                </a:solidFill>
                <a:latin typeface="+mn-lt"/>
              </a:rPr>
              <a:t>Payer data exchange </a:t>
            </a:r>
          </a:p>
          <a:p>
            <a:r>
              <a:rPr lang="en-US" sz="3200" dirty="0">
                <a:solidFill>
                  <a:schemeClr val="accent5">
                    <a:lumMod val="50000"/>
                  </a:schemeClr>
                </a:solidFill>
                <a:latin typeface="+mn-lt"/>
              </a:rPr>
              <a:t>USCDI adoption </a:t>
            </a:r>
          </a:p>
          <a:p>
            <a:endParaRPr lang="en-US" sz="3200" dirty="0">
              <a:solidFill>
                <a:schemeClr val="accent5">
                  <a:lumMod val="50000"/>
                </a:schemeClr>
              </a:solidFill>
              <a:latin typeface="+mn-lt"/>
            </a:endParaRPr>
          </a:p>
          <a:p>
            <a:pPr algn="l"/>
            <a:endParaRPr lang="en-US" sz="1800" b="0" i="0" u="none" strike="noStrike" baseline="0" dirty="0">
              <a:solidFill>
                <a:srgbClr val="000000"/>
              </a:solidFill>
              <a:latin typeface="Proxima Nova A"/>
            </a:endParaRPr>
          </a:p>
          <a:p>
            <a:endParaRPr lang="en-US" sz="3200" b="0" i="0" u="none" strike="noStrike" baseline="0" dirty="0">
              <a:solidFill>
                <a:schemeClr val="accent5">
                  <a:lumMod val="50000"/>
                </a:schemeClr>
              </a:solidFill>
              <a:latin typeface="+mn-lt"/>
            </a:endParaRPr>
          </a:p>
        </p:txBody>
      </p:sp>
    </p:spTree>
    <p:extLst>
      <p:ext uri="{BB962C8B-B14F-4D97-AF65-F5344CB8AC3E}">
        <p14:creationId xmlns:p14="http://schemas.microsoft.com/office/powerpoint/2010/main" val="47652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10;&#10;Description automatically generated">
            <a:extLst>
              <a:ext uri="{FF2B5EF4-FFF2-40B4-BE49-F238E27FC236}">
                <a16:creationId xmlns:a16="http://schemas.microsoft.com/office/drawing/2014/main" id="{91DFB8D6-1CF7-4F18-A059-31AA57B35A09}"/>
              </a:ext>
            </a:extLst>
          </p:cNvPr>
          <p:cNvPicPr>
            <a:picLocks noChangeAspect="1"/>
          </p:cNvPicPr>
          <p:nvPr/>
        </p:nvPicPr>
        <p:blipFill rotWithShape="1">
          <a:blip r:embed="rId2"/>
          <a:srcRect l="1647" r="-2" b="-2"/>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9" name="Freeform: Shape 12">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Freeform: Shape 14">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DB826D-2B43-4DF9-9035-9D5CB5C58A5F}"/>
              </a:ext>
            </a:extLst>
          </p:cNvPr>
          <p:cNvSpPr>
            <a:spLocks noGrp="1"/>
          </p:cNvSpPr>
          <p:nvPr>
            <p:ph type="title"/>
          </p:nvPr>
        </p:nvSpPr>
        <p:spPr>
          <a:xfrm>
            <a:off x="7255564" y="914400"/>
            <a:ext cx="4485861" cy="1106556"/>
          </a:xfrm>
        </p:spPr>
        <p:txBody>
          <a:bodyPr anchor="b">
            <a:normAutofit/>
          </a:bodyPr>
          <a:lstStyle/>
          <a:p>
            <a:pPr algn="ctr"/>
            <a:r>
              <a:rPr lang="en-US" sz="3200" dirty="0">
                <a:solidFill>
                  <a:schemeClr val="accent5">
                    <a:lumMod val="50000"/>
                  </a:schemeClr>
                </a:solidFill>
              </a:rPr>
              <a:t>Burden Reduction </a:t>
            </a:r>
          </a:p>
        </p:txBody>
      </p:sp>
      <p:sp>
        <p:nvSpPr>
          <p:cNvPr id="17" name="Rectangle 1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152C5C4-C519-4251-B5AA-7DDBC83BD881}"/>
              </a:ext>
            </a:extLst>
          </p:cNvPr>
          <p:cNvSpPr>
            <a:spLocks noGrp="1"/>
          </p:cNvSpPr>
          <p:nvPr>
            <p:ph idx="1"/>
          </p:nvPr>
        </p:nvSpPr>
        <p:spPr>
          <a:xfrm>
            <a:off x="7255563" y="2522076"/>
            <a:ext cx="4485861" cy="3834804"/>
          </a:xfrm>
        </p:spPr>
        <p:txBody>
          <a:bodyPr anchor="t">
            <a:normAutofit fontScale="92500" lnSpcReduction="20000"/>
          </a:bodyPr>
          <a:lstStyle/>
          <a:p>
            <a:pPr marL="0" indent="0" algn="ctr">
              <a:buNone/>
            </a:pPr>
            <a:r>
              <a:rPr lang="en-US" b="1" dirty="0">
                <a:solidFill>
                  <a:schemeClr val="accent5">
                    <a:lumMod val="50000"/>
                  </a:schemeClr>
                </a:solidFill>
              </a:rPr>
              <a:t>Healthcare Interoperability Reduces Transaction Burden through </a:t>
            </a:r>
          </a:p>
          <a:p>
            <a:pPr marL="0" indent="0" algn="ctr">
              <a:buNone/>
            </a:pPr>
            <a:endParaRPr lang="en-US" b="1" dirty="0">
              <a:solidFill>
                <a:schemeClr val="accent5">
                  <a:lumMod val="50000"/>
                </a:schemeClr>
              </a:solidFill>
            </a:endParaRPr>
          </a:p>
          <a:p>
            <a:pPr marL="0" indent="0" algn="ctr">
              <a:buNone/>
            </a:pPr>
            <a:r>
              <a:rPr lang="en-US" b="1" dirty="0">
                <a:solidFill>
                  <a:schemeClr val="accent5">
                    <a:lumMod val="50000"/>
                  </a:schemeClr>
                </a:solidFill>
              </a:rPr>
              <a:t>Integration  </a:t>
            </a:r>
          </a:p>
          <a:p>
            <a:pPr marL="0" indent="0" algn="ctr">
              <a:buNone/>
            </a:pPr>
            <a:r>
              <a:rPr lang="en-US" b="1" dirty="0">
                <a:solidFill>
                  <a:schemeClr val="accent5">
                    <a:lumMod val="50000"/>
                  </a:schemeClr>
                </a:solidFill>
              </a:rPr>
              <a:t>Management</a:t>
            </a:r>
          </a:p>
          <a:p>
            <a:pPr marL="0" indent="0" algn="ctr">
              <a:buNone/>
            </a:pPr>
            <a:r>
              <a:rPr lang="en-US" b="1" dirty="0">
                <a:solidFill>
                  <a:schemeClr val="accent5">
                    <a:lumMod val="50000"/>
                  </a:schemeClr>
                </a:solidFill>
              </a:rPr>
              <a:t>Governance </a:t>
            </a:r>
          </a:p>
          <a:p>
            <a:pPr marL="0" indent="0" algn="ctr">
              <a:buNone/>
            </a:pPr>
            <a:r>
              <a:rPr lang="en-US" b="1" dirty="0">
                <a:solidFill>
                  <a:schemeClr val="accent5">
                    <a:lumMod val="50000"/>
                  </a:schemeClr>
                </a:solidFill>
              </a:rPr>
              <a:t>Analysis and Insights</a:t>
            </a:r>
          </a:p>
          <a:p>
            <a:pPr marL="0" indent="0" algn="ctr">
              <a:buNone/>
            </a:pPr>
            <a:endParaRPr lang="en-US" b="1" dirty="0">
              <a:solidFill>
                <a:schemeClr val="accent5">
                  <a:lumMod val="50000"/>
                </a:schemeClr>
              </a:solidFill>
            </a:endParaRPr>
          </a:p>
          <a:p>
            <a:pPr marL="0" indent="0">
              <a:buNone/>
            </a:pPr>
            <a:r>
              <a:rPr lang="en-US" sz="1800" b="1" dirty="0"/>
              <a:t> </a:t>
            </a:r>
          </a:p>
        </p:txBody>
      </p:sp>
    </p:spTree>
    <p:extLst>
      <p:ext uri="{BB962C8B-B14F-4D97-AF65-F5344CB8AC3E}">
        <p14:creationId xmlns:p14="http://schemas.microsoft.com/office/powerpoint/2010/main" val="35260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B6332-8B07-4A19-AAA6-84A4B0711656}"/>
              </a:ext>
            </a:extLst>
          </p:cNvPr>
          <p:cNvSpPr>
            <a:spLocks noGrp="1"/>
          </p:cNvSpPr>
          <p:nvPr>
            <p:ph idx="1"/>
          </p:nvPr>
        </p:nvSpPr>
        <p:spPr>
          <a:xfrm>
            <a:off x="591620" y="2033297"/>
            <a:ext cx="10515600" cy="3535323"/>
          </a:xfrm>
        </p:spPr>
        <p:txBody>
          <a:bodyPr/>
          <a:lstStyle/>
          <a:p>
            <a:r>
              <a:rPr lang="en-US" altLang="en-US" dirty="0"/>
              <a:t>In 2004 Harvard Center for IT Leadership published a report on the value of health information exchange</a:t>
            </a:r>
          </a:p>
          <a:p>
            <a:pPr lvl="1">
              <a:buFont typeface="Arial" panose="020B0604020202020204" pitchFamily="34" charset="0"/>
              <a:buChar char="•"/>
            </a:pPr>
            <a:r>
              <a:rPr lang="en-US" altLang="en-US" dirty="0"/>
              <a:t>$77 billion identified in annual savings through Health IT</a:t>
            </a:r>
          </a:p>
          <a:p>
            <a:pPr lvl="1"/>
            <a:r>
              <a:rPr lang="en-US" altLang="en-US" dirty="0"/>
              <a:t>Development of the ONC</a:t>
            </a:r>
          </a:p>
          <a:p>
            <a:pPr lvl="2"/>
            <a:r>
              <a:rPr lang="en-US" dirty="0"/>
              <a:t>Vision for real time longitudinal health record at point of care </a:t>
            </a:r>
          </a:p>
          <a:p>
            <a:r>
              <a:rPr lang="en-US" dirty="0"/>
              <a:t>Federally subsidized connections for health information </a:t>
            </a:r>
          </a:p>
          <a:p>
            <a:pPr lvl="1"/>
            <a:r>
              <a:rPr lang="en-US" dirty="0"/>
              <a:t>Timely and secure </a:t>
            </a:r>
          </a:p>
          <a:p>
            <a:pPr lvl="1"/>
            <a:r>
              <a:rPr lang="en-US" dirty="0"/>
              <a:t>Many to one model </a:t>
            </a:r>
          </a:p>
        </p:txBody>
      </p:sp>
      <p:sp>
        <p:nvSpPr>
          <p:cNvPr id="3" name="Title 4">
            <a:extLst>
              <a:ext uri="{FF2B5EF4-FFF2-40B4-BE49-F238E27FC236}">
                <a16:creationId xmlns:a16="http://schemas.microsoft.com/office/drawing/2014/main" id="{99A4B1B2-7B13-4863-B472-FE86ED0E6CC2}"/>
              </a:ext>
            </a:extLst>
          </p:cNvPr>
          <p:cNvSpPr txBox="1">
            <a:spLocks/>
          </p:cNvSpPr>
          <p:nvPr/>
        </p:nvSpPr>
        <p:spPr>
          <a:xfrm>
            <a:off x="591620" y="1080676"/>
            <a:ext cx="10515600" cy="70173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HIE’s Role in Interoperability </a:t>
            </a:r>
          </a:p>
        </p:txBody>
      </p:sp>
    </p:spTree>
    <p:extLst>
      <p:ext uri="{BB962C8B-B14F-4D97-AF65-F5344CB8AC3E}">
        <p14:creationId xmlns:p14="http://schemas.microsoft.com/office/powerpoint/2010/main" val="170208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l="31871" r="31871"/>
          <a:stretch>
            <a:fillRect/>
          </a:stretch>
        </p:blipFill>
        <p:spPr>
          <a:xfrm>
            <a:off x="8398071" y="644055"/>
            <a:ext cx="3793929" cy="6323385"/>
          </a:xfrm>
          <a:prstGeom prst="rect">
            <a:avLst/>
          </a:prstGeom>
        </p:spPr>
      </p:pic>
      <p:grpSp>
        <p:nvGrpSpPr>
          <p:cNvPr id="2" name="Group 2"/>
          <p:cNvGrpSpPr/>
          <p:nvPr/>
        </p:nvGrpSpPr>
        <p:grpSpPr>
          <a:xfrm>
            <a:off x="590590" y="2025004"/>
            <a:ext cx="3022564" cy="2175114"/>
            <a:chOff x="0" y="38100"/>
            <a:chExt cx="6045127" cy="4350228"/>
          </a:xfrm>
        </p:grpSpPr>
        <p:sp>
          <p:nvSpPr>
            <p:cNvPr id="3" name="TextBox 3"/>
            <p:cNvSpPr txBox="1"/>
            <p:nvPr/>
          </p:nvSpPr>
          <p:spPr>
            <a:xfrm>
              <a:off x="0" y="38100"/>
              <a:ext cx="6045127" cy="1744068"/>
            </a:xfrm>
            <a:prstGeom prst="rect">
              <a:avLst/>
            </a:prstGeom>
          </p:spPr>
          <p:txBody>
            <a:bodyPr wrap="square" lIns="0" tIns="0" rIns="0" bIns="0" rtlCol="0" anchor="t">
              <a:spAutoFit/>
            </a:bodyPr>
            <a:lstStyle/>
            <a:p>
              <a:pPr defTabSz="609630">
                <a:lnSpc>
                  <a:spcPts val="3374"/>
                </a:lnSpc>
                <a:defRPr/>
              </a:pPr>
              <a:r>
                <a:rPr lang="en-US" sz="3067" b="1" dirty="0">
                  <a:solidFill>
                    <a:schemeClr val="accent1"/>
                  </a:solidFill>
                  <a:latin typeface="Montserrat Classic"/>
                </a:rPr>
                <a:t>2017: </a:t>
              </a:r>
            </a:p>
            <a:p>
              <a:pPr defTabSz="609630">
                <a:lnSpc>
                  <a:spcPts val="3374"/>
                </a:lnSpc>
                <a:defRPr/>
              </a:pPr>
              <a:r>
                <a:rPr lang="en-US" sz="3067" b="1" dirty="0">
                  <a:solidFill>
                    <a:schemeClr val="accent1"/>
                  </a:solidFill>
                  <a:latin typeface="Montserrat Classic"/>
                </a:rPr>
                <a:t>Transaction Focus</a:t>
              </a:r>
            </a:p>
          </p:txBody>
        </p:sp>
        <p:sp>
          <p:nvSpPr>
            <p:cNvPr id="4" name="TextBox 4"/>
            <p:cNvSpPr txBox="1"/>
            <p:nvPr/>
          </p:nvSpPr>
          <p:spPr>
            <a:xfrm>
              <a:off x="0" y="2439076"/>
              <a:ext cx="5617985" cy="1949252"/>
            </a:xfrm>
            <a:prstGeom prst="rect">
              <a:avLst/>
            </a:prstGeom>
          </p:spPr>
          <p:txBody>
            <a:bodyPr lIns="0" tIns="0" rIns="0" bIns="0" rtlCol="0" anchor="t">
              <a:spAutoFit/>
            </a:bodyPr>
            <a:lstStyle/>
            <a:p>
              <a:pPr marL="264173" lvl="1" indent="-132087" defTabSz="609630">
                <a:lnSpc>
                  <a:spcPts val="1903"/>
                </a:lnSpc>
                <a:buFont typeface="Arial"/>
                <a:buChar char="•"/>
                <a:defRPr/>
              </a:pPr>
              <a:r>
                <a:rPr lang="en-US" sz="2000" b="1" spc="143" dirty="0">
                  <a:solidFill>
                    <a:srgbClr val="111B1E"/>
                  </a:solidFill>
                </a:rPr>
                <a:t>HIE-ADT</a:t>
              </a:r>
            </a:p>
            <a:p>
              <a:pPr marL="264173" lvl="1" indent="-132087" defTabSz="609630">
                <a:lnSpc>
                  <a:spcPts val="1903"/>
                </a:lnSpc>
                <a:buFont typeface="Arial"/>
                <a:buChar char="•"/>
                <a:defRPr/>
              </a:pPr>
              <a:r>
                <a:rPr lang="en-US" sz="2000" b="1" spc="143" dirty="0">
                  <a:solidFill>
                    <a:srgbClr val="111B1E"/>
                  </a:solidFill>
                </a:rPr>
                <a:t>PDMP</a:t>
              </a:r>
            </a:p>
            <a:p>
              <a:pPr marL="264173" lvl="1" indent="-132087" defTabSz="609630">
                <a:lnSpc>
                  <a:spcPts val="1903"/>
                </a:lnSpc>
                <a:buFont typeface="Arial"/>
                <a:buChar char="•"/>
                <a:defRPr/>
              </a:pPr>
              <a:r>
                <a:rPr lang="en-US" sz="2000" b="1" spc="143" dirty="0">
                  <a:solidFill>
                    <a:srgbClr val="111B1E"/>
                  </a:solidFill>
                </a:rPr>
                <a:t>Readmission report</a:t>
              </a:r>
            </a:p>
          </p:txBody>
        </p:sp>
      </p:grpSp>
      <p:grpSp>
        <p:nvGrpSpPr>
          <p:cNvPr id="6" name="Group 6"/>
          <p:cNvGrpSpPr/>
          <p:nvPr/>
        </p:nvGrpSpPr>
        <p:grpSpPr>
          <a:xfrm>
            <a:off x="3719679" y="1878370"/>
            <a:ext cx="5084889" cy="4248660"/>
            <a:chOff x="-192732" y="1442295"/>
            <a:chExt cx="7138452" cy="9187926"/>
          </a:xfrm>
        </p:grpSpPr>
        <p:sp>
          <p:nvSpPr>
            <p:cNvPr id="7" name="TextBox 7"/>
            <p:cNvSpPr txBox="1"/>
            <p:nvPr/>
          </p:nvSpPr>
          <p:spPr>
            <a:xfrm>
              <a:off x="109722" y="1442295"/>
              <a:ext cx="6835998" cy="1885814"/>
            </a:xfrm>
            <a:prstGeom prst="rect">
              <a:avLst/>
            </a:prstGeom>
          </p:spPr>
          <p:txBody>
            <a:bodyPr wrap="square" lIns="0" tIns="0" rIns="0" bIns="0" rtlCol="0" anchor="t">
              <a:spAutoFit/>
            </a:bodyPr>
            <a:lstStyle/>
            <a:p>
              <a:pPr defTabSz="609630">
                <a:lnSpc>
                  <a:spcPts val="3374"/>
                </a:lnSpc>
                <a:defRPr/>
              </a:pPr>
              <a:r>
                <a:rPr lang="en-US" sz="3067" b="1" dirty="0">
                  <a:solidFill>
                    <a:schemeClr val="accent1"/>
                  </a:solidFill>
                  <a:latin typeface="Montserrat Classic"/>
                </a:rPr>
                <a:t>2020: </a:t>
              </a:r>
            </a:p>
            <a:p>
              <a:pPr defTabSz="609630">
                <a:lnSpc>
                  <a:spcPts val="3374"/>
                </a:lnSpc>
                <a:defRPr/>
              </a:pPr>
              <a:r>
                <a:rPr lang="en-US" sz="3067" b="1" dirty="0">
                  <a:solidFill>
                    <a:schemeClr val="accent1"/>
                  </a:solidFill>
                  <a:latin typeface="Montserrat Classic"/>
                </a:rPr>
                <a:t>Population Focus</a:t>
              </a:r>
            </a:p>
          </p:txBody>
        </p:sp>
        <p:sp>
          <p:nvSpPr>
            <p:cNvPr id="8" name="TextBox 8"/>
            <p:cNvSpPr txBox="1"/>
            <p:nvPr/>
          </p:nvSpPr>
          <p:spPr>
            <a:xfrm>
              <a:off x="-192732" y="3253363"/>
              <a:ext cx="6662171" cy="7376858"/>
            </a:xfrm>
            <a:prstGeom prst="rect">
              <a:avLst/>
            </a:prstGeom>
          </p:spPr>
          <p:txBody>
            <a:bodyPr lIns="0" tIns="0" rIns="0" bIns="0" rtlCol="0" anchor="t">
              <a:spAutoFit/>
            </a:bodyPr>
            <a:lstStyle/>
            <a:p>
              <a:pPr marL="264173" lvl="1" indent="-132087" defTabSz="609630">
                <a:lnSpc>
                  <a:spcPts val="1904"/>
                </a:lnSpc>
                <a:buFont typeface="Arial"/>
                <a:buChar char="•"/>
                <a:defRPr/>
              </a:pPr>
              <a:endParaRPr lang="en-US" sz="2000" spc="144" dirty="0">
                <a:solidFill>
                  <a:srgbClr val="111B1E"/>
                </a:solidFill>
              </a:endParaRPr>
            </a:p>
            <a:p>
              <a:pPr marL="264173" lvl="1" indent="-132087" defTabSz="609630">
                <a:lnSpc>
                  <a:spcPts val="1904"/>
                </a:lnSpc>
                <a:buFont typeface="Arial"/>
                <a:buChar char="•"/>
                <a:defRPr/>
              </a:pPr>
              <a:r>
                <a:rPr lang="en-US" sz="2000" b="1" spc="144" dirty="0">
                  <a:solidFill>
                    <a:srgbClr val="111B1E"/>
                  </a:solidFill>
                </a:rPr>
                <a:t>HIE &amp; PDMP</a:t>
              </a:r>
            </a:p>
            <a:p>
              <a:pPr marL="264173" lvl="1" indent="-132087" defTabSz="609630">
                <a:lnSpc>
                  <a:spcPts val="1904"/>
                </a:lnSpc>
                <a:buFont typeface="Arial"/>
                <a:buChar char="•"/>
                <a:defRPr/>
              </a:pPr>
              <a:r>
                <a:rPr lang="en-US" sz="2000" b="1" spc="144" dirty="0">
                  <a:solidFill>
                    <a:srgbClr val="111B1E"/>
                  </a:solidFill>
                </a:rPr>
                <a:t>Community Integration Platform</a:t>
              </a:r>
            </a:p>
            <a:p>
              <a:pPr marL="264173" lvl="1" indent="-132087" defTabSz="609630">
                <a:lnSpc>
                  <a:spcPts val="1904"/>
                </a:lnSpc>
                <a:buFont typeface="Arial"/>
                <a:buChar char="•"/>
                <a:defRPr/>
              </a:pPr>
              <a:r>
                <a:rPr lang="en-US" sz="2000" b="1" spc="144" dirty="0">
                  <a:solidFill>
                    <a:srgbClr val="111B1E"/>
                  </a:solidFill>
                </a:rPr>
                <a:t>Syndromic surveillance </a:t>
              </a:r>
            </a:p>
            <a:p>
              <a:pPr marL="264173" lvl="1" indent="-132087" defTabSz="609630">
                <a:lnSpc>
                  <a:spcPts val="1904"/>
                </a:lnSpc>
                <a:buFont typeface="Arial"/>
                <a:buChar char="•"/>
                <a:defRPr/>
              </a:pPr>
              <a:r>
                <a:rPr lang="en-US" sz="2000" b="1" spc="144" dirty="0">
                  <a:solidFill>
                    <a:srgbClr val="111B1E"/>
                  </a:solidFill>
                </a:rPr>
                <a:t>ELR</a:t>
              </a:r>
            </a:p>
            <a:p>
              <a:pPr marL="264173" lvl="1" indent="-132087" defTabSz="609630">
                <a:lnSpc>
                  <a:spcPts val="1904"/>
                </a:lnSpc>
                <a:buFont typeface="Arial"/>
                <a:buChar char="•"/>
                <a:defRPr/>
              </a:pPr>
              <a:r>
                <a:rPr lang="en-US" sz="2000" b="1" spc="144" dirty="0">
                  <a:solidFill>
                    <a:srgbClr val="111B1E"/>
                  </a:solidFill>
                </a:rPr>
                <a:t>NCQA eCQM certification </a:t>
              </a:r>
            </a:p>
            <a:p>
              <a:pPr marL="264173" lvl="1" indent="-132087" defTabSz="609630">
                <a:lnSpc>
                  <a:spcPts val="1904"/>
                </a:lnSpc>
                <a:buFont typeface="Arial"/>
                <a:buChar char="•"/>
                <a:defRPr/>
              </a:pPr>
              <a:r>
                <a:rPr lang="en-US" sz="2000" b="1" spc="144" dirty="0">
                  <a:solidFill>
                    <a:srgbClr val="111B1E"/>
                  </a:solidFill>
                </a:rPr>
                <a:t>QCDR certification </a:t>
              </a:r>
            </a:p>
            <a:p>
              <a:pPr marL="264173" lvl="1" indent="-132087" defTabSz="609630">
                <a:lnSpc>
                  <a:spcPts val="1904"/>
                </a:lnSpc>
                <a:buFont typeface="Arial"/>
                <a:buChar char="•"/>
                <a:defRPr/>
              </a:pPr>
              <a:r>
                <a:rPr lang="en-US" sz="2000" b="1" spc="144" dirty="0">
                  <a:solidFill>
                    <a:srgbClr val="111B1E"/>
                  </a:solidFill>
                </a:rPr>
                <a:t>Quasi Qualified Entity </a:t>
              </a:r>
            </a:p>
            <a:p>
              <a:pPr marL="264173" lvl="1" indent="-132087" defTabSz="609630">
                <a:lnSpc>
                  <a:spcPts val="1904"/>
                </a:lnSpc>
                <a:buFont typeface="Arial"/>
                <a:buChar char="•"/>
                <a:defRPr/>
              </a:pPr>
              <a:r>
                <a:rPr lang="en-US" sz="2000" b="1" spc="144" dirty="0">
                  <a:solidFill>
                    <a:srgbClr val="111B1E"/>
                  </a:solidFill>
                </a:rPr>
                <a:t>MBQIP</a:t>
              </a:r>
            </a:p>
            <a:p>
              <a:pPr marL="264173" lvl="1" indent="-132087" defTabSz="609630">
                <a:lnSpc>
                  <a:spcPts val="1904"/>
                </a:lnSpc>
                <a:buFont typeface="Arial"/>
                <a:buChar char="•"/>
                <a:defRPr/>
              </a:pPr>
              <a:r>
                <a:rPr lang="en-US" sz="2000" b="1" spc="144" dirty="0">
                  <a:solidFill>
                    <a:srgbClr val="111B1E"/>
                  </a:solidFill>
                </a:rPr>
                <a:t>VBC analytics: ACOs, CINs, BPCI, CPC+/PCF, MIPS</a:t>
              </a:r>
            </a:p>
            <a:p>
              <a:pPr marL="264173" lvl="1" indent="-132087" defTabSz="609630">
                <a:lnSpc>
                  <a:spcPts val="1904"/>
                </a:lnSpc>
                <a:buFont typeface="Arial"/>
                <a:buChar char="•"/>
                <a:defRPr/>
              </a:pPr>
              <a:r>
                <a:rPr lang="en-US" sz="2000" b="1" spc="144" dirty="0">
                  <a:solidFill>
                    <a:srgbClr val="111B1E"/>
                  </a:solidFill>
                </a:rPr>
                <a:t>Government support: CDC, DHHS, Medicaid </a:t>
              </a:r>
            </a:p>
            <a:p>
              <a:pPr marL="264173" lvl="1" indent="-132087" defTabSz="609630">
                <a:lnSpc>
                  <a:spcPts val="1904"/>
                </a:lnSpc>
                <a:buFont typeface="Arial"/>
                <a:buChar char="•"/>
                <a:defRPr/>
              </a:pPr>
              <a:r>
                <a:rPr lang="en-US" sz="2000" b="1" spc="144" dirty="0">
                  <a:solidFill>
                    <a:srgbClr val="111B1E"/>
                  </a:solidFill>
                </a:rPr>
                <a:t>Registry management </a:t>
              </a:r>
            </a:p>
          </p:txBody>
        </p:sp>
      </p:grpSp>
      <p:sp>
        <p:nvSpPr>
          <p:cNvPr id="9" name="Title 1">
            <a:extLst>
              <a:ext uri="{FF2B5EF4-FFF2-40B4-BE49-F238E27FC236}">
                <a16:creationId xmlns:a16="http://schemas.microsoft.com/office/drawing/2014/main" id="{02D9F498-E01B-4BD3-A18D-77031B1D5EFE}"/>
              </a:ext>
            </a:extLst>
          </p:cNvPr>
          <p:cNvSpPr txBox="1">
            <a:spLocks/>
          </p:cNvSpPr>
          <p:nvPr/>
        </p:nvSpPr>
        <p:spPr>
          <a:xfrm>
            <a:off x="484065" y="765036"/>
            <a:ext cx="10515600" cy="1311128"/>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CyncHealth Roadmap</a:t>
            </a:r>
          </a:p>
        </p:txBody>
      </p:sp>
    </p:spTree>
    <p:extLst>
      <p:ext uri="{BB962C8B-B14F-4D97-AF65-F5344CB8AC3E}">
        <p14:creationId xmlns:p14="http://schemas.microsoft.com/office/powerpoint/2010/main" val="27250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1C3762-62E5-48D6-85FA-E68231AE972E}"/>
              </a:ext>
            </a:extLst>
          </p:cNvPr>
          <p:cNvSpPr>
            <a:spLocks noGrp="1"/>
          </p:cNvSpPr>
          <p:nvPr>
            <p:ph type="title"/>
          </p:nvPr>
        </p:nvSpPr>
        <p:spPr>
          <a:xfrm>
            <a:off x="591620" y="1080676"/>
            <a:ext cx="10515600" cy="701731"/>
          </a:xfrm>
        </p:spPr>
        <p:txBody>
          <a:bodyPr/>
          <a:lstStyle/>
          <a:p>
            <a:r>
              <a:rPr lang="en-US" dirty="0"/>
              <a:t>CyncHealth</a:t>
            </a:r>
          </a:p>
        </p:txBody>
      </p:sp>
      <p:pic>
        <p:nvPicPr>
          <p:cNvPr id="6" name="Picture 5">
            <a:extLst>
              <a:ext uri="{FF2B5EF4-FFF2-40B4-BE49-F238E27FC236}">
                <a16:creationId xmlns:a16="http://schemas.microsoft.com/office/drawing/2014/main" id="{14A272A5-CF80-4284-B9DC-CE3F2315A8D7}"/>
              </a:ext>
            </a:extLst>
          </p:cNvPr>
          <p:cNvPicPr>
            <a:picLocks noChangeAspect="1"/>
          </p:cNvPicPr>
          <p:nvPr/>
        </p:nvPicPr>
        <p:blipFill>
          <a:blip r:embed="rId2"/>
          <a:stretch>
            <a:fillRect/>
          </a:stretch>
        </p:blipFill>
        <p:spPr>
          <a:xfrm>
            <a:off x="1224263" y="1906394"/>
            <a:ext cx="10022441" cy="4793836"/>
          </a:xfrm>
          <a:prstGeom prst="rect">
            <a:avLst/>
          </a:prstGeom>
        </p:spPr>
      </p:pic>
    </p:spTree>
    <p:extLst>
      <p:ext uri="{BB962C8B-B14F-4D97-AF65-F5344CB8AC3E}">
        <p14:creationId xmlns:p14="http://schemas.microsoft.com/office/powerpoint/2010/main" val="1524398344"/>
      </p:ext>
    </p:extLst>
  </p:cSld>
  <p:clrMapOvr>
    <a:masterClrMapping/>
  </p:clrMapOvr>
</p:sld>
</file>

<file path=ppt/theme/theme1.xml><?xml version="1.0" encoding="utf-8"?>
<a:theme xmlns:a="http://schemas.openxmlformats.org/drawingml/2006/main" name="Yellow">
  <a:themeElements>
    <a:clrScheme name="Cync Health">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Cync Health">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2870</Words>
  <Application>Microsoft Office PowerPoint</Application>
  <PresentationFormat>Widescreen</PresentationFormat>
  <Paragraphs>322</Paragraphs>
  <Slides>47</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47</vt:i4>
      </vt:variant>
    </vt:vector>
  </HeadingPairs>
  <TitlesOfParts>
    <vt:vector size="59" baseType="lpstr">
      <vt:lpstr>Arial</vt:lpstr>
      <vt:lpstr>Calibri</vt:lpstr>
      <vt:lpstr>inherit</vt:lpstr>
      <vt:lpstr>Montserrat</vt:lpstr>
      <vt:lpstr>Montserrat Classic</vt:lpstr>
      <vt:lpstr>Proxima Nova A</vt:lpstr>
      <vt:lpstr>Segoe UI</vt:lpstr>
      <vt:lpstr>Yellow</vt:lpstr>
      <vt:lpstr>Blue</vt:lpstr>
      <vt:lpstr>Green</vt:lpstr>
      <vt:lpstr>Light Blue</vt:lpstr>
      <vt:lpstr>Blank</vt:lpstr>
      <vt:lpstr>The Vision of Regional Health Information Interoperability</vt:lpstr>
      <vt:lpstr>Session Objectives </vt:lpstr>
      <vt:lpstr>PowerPoint Presentation</vt:lpstr>
      <vt:lpstr>PowerPoint Presentation</vt:lpstr>
      <vt:lpstr>Interoperability and Patient Access Final Rule Highlights</vt:lpstr>
      <vt:lpstr>Burden Reduction </vt:lpstr>
      <vt:lpstr>PowerPoint Presentation</vt:lpstr>
      <vt:lpstr>PowerPoint Presentation</vt:lpstr>
      <vt:lpstr>CyncHealth</vt:lpstr>
      <vt:lpstr>CyncHealth Advancing Interoperability</vt:lpstr>
      <vt:lpstr>PowerPoint Presentation</vt:lpstr>
      <vt:lpstr>Anatomy of CyncHealth </vt:lpstr>
      <vt:lpstr>COVID-19 Exemplar</vt:lpstr>
      <vt:lpstr>Bed Management </vt:lpstr>
      <vt:lpstr>Vaccine Management </vt:lpstr>
      <vt:lpstr>PowerPoint Presentation</vt:lpstr>
      <vt:lpstr>PowerPoint Presentation</vt:lpstr>
      <vt:lpstr>Lab Management </vt:lpstr>
      <vt:lpstr>Community Integration Platform</vt:lpstr>
      <vt:lpstr>PowerPoint Presentation</vt:lpstr>
      <vt:lpstr>Coordinated Insights </vt:lpstr>
      <vt:lpstr>Connected Care </vt:lpstr>
      <vt:lpstr>Value Based Care </vt:lpstr>
      <vt:lpstr>Value Based Care Continuum </vt:lpstr>
      <vt:lpstr>Performance Measurement </vt:lpstr>
      <vt:lpstr>CMS Quality Payment Program </vt:lpstr>
      <vt:lpstr>QPP 2021 Categories </vt:lpstr>
      <vt:lpstr>MIPS Future</vt:lpstr>
      <vt:lpstr>MIPS Future: Value Pathways </vt:lpstr>
      <vt:lpstr>CMS Submission Options </vt:lpstr>
      <vt:lpstr>Qualified Clinical Data Registry </vt:lpstr>
      <vt:lpstr>What’s to come…</vt:lpstr>
      <vt:lpstr>PowerPoint Presentation</vt:lpstr>
      <vt:lpstr>CyncHealth’s Data Utilities </vt:lpstr>
      <vt:lpstr>Our Values </vt:lpstr>
      <vt:lpstr>Why Partner with CyncHealth? </vt:lpstr>
      <vt:lpstr>Projects Fall into 3 Categories </vt:lpstr>
      <vt:lpstr>What to know about health data….</vt:lpstr>
      <vt:lpstr>Project Eligibility </vt:lpstr>
      <vt:lpstr>Project Cost </vt:lpstr>
      <vt:lpstr>Project Review and Approval Process </vt:lpstr>
      <vt:lpstr>Defining Data Governance</vt:lpstr>
      <vt:lpstr>Exemplar Project </vt:lpstr>
      <vt:lpstr>Exemplar Project</vt:lpstr>
      <vt:lpstr>Exemplar Project </vt:lpstr>
      <vt:lpstr>Contact us!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Heisler</dc:creator>
  <cp:lastModifiedBy>Joy Doll</cp:lastModifiedBy>
  <cp:revision>63</cp:revision>
  <dcterms:created xsi:type="dcterms:W3CDTF">2020-11-24T22:02:20Z</dcterms:created>
  <dcterms:modified xsi:type="dcterms:W3CDTF">2021-04-21T01:30:34Z</dcterms:modified>
</cp:coreProperties>
</file>