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12657" r:id="rId2"/>
    <p:sldId id="12708" r:id="rId3"/>
    <p:sldId id="12707" r:id="rId4"/>
    <p:sldId id="12659" r:id="rId5"/>
    <p:sldId id="12660" r:id="rId6"/>
    <p:sldId id="12724" r:id="rId7"/>
    <p:sldId id="12713" r:id="rId8"/>
    <p:sldId id="274" r:id="rId9"/>
    <p:sldId id="12710" r:id="rId10"/>
    <p:sldId id="12662" r:id="rId11"/>
    <p:sldId id="12721" r:id="rId12"/>
    <p:sldId id="12722" r:id="rId13"/>
    <p:sldId id="12723" r:id="rId14"/>
    <p:sldId id="12726" r:id="rId15"/>
    <p:sldId id="12727" r:id="rId16"/>
    <p:sldId id="12725" r:id="rId17"/>
    <p:sldId id="12667" r:id="rId18"/>
    <p:sldId id="12728" r:id="rId19"/>
    <p:sldId id="12670" r:id="rId20"/>
    <p:sldId id="12735" r:id="rId21"/>
    <p:sldId id="12734" r:id="rId22"/>
    <p:sldId id="12715" r:id="rId23"/>
    <p:sldId id="12714" r:id="rId24"/>
    <p:sldId id="12717" r:id="rId25"/>
    <p:sldId id="12716" r:id="rId26"/>
    <p:sldId id="12730" r:id="rId27"/>
    <p:sldId id="12733" r:id="rId28"/>
    <p:sldId id="12731" r:id="rId29"/>
    <p:sldId id="12718" r:id="rId30"/>
    <p:sldId id="12719" r:id="rId31"/>
    <p:sldId id="12720" r:id="rId32"/>
    <p:sldId id="12679" r:id="rId33"/>
    <p:sldId id="12083" r:id="rId34"/>
    <p:sldId id="12478" r:id="rId35"/>
    <p:sldId id="868" r:id="rId36"/>
    <p:sldId id="12632" r:id="rId37"/>
    <p:sldId id="12634" r:id="rId38"/>
    <p:sldId id="12729" r:id="rId39"/>
    <p:sldId id="1273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2094" y="104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791FA-0F08-4AA5-860F-008C5944C23D}"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0C942CAC-F7B7-49A8-A1B8-3E3B4647D51E}">
      <dgm:prSet phldrT="[Text]"/>
      <dgm:spPr/>
      <dgm:t>
        <a:bodyPr/>
        <a:lstStyle/>
        <a:p>
          <a:r>
            <a:rPr lang="en-US" dirty="0"/>
            <a:t>FHIR</a:t>
          </a:r>
        </a:p>
        <a:p>
          <a:r>
            <a:rPr lang="en-US" dirty="0"/>
            <a:t>USCORE</a:t>
          </a:r>
        </a:p>
      </dgm:t>
    </dgm:pt>
    <dgm:pt modelId="{EDA4E618-4FB3-4CAE-B8FB-FA4E604658D0}" type="parTrans" cxnId="{13C6178B-3BD7-4321-B99C-AFAFAE153CAE}">
      <dgm:prSet/>
      <dgm:spPr/>
      <dgm:t>
        <a:bodyPr/>
        <a:lstStyle/>
        <a:p>
          <a:endParaRPr lang="en-US"/>
        </a:p>
      </dgm:t>
    </dgm:pt>
    <dgm:pt modelId="{823EA640-CCC4-4ACB-A668-1A4F6278BAD3}" type="sibTrans" cxnId="{13C6178B-3BD7-4321-B99C-AFAFAE153CAE}">
      <dgm:prSet/>
      <dgm:spPr/>
      <dgm:t>
        <a:bodyPr/>
        <a:lstStyle/>
        <a:p>
          <a:endParaRPr lang="en-US"/>
        </a:p>
      </dgm:t>
    </dgm:pt>
    <dgm:pt modelId="{B5C1816E-59A1-4919-B868-FFDA85E02AA3}">
      <dgm:prSet phldrT="[Text]"/>
      <dgm:spPr/>
      <dgm:t>
        <a:bodyPr/>
        <a:lstStyle/>
        <a:p>
          <a:r>
            <a:rPr lang="en-US" dirty="0"/>
            <a:t>PCORNET</a:t>
          </a:r>
        </a:p>
      </dgm:t>
    </dgm:pt>
    <dgm:pt modelId="{F664DA63-4C3C-40AC-B331-61084A0E8EDF}" type="parTrans" cxnId="{8D052D85-357F-46A7-96C7-F17039245E8A}">
      <dgm:prSet/>
      <dgm:spPr/>
      <dgm:t>
        <a:bodyPr/>
        <a:lstStyle/>
        <a:p>
          <a:endParaRPr lang="en-US"/>
        </a:p>
      </dgm:t>
    </dgm:pt>
    <dgm:pt modelId="{72D65B9A-6CFC-41ED-9F59-B6E900AF2AB8}" type="sibTrans" cxnId="{8D052D85-357F-46A7-96C7-F17039245E8A}">
      <dgm:prSet/>
      <dgm:spPr/>
      <dgm:t>
        <a:bodyPr/>
        <a:lstStyle/>
        <a:p>
          <a:endParaRPr lang="en-US"/>
        </a:p>
      </dgm:t>
    </dgm:pt>
    <dgm:pt modelId="{21F6C867-9818-4DC0-99B1-83E70CD036FE}">
      <dgm:prSet phldrT="[Text]"/>
      <dgm:spPr/>
      <dgm:t>
        <a:bodyPr/>
        <a:lstStyle/>
        <a:p>
          <a:r>
            <a:rPr lang="en-US" dirty="0"/>
            <a:t>OHDSI</a:t>
          </a:r>
        </a:p>
      </dgm:t>
    </dgm:pt>
    <dgm:pt modelId="{808A914E-0F01-4E79-8F4E-3E35828F6B11}" type="parTrans" cxnId="{5DD459EB-BCFF-418D-8345-D360EFF1280B}">
      <dgm:prSet/>
      <dgm:spPr/>
      <dgm:t>
        <a:bodyPr/>
        <a:lstStyle/>
        <a:p>
          <a:endParaRPr lang="en-US"/>
        </a:p>
      </dgm:t>
    </dgm:pt>
    <dgm:pt modelId="{AC97B916-61E7-42F4-A378-39FC5C541216}" type="sibTrans" cxnId="{5DD459EB-BCFF-418D-8345-D360EFF1280B}">
      <dgm:prSet/>
      <dgm:spPr/>
      <dgm:t>
        <a:bodyPr/>
        <a:lstStyle/>
        <a:p>
          <a:endParaRPr lang="en-US"/>
        </a:p>
      </dgm:t>
    </dgm:pt>
    <dgm:pt modelId="{561E928E-B094-4968-A56C-3B4797D94B1E}">
      <dgm:prSet phldrT="[Text]"/>
      <dgm:spPr/>
      <dgm:t>
        <a:bodyPr/>
        <a:lstStyle/>
        <a:p>
          <a:r>
            <a:rPr lang="en-US" dirty="0"/>
            <a:t>Sentinel</a:t>
          </a:r>
        </a:p>
      </dgm:t>
    </dgm:pt>
    <dgm:pt modelId="{CDA59463-A71A-4A69-9C5E-134119C65041}" type="parTrans" cxnId="{75249DF6-330C-4AE5-8B2D-F737147AE6AB}">
      <dgm:prSet/>
      <dgm:spPr/>
      <dgm:t>
        <a:bodyPr/>
        <a:lstStyle/>
        <a:p>
          <a:endParaRPr lang="en-US"/>
        </a:p>
      </dgm:t>
    </dgm:pt>
    <dgm:pt modelId="{B0A22764-A302-4714-852B-41614292279F}" type="sibTrans" cxnId="{75249DF6-330C-4AE5-8B2D-F737147AE6AB}">
      <dgm:prSet/>
      <dgm:spPr/>
      <dgm:t>
        <a:bodyPr/>
        <a:lstStyle/>
        <a:p>
          <a:endParaRPr lang="en-US"/>
        </a:p>
      </dgm:t>
    </dgm:pt>
    <dgm:pt modelId="{C07C3934-5B96-41DA-B5B1-C5DA23104B88}">
      <dgm:prSet phldrT="[Text]"/>
      <dgm:spPr/>
      <dgm:t>
        <a:bodyPr/>
        <a:lstStyle/>
        <a:p>
          <a:r>
            <a:rPr lang="en-US" dirty="0"/>
            <a:t>CDISC</a:t>
          </a:r>
        </a:p>
      </dgm:t>
    </dgm:pt>
    <dgm:pt modelId="{7A0BEF5A-B7A5-4D63-B6CA-79EAF7444A9D}" type="parTrans" cxnId="{206ADC2E-0026-440C-93A3-0EDB22D6D1A5}">
      <dgm:prSet/>
      <dgm:spPr/>
      <dgm:t>
        <a:bodyPr/>
        <a:lstStyle/>
        <a:p>
          <a:endParaRPr lang="en-US"/>
        </a:p>
      </dgm:t>
    </dgm:pt>
    <dgm:pt modelId="{37D1C264-6C04-441A-A0C2-3CFC1B2A9D91}" type="sibTrans" cxnId="{206ADC2E-0026-440C-93A3-0EDB22D6D1A5}">
      <dgm:prSet/>
      <dgm:spPr/>
      <dgm:t>
        <a:bodyPr/>
        <a:lstStyle/>
        <a:p>
          <a:endParaRPr lang="en-US"/>
        </a:p>
      </dgm:t>
    </dgm:pt>
    <dgm:pt modelId="{111E24AE-6DF4-4C0A-A7D9-3999570FC7D0}">
      <dgm:prSet phldrT="[Text]" custT="1"/>
      <dgm:spPr/>
      <dgm:t>
        <a:bodyPr/>
        <a:lstStyle/>
        <a:p>
          <a:r>
            <a:rPr lang="en-US" sz="2000" dirty="0">
              <a:solidFill>
                <a:srgbClr val="FF0000"/>
              </a:solidFill>
            </a:rPr>
            <a:t>CDEs</a:t>
          </a:r>
          <a:endParaRPr lang="en-US" sz="1100" dirty="0">
            <a:solidFill>
              <a:srgbClr val="FF0000"/>
            </a:solidFill>
          </a:endParaRPr>
        </a:p>
      </dgm:t>
    </dgm:pt>
    <dgm:pt modelId="{011DC1B2-0E20-4C37-AE7C-F152E32ADBBC}" type="parTrans" cxnId="{929C4F36-4C79-4925-9D57-8461E7D6EE03}">
      <dgm:prSet/>
      <dgm:spPr/>
      <dgm:t>
        <a:bodyPr/>
        <a:lstStyle/>
        <a:p>
          <a:endParaRPr lang="en-US"/>
        </a:p>
      </dgm:t>
    </dgm:pt>
    <dgm:pt modelId="{C83A30BB-4942-4B86-9F7E-1DDA63E920D4}" type="sibTrans" cxnId="{929C4F36-4C79-4925-9D57-8461E7D6EE03}">
      <dgm:prSet/>
      <dgm:spPr/>
      <dgm:t>
        <a:bodyPr/>
        <a:lstStyle/>
        <a:p>
          <a:endParaRPr lang="en-US"/>
        </a:p>
      </dgm:t>
    </dgm:pt>
    <dgm:pt modelId="{EDCA0CE2-5957-44E2-A8E1-D7250FD9C287}">
      <dgm:prSet phldrT="[Text]"/>
      <dgm:spPr/>
      <dgm:t>
        <a:bodyPr/>
        <a:lstStyle/>
        <a:p>
          <a:r>
            <a:rPr lang="en-US" dirty="0"/>
            <a:t>I2b2/ACT</a:t>
          </a:r>
        </a:p>
      </dgm:t>
    </dgm:pt>
    <dgm:pt modelId="{77A23767-1EA1-40D1-AC3B-062681CB7F98}" type="parTrans" cxnId="{B875B34F-C21D-4C8A-8DEB-0BC95793494B}">
      <dgm:prSet/>
      <dgm:spPr/>
      <dgm:t>
        <a:bodyPr/>
        <a:lstStyle/>
        <a:p>
          <a:endParaRPr lang="en-US"/>
        </a:p>
      </dgm:t>
    </dgm:pt>
    <dgm:pt modelId="{33FEE170-A686-45F3-AE8A-C6C2DA91B339}" type="sibTrans" cxnId="{B875B34F-C21D-4C8A-8DEB-0BC95793494B}">
      <dgm:prSet/>
      <dgm:spPr/>
      <dgm:t>
        <a:bodyPr/>
        <a:lstStyle/>
        <a:p>
          <a:endParaRPr lang="en-US"/>
        </a:p>
      </dgm:t>
    </dgm:pt>
    <dgm:pt modelId="{E9492352-F447-4219-90CE-051E006CDF01}" type="pres">
      <dgm:prSet presAssocID="{6CE791FA-0F08-4AA5-860F-008C5944C23D}" presName="Name0" presStyleCnt="0">
        <dgm:presLayoutVars>
          <dgm:chMax val="1"/>
          <dgm:dir/>
          <dgm:animLvl val="ctr"/>
          <dgm:resizeHandles val="exact"/>
        </dgm:presLayoutVars>
      </dgm:prSet>
      <dgm:spPr/>
    </dgm:pt>
    <dgm:pt modelId="{C6E47D6F-D784-4DAE-B659-74496C502991}" type="pres">
      <dgm:prSet presAssocID="{0C942CAC-F7B7-49A8-A1B8-3E3B4647D51E}" presName="centerShape" presStyleLbl="node0" presStyleIdx="0" presStyleCnt="1"/>
      <dgm:spPr/>
    </dgm:pt>
    <dgm:pt modelId="{B4FFD1F2-3251-4169-98ED-3F1C592D6AC1}" type="pres">
      <dgm:prSet presAssocID="{B5C1816E-59A1-4919-B868-FFDA85E02AA3}" presName="node" presStyleLbl="node1" presStyleIdx="0" presStyleCnt="6">
        <dgm:presLayoutVars>
          <dgm:bulletEnabled val="1"/>
        </dgm:presLayoutVars>
      </dgm:prSet>
      <dgm:spPr/>
    </dgm:pt>
    <dgm:pt modelId="{059936BF-5B3E-4123-98EB-DD07F7798109}" type="pres">
      <dgm:prSet presAssocID="{B5C1816E-59A1-4919-B868-FFDA85E02AA3}" presName="dummy" presStyleCnt="0"/>
      <dgm:spPr/>
    </dgm:pt>
    <dgm:pt modelId="{656E4E2E-F7DD-4170-868C-409FDB0B7194}" type="pres">
      <dgm:prSet presAssocID="{72D65B9A-6CFC-41ED-9F59-B6E900AF2AB8}" presName="sibTrans" presStyleLbl="sibTrans2D1" presStyleIdx="0" presStyleCnt="6"/>
      <dgm:spPr/>
    </dgm:pt>
    <dgm:pt modelId="{0E45704D-810B-4C93-A818-F9AA8B89E121}" type="pres">
      <dgm:prSet presAssocID="{21F6C867-9818-4DC0-99B1-83E70CD036FE}" presName="node" presStyleLbl="node1" presStyleIdx="1" presStyleCnt="6">
        <dgm:presLayoutVars>
          <dgm:bulletEnabled val="1"/>
        </dgm:presLayoutVars>
      </dgm:prSet>
      <dgm:spPr/>
    </dgm:pt>
    <dgm:pt modelId="{8F831DA4-2C34-41AB-ADC5-262141C91757}" type="pres">
      <dgm:prSet presAssocID="{21F6C867-9818-4DC0-99B1-83E70CD036FE}" presName="dummy" presStyleCnt="0"/>
      <dgm:spPr/>
    </dgm:pt>
    <dgm:pt modelId="{4A3A141E-D5B8-42C6-98C6-D3D62EF5D149}" type="pres">
      <dgm:prSet presAssocID="{AC97B916-61E7-42F4-A378-39FC5C541216}" presName="sibTrans" presStyleLbl="sibTrans2D1" presStyleIdx="1" presStyleCnt="6"/>
      <dgm:spPr/>
    </dgm:pt>
    <dgm:pt modelId="{2B8618FD-F167-4411-A9B0-77F92644A29A}" type="pres">
      <dgm:prSet presAssocID="{561E928E-B094-4968-A56C-3B4797D94B1E}" presName="node" presStyleLbl="node1" presStyleIdx="2" presStyleCnt="6">
        <dgm:presLayoutVars>
          <dgm:bulletEnabled val="1"/>
        </dgm:presLayoutVars>
      </dgm:prSet>
      <dgm:spPr/>
    </dgm:pt>
    <dgm:pt modelId="{2C475752-8710-4C24-9839-CFA1CDA955A4}" type="pres">
      <dgm:prSet presAssocID="{561E928E-B094-4968-A56C-3B4797D94B1E}" presName="dummy" presStyleCnt="0"/>
      <dgm:spPr/>
    </dgm:pt>
    <dgm:pt modelId="{E6BE258D-157E-4646-B924-610B46FDA0B7}" type="pres">
      <dgm:prSet presAssocID="{B0A22764-A302-4714-852B-41614292279F}" presName="sibTrans" presStyleLbl="sibTrans2D1" presStyleIdx="2" presStyleCnt="6"/>
      <dgm:spPr/>
    </dgm:pt>
    <dgm:pt modelId="{302797D3-D1ED-49D5-BD23-D386F13ED0ED}" type="pres">
      <dgm:prSet presAssocID="{C07C3934-5B96-41DA-B5B1-C5DA23104B88}" presName="node" presStyleLbl="node1" presStyleIdx="3" presStyleCnt="6">
        <dgm:presLayoutVars>
          <dgm:bulletEnabled val="1"/>
        </dgm:presLayoutVars>
      </dgm:prSet>
      <dgm:spPr/>
    </dgm:pt>
    <dgm:pt modelId="{FC5C4B67-BE8B-431E-B506-6B74CAB7C470}" type="pres">
      <dgm:prSet presAssocID="{C07C3934-5B96-41DA-B5B1-C5DA23104B88}" presName="dummy" presStyleCnt="0"/>
      <dgm:spPr/>
    </dgm:pt>
    <dgm:pt modelId="{91F9CD0E-0B33-42F4-B8A9-65B4F5F66BBF}" type="pres">
      <dgm:prSet presAssocID="{37D1C264-6C04-441A-A0C2-3CFC1B2A9D91}" presName="sibTrans" presStyleLbl="sibTrans2D1" presStyleIdx="3" presStyleCnt="6"/>
      <dgm:spPr/>
    </dgm:pt>
    <dgm:pt modelId="{FF092173-EEA6-4B8A-A4A1-F4C89E7B52AF}" type="pres">
      <dgm:prSet presAssocID="{111E24AE-6DF4-4C0A-A7D9-3999570FC7D0}" presName="node" presStyleLbl="node1" presStyleIdx="4" presStyleCnt="6">
        <dgm:presLayoutVars>
          <dgm:bulletEnabled val="1"/>
        </dgm:presLayoutVars>
      </dgm:prSet>
      <dgm:spPr/>
    </dgm:pt>
    <dgm:pt modelId="{64ED1E70-91E5-477C-A1C3-B34949A68621}" type="pres">
      <dgm:prSet presAssocID="{111E24AE-6DF4-4C0A-A7D9-3999570FC7D0}" presName="dummy" presStyleCnt="0"/>
      <dgm:spPr/>
    </dgm:pt>
    <dgm:pt modelId="{D5534003-A60A-406A-B94A-D2067FD767C9}" type="pres">
      <dgm:prSet presAssocID="{C83A30BB-4942-4B86-9F7E-1DDA63E920D4}" presName="sibTrans" presStyleLbl="sibTrans2D1" presStyleIdx="4" presStyleCnt="6"/>
      <dgm:spPr/>
    </dgm:pt>
    <dgm:pt modelId="{DAEDD2E4-9D8C-49B2-9B49-38E682FA343F}" type="pres">
      <dgm:prSet presAssocID="{EDCA0CE2-5957-44E2-A8E1-D7250FD9C287}" presName="node" presStyleLbl="node1" presStyleIdx="5" presStyleCnt="6">
        <dgm:presLayoutVars>
          <dgm:bulletEnabled val="1"/>
        </dgm:presLayoutVars>
      </dgm:prSet>
      <dgm:spPr/>
    </dgm:pt>
    <dgm:pt modelId="{F3A22ED2-59A1-458F-A819-1628266EB540}" type="pres">
      <dgm:prSet presAssocID="{EDCA0CE2-5957-44E2-A8E1-D7250FD9C287}" presName="dummy" presStyleCnt="0"/>
      <dgm:spPr/>
    </dgm:pt>
    <dgm:pt modelId="{69B416DD-42B6-4C09-BE9B-8E40A6CF7D11}" type="pres">
      <dgm:prSet presAssocID="{33FEE170-A686-45F3-AE8A-C6C2DA91B339}" presName="sibTrans" presStyleLbl="sibTrans2D1" presStyleIdx="5" presStyleCnt="6"/>
      <dgm:spPr/>
    </dgm:pt>
  </dgm:ptLst>
  <dgm:cxnLst>
    <dgm:cxn modelId="{45232913-7584-46F7-AE11-9537568E4655}" type="presOf" srcId="{AC97B916-61E7-42F4-A378-39FC5C541216}" destId="{4A3A141E-D5B8-42C6-98C6-D3D62EF5D149}" srcOrd="0" destOrd="0" presId="urn:microsoft.com/office/officeart/2005/8/layout/radial6"/>
    <dgm:cxn modelId="{3281641F-8633-4B28-9EFF-70F9D7E49726}" type="presOf" srcId="{561E928E-B094-4968-A56C-3B4797D94B1E}" destId="{2B8618FD-F167-4411-A9B0-77F92644A29A}" srcOrd="0" destOrd="0" presId="urn:microsoft.com/office/officeart/2005/8/layout/radial6"/>
    <dgm:cxn modelId="{206ADC2E-0026-440C-93A3-0EDB22D6D1A5}" srcId="{0C942CAC-F7B7-49A8-A1B8-3E3B4647D51E}" destId="{C07C3934-5B96-41DA-B5B1-C5DA23104B88}" srcOrd="3" destOrd="0" parTransId="{7A0BEF5A-B7A5-4D63-B6CA-79EAF7444A9D}" sibTransId="{37D1C264-6C04-441A-A0C2-3CFC1B2A9D91}"/>
    <dgm:cxn modelId="{929C4F36-4C79-4925-9D57-8461E7D6EE03}" srcId="{0C942CAC-F7B7-49A8-A1B8-3E3B4647D51E}" destId="{111E24AE-6DF4-4C0A-A7D9-3999570FC7D0}" srcOrd="4" destOrd="0" parTransId="{011DC1B2-0E20-4C37-AE7C-F152E32ADBBC}" sibTransId="{C83A30BB-4942-4B86-9F7E-1DDA63E920D4}"/>
    <dgm:cxn modelId="{0663BF47-E4CD-4324-BB69-E967A05663BD}" type="presOf" srcId="{6CE791FA-0F08-4AA5-860F-008C5944C23D}" destId="{E9492352-F447-4219-90CE-051E006CDF01}" srcOrd="0" destOrd="0" presId="urn:microsoft.com/office/officeart/2005/8/layout/radial6"/>
    <dgm:cxn modelId="{B875B34F-C21D-4C8A-8DEB-0BC95793494B}" srcId="{0C942CAC-F7B7-49A8-A1B8-3E3B4647D51E}" destId="{EDCA0CE2-5957-44E2-A8E1-D7250FD9C287}" srcOrd="5" destOrd="0" parTransId="{77A23767-1EA1-40D1-AC3B-062681CB7F98}" sibTransId="{33FEE170-A686-45F3-AE8A-C6C2DA91B339}"/>
    <dgm:cxn modelId="{83810175-1489-4550-B5E4-092D308EA78D}" type="presOf" srcId="{C83A30BB-4942-4B86-9F7E-1DDA63E920D4}" destId="{D5534003-A60A-406A-B94A-D2067FD767C9}" srcOrd="0" destOrd="0" presId="urn:microsoft.com/office/officeart/2005/8/layout/radial6"/>
    <dgm:cxn modelId="{573EA875-247E-4595-857D-2CCBCA82AA27}" type="presOf" srcId="{C07C3934-5B96-41DA-B5B1-C5DA23104B88}" destId="{302797D3-D1ED-49D5-BD23-D386F13ED0ED}" srcOrd="0" destOrd="0" presId="urn:microsoft.com/office/officeart/2005/8/layout/radial6"/>
    <dgm:cxn modelId="{2BFA2383-0F1F-416F-9831-302FE5E6C671}" type="presOf" srcId="{37D1C264-6C04-441A-A0C2-3CFC1B2A9D91}" destId="{91F9CD0E-0B33-42F4-B8A9-65B4F5F66BBF}" srcOrd="0" destOrd="0" presId="urn:microsoft.com/office/officeart/2005/8/layout/radial6"/>
    <dgm:cxn modelId="{8D052D85-357F-46A7-96C7-F17039245E8A}" srcId="{0C942CAC-F7B7-49A8-A1B8-3E3B4647D51E}" destId="{B5C1816E-59A1-4919-B868-FFDA85E02AA3}" srcOrd="0" destOrd="0" parTransId="{F664DA63-4C3C-40AC-B331-61084A0E8EDF}" sibTransId="{72D65B9A-6CFC-41ED-9F59-B6E900AF2AB8}"/>
    <dgm:cxn modelId="{13C6178B-3BD7-4321-B99C-AFAFAE153CAE}" srcId="{6CE791FA-0F08-4AA5-860F-008C5944C23D}" destId="{0C942CAC-F7B7-49A8-A1B8-3E3B4647D51E}" srcOrd="0" destOrd="0" parTransId="{EDA4E618-4FB3-4CAE-B8FB-FA4E604658D0}" sibTransId="{823EA640-CCC4-4ACB-A668-1A4F6278BAD3}"/>
    <dgm:cxn modelId="{B0FF908D-8AE5-4314-9EA8-9F571E275FE2}" type="presOf" srcId="{111E24AE-6DF4-4C0A-A7D9-3999570FC7D0}" destId="{FF092173-EEA6-4B8A-A4A1-F4C89E7B52AF}" srcOrd="0" destOrd="0" presId="urn:microsoft.com/office/officeart/2005/8/layout/radial6"/>
    <dgm:cxn modelId="{2949B68F-D424-433C-AA1E-EBD8C04F956C}" type="presOf" srcId="{B0A22764-A302-4714-852B-41614292279F}" destId="{E6BE258D-157E-4646-B924-610B46FDA0B7}" srcOrd="0" destOrd="0" presId="urn:microsoft.com/office/officeart/2005/8/layout/radial6"/>
    <dgm:cxn modelId="{E74FAC93-625C-4022-9221-E753C305A4AE}" type="presOf" srcId="{EDCA0CE2-5957-44E2-A8E1-D7250FD9C287}" destId="{DAEDD2E4-9D8C-49B2-9B49-38E682FA343F}" srcOrd="0" destOrd="0" presId="urn:microsoft.com/office/officeart/2005/8/layout/radial6"/>
    <dgm:cxn modelId="{9956CB98-9B43-4CD8-A469-2508CA36FFB5}" type="presOf" srcId="{33FEE170-A686-45F3-AE8A-C6C2DA91B339}" destId="{69B416DD-42B6-4C09-BE9B-8E40A6CF7D11}" srcOrd="0" destOrd="0" presId="urn:microsoft.com/office/officeart/2005/8/layout/radial6"/>
    <dgm:cxn modelId="{3B3C79A7-EE97-4B57-949E-A968D04A50F9}" type="presOf" srcId="{B5C1816E-59A1-4919-B868-FFDA85E02AA3}" destId="{B4FFD1F2-3251-4169-98ED-3F1C592D6AC1}" srcOrd="0" destOrd="0" presId="urn:microsoft.com/office/officeart/2005/8/layout/radial6"/>
    <dgm:cxn modelId="{8F14BBB0-8AF6-4072-A6C2-986798FD622E}" type="presOf" srcId="{21F6C867-9818-4DC0-99B1-83E70CD036FE}" destId="{0E45704D-810B-4C93-A818-F9AA8B89E121}" srcOrd="0" destOrd="0" presId="urn:microsoft.com/office/officeart/2005/8/layout/radial6"/>
    <dgm:cxn modelId="{202420DE-279D-4B59-B2FD-493C9BBB24CA}" type="presOf" srcId="{72D65B9A-6CFC-41ED-9F59-B6E900AF2AB8}" destId="{656E4E2E-F7DD-4170-868C-409FDB0B7194}" srcOrd="0" destOrd="0" presId="urn:microsoft.com/office/officeart/2005/8/layout/radial6"/>
    <dgm:cxn modelId="{5DD459EB-BCFF-418D-8345-D360EFF1280B}" srcId="{0C942CAC-F7B7-49A8-A1B8-3E3B4647D51E}" destId="{21F6C867-9818-4DC0-99B1-83E70CD036FE}" srcOrd="1" destOrd="0" parTransId="{808A914E-0F01-4E79-8F4E-3E35828F6B11}" sibTransId="{AC97B916-61E7-42F4-A378-39FC5C541216}"/>
    <dgm:cxn modelId="{75249DF6-330C-4AE5-8B2D-F737147AE6AB}" srcId="{0C942CAC-F7B7-49A8-A1B8-3E3B4647D51E}" destId="{561E928E-B094-4968-A56C-3B4797D94B1E}" srcOrd="2" destOrd="0" parTransId="{CDA59463-A71A-4A69-9C5E-134119C65041}" sibTransId="{B0A22764-A302-4714-852B-41614292279F}"/>
    <dgm:cxn modelId="{B20AEDF8-FD98-40AA-98B8-73191D342A36}" type="presOf" srcId="{0C942CAC-F7B7-49A8-A1B8-3E3B4647D51E}" destId="{C6E47D6F-D784-4DAE-B659-74496C502991}" srcOrd="0" destOrd="0" presId="urn:microsoft.com/office/officeart/2005/8/layout/radial6"/>
    <dgm:cxn modelId="{9A2BC64E-5659-4600-8E29-1E7909EBED0D}" type="presParOf" srcId="{E9492352-F447-4219-90CE-051E006CDF01}" destId="{C6E47D6F-D784-4DAE-B659-74496C502991}" srcOrd="0" destOrd="0" presId="urn:microsoft.com/office/officeart/2005/8/layout/radial6"/>
    <dgm:cxn modelId="{F4784044-4763-45B7-95FA-96C8455640C0}" type="presParOf" srcId="{E9492352-F447-4219-90CE-051E006CDF01}" destId="{B4FFD1F2-3251-4169-98ED-3F1C592D6AC1}" srcOrd="1" destOrd="0" presId="urn:microsoft.com/office/officeart/2005/8/layout/radial6"/>
    <dgm:cxn modelId="{D812439B-802E-4087-A47B-54AD0738DAC5}" type="presParOf" srcId="{E9492352-F447-4219-90CE-051E006CDF01}" destId="{059936BF-5B3E-4123-98EB-DD07F7798109}" srcOrd="2" destOrd="0" presId="urn:microsoft.com/office/officeart/2005/8/layout/radial6"/>
    <dgm:cxn modelId="{C0009FF8-E66D-49BA-9D40-FA664E5949A3}" type="presParOf" srcId="{E9492352-F447-4219-90CE-051E006CDF01}" destId="{656E4E2E-F7DD-4170-868C-409FDB0B7194}" srcOrd="3" destOrd="0" presId="urn:microsoft.com/office/officeart/2005/8/layout/radial6"/>
    <dgm:cxn modelId="{89B18771-FD13-4978-9A67-276AF29F4575}" type="presParOf" srcId="{E9492352-F447-4219-90CE-051E006CDF01}" destId="{0E45704D-810B-4C93-A818-F9AA8B89E121}" srcOrd="4" destOrd="0" presId="urn:microsoft.com/office/officeart/2005/8/layout/radial6"/>
    <dgm:cxn modelId="{4CFF9D45-10A3-4EDA-A52A-FACFC7DCD652}" type="presParOf" srcId="{E9492352-F447-4219-90CE-051E006CDF01}" destId="{8F831DA4-2C34-41AB-ADC5-262141C91757}" srcOrd="5" destOrd="0" presId="urn:microsoft.com/office/officeart/2005/8/layout/radial6"/>
    <dgm:cxn modelId="{57C71F04-730F-4750-9729-DCC918D832D2}" type="presParOf" srcId="{E9492352-F447-4219-90CE-051E006CDF01}" destId="{4A3A141E-D5B8-42C6-98C6-D3D62EF5D149}" srcOrd="6" destOrd="0" presId="urn:microsoft.com/office/officeart/2005/8/layout/radial6"/>
    <dgm:cxn modelId="{E57397DD-5DF8-45E8-913D-0C0AEF8E4973}" type="presParOf" srcId="{E9492352-F447-4219-90CE-051E006CDF01}" destId="{2B8618FD-F167-4411-A9B0-77F92644A29A}" srcOrd="7" destOrd="0" presId="urn:microsoft.com/office/officeart/2005/8/layout/radial6"/>
    <dgm:cxn modelId="{44B58D33-A5BA-4D7A-8410-6B38EB0AC3EF}" type="presParOf" srcId="{E9492352-F447-4219-90CE-051E006CDF01}" destId="{2C475752-8710-4C24-9839-CFA1CDA955A4}" srcOrd="8" destOrd="0" presId="urn:microsoft.com/office/officeart/2005/8/layout/radial6"/>
    <dgm:cxn modelId="{AE58987A-5786-492B-BC5D-CC7C989E7F17}" type="presParOf" srcId="{E9492352-F447-4219-90CE-051E006CDF01}" destId="{E6BE258D-157E-4646-B924-610B46FDA0B7}" srcOrd="9" destOrd="0" presId="urn:microsoft.com/office/officeart/2005/8/layout/radial6"/>
    <dgm:cxn modelId="{C9C774A5-8826-4933-A901-0472CD7479F4}" type="presParOf" srcId="{E9492352-F447-4219-90CE-051E006CDF01}" destId="{302797D3-D1ED-49D5-BD23-D386F13ED0ED}" srcOrd="10" destOrd="0" presId="urn:microsoft.com/office/officeart/2005/8/layout/radial6"/>
    <dgm:cxn modelId="{A8295BDA-1B40-4F5B-82F7-0FDDAD6E325D}" type="presParOf" srcId="{E9492352-F447-4219-90CE-051E006CDF01}" destId="{FC5C4B67-BE8B-431E-B506-6B74CAB7C470}" srcOrd="11" destOrd="0" presId="urn:microsoft.com/office/officeart/2005/8/layout/radial6"/>
    <dgm:cxn modelId="{26AAE33D-B56F-4BD3-B86B-A4D239142A08}" type="presParOf" srcId="{E9492352-F447-4219-90CE-051E006CDF01}" destId="{91F9CD0E-0B33-42F4-B8A9-65B4F5F66BBF}" srcOrd="12" destOrd="0" presId="urn:microsoft.com/office/officeart/2005/8/layout/radial6"/>
    <dgm:cxn modelId="{967E13BE-D9F6-4DC4-BEED-7987C3BFB5C7}" type="presParOf" srcId="{E9492352-F447-4219-90CE-051E006CDF01}" destId="{FF092173-EEA6-4B8A-A4A1-F4C89E7B52AF}" srcOrd="13" destOrd="0" presId="urn:microsoft.com/office/officeart/2005/8/layout/radial6"/>
    <dgm:cxn modelId="{9BC59821-8A0C-4AE7-9BAF-5AFD71688700}" type="presParOf" srcId="{E9492352-F447-4219-90CE-051E006CDF01}" destId="{64ED1E70-91E5-477C-A1C3-B34949A68621}" srcOrd="14" destOrd="0" presId="urn:microsoft.com/office/officeart/2005/8/layout/radial6"/>
    <dgm:cxn modelId="{74973AEC-3AE4-419E-AAC5-85A1B1368A76}" type="presParOf" srcId="{E9492352-F447-4219-90CE-051E006CDF01}" destId="{D5534003-A60A-406A-B94A-D2067FD767C9}" srcOrd="15" destOrd="0" presId="urn:microsoft.com/office/officeart/2005/8/layout/radial6"/>
    <dgm:cxn modelId="{CACF0A76-7419-41CC-9FBF-922148DBFCBE}" type="presParOf" srcId="{E9492352-F447-4219-90CE-051E006CDF01}" destId="{DAEDD2E4-9D8C-49B2-9B49-38E682FA343F}" srcOrd="16" destOrd="0" presId="urn:microsoft.com/office/officeart/2005/8/layout/radial6"/>
    <dgm:cxn modelId="{6217FBBD-0F63-4802-9227-460F67CD5774}" type="presParOf" srcId="{E9492352-F447-4219-90CE-051E006CDF01}" destId="{F3A22ED2-59A1-458F-A819-1628266EB540}" srcOrd="17" destOrd="0" presId="urn:microsoft.com/office/officeart/2005/8/layout/radial6"/>
    <dgm:cxn modelId="{FDD98965-697F-49E8-9FA0-05E1B8FD96D9}" type="presParOf" srcId="{E9492352-F447-4219-90CE-051E006CDF01}" destId="{69B416DD-42B6-4C09-BE9B-8E40A6CF7D11}"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791FA-0F08-4AA5-860F-008C5944C23D}"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D99B5523-40D1-4648-9E7F-21D81C4B68B3}">
      <dgm:prSet phldrT="[Text]"/>
      <dgm:spPr/>
      <dgm:t>
        <a:bodyPr/>
        <a:lstStyle/>
        <a:p>
          <a:r>
            <a:rPr lang="en-US" dirty="0"/>
            <a:t>FHIR</a:t>
          </a:r>
        </a:p>
      </dgm:t>
    </dgm:pt>
    <dgm:pt modelId="{77D34E60-8BA5-47C1-8634-32B40078A002}" type="parTrans" cxnId="{13F53C71-520F-4B02-811F-4C152ECE8B51}">
      <dgm:prSet/>
      <dgm:spPr/>
      <dgm:t>
        <a:bodyPr/>
        <a:lstStyle/>
        <a:p>
          <a:endParaRPr lang="en-US"/>
        </a:p>
      </dgm:t>
    </dgm:pt>
    <dgm:pt modelId="{AB629F4C-B889-4C72-A528-03E187128632}" type="sibTrans" cxnId="{13F53C71-520F-4B02-811F-4C152ECE8B51}">
      <dgm:prSet/>
      <dgm:spPr/>
      <dgm:t>
        <a:bodyPr/>
        <a:lstStyle/>
        <a:p>
          <a:endParaRPr lang="en-US"/>
        </a:p>
      </dgm:t>
    </dgm:pt>
    <dgm:pt modelId="{B5C1816E-59A1-4919-B868-FFDA85E02AA3}">
      <dgm:prSet phldrT="[Text]"/>
      <dgm:spPr/>
      <dgm:t>
        <a:bodyPr/>
        <a:lstStyle/>
        <a:p>
          <a:r>
            <a:rPr lang="en-US" dirty="0"/>
            <a:t>PCORNET</a:t>
          </a:r>
        </a:p>
      </dgm:t>
    </dgm:pt>
    <dgm:pt modelId="{F664DA63-4C3C-40AC-B331-61084A0E8EDF}" type="parTrans" cxnId="{8D052D85-357F-46A7-96C7-F17039245E8A}">
      <dgm:prSet/>
      <dgm:spPr/>
      <dgm:t>
        <a:bodyPr/>
        <a:lstStyle/>
        <a:p>
          <a:endParaRPr lang="en-US"/>
        </a:p>
      </dgm:t>
    </dgm:pt>
    <dgm:pt modelId="{72D65B9A-6CFC-41ED-9F59-B6E900AF2AB8}" type="sibTrans" cxnId="{8D052D85-357F-46A7-96C7-F17039245E8A}">
      <dgm:prSet/>
      <dgm:spPr/>
      <dgm:t>
        <a:bodyPr/>
        <a:lstStyle/>
        <a:p>
          <a:endParaRPr lang="en-US"/>
        </a:p>
      </dgm:t>
    </dgm:pt>
    <dgm:pt modelId="{21F6C867-9818-4DC0-99B1-83E70CD036FE}">
      <dgm:prSet phldrT="[Text]"/>
      <dgm:spPr/>
      <dgm:t>
        <a:bodyPr/>
        <a:lstStyle/>
        <a:p>
          <a:r>
            <a:rPr lang="en-US" dirty="0"/>
            <a:t>OHDSI</a:t>
          </a:r>
        </a:p>
      </dgm:t>
    </dgm:pt>
    <dgm:pt modelId="{808A914E-0F01-4E79-8F4E-3E35828F6B11}" type="parTrans" cxnId="{5DD459EB-BCFF-418D-8345-D360EFF1280B}">
      <dgm:prSet/>
      <dgm:spPr/>
      <dgm:t>
        <a:bodyPr/>
        <a:lstStyle/>
        <a:p>
          <a:endParaRPr lang="en-US"/>
        </a:p>
      </dgm:t>
    </dgm:pt>
    <dgm:pt modelId="{AC97B916-61E7-42F4-A378-39FC5C541216}" type="sibTrans" cxnId="{5DD459EB-BCFF-418D-8345-D360EFF1280B}">
      <dgm:prSet/>
      <dgm:spPr/>
      <dgm:t>
        <a:bodyPr/>
        <a:lstStyle/>
        <a:p>
          <a:endParaRPr lang="en-US"/>
        </a:p>
      </dgm:t>
    </dgm:pt>
    <dgm:pt modelId="{561E928E-B094-4968-A56C-3B4797D94B1E}">
      <dgm:prSet phldrT="[Text]"/>
      <dgm:spPr/>
      <dgm:t>
        <a:bodyPr/>
        <a:lstStyle/>
        <a:p>
          <a:r>
            <a:rPr lang="en-US" dirty="0"/>
            <a:t>Sentinel</a:t>
          </a:r>
        </a:p>
      </dgm:t>
    </dgm:pt>
    <dgm:pt modelId="{CDA59463-A71A-4A69-9C5E-134119C65041}" type="parTrans" cxnId="{75249DF6-330C-4AE5-8B2D-F737147AE6AB}">
      <dgm:prSet/>
      <dgm:spPr/>
      <dgm:t>
        <a:bodyPr/>
        <a:lstStyle/>
        <a:p>
          <a:endParaRPr lang="en-US"/>
        </a:p>
      </dgm:t>
    </dgm:pt>
    <dgm:pt modelId="{B0A22764-A302-4714-852B-41614292279F}" type="sibTrans" cxnId="{75249DF6-330C-4AE5-8B2D-F737147AE6AB}">
      <dgm:prSet/>
      <dgm:spPr/>
      <dgm:t>
        <a:bodyPr/>
        <a:lstStyle/>
        <a:p>
          <a:endParaRPr lang="en-US"/>
        </a:p>
      </dgm:t>
    </dgm:pt>
    <dgm:pt modelId="{C07C3934-5B96-41DA-B5B1-C5DA23104B88}">
      <dgm:prSet phldrT="[Text]"/>
      <dgm:spPr/>
      <dgm:t>
        <a:bodyPr/>
        <a:lstStyle/>
        <a:p>
          <a:r>
            <a:rPr lang="en-US" dirty="0"/>
            <a:t>CDISC</a:t>
          </a:r>
        </a:p>
      </dgm:t>
    </dgm:pt>
    <dgm:pt modelId="{7A0BEF5A-B7A5-4D63-B6CA-79EAF7444A9D}" type="parTrans" cxnId="{206ADC2E-0026-440C-93A3-0EDB22D6D1A5}">
      <dgm:prSet/>
      <dgm:spPr/>
      <dgm:t>
        <a:bodyPr/>
        <a:lstStyle/>
        <a:p>
          <a:endParaRPr lang="en-US"/>
        </a:p>
      </dgm:t>
    </dgm:pt>
    <dgm:pt modelId="{37D1C264-6C04-441A-A0C2-3CFC1B2A9D91}" type="sibTrans" cxnId="{206ADC2E-0026-440C-93A3-0EDB22D6D1A5}">
      <dgm:prSet/>
      <dgm:spPr/>
      <dgm:t>
        <a:bodyPr/>
        <a:lstStyle/>
        <a:p>
          <a:endParaRPr lang="en-US"/>
        </a:p>
      </dgm:t>
    </dgm:pt>
    <dgm:pt modelId="{111E24AE-6DF4-4C0A-A7D9-3999570FC7D0}">
      <dgm:prSet phldrT="[Text]"/>
      <dgm:spPr/>
      <dgm:t>
        <a:bodyPr/>
        <a:lstStyle/>
        <a:p>
          <a:r>
            <a:rPr lang="en-US" dirty="0"/>
            <a:t>BRIDG</a:t>
          </a:r>
        </a:p>
      </dgm:t>
    </dgm:pt>
    <dgm:pt modelId="{011DC1B2-0E20-4C37-AE7C-F152E32ADBBC}" type="parTrans" cxnId="{929C4F36-4C79-4925-9D57-8461E7D6EE03}">
      <dgm:prSet/>
      <dgm:spPr/>
      <dgm:t>
        <a:bodyPr/>
        <a:lstStyle/>
        <a:p>
          <a:endParaRPr lang="en-US"/>
        </a:p>
      </dgm:t>
    </dgm:pt>
    <dgm:pt modelId="{C83A30BB-4942-4B86-9F7E-1DDA63E920D4}" type="sibTrans" cxnId="{929C4F36-4C79-4925-9D57-8461E7D6EE03}">
      <dgm:prSet/>
      <dgm:spPr/>
      <dgm:t>
        <a:bodyPr/>
        <a:lstStyle/>
        <a:p>
          <a:endParaRPr lang="en-US"/>
        </a:p>
      </dgm:t>
    </dgm:pt>
    <dgm:pt modelId="{EDCA0CE2-5957-44E2-A8E1-D7250FD9C287}">
      <dgm:prSet phldrT="[Text]"/>
      <dgm:spPr/>
      <dgm:t>
        <a:bodyPr/>
        <a:lstStyle/>
        <a:p>
          <a:r>
            <a:rPr lang="en-US" dirty="0"/>
            <a:t>I2b2/ACT</a:t>
          </a:r>
        </a:p>
      </dgm:t>
    </dgm:pt>
    <dgm:pt modelId="{77A23767-1EA1-40D1-AC3B-062681CB7F98}" type="parTrans" cxnId="{B875B34F-C21D-4C8A-8DEB-0BC95793494B}">
      <dgm:prSet/>
      <dgm:spPr/>
      <dgm:t>
        <a:bodyPr/>
        <a:lstStyle/>
        <a:p>
          <a:endParaRPr lang="en-US"/>
        </a:p>
      </dgm:t>
    </dgm:pt>
    <dgm:pt modelId="{33FEE170-A686-45F3-AE8A-C6C2DA91B339}" type="sibTrans" cxnId="{B875B34F-C21D-4C8A-8DEB-0BC95793494B}">
      <dgm:prSet/>
      <dgm:spPr/>
      <dgm:t>
        <a:bodyPr/>
        <a:lstStyle/>
        <a:p>
          <a:endParaRPr lang="en-US"/>
        </a:p>
      </dgm:t>
    </dgm:pt>
    <dgm:pt modelId="{0C942CAC-F7B7-49A8-A1B8-3E3B4647D51E}">
      <dgm:prSet phldrT="[Text]"/>
      <dgm:spPr>
        <a:noFill/>
        <a:ln>
          <a:noFill/>
        </a:ln>
      </dgm:spPr>
      <dgm:t>
        <a:bodyPr/>
        <a:lstStyle/>
        <a:p>
          <a:r>
            <a:rPr lang="en-US" dirty="0"/>
            <a:t>_</a:t>
          </a:r>
        </a:p>
      </dgm:t>
    </dgm:pt>
    <dgm:pt modelId="{823EA640-CCC4-4ACB-A668-1A4F6278BAD3}" type="sibTrans" cxnId="{13C6178B-3BD7-4321-B99C-AFAFAE153CAE}">
      <dgm:prSet/>
      <dgm:spPr/>
      <dgm:t>
        <a:bodyPr/>
        <a:lstStyle/>
        <a:p>
          <a:endParaRPr lang="en-US"/>
        </a:p>
      </dgm:t>
    </dgm:pt>
    <dgm:pt modelId="{EDA4E618-4FB3-4CAE-B8FB-FA4E604658D0}" type="parTrans" cxnId="{13C6178B-3BD7-4321-B99C-AFAFAE153CAE}">
      <dgm:prSet/>
      <dgm:spPr/>
      <dgm:t>
        <a:bodyPr/>
        <a:lstStyle/>
        <a:p>
          <a:endParaRPr lang="en-US"/>
        </a:p>
      </dgm:t>
    </dgm:pt>
    <dgm:pt modelId="{E9492352-F447-4219-90CE-051E006CDF01}" type="pres">
      <dgm:prSet presAssocID="{6CE791FA-0F08-4AA5-860F-008C5944C23D}" presName="Name0" presStyleCnt="0">
        <dgm:presLayoutVars>
          <dgm:chMax val="1"/>
          <dgm:dir/>
          <dgm:animLvl val="ctr"/>
          <dgm:resizeHandles val="exact"/>
        </dgm:presLayoutVars>
      </dgm:prSet>
      <dgm:spPr/>
    </dgm:pt>
    <dgm:pt modelId="{C6E47D6F-D784-4DAE-B659-74496C502991}" type="pres">
      <dgm:prSet presAssocID="{0C942CAC-F7B7-49A8-A1B8-3E3B4647D51E}" presName="centerShape" presStyleLbl="node0" presStyleIdx="0" presStyleCnt="1"/>
      <dgm:spPr/>
    </dgm:pt>
    <dgm:pt modelId="{FD475768-F7D2-4827-8778-4006F3F8859D}" type="pres">
      <dgm:prSet presAssocID="{D99B5523-40D1-4648-9E7F-21D81C4B68B3}" presName="node" presStyleLbl="node1" presStyleIdx="0" presStyleCnt="7">
        <dgm:presLayoutVars>
          <dgm:bulletEnabled val="1"/>
        </dgm:presLayoutVars>
      </dgm:prSet>
      <dgm:spPr/>
    </dgm:pt>
    <dgm:pt modelId="{1AC2EB53-533C-4CE6-AB30-4A781F831FDD}" type="pres">
      <dgm:prSet presAssocID="{D99B5523-40D1-4648-9E7F-21D81C4B68B3}" presName="dummy" presStyleCnt="0"/>
      <dgm:spPr/>
    </dgm:pt>
    <dgm:pt modelId="{236800E4-88E9-4101-BF89-EC8A3220DE4F}" type="pres">
      <dgm:prSet presAssocID="{AB629F4C-B889-4C72-A528-03E187128632}" presName="sibTrans" presStyleLbl="sibTrans2D1" presStyleIdx="0" presStyleCnt="7" custLinFactNeighborX="-3577" custLinFactNeighborY="-874"/>
      <dgm:spPr/>
    </dgm:pt>
    <dgm:pt modelId="{B4FFD1F2-3251-4169-98ED-3F1C592D6AC1}" type="pres">
      <dgm:prSet presAssocID="{B5C1816E-59A1-4919-B868-FFDA85E02AA3}" presName="node" presStyleLbl="node1" presStyleIdx="1" presStyleCnt="7">
        <dgm:presLayoutVars>
          <dgm:bulletEnabled val="1"/>
        </dgm:presLayoutVars>
      </dgm:prSet>
      <dgm:spPr/>
    </dgm:pt>
    <dgm:pt modelId="{059936BF-5B3E-4123-98EB-DD07F7798109}" type="pres">
      <dgm:prSet presAssocID="{B5C1816E-59A1-4919-B868-FFDA85E02AA3}" presName="dummy" presStyleCnt="0"/>
      <dgm:spPr/>
    </dgm:pt>
    <dgm:pt modelId="{656E4E2E-F7DD-4170-868C-409FDB0B7194}" type="pres">
      <dgm:prSet presAssocID="{72D65B9A-6CFC-41ED-9F59-B6E900AF2AB8}" presName="sibTrans" presStyleLbl="sibTrans2D1" presStyleIdx="1" presStyleCnt="7"/>
      <dgm:spPr/>
    </dgm:pt>
    <dgm:pt modelId="{0E45704D-810B-4C93-A818-F9AA8B89E121}" type="pres">
      <dgm:prSet presAssocID="{21F6C867-9818-4DC0-99B1-83E70CD036FE}" presName="node" presStyleLbl="node1" presStyleIdx="2" presStyleCnt="7">
        <dgm:presLayoutVars>
          <dgm:bulletEnabled val="1"/>
        </dgm:presLayoutVars>
      </dgm:prSet>
      <dgm:spPr/>
    </dgm:pt>
    <dgm:pt modelId="{8F831DA4-2C34-41AB-ADC5-262141C91757}" type="pres">
      <dgm:prSet presAssocID="{21F6C867-9818-4DC0-99B1-83E70CD036FE}" presName="dummy" presStyleCnt="0"/>
      <dgm:spPr/>
    </dgm:pt>
    <dgm:pt modelId="{4A3A141E-D5B8-42C6-98C6-D3D62EF5D149}" type="pres">
      <dgm:prSet presAssocID="{AC97B916-61E7-42F4-A378-39FC5C541216}" presName="sibTrans" presStyleLbl="sibTrans2D1" presStyleIdx="2" presStyleCnt="7"/>
      <dgm:spPr/>
    </dgm:pt>
    <dgm:pt modelId="{2B8618FD-F167-4411-A9B0-77F92644A29A}" type="pres">
      <dgm:prSet presAssocID="{561E928E-B094-4968-A56C-3B4797D94B1E}" presName="node" presStyleLbl="node1" presStyleIdx="3" presStyleCnt="7">
        <dgm:presLayoutVars>
          <dgm:bulletEnabled val="1"/>
        </dgm:presLayoutVars>
      </dgm:prSet>
      <dgm:spPr/>
    </dgm:pt>
    <dgm:pt modelId="{2C475752-8710-4C24-9839-CFA1CDA955A4}" type="pres">
      <dgm:prSet presAssocID="{561E928E-B094-4968-A56C-3B4797D94B1E}" presName="dummy" presStyleCnt="0"/>
      <dgm:spPr/>
    </dgm:pt>
    <dgm:pt modelId="{E6BE258D-157E-4646-B924-610B46FDA0B7}" type="pres">
      <dgm:prSet presAssocID="{B0A22764-A302-4714-852B-41614292279F}" presName="sibTrans" presStyleLbl="sibTrans2D1" presStyleIdx="3" presStyleCnt="7"/>
      <dgm:spPr/>
    </dgm:pt>
    <dgm:pt modelId="{302797D3-D1ED-49D5-BD23-D386F13ED0ED}" type="pres">
      <dgm:prSet presAssocID="{C07C3934-5B96-41DA-B5B1-C5DA23104B88}" presName="node" presStyleLbl="node1" presStyleIdx="4" presStyleCnt="7">
        <dgm:presLayoutVars>
          <dgm:bulletEnabled val="1"/>
        </dgm:presLayoutVars>
      </dgm:prSet>
      <dgm:spPr/>
    </dgm:pt>
    <dgm:pt modelId="{FC5C4B67-BE8B-431E-B506-6B74CAB7C470}" type="pres">
      <dgm:prSet presAssocID="{C07C3934-5B96-41DA-B5B1-C5DA23104B88}" presName="dummy" presStyleCnt="0"/>
      <dgm:spPr/>
    </dgm:pt>
    <dgm:pt modelId="{91F9CD0E-0B33-42F4-B8A9-65B4F5F66BBF}" type="pres">
      <dgm:prSet presAssocID="{37D1C264-6C04-441A-A0C2-3CFC1B2A9D91}" presName="sibTrans" presStyleLbl="sibTrans2D1" presStyleIdx="4" presStyleCnt="7"/>
      <dgm:spPr/>
    </dgm:pt>
    <dgm:pt modelId="{FF092173-EEA6-4B8A-A4A1-F4C89E7B52AF}" type="pres">
      <dgm:prSet presAssocID="{111E24AE-6DF4-4C0A-A7D9-3999570FC7D0}" presName="node" presStyleLbl="node1" presStyleIdx="5" presStyleCnt="7">
        <dgm:presLayoutVars>
          <dgm:bulletEnabled val="1"/>
        </dgm:presLayoutVars>
      </dgm:prSet>
      <dgm:spPr/>
    </dgm:pt>
    <dgm:pt modelId="{64ED1E70-91E5-477C-A1C3-B34949A68621}" type="pres">
      <dgm:prSet presAssocID="{111E24AE-6DF4-4C0A-A7D9-3999570FC7D0}" presName="dummy" presStyleCnt="0"/>
      <dgm:spPr/>
    </dgm:pt>
    <dgm:pt modelId="{D5534003-A60A-406A-B94A-D2067FD767C9}" type="pres">
      <dgm:prSet presAssocID="{C83A30BB-4942-4B86-9F7E-1DDA63E920D4}" presName="sibTrans" presStyleLbl="sibTrans2D1" presStyleIdx="5" presStyleCnt="7"/>
      <dgm:spPr/>
    </dgm:pt>
    <dgm:pt modelId="{DAEDD2E4-9D8C-49B2-9B49-38E682FA343F}" type="pres">
      <dgm:prSet presAssocID="{EDCA0CE2-5957-44E2-A8E1-D7250FD9C287}" presName="node" presStyleLbl="node1" presStyleIdx="6" presStyleCnt="7">
        <dgm:presLayoutVars>
          <dgm:bulletEnabled val="1"/>
        </dgm:presLayoutVars>
      </dgm:prSet>
      <dgm:spPr/>
    </dgm:pt>
    <dgm:pt modelId="{F3A22ED2-59A1-458F-A819-1628266EB540}" type="pres">
      <dgm:prSet presAssocID="{EDCA0CE2-5957-44E2-A8E1-D7250FD9C287}" presName="dummy" presStyleCnt="0"/>
      <dgm:spPr/>
    </dgm:pt>
    <dgm:pt modelId="{69B416DD-42B6-4C09-BE9B-8E40A6CF7D11}" type="pres">
      <dgm:prSet presAssocID="{33FEE170-A686-45F3-AE8A-C6C2DA91B339}" presName="sibTrans" presStyleLbl="sibTrans2D1" presStyleIdx="6" presStyleCnt="7"/>
      <dgm:spPr/>
    </dgm:pt>
  </dgm:ptLst>
  <dgm:cxnLst>
    <dgm:cxn modelId="{45232913-7584-46F7-AE11-9537568E4655}" type="presOf" srcId="{AC97B916-61E7-42F4-A378-39FC5C541216}" destId="{4A3A141E-D5B8-42C6-98C6-D3D62EF5D149}" srcOrd="0" destOrd="0" presId="urn:microsoft.com/office/officeart/2005/8/layout/radial6"/>
    <dgm:cxn modelId="{3281641F-8633-4B28-9EFF-70F9D7E49726}" type="presOf" srcId="{561E928E-B094-4968-A56C-3B4797D94B1E}" destId="{2B8618FD-F167-4411-A9B0-77F92644A29A}" srcOrd="0" destOrd="0" presId="urn:microsoft.com/office/officeart/2005/8/layout/radial6"/>
    <dgm:cxn modelId="{206ADC2E-0026-440C-93A3-0EDB22D6D1A5}" srcId="{0C942CAC-F7B7-49A8-A1B8-3E3B4647D51E}" destId="{C07C3934-5B96-41DA-B5B1-C5DA23104B88}" srcOrd="4" destOrd="0" parTransId="{7A0BEF5A-B7A5-4D63-B6CA-79EAF7444A9D}" sibTransId="{37D1C264-6C04-441A-A0C2-3CFC1B2A9D91}"/>
    <dgm:cxn modelId="{929C4F36-4C79-4925-9D57-8461E7D6EE03}" srcId="{0C942CAC-F7B7-49A8-A1B8-3E3B4647D51E}" destId="{111E24AE-6DF4-4C0A-A7D9-3999570FC7D0}" srcOrd="5" destOrd="0" parTransId="{011DC1B2-0E20-4C37-AE7C-F152E32ADBBC}" sibTransId="{C83A30BB-4942-4B86-9F7E-1DDA63E920D4}"/>
    <dgm:cxn modelId="{0663BF47-E4CD-4324-BB69-E967A05663BD}" type="presOf" srcId="{6CE791FA-0F08-4AA5-860F-008C5944C23D}" destId="{E9492352-F447-4219-90CE-051E006CDF01}" srcOrd="0" destOrd="0" presId="urn:microsoft.com/office/officeart/2005/8/layout/radial6"/>
    <dgm:cxn modelId="{B875B34F-C21D-4C8A-8DEB-0BC95793494B}" srcId="{0C942CAC-F7B7-49A8-A1B8-3E3B4647D51E}" destId="{EDCA0CE2-5957-44E2-A8E1-D7250FD9C287}" srcOrd="6" destOrd="0" parTransId="{77A23767-1EA1-40D1-AC3B-062681CB7F98}" sibTransId="{33FEE170-A686-45F3-AE8A-C6C2DA91B339}"/>
    <dgm:cxn modelId="{13F53C71-520F-4B02-811F-4C152ECE8B51}" srcId="{0C942CAC-F7B7-49A8-A1B8-3E3B4647D51E}" destId="{D99B5523-40D1-4648-9E7F-21D81C4B68B3}" srcOrd="0" destOrd="0" parTransId="{77D34E60-8BA5-47C1-8634-32B40078A002}" sibTransId="{AB629F4C-B889-4C72-A528-03E187128632}"/>
    <dgm:cxn modelId="{83810175-1489-4550-B5E4-092D308EA78D}" type="presOf" srcId="{C83A30BB-4942-4B86-9F7E-1DDA63E920D4}" destId="{D5534003-A60A-406A-B94A-D2067FD767C9}" srcOrd="0" destOrd="0" presId="urn:microsoft.com/office/officeart/2005/8/layout/radial6"/>
    <dgm:cxn modelId="{573EA875-247E-4595-857D-2CCBCA82AA27}" type="presOf" srcId="{C07C3934-5B96-41DA-B5B1-C5DA23104B88}" destId="{302797D3-D1ED-49D5-BD23-D386F13ED0ED}" srcOrd="0" destOrd="0" presId="urn:microsoft.com/office/officeart/2005/8/layout/radial6"/>
    <dgm:cxn modelId="{2BFA2383-0F1F-416F-9831-302FE5E6C671}" type="presOf" srcId="{37D1C264-6C04-441A-A0C2-3CFC1B2A9D91}" destId="{91F9CD0E-0B33-42F4-B8A9-65B4F5F66BBF}" srcOrd="0" destOrd="0" presId="urn:microsoft.com/office/officeart/2005/8/layout/radial6"/>
    <dgm:cxn modelId="{8D052D85-357F-46A7-96C7-F17039245E8A}" srcId="{0C942CAC-F7B7-49A8-A1B8-3E3B4647D51E}" destId="{B5C1816E-59A1-4919-B868-FFDA85E02AA3}" srcOrd="1" destOrd="0" parTransId="{F664DA63-4C3C-40AC-B331-61084A0E8EDF}" sibTransId="{72D65B9A-6CFC-41ED-9F59-B6E900AF2AB8}"/>
    <dgm:cxn modelId="{13C6178B-3BD7-4321-B99C-AFAFAE153CAE}" srcId="{6CE791FA-0F08-4AA5-860F-008C5944C23D}" destId="{0C942CAC-F7B7-49A8-A1B8-3E3B4647D51E}" srcOrd="0" destOrd="0" parTransId="{EDA4E618-4FB3-4CAE-B8FB-FA4E604658D0}" sibTransId="{823EA640-CCC4-4ACB-A668-1A4F6278BAD3}"/>
    <dgm:cxn modelId="{B0FF908D-8AE5-4314-9EA8-9F571E275FE2}" type="presOf" srcId="{111E24AE-6DF4-4C0A-A7D9-3999570FC7D0}" destId="{FF092173-EEA6-4B8A-A4A1-F4C89E7B52AF}" srcOrd="0" destOrd="0" presId="urn:microsoft.com/office/officeart/2005/8/layout/radial6"/>
    <dgm:cxn modelId="{2949B68F-D424-433C-AA1E-EBD8C04F956C}" type="presOf" srcId="{B0A22764-A302-4714-852B-41614292279F}" destId="{E6BE258D-157E-4646-B924-610B46FDA0B7}" srcOrd="0" destOrd="0" presId="urn:microsoft.com/office/officeart/2005/8/layout/radial6"/>
    <dgm:cxn modelId="{E74FAC93-625C-4022-9221-E753C305A4AE}" type="presOf" srcId="{EDCA0CE2-5957-44E2-A8E1-D7250FD9C287}" destId="{DAEDD2E4-9D8C-49B2-9B49-38E682FA343F}" srcOrd="0" destOrd="0" presId="urn:microsoft.com/office/officeart/2005/8/layout/radial6"/>
    <dgm:cxn modelId="{9956CB98-9B43-4CD8-A469-2508CA36FFB5}" type="presOf" srcId="{33FEE170-A686-45F3-AE8A-C6C2DA91B339}" destId="{69B416DD-42B6-4C09-BE9B-8E40A6CF7D11}" srcOrd="0" destOrd="0" presId="urn:microsoft.com/office/officeart/2005/8/layout/radial6"/>
    <dgm:cxn modelId="{3B3C79A7-EE97-4B57-949E-A968D04A50F9}" type="presOf" srcId="{B5C1816E-59A1-4919-B868-FFDA85E02AA3}" destId="{B4FFD1F2-3251-4169-98ED-3F1C592D6AC1}" srcOrd="0" destOrd="0" presId="urn:microsoft.com/office/officeart/2005/8/layout/radial6"/>
    <dgm:cxn modelId="{8F14BBB0-8AF6-4072-A6C2-986798FD622E}" type="presOf" srcId="{21F6C867-9818-4DC0-99B1-83E70CD036FE}" destId="{0E45704D-810B-4C93-A818-F9AA8B89E121}" srcOrd="0" destOrd="0" presId="urn:microsoft.com/office/officeart/2005/8/layout/radial6"/>
    <dgm:cxn modelId="{22D5C4BD-2DA4-4ECA-8380-FB26A545AD66}" type="presOf" srcId="{AB629F4C-B889-4C72-A528-03E187128632}" destId="{236800E4-88E9-4101-BF89-EC8A3220DE4F}" srcOrd="0" destOrd="0" presId="urn:microsoft.com/office/officeart/2005/8/layout/radial6"/>
    <dgm:cxn modelId="{349190D5-20B4-403A-84B7-55658BC50E2D}" type="presOf" srcId="{D99B5523-40D1-4648-9E7F-21D81C4B68B3}" destId="{FD475768-F7D2-4827-8778-4006F3F8859D}" srcOrd="0" destOrd="0" presId="urn:microsoft.com/office/officeart/2005/8/layout/radial6"/>
    <dgm:cxn modelId="{202420DE-279D-4B59-B2FD-493C9BBB24CA}" type="presOf" srcId="{72D65B9A-6CFC-41ED-9F59-B6E900AF2AB8}" destId="{656E4E2E-F7DD-4170-868C-409FDB0B7194}" srcOrd="0" destOrd="0" presId="urn:microsoft.com/office/officeart/2005/8/layout/radial6"/>
    <dgm:cxn modelId="{5DD459EB-BCFF-418D-8345-D360EFF1280B}" srcId="{0C942CAC-F7B7-49A8-A1B8-3E3B4647D51E}" destId="{21F6C867-9818-4DC0-99B1-83E70CD036FE}" srcOrd="2" destOrd="0" parTransId="{808A914E-0F01-4E79-8F4E-3E35828F6B11}" sibTransId="{AC97B916-61E7-42F4-A378-39FC5C541216}"/>
    <dgm:cxn modelId="{75249DF6-330C-4AE5-8B2D-F737147AE6AB}" srcId="{0C942CAC-F7B7-49A8-A1B8-3E3B4647D51E}" destId="{561E928E-B094-4968-A56C-3B4797D94B1E}" srcOrd="3" destOrd="0" parTransId="{CDA59463-A71A-4A69-9C5E-134119C65041}" sibTransId="{B0A22764-A302-4714-852B-41614292279F}"/>
    <dgm:cxn modelId="{B20AEDF8-FD98-40AA-98B8-73191D342A36}" type="presOf" srcId="{0C942CAC-F7B7-49A8-A1B8-3E3B4647D51E}" destId="{C6E47D6F-D784-4DAE-B659-74496C502991}" srcOrd="0" destOrd="0" presId="urn:microsoft.com/office/officeart/2005/8/layout/radial6"/>
    <dgm:cxn modelId="{9A2BC64E-5659-4600-8E29-1E7909EBED0D}" type="presParOf" srcId="{E9492352-F447-4219-90CE-051E006CDF01}" destId="{C6E47D6F-D784-4DAE-B659-74496C502991}" srcOrd="0" destOrd="0" presId="urn:microsoft.com/office/officeart/2005/8/layout/radial6"/>
    <dgm:cxn modelId="{13A32733-DBC3-4989-A9F1-C1EB58A402D1}" type="presParOf" srcId="{E9492352-F447-4219-90CE-051E006CDF01}" destId="{FD475768-F7D2-4827-8778-4006F3F8859D}" srcOrd="1" destOrd="0" presId="urn:microsoft.com/office/officeart/2005/8/layout/radial6"/>
    <dgm:cxn modelId="{15BEAC3B-41E8-4661-A45A-8D82643D21C5}" type="presParOf" srcId="{E9492352-F447-4219-90CE-051E006CDF01}" destId="{1AC2EB53-533C-4CE6-AB30-4A781F831FDD}" srcOrd="2" destOrd="0" presId="urn:microsoft.com/office/officeart/2005/8/layout/radial6"/>
    <dgm:cxn modelId="{2F69BCDE-34EB-422D-A8CD-53D8207A1C7C}" type="presParOf" srcId="{E9492352-F447-4219-90CE-051E006CDF01}" destId="{236800E4-88E9-4101-BF89-EC8A3220DE4F}" srcOrd="3" destOrd="0" presId="urn:microsoft.com/office/officeart/2005/8/layout/radial6"/>
    <dgm:cxn modelId="{F4784044-4763-45B7-95FA-96C8455640C0}" type="presParOf" srcId="{E9492352-F447-4219-90CE-051E006CDF01}" destId="{B4FFD1F2-3251-4169-98ED-3F1C592D6AC1}" srcOrd="4" destOrd="0" presId="urn:microsoft.com/office/officeart/2005/8/layout/radial6"/>
    <dgm:cxn modelId="{D812439B-802E-4087-A47B-54AD0738DAC5}" type="presParOf" srcId="{E9492352-F447-4219-90CE-051E006CDF01}" destId="{059936BF-5B3E-4123-98EB-DD07F7798109}" srcOrd="5" destOrd="0" presId="urn:microsoft.com/office/officeart/2005/8/layout/radial6"/>
    <dgm:cxn modelId="{C0009FF8-E66D-49BA-9D40-FA664E5949A3}" type="presParOf" srcId="{E9492352-F447-4219-90CE-051E006CDF01}" destId="{656E4E2E-F7DD-4170-868C-409FDB0B7194}" srcOrd="6" destOrd="0" presId="urn:microsoft.com/office/officeart/2005/8/layout/radial6"/>
    <dgm:cxn modelId="{89B18771-FD13-4978-9A67-276AF29F4575}" type="presParOf" srcId="{E9492352-F447-4219-90CE-051E006CDF01}" destId="{0E45704D-810B-4C93-A818-F9AA8B89E121}" srcOrd="7" destOrd="0" presId="urn:microsoft.com/office/officeart/2005/8/layout/radial6"/>
    <dgm:cxn modelId="{4CFF9D45-10A3-4EDA-A52A-FACFC7DCD652}" type="presParOf" srcId="{E9492352-F447-4219-90CE-051E006CDF01}" destId="{8F831DA4-2C34-41AB-ADC5-262141C91757}" srcOrd="8" destOrd="0" presId="urn:microsoft.com/office/officeart/2005/8/layout/radial6"/>
    <dgm:cxn modelId="{57C71F04-730F-4750-9729-DCC918D832D2}" type="presParOf" srcId="{E9492352-F447-4219-90CE-051E006CDF01}" destId="{4A3A141E-D5B8-42C6-98C6-D3D62EF5D149}" srcOrd="9" destOrd="0" presId="urn:microsoft.com/office/officeart/2005/8/layout/radial6"/>
    <dgm:cxn modelId="{E57397DD-5DF8-45E8-913D-0C0AEF8E4973}" type="presParOf" srcId="{E9492352-F447-4219-90CE-051E006CDF01}" destId="{2B8618FD-F167-4411-A9B0-77F92644A29A}" srcOrd="10" destOrd="0" presId="urn:microsoft.com/office/officeart/2005/8/layout/radial6"/>
    <dgm:cxn modelId="{44B58D33-A5BA-4D7A-8410-6B38EB0AC3EF}" type="presParOf" srcId="{E9492352-F447-4219-90CE-051E006CDF01}" destId="{2C475752-8710-4C24-9839-CFA1CDA955A4}" srcOrd="11" destOrd="0" presId="urn:microsoft.com/office/officeart/2005/8/layout/radial6"/>
    <dgm:cxn modelId="{AE58987A-5786-492B-BC5D-CC7C989E7F17}" type="presParOf" srcId="{E9492352-F447-4219-90CE-051E006CDF01}" destId="{E6BE258D-157E-4646-B924-610B46FDA0B7}" srcOrd="12" destOrd="0" presId="urn:microsoft.com/office/officeart/2005/8/layout/radial6"/>
    <dgm:cxn modelId="{C9C774A5-8826-4933-A901-0472CD7479F4}" type="presParOf" srcId="{E9492352-F447-4219-90CE-051E006CDF01}" destId="{302797D3-D1ED-49D5-BD23-D386F13ED0ED}" srcOrd="13" destOrd="0" presId="urn:microsoft.com/office/officeart/2005/8/layout/radial6"/>
    <dgm:cxn modelId="{A8295BDA-1B40-4F5B-82F7-0FDDAD6E325D}" type="presParOf" srcId="{E9492352-F447-4219-90CE-051E006CDF01}" destId="{FC5C4B67-BE8B-431E-B506-6B74CAB7C470}" srcOrd="14" destOrd="0" presId="urn:microsoft.com/office/officeart/2005/8/layout/radial6"/>
    <dgm:cxn modelId="{26AAE33D-B56F-4BD3-B86B-A4D239142A08}" type="presParOf" srcId="{E9492352-F447-4219-90CE-051E006CDF01}" destId="{91F9CD0E-0B33-42F4-B8A9-65B4F5F66BBF}" srcOrd="15" destOrd="0" presId="urn:microsoft.com/office/officeart/2005/8/layout/radial6"/>
    <dgm:cxn modelId="{967E13BE-D9F6-4DC4-BEED-7987C3BFB5C7}" type="presParOf" srcId="{E9492352-F447-4219-90CE-051E006CDF01}" destId="{FF092173-EEA6-4B8A-A4A1-F4C89E7B52AF}" srcOrd="16" destOrd="0" presId="urn:microsoft.com/office/officeart/2005/8/layout/radial6"/>
    <dgm:cxn modelId="{9BC59821-8A0C-4AE7-9BAF-5AFD71688700}" type="presParOf" srcId="{E9492352-F447-4219-90CE-051E006CDF01}" destId="{64ED1E70-91E5-477C-A1C3-B34949A68621}" srcOrd="17" destOrd="0" presId="urn:microsoft.com/office/officeart/2005/8/layout/radial6"/>
    <dgm:cxn modelId="{74973AEC-3AE4-419E-AAC5-85A1B1368A76}" type="presParOf" srcId="{E9492352-F447-4219-90CE-051E006CDF01}" destId="{D5534003-A60A-406A-B94A-D2067FD767C9}" srcOrd="18" destOrd="0" presId="urn:microsoft.com/office/officeart/2005/8/layout/radial6"/>
    <dgm:cxn modelId="{CACF0A76-7419-41CC-9FBF-922148DBFCBE}" type="presParOf" srcId="{E9492352-F447-4219-90CE-051E006CDF01}" destId="{DAEDD2E4-9D8C-49B2-9B49-38E682FA343F}" srcOrd="19" destOrd="0" presId="urn:microsoft.com/office/officeart/2005/8/layout/radial6"/>
    <dgm:cxn modelId="{6217FBBD-0F63-4802-9227-460F67CD5774}" type="presParOf" srcId="{E9492352-F447-4219-90CE-051E006CDF01}" destId="{F3A22ED2-59A1-458F-A819-1628266EB540}" srcOrd="20" destOrd="0" presId="urn:microsoft.com/office/officeart/2005/8/layout/radial6"/>
    <dgm:cxn modelId="{FDD98965-697F-49E8-9FA0-05E1B8FD96D9}" type="presParOf" srcId="{E9492352-F447-4219-90CE-051E006CDF01}" destId="{69B416DD-42B6-4C09-BE9B-8E40A6CF7D11}" srcOrd="21"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416DD-42B6-4C09-BE9B-8E40A6CF7D11}">
      <dsp:nvSpPr>
        <dsp:cNvPr id="0" name=""/>
        <dsp:cNvSpPr/>
      </dsp:nvSpPr>
      <dsp:spPr>
        <a:xfrm>
          <a:off x="523624" y="398411"/>
          <a:ext cx="2742998" cy="2742998"/>
        </a:xfrm>
        <a:prstGeom prst="blockArc">
          <a:avLst>
            <a:gd name="adj1" fmla="val 12600000"/>
            <a:gd name="adj2" fmla="val 16200000"/>
            <a:gd name="adj3" fmla="val 449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534003-A60A-406A-B94A-D2067FD767C9}">
      <dsp:nvSpPr>
        <dsp:cNvPr id="0" name=""/>
        <dsp:cNvSpPr/>
      </dsp:nvSpPr>
      <dsp:spPr>
        <a:xfrm>
          <a:off x="523624" y="398411"/>
          <a:ext cx="2742998" cy="2742998"/>
        </a:xfrm>
        <a:prstGeom prst="blockArc">
          <a:avLst>
            <a:gd name="adj1" fmla="val 9000000"/>
            <a:gd name="adj2" fmla="val 12600000"/>
            <a:gd name="adj3" fmla="val 4495"/>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F9CD0E-0B33-42F4-B8A9-65B4F5F66BBF}">
      <dsp:nvSpPr>
        <dsp:cNvPr id="0" name=""/>
        <dsp:cNvSpPr/>
      </dsp:nvSpPr>
      <dsp:spPr>
        <a:xfrm>
          <a:off x="523624" y="398411"/>
          <a:ext cx="2742998" cy="2742998"/>
        </a:xfrm>
        <a:prstGeom prst="blockArc">
          <a:avLst>
            <a:gd name="adj1" fmla="val 5400000"/>
            <a:gd name="adj2" fmla="val 9000000"/>
            <a:gd name="adj3" fmla="val 4495"/>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BE258D-157E-4646-B924-610B46FDA0B7}">
      <dsp:nvSpPr>
        <dsp:cNvPr id="0" name=""/>
        <dsp:cNvSpPr/>
      </dsp:nvSpPr>
      <dsp:spPr>
        <a:xfrm>
          <a:off x="523624" y="398411"/>
          <a:ext cx="2742998" cy="2742998"/>
        </a:xfrm>
        <a:prstGeom prst="blockArc">
          <a:avLst>
            <a:gd name="adj1" fmla="val 1800000"/>
            <a:gd name="adj2" fmla="val 5400000"/>
            <a:gd name="adj3" fmla="val 4495"/>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3A141E-D5B8-42C6-98C6-D3D62EF5D149}">
      <dsp:nvSpPr>
        <dsp:cNvPr id="0" name=""/>
        <dsp:cNvSpPr/>
      </dsp:nvSpPr>
      <dsp:spPr>
        <a:xfrm>
          <a:off x="523624" y="398411"/>
          <a:ext cx="2742998" cy="2742998"/>
        </a:xfrm>
        <a:prstGeom prst="blockArc">
          <a:avLst>
            <a:gd name="adj1" fmla="val 19800000"/>
            <a:gd name="adj2" fmla="val 1800000"/>
            <a:gd name="adj3" fmla="val 449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6E4E2E-F7DD-4170-868C-409FDB0B7194}">
      <dsp:nvSpPr>
        <dsp:cNvPr id="0" name=""/>
        <dsp:cNvSpPr/>
      </dsp:nvSpPr>
      <dsp:spPr>
        <a:xfrm>
          <a:off x="523624" y="398411"/>
          <a:ext cx="2742998" cy="2742998"/>
        </a:xfrm>
        <a:prstGeom prst="blockArc">
          <a:avLst>
            <a:gd name="adj1" fmla="val 16200000"/>
            <a:gd name="adj2" fmla="val 19800000"/>
            <a:gd name="adj3" fmla="val 449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47D6F-D784-4DAE-B659-74496C502991}">
      <dsp:nvSpPr>
        <dsp:cNvPr id="0" name=""/>
        <dsp:cNvSpPr/>
      </dsp:nvSpPr>
      <dsp:spPr>
        <a:xfrm>
          <a:off x="1283465" y="1158251"/>
          <a:ext cx="1223317" cy="12233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FHIR</a:t>
          </a:r>
        </a:p>
        <a:p>
          <a:pPr marL="0" lvl="0" indent="0" algn="ctr" defTabSz="844550">
            <a:lnSpc>
              <a:spcPct val="90000"/>
            </a:lnSpc>
            <a:spcBef>
              <a:spcPct val="0"/>
            </a:spcBef>
            <a:spcAft>
              <a:spcPct val="35000"/>
            </a:spcAft>
            <a:buNone/>
          </a:pPr>
          <a:r>
            <a:rPr lang="en-US" sz="1900" kern="1200" dirty="0"/>
            <a:t>USCORE</a:t>
          </a:r>
        </a:p>
      </dsp:txBody>
      <dsp:txXfrm>
        <a:off x="1462616" y="1337402"/>
        <a:ext cx="865015" cy="865015"/>
      </dsp:txXfrm>
    </dsp:sp>
    <dsp:sp modelId="{B4FFD1F2-3251-4169-98ED-3F1C592D6AC1}">
      <dsp:nvSpPr>
        <dsp:cNvPr id="0" name=""/>
        <dsp:cNvSpPr/>
      </dsp:nvSpPr>
      <dsp:spPr>
        <a:xfrm>
          <a:off x="1466962" y="1077"/>
          <a:ext cx="856322" cy="85632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PCORNET</a:t>
          </a:r>
        </a:p>
      </dsp:txBody>
      <dsp:txXfrm>
        <a:off x="1592367" y="126482"/>
        <a:ext cx="605512" cy="605512"/>
      </dsp:txXfrm>
    </dsp:sp>
    <dsp:sp modelId="{0E45704D-810B-4C93-A818-F9AA8B89E121}">
      <dsp:nvSpPr>
        <dsp:cNvPr id="0" name=""/>
        <dsp:cNvSpPr/>
      </dsp:nvSpPr>
      <dsp:spPr>
        <a:xfrm>
          <a:off x="2628018" y="671413"/>
          <a:ext cx="856322" cy="85632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OHDSI</a:t>
          </a:r>
        </a:p>
      </dsp:txBody>
      <dsp:txXfrm>
        <a:off x="2753423" y="796818"/>
        <a:ext cx="605512" cy="605512"/>
      </dsp:txXfrm>
    </dsp:sp>
    <dsp:sp modelId="{2B8618FD-F167-4411-A9B0-77F92644A29A}">
      <dsp:nvSpPr>
        <dsp:cNvPr id="0" name=""/>
        <dsp:cNvSpPr/>
      </dsp:nvSpPr>
      <dsp:spPr>
        <a:xfrm>
          <a:off x="2628018" y="2012085"/>
          <a:ext cx="856322" cy="85632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Sentinel</a:t>
          </a:r>
        </a:p>
      </dsp:txBody>
      <dsp:txXfrm>
        <a:off x="2753423" y="2137490"/>
        <a:ext cx="605512" cy="605512"/>
      </dsp:txXfrm>
    </dsp:sp>
    <dsp:sp modelId="{302797D3-D1ED-49D5-BD23-D386F13ED0ED}">
      <dsp:nvSpPr>
        <dsp:cNvPr id="0" name=""/>
        <dsp:cNvSpPr/>
      </dsp:nvSpPr>
      <dsp:spPr>
        <a:xfrm>
          <a:off x="1466962" y="2682420"/>
          <a:ext cx="856322" cy="85632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CDISC</a:t>
          </a:r>
        </a:p>
      </dsp:txBody>
      <dsp:txXfrm>
        <a:off x="1592367" y="2807825"/>
        <a:ext cx="605512" cy="605512"/>
      </dsp:txXfrm>
    </dsp:sp>
    <dsp:sp modelId="{FF092173-EEA6-4B8A-A4A1-F4C89E7B52AF}">
      <dsp:nvSpPr>
        <dsp:cNvPr id="0" name=""/>
        <dsp:cNvSpPr/>
      </dsp:nvSpPr>
      <dsp:spPr>
        <a:xfrm>
          <a:off x="305907" y="2012085"/>
          <a:ext cx="856322" cy="85632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CDEs</a:t>
          </a:r>
          <a:endParaRPr lang="en-US" sz="1100" kern="1200" dirty="0">
            <a:solidFill>
              <a:srgbClr val="FF0000"/>
            </a:solidFill>
          </a:endParaRPr>
        </a:p>
      </dsp:txBody>
      <dsp:txXfrm>
        <a:off x="431312" y="2137490"/>
        <a:ext cx="605512" cy="605512"/>
      </dsp:txXfrm>
    </dsp:sp>
    <dsp:sp modelId="{DAEDD2E4-9D8C-49B2-9B49-38E682FA343F}">
      <dsp:nvSpPr>
        <dsp:cNvPr id="0" name=""/>
        <dsp:cNvSpPr/>
      </dsp:nvSpPr>
      <dsp:spPr>
        <a:xfrm>
          <a:off x="305907" y="671413"/>
          <a:ext cx="856322" cy="85632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I2b2/ACT</a:t>
          </a:r>
        </a:p>
      </dsp:txBody>
      <dsp:txXfrm>
        <a:off x="431312" y="796818"/>
        <a:ext cx="605512" cy="605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416DD-42B6-4C09-BE9B-8E40A6CF7D11}">
      <dsp:nvSpPr>
        <dsp:cNvPr id="0" name=""/>
        <dsp:cNvSpPr/>
      </dsp:nvSpPr>
      <dsp:spPr>
        <a:xfrm>
          <a:off x="451748" y="345717"/>
          <a:ext cx="2758213" cy="2758213"/>
        </a:xfrm>
        <a:prstGeom prst="blockArc">
          <a:avLst>
            <a:gd name="adj1" fmla="val 13114286"/>
            <a:gd name="adj2" fmla="val 16200000"/>
            <a:gd name="adj3" fmla="val 388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534003-A60A-406A-B94A-D2067FD767C9}">
      <dsp:nvSpPr>
        <dsp:cNvPr id="0" name=""/>
        <dsp:cNvSpPr/>
      </dsp:nvSpPr>
      <dsp:spPr>
        <a:xfrm>
          <a:off x="451748" y="345717"/>
          <a:ext cx="2758213" cy="2758213"/>
        </a:xfrm>
        <a:prstGeom prst="blockArc">
          <a:avLst>
            <a:gd name="adj1" fmla="val 10028571"/>
            <a:gd name="adj2" fmla="val 13114286"/>
            <a:gd name="adj3" fmla="val 388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F9CD0E-0B33-42F4-B8A9-65B4F5F66BBF}">
      <dsp:nvSpPr>
        <dsp:cNvPr id="0" name=""/>
        <dsp:cNvSpPr/>
      </dsp:nvSpPr>
      <dsp:spPr>
        <a:xfrm>
          <a:off x="451748" y="345717"/>
          <a:ext cx="2758213" cy="2758213"/>
        </a:xfrm>
        <a:prstGeom prst="blockArc">
          <a:avLst>
            <a:gd name="adj1" fmla="val 6942857"/>
            <a:gd name="adj2" fmla="val 10028571"/>
            <a:gd name="adj3" fmla="val 3881"/>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BE258D-157E-4646-B924-610B46FDA0B7}">
      <dsp:nvSpPr>
        <dsp:cNvPr id="0" name=""/>
        <dsp:cNvSpPr/>
      </dsp:nvSpPr>
      <dsp:spPr>
        <a:xfrm>
          <a:off x="451748" y="345717"/>
          <a:ext cx="2758213" cy="2758213"/>
        </a:xfrm>
        <a:prstGeom prst="blockArc">
          <a:avLst>
            <a:gd name="adj1" fmla="val 3857143"/>
            <a:gd name="adj2" fmla="val 6942857"/>
            <a:gd name="adj3" fmla="val 388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3A141E-D5B8-42C6-98C6-D3D62EF5D149}">
      <dsp:nvSpPr>
        <dsp:cNvPr id="0" name=""/>
        <dsp:cNvSpPr/>
      </dsp:nvSpPr>
      <dsp:spPr>
        <a:xfrm>
          <a:off x="451748" y="345717"/>
          <a:ext cx="2758213" cy="2758213"/>
        </a:xfrm>
        <a:prstGeom prst="blockArc">
          <a:avLst>
            <a:gd name="adj1" fmla="val 771429"/>
            <a:gd name="adj2" fmla="val 3857143"/>
            <a:gd name="adj3" fmla="val 38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6E4E2E-F7DD-4170-868C-409FDB0B7194}">
      <dsp:nvSpPr>
        <dsp:cNvPr id="0" name=""/>
        <dsp:cNvSpPr/>
      </dsp:nvSpPr>
      <dsp:spPr>
        <a:xfrm>
          <a:off x="451748" y="345717"/>
          <a:ext cx="2758213" cy="2758213"/>
        </a:xfrm>
        <a:prstGeom prst="blockArc">
          <a:avLst>
            <a:gd name="adj1" fmla="val 19285714"/>
            <a:gd name="adj2" fmla="val 771429"/>
            <a:gd name="adj3" fmla="val 388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6800E4-88E9-4101-BF89-EC8A3220DE4F}">
      <dsp:nvSpPr>
        <dsp:cNvPr id="0" name=""/>
        <dsp:cNvSpPr/>
      </dsp:nvSpPr>
      <dsp:spPr>
        <a:xfrm>
          <a:off x="353087" y="321610"/>
          <a:ext cx="2758213" cy="2758213"/>
        </a:xfrm>
        <a:prstGeom prst="blockArc">
          <a:avLst>
            <a:gd name="adj1" fmla="val 16200000"/>
            <a:gd name="adj2" fmla="val 19285714"/>
            <a:gd name="adj3" fmla="val 388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47D6F-D784-4DAE-B659-74496C502991}">
      <dsp:nvSpPr>
        <dsp:cNvPr id="0" name=""/>
        <dsp:cNvSpPr/>
      </dsp:nvSpPr>
      <dsp:spPr>
        <a:xfrm>
          <a:off x="1299835" y="1193804"/>
          <a:ext cx="1062039" cy="106203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_</a:t>
          </a:r>
        </a:p>
      </dsp:txBody>
      <dsp:txXfrm>
        <a:off x="1455367" y="1349336"/>
        <a:ext cx="750975" cy="750975"/>
      </dsp:txXfrm>
    </dsp:sp>
    <dsp:sp modelId="{FD475768-F7D2-4827-8778-4006F3F8859D}">
      <dsp:nvSpPr>
        <dsp:cNvPr id="0" name=""/>
        <dsp:cNvSpPr/>
      </dsp:nvSpPr>
      <dsp:spPr>
        <a:xfrm>
          <a:off x="1459141" y="767"/>
          <a:ext cx="743427" cy="74342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FHIR</a:t>
          </a:r>
        </a:p>
      </dsp:txBody>
      <dsp:txXfrm>
        <a:off x="1568013" y="109639"/>
        <a:ext cx="525683" cy="525683"/>
      </dsp:txXfrm>
    </dsp:sp>
    <dsp:sp modelId="{B4FFD1F2-3251-4169-98ED-3F1C592D6AC1}">
      <dsp:nvSpPr>
        <dsp:cNvPr id="0" name=""/>
        <dsp:cNvSpPr/>
      </dsp:nvSpPr>
      <dsp:spPr>
        <a:xfrm>
          <a:off x="2516446" y="509938"/>
          <a:ext cx="743427" cy="74342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PCORNET</a:t>
          </a:r>
        </a:p>
      </dsp:txBody>
      <dsp:txXfrm>
        <a:off x="2625318" y="618810"/>
        <a:ext cx="525683" cy="525683"/>
      </dsp:txXfrm>
    </dsp:sp>
    <dsp:sp modelId="{0E45704D-810B-4C93-A818-F9AA8B89E121}">
      <dsp:nvSpPr>
        <dsp:cNvPr id="0" name=""/>
        <dsp:cNvSpPr/>
      </dsp:nvSpPr>
      <dsp:spPr>
        <a:xfrm>
          <a:off x="2777578" y="1654034"/>
          <a:ext cx="743427" cy="74342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OHDSI</a:t>
          </a:r>
        </a:p>
      </dsp:txBody>
      <dsp:txXfrm>
        <a:off x="2886450" y="1762906"/>
        <a:ext cx="525683" cy="525683"/>
      </dsp:txXfrm>
    </dsp:sp>
    <dsp:sp modelId="{2B8618FD-F167-4411-A9B0-77F92644A29A}">
      <dsp:nvSpPr>
        <dsp:cNvPr id="0" name=""/>
        <dsp:cNvSpPr/>
      </dsp:nvSpPr>
      <dsp:spPr>
        <a:xfrm>
          <a:off x="2045901" y="2571529"/>
          <a:ext cx="743427" cy="74342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Sentinel</a:t>
          </a:r>
        </a:p>
      </dsp:txBody>
      <dsp:txXfrm>
        <a:off x="2154773" y="2680401"/>
        <a:ext cx="525683" cy="525683"/>
      </dsp:txXfrm>
    </dsp:sp>
    <dsp:sp modelId="{302797D3-D1ED-49D5-BD23-D386F13ED0ED}">
      <dsp:nvSpPr>
        <dsp:cNvPr id="0" name=""/>
        <dsp:cNvSpPr/>
      </dsp:nvSpPr>
      <dsp:spPr>
        <a:xfrm>
          <a:off x="872382" y="2571529"/>
          <a:ext cx="743427" cy="74342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CDISC</a:t>
          </a:r>
        </a:p>
      </dsp:txBody>
      <dsp:txXfrm>
        <a:off x="981254" y="2680401"/>
        <a:ext cx="525683" cy="525683"/>
      </dsp:txXfrm>
    </dsp:sp>
    <dsp:sp modelId="{FF092173-EEA6-4B8A-A4A1-F4C89E7B52AF}">
      <dsp:nvSpPr>
        <dsp:cNvPr id="0" name=""/>
        <dsp:cNvSpPr/>
      </dsp:nvSpPr>
      <dsp:spPr>
        <a:xfrm>
          <a:off x="140704" y="1654034"/>
          <a:ext cx="743427" cy="74342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BRIDG</a:t>
          </a:r>
        </a:p>
      </dsp:txBody>
      <dsp:txXfrm>
        <a:off x="249576" y="1762906"/>
        <a:ext cx="525683" cy="525683"/>
      </dsp:txXfrm>
    </dsp:sp>
    <dsp:sp modelId="{DAEDD2E4-9D8C-49B2-9B49-38E682FA343F}">
      <dsp:nvSpPr>
        <dsp:cNvPr id="0" name=""/>
        <dsp:cNvSpPr/>
      </dsp:nvSpPr>
      <dsp:spPr>
        <a:xfrm>
          <a:off x="401837" y="509938"/>
          <a:ext cx="743427" cy="74342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I2b2/ACT</a:t>
          </a:r>
        </a:p>
      </dsp:txBody>
      <dsp:txXfrm>
        <a:off x="510709" y="618810"/>
        <a:ext cx="525683" cy="52568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9EC21-5B32-4C74-B916-195949061144}"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2D9C0-D679-4B81-9F45-CFE78FA1CB67}" type="slidenum">
              <a:rPr lang="en-US" smtClean="0"/>
              <a:t>‹#›</a:t>
            </a:fld>
            <a:endParaRPr lang="en-US"/>
          </a:p>
        </p:txBody>
      </p:sp>
    </p:spTree>
    <p:extLst>
      <p:ext uri="{BB962C8B-B14F-4D97-AF65-F5344CB8AC3E}">
        <p14:creationId xmlns:p14="http://schemas.microsoft.com/office/powerpoint/2010/main" val="228925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notes"/>
          <p:cNvSpPr txBox="1">
            <a:spLocks noGrp="1"/>
          </p:cNvSpPr>
          <p:nvPr>
            <p:ph type="body" idx="1"/>
          </p:nvPr>
        </p:nvSpPr>
        <p:spPr>
          <a:xfrm>
            <a:off x="931387" y="3300412"/>
            <a:ext cx="7451090" cy="2700338"/>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100"/>
              <a:buNone/>
            </a:pPr>
            <a:endParaRPr/>
          </a:p>
        </p:txBody>
      </p:sp>
      <p:sp>
        <p:nvSpPr>
          <p:cNvPr id="305" name="Google Shape;305;p1:notes"/>
          <p:cNvSpPr>
            <a:spLocks noGrp="1" noRot="1" noChangeAspect="1"/>
          </p:cNvSpPr>
          <p:nvPr>
            <p:ph type="sldImg" idx="2"/>
          </p:nvPr>
        </p:nvSpPr>
        <p:spPr>
          <a:xfrm>
            <a:off x="2598738" y="857250"/>
            <a:ext cx="4116387" cy="2314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633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23aa609b5_0_439:notes"/>
          <p:cNvSpPr>
            <a:spLocks noGrp="1" noRot="1" noChangeAspect="1"/>
          </p:cNvSpPr>
          <p:nvPr>
            <p:ph type="sldImg" idx="2"/>
          </p:nvPr>
        </p:nvSpPr>
        <p:spPr>
          <a:xfrm>
            <a:off x="2370138" y="514350"/>
            <a:ext cx="4573587"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23aa609b5_0_439:notes"/>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326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59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147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622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75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6941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577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1238038f6_0_313:notes"/>
          <p:cNvSpPr txBox="1">
            <a:spLocks noGrp="1"/>
          </p:cNvSpPr>
          <p:nvPr>
            <p:ph type="body" idx="1"/>
          </p:nvPr>
        </p:nvSpPr>
        <p:spPr>
          <a:xfrm>
            <a:off x="685800" y="4400550"/>
            <a:ext cx="5486400" cy="3600600"/>
          </a:xfrm>
          <a:prstGeom prst="rect">
            <a:avLst/>
          </a:prstGeom>
          <a:noFill/>
          <a:ln>
            <a:noFill/>
          </a:ln>
        </p:spPr>
        <p:txBody>
          <a:bodyPr spcFirstLastPara="1" wrap="square" lIns="89600" tIns="89600" rIns="89600" bIns="89600" anchor="t" anchorCtr="0">
            <a:noAutofit/>
          </a:bodyPr>
          <a:lstStyle/>
          <a:p>
            <a:pPr marL="0" lvl="0" indent="0" algn="l" rtl="0">
              <a:lnSpc>
                <a:spcPct val="115000"/>
              </a:lnSpc>
              <a:spcBef>
                <a:spcPts val="0"/>
              </a:spcBef>
              <a:spcAft>
                <a:spcPts val="0"/>
              </a:spcAft>
              <a:buSzPts val="1100"/>
              <a:buNone/>
            </a:pP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400">
              <a:solidFill>
                <a:schemeClr val="dk1"/>
              </a:solidFill>
              <a:latin typeface="Courier New"/>
              <a:ea typeface="Courier New"/>
              <a:cs typeface="Courier New"/>
              <a:sym typeface="Courier New"/>
            </a:endParaRPr>
          </a:p>
        </p:txBody>
      </p:sp>
      <p:sp>
        <p:nvSpPr>
          <p:cNvPr id="272" name="Google Shape;272;ga1238038f6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46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53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b37349e89d_1_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b37349e89d_1_8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needs icon</a:t>
            </a:r>
            <a:endParaRPr/>
          </a:p>
        </p:txBody>
      </p:sp>
      <p:sp>
        <p:nvSpPr>
          <p:cNvPr id="549" name="Google Shape;549;gb37349e89d_1_8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83155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530e385ee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b530e385ee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gb530e385ee_0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886023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5987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77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07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471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36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01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356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200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8309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9e3855c33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Jumpstart - Working together Synergistic, and enhances everyone science</a:t>
            </a:r>
            <a:endParaRPr/>
          </a:p>
        </p:txBody>
      </p:sp>
      <p:sp>
        <p:nvSpPr>
          <p:cNvPr id="97" name="Google Shape;97;gb9e3855c33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60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659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9e3855c33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Jumpstart - Working together Synergistic, and enhances everyone science</a:t>
            </a:r>
            <a:endParaRPr/>
          </a:p>
        </p:txBody>
      </p:sp>
      <p:sp>
        <p:nvSpPr>
          <p:cNvPr id="97" name="Google Shape;97;gb9e3855c33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148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9e3855c33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Jumpstart - Working together Synergistic, and enhances everyone science</a:t>
            </a:r>
            <a:endParaRPr/>
          </a:p>
        </p:txBody>
      </p:sp>
      <p:sp>
        <p:nvSpPr>
          <p:cNvPr id="97" name="Google Shape;97;gb9e3855c33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3466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b7775e575_1_1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b7775e575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618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DC7D3-F532-E74E-ACA6-77E0F28134C5}" type="slidenum">
              <a:rPr lang="en-US" smtClean="0"/>
              <a:t>34</a:t>
            </a:fld>
            <a:endParaRPr lang="en-US"/>
          </a:p>
        </p:txBody>
      </p:sp>
    </p:spTree>
    <p:extLst>
      <p:ext uri="{BB962C8B-B14F-4D97-AF65-F5344CB8AC3E}">
        <p14:creationId xmlns:p14="http://schemas.microsoft.com/office/powerpoint/2010/main" val="2127490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r>
              <a:rPr lang="en-US" dirty="0">
                <a:latin typeface="Arial" charset="0"/>
                <a:ea typeface="Arial" charset="0"/>
                <a:cs typeface="Arial" charset="0"/>
              </a:rPr>
              <a:t>Future Informatics Presentations</a:t>
            </a:r>
          </a:p>
          <a:p>
            <a:pPr marL="571500" indent="-571500" algn="l">
              <a:spcBef>
                <a:spcPts val="600"/>
              </a:spcBef>
              <a:buFont typeface="Arial" panose="020B0604020202020204" pitchFamily="34" charset="0"/>
              <a:buChar char="•"/>
            </a:pPr>
            <a:r>
              <a:rPr lang="en-US" dirty="0">
                <a:latin typeface="Arial" charset="0"/>
                <a:ea typeface="Arial" charset="0"/>
                <a:cs typeface="Arial" charset="0"/>
              </a:rPr>
              <a:t>AI/ML</a:t>
            </a:r>
          </a:p>
          <a:p>
            <a:pPr marL="571500" indent="-571500" algn="l">
              <a:spcBef>
                <a:spcPts val="600"/>
              </a:spcBef>
              <a:buFont typeface="Arial" panose="020B0604020202020204" pitchFamily="34" charset="0"/>
              <a:buChar char="•"/>
            </a:pPr>
            <a:r>
              <a:rPr lang="en-US" dirty="0">
                <a:latin typeface="Arial" charset="0"/>
                <a:ea typeface="Arial" charset="0"/>
                <a:cs typeface="Arial" charset="0"/>
              </a:rPr>
              <a:t>NCATS Cloud</a:t>
            </a:r>
          </a:p>
          <a:p>
            <a:endParaRPr lang="en-US" dirty="0"/>
          </a:p>
        </p:txBody>
      </p:sp>
      <p:sp>
        <p:nvSpPr>
          <p:cNvPr id="4" name="Slide Number Placeholder 3"/>
          <p:cNvSpPr>
            <a:spLocks noGrp="1"/>
          </p:cNvSpPr>
          <p:nvPr>
            <p:ph type="sldNum" sz="quarter" idx="5"/>
          </p:nvPr>
        </p:nvSpPr>
        <p:spPr/>
        <p:txBody>
          <a:bodyPr/>
          <a:lstStyle/>
          <a:p>
            <a:fld id="{56DEC958-D592-8648-B6E8-61B016290795}" type="slidenum">
              <a:rPr lang="en-US" smtClean="0"/>
              <a:t>35</a:t>
            </a:fld>
            <a:endParaRPr lang="en-US"/>
          </a:p>
        </p:txBody>
      </p:sp>
    </p:spTree>
    <p:extLst>
      <p:ext uri="{BB962C8B-B14F-4D97-AF65-F5344CB8AC3E}">
        <p14:creationId xmlns:p14="http://schemas.microsoft.com/office/powerpoint/2010/main" val="1089629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b7775e575_1_1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b7775e575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751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58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4ef03b64e_0_4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 Sure you need this slide</a:t>
            </a:r>
            <a:endParaRPr dirty="0"/>
          </a:p>
        </p:txBody>
      </p:sp>
      <p:sp>
        <p:nvSpPr>
          <p:cNvPr id="217" name="Google Shape;217;gb4ef03b64e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09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b4ef03b64e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b4ef03b64e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92038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5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231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b4d595ef89_0_595:notes"/>
          <p:cNvSpPr txBox="1">
            <a:spLocks noGrp="1"/>
          </p:cNvSpPr>
          <p:nvPr>
            <p:ph type="sldNum" idx="12"/>
          </p:nvPr>
        </p:nvSpPr>
        <p:spPr>
          <a:xfrm>
            <a:off x="3884026" y="8684926"/>
            <a:ext cx="29724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626" name="Google Shape;626;gb4d595ef89_0_595:notes"/>
          <p:cNvSpPr txBox="1"/>
          <p:nvPr/>
        </p:nvSpPr>
        <p:spPr>
          <a:xfrm>
            <a:off x="3800165" y="8542833"/>
            <a:ext cx="2907300" cy="4497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US" sz="1200" b="0" u="none">
                <a:solidFill>
                  <a:schemeClr val="dk1"/>
                </a:solidFill>
                <a:latin typeface="Arial"/>
                <a:ea typeface="Arial"/>
                <a:cs typeface="Arial"/>
                <a:sym typeface="Arial"/>
              </a:rPr>
              <a:t>8</a:t>
            </a:fld>
            <a:endParaRPr sz="1200" b="0" u="none">
              <a:solidFill>
                <a:schemeClr val="dk1"/>
              </a:solidFill>
              <a:latin typeface="Arial"/>
              <a:ea typeface="Arial"/>
              <a:cs typeface="Arial"/>
              <a:sym typeface="Arial"/>
            </a:endParaRPr>
          </a:p>
        </p:txBody>
      </p:sp>
      <p:sp>
        <p:nvSpPr>
          <p:cNvPr id="627" name="Google Shape;627;gb4d595ef89_0_595: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b4d595ef89_0_595:notes"/>
          <p:cNvSpPr txBox="1">
            <a:spLocks noGrp="1"/>
          </p:cNvSpPr>
          <p:nvPr>
            <p:ph type="body" idx="1"/>
          </p:nvPr>
        </p:nvSpPr>
        <p:spPr>
          <a:xfrm>
            <a:off x="686421" y="4400238"/>
            <a:ext cx="5485200" cy="36009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9e3855c33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b9e3855c3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761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ACEE-5B38-45E0-803B-391238FB1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730918-3E50-4B5F-A7E6-5F46EC6A7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24812-4BBD-4FB7-B45F-B187C71ACD0E}"/>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5" name="Footer Placeholder 4">
            <a:extLst>
              <a:ext uri="{FF2B5EF4-FFF2-40B4-BE49-F238E27FC236}">
                <a16:creationId xmlns:a16="http://schemas.microsoft.com/office/drawing/2014/main" id="{E65DBCED-6FFF-44BD-A63B-2E793F28C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6B120-2529-455A-B497-FB1EC4C68FFC}"/>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311816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3656-8C0F-49A0-A742-268DCA714E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C23636-8BF8-4FB7-AB7A-E70CC7DB3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16EC8-8912-474C-B0E3-4399E26C983B}"/>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5" name="Footer Placeholder 4">
            <a:extLst>
              <a:ext uri="{FF2B5EF4-FFF2-40B4-BE49-F238E27FC236}">
                <a16:creationId xmlns:a16="http://schemas.microsoft.com/office/drawing/2014/main" id="{E8864F4F-D485-4B3E-8B86-C15BCC83B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896E4-04E9-40E0-9E71-C3E89BE843D0}"/>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907748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EF8FA-8CB0-4AD3-A230-573913910F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94694F-8B1A-4764-95C7-06BFD720D8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AABC2-5DA7-4E52-8A26-9BDA888D9047}"/>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5" name="Footer Placeholder 4">
            <a:extLst>
              <a:ext uri="{FF2B5EF4-FFF2-40B4-BE49-F238E27FC236}">
                <a16:creationId xmlns:a16="http://schemas.microsoft.com/office/drawing/2014/main" id="{8D6EAFDC-52A7-4ECC-9A9E-D72ED3B0B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0D624-08EB-4B4A-AF34-4687A7E60A43}"/>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1996343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Slide_White_GIF">
  <p:cSld name="Title_Slide_White_GIF">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049" y="858"/>
            <a:ext cx="12185903" cy="6856285"/>
          </a:xfrm>
          <a:prstGeom prst="rect">
            <a:avLst/>
          </a:prstGeom>
          <a:noFill/>
          <a:ln>
            <a:noFill/>
          </a:ln>
        </p:spPr>
      </p:pic>
      <p:sp>
        <p:nvSpPr>
          <p:cNvPr id="13" name="Google Shape;13;p2"/>
          <p:cNvSpPr txBox="1">
            <a:spLocks noGrp="1"/>
          </p:cNvSpPr>
          <p:nvPr>
            <p:ph type="ctrTitle"/>
          </p:nvPr>
        </p:nvSpPr>
        <p:spPr>
          <a:xfrm>
            <a:off x="270933" y="1409837"/>
            <a:ext cx="11667067" cy="1714231"/>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642F6C"/>
              </a:buClr>
              <a:buSzPts val="3000"/>
              <a:buFont typeface="Calibri"/>
              <a:buNone/>
              <a:defRPr sz="4000" b="0">
                <a:solidFill>
                  <a:srgbClr val="642F6C"/>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70933" y="3428731"/>
            <a:ext cx="11514667" cy="636271"/>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1067"/>
              </a:spcBef>
              <a:spcAft>
                <a:spcPts val="0"/>
              </a:spcAft>
              <a:buSzPts val="2000"/>
              <a:buNone/>
              <a:defRPr sz="2667" b="0" i="0">
                <a:solidFill>
                  <a:srgbClr val="636669"/>
                </a:solidFill>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5" name="Google Shape;15;p2"/>
          <p:cNvSpPr txBox="1">
            <a:spLocks noGrp="1"/>
          </p:cNvSpPr>
          <p:nvPr>
            <p:ph type="body" idx="2"/>
          </p:nvPr>
        </p:nvSpPr>
        <p:spPr>
          <a:xfrm>
            <a:off x="270933" y="4065001"/>
            <a:ext cx="11514667" cy="672099"/>
          </a:xfrm>
          <a:prstGeom prst="rect">
            <a:avLst/>
          </a:prstGeom>
          <a:noFill/>
          <a:ln>
            <a:noFill/>
          </a:ln>
        </p:spPr>
        <p:txBody>
          <a:bodyPr spcFirstLastPara="1" wrap="square" lIns="68575" tIns="34275" rIns="68575" bIns="34275" anchor="t" anchorCtr="0">
            <a:noAutofit/>
          </a:bodyPr>
          <a:lstStyle>
            <a:lvl1pPr marL="609585" lvl="0" indent="-304792" algn="ctr">
              <a:lnSpc>
                <a:spcPct val="90000"/>
              </a:lnSpc>
              <a:spcBef>
                <a:spcPts val="1067"/>
              </a:spcBef>
              <a:spcAft>
                <a:spcPts val="0"/>
              </a:spcAft>
              <a:buSzPts val="1700"/>
              <a:buFont typeface="Arial"/>
              <a:buNone/>
              <a:defRPr sz="2267" b="0" i="1">
                <a:solidFill>
                  <a:srgbClr val="636669"/>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6" name="Google Shape;16;p2"/>
          <p:cNvPicPr preferRelativeResize="0"/>
          <p:nvPr/>
        </p:nvPicPr>
        <p:blipFill rotWithShape="1">
          <a:blip r:embed="rId3">
            <a:alphaModFix/>
          </a:blip>
          <a:srcRect/>
          <a:stretch/>
        </p:blipFill>
        <p:spPr>
          <a:xfrm>
            <a:off x="537634" y="294681"/>
            <a:ext cx="3468687" cy="795931"/>
          </a:xfrm>
          <a:prstGeom prst="rect">
            <a:avLst/>
          </a:prstGeom>
          <a:noFill/>
          <a:ln>
            <a:noFill/>
          </a:ln>
        </p:spPr>
      </p:pic>
    </p:spTree>
    <p:extLst>
      <p:ext uri="{BB962C8B-B14F-4D97-AF65-F5344CB8AC3E}">
        <p14:creationId xmlns:p14="http://schemas.microsoft.com/office/powerpoint/2010/main" val="2343750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oriz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a:xfrm>
            <a:off x="444138" y="483325"/>
            <a:ext cx="11286309" cy="1207363"/>
          </a:xfrm>
        </p:spPr>
        <p:txBody>
          <a:bodyPr anchor="b">
            <a:norm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444138" y="1825626"/>
            <a:ext cx="11286309" cy="4157164"/>
          </a:xfrm>
        </p:spPr>
        <p:txBody>
          <a:bodyPr/>
          <a:lstStyle>
            <a:lvl1pPr>
              <a:buClr>
                <a:srgbClr val="44546A"/>
              </a:buClr>
              <a:defRPr sz="2600"/>
            </a:lvl1pPr>
            <a:lvl2pPr>
              <a:buClr>
                <a:srgbClr val="44546A"/>
              </a:buClr>
              <a:defRPr sz="2000"/>
            </a:lvl2pPr>
            <a:lvl3pPr>
              <a:buClr>
                <a:srgbClr val="44546A"/>
              </a:buClr>
              <a:defRPr sz="1600"/>
            </a:lvl3pPr>
            <a:lvl4pPr>
              <a:buClr>
                <a:srgbClr val="44546A"/>
              </a:buClr>
              <a:defRPr sz="1400"/>
            </a:lvl4pPr>
            <a:lvl5pPr>
              <a:buClr>
                <a:srgbClr val="44546A"/>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p:cNvSpPr>
            <a:spLocks noGrp="1"/>
          </p:cNvSpPr>
          <p:nvPr>
            <p:ph type="sldNum" sz="quarter" idx="12"/>
          </p:nvPr>
        </p:nvSpPr>
        <p:spPr>
          <a:xfrm>
            <a:off x="142483" y="6277975"/>
            <a:ext cx="585651" cy="365125"/>
          </a:xfrm>
        </p:spPr>
        <p:txBody>
          <a:bodyPr/>
          <a:lstStyle>
            <a:lvl1pPr algn="l">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83752406"/>
      </p:ext>
    </p:extLst>
  </p:cSld>
  <p:clrMapOvr>
    <a:masterClrMapping/>
  </p:clrMapOvr>
  <p:extLst>
    <p:ext uri="{DCECCB84-F9BA-43D5-87BE-67443E8EF086}">
      <p15:sldGuideLst xmlns:p15="http://schemas.microsoft.com/office/powerpoint/2012/main">
        <p15:guide id="1" orient="horz" pos="1152">
          <p15:clr>
            <a:srgbClr val="FBAE40"/>
          </p15:clr>
        </p15:guide>
        <p15:guide id="2" pos="4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B390-4A1E-4E6F-9365-E35D1B8C3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67685-0E93-407F-8620-B2E9E57CBC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4CB27-0819-4872-81F4-06E81CE86A2B}"/>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5" name="Footer Placeholder 4">
            <a:extLst>
              <a:ext uri="{FF2B5EF4-FFF2-40B4-BE49-F238E27FC236}">
                <a16:creationId xmlns:a16="http://schemas.microsoft.com/office/drawing/2014/main" id="{D0E752D0-BEEB-419B-B6C5-2A6947F53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06CBF-E640-43D9-AAB3-007B8DEA5174}"/>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21778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D51D-2664-4300-AACD-4C354A517A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8B0AB-6684-4128-8C1A-5119802A15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E4FFBC-0414-4354-87CC-317E876155E8}"/>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5" name="Footer Placeholder 4">
            <a:extLst>
              <a:ext uri="{FF2B5EF4-FFF2-40B4-BE49-F238E27FC236}">
                <a16:creationId xmlns:a16="http://schemas.microsoft.com/office/drawing/2014/main" id="{21D887CF-073A-47CC-B2A5-D85C0CB9D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F8F5B-948B-4638-A1C4-C45D86319E25}"/>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227635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3505-AB49-44E0-9150-04E30B20B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5F237-8194-4764-97D3-A68FBDBD8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F9C4E4-BCB9-4D40-B5FE-685B4DB28E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BBB386-38EF-41F6-B402-F228976CA9D9}"/>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6" name="Footer Placeholder 5">
            <a:extLst>
              <a:ext uri="{FF2B5EF4-FFF2-40B4-BE49-F238E27FC236}">
                <a16:creationId xmlns:a16="http://schemas.microsoft.com/office/drawing/2014/main" id="{6A75534B-4D6D-4696-AD7A-067E8A070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E90A2-7751-459C-B264-ECBE00E5D508}"/>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2060110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8A70-6623-40F9-926C-7B922CA928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285A5C-1E76-400A-94F3-1A67D8F6D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CDF133-9449-4775-8BF8-5977208089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82ACD3-C8F9-446A-9598-C1346C0D7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366BF2-3358-486A-A1AA-D6B4E0BCA9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8D0A9-34E8-4023-A581-3577FB4E2BE6}"/>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8" name="Footer Placeholder 7">
            <a:extLst>
              <a:ext uri="{FF2B5EF4-FFF2-40B4-BE49-F238E27FC236}">
                <a16:creationId xmlns:a16="http://schemas.microsoft.com/office/drawing/2014/main" id="{7E4481F7-20C4-4A56-9514-73FF9D1B27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EC63E7-8BB8-4D2F-AB8F-F35EB628224C}"/>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64922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E53C-A94E-4474-AE00-7C09FFC818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C5740-4EC0-4422-A8B1-DEA28B8C8107}"/>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4" name="Footer Placeholder 3">
            <a:extLst>
              <a:ext uri="{FF2B5EF4-FFF2-40B4-BE49-F238E27FC236}">
                <a16:creationId xmlns:a16="http://schemas.microsoft.com/office/drawing/2014/main" id="{209347FE-E7DD-4857-831B-8FAF8DEA82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7D6331-C6B5-4588-9B78-27ACAF302F09}"/>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385244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B101E-AA7F-41D1-A46B-893CF05A271F}"/>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3" name="Footer Placeholder 2">
            <a:extLst>
              <a:ext uri="{FF2B5EF4-FFF2-40B4-BE49-F238E27FC236}">
                <a16:creationId xmlns:a16="http://schemas.microsoft.com/office/drawing/2014/main" id="{94184056-43B6-4A12-86AE-CAF2C5F15E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B4FC37-7E8B-47F6-9BCF-030ECA3E9D8F}"/>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323309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C851F-4CE4-4F5E-801E-D716B5EEF0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0DAF5E-316C-4C72-9E57-D7E05ECB3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4684F-897B-4F83-A9E1-E16647E38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71EA8-D171-41F8-91A0-881CBD8D00CD}"/>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6" name="Footer Placeholder 5">
            <a:extLst>
              <a:ext uri="{FF2B5EF4-FFF2-40B4-BE49-F238E27FC236}">
                <a16:creationId xmlns:a16="http://schemas.microsoft.com/office/drawing/2014/main" id="{E013408F-3CE5-4884-9E6F-E8D4724DD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1A267-2674-4A22-BF53-F34BBD4091AC}"/>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1587634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B0C9-148E-4BA3-BA03-6DABCC254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F4D3BE-527A-4B37-B760-85A50B736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87BBE-F99E-49C0-AC72-FC1076D43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ABAB7-6B07-4DA5-830F-0A2F552D8CB8}"/>
              </a:ext>
            </a:extLst>
          </p:cNvPr>
          <p:cNvSpPr>
            <a:spLocks noGrp="1"/>
          </p:cNvSpPr>
          <p:nvPr>
            <p:ph type="dt" sz="half" idx="10"/>
          </p:nvPr>
        </p:nvSpPr>
        <p:spPr/>
        <p:txBody>
          <a:bodyPr/>
          <a:lstStyle/>
          <a:p>
            <a:fld id="{0FA64018-3CE9-41C9-B7AF-3C42EADB1E56}" type="datetimeFigureOut">
              <a:rPr lang="en-US" smtClean="0"/>
              <a:t>5/12/2021</a:t>
            </a:fld>
            <a:endParaRPr lang="en-US"/>
          </a:p>
        </p:txBody>
      </p:sp>
      <p:sp>
        <p:nvSpPr>
          <p:cNvPr id="6" name="Footer Placeholder 5">
            <a:extLst>
              <a:ext uri="{FF2B5EF4-FFF2-40B4-BE49-F238E27FC236}">
                <a16:creationId xmlns:a16="http://schemas.microsoft.com/office/drawing/2014/main" id="{75710A9C-085C-4AB9-B60F-B3A6B4602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E3F3E-53AF-4FBC-A641-047D08B49662}"/>
              </a:ext>
            </a:extLst>
          </p:cNvPr>
          <p:cNvSpPr>
            <a:spLocks noGrp="1"/>
          </p:cNvSpPr>
          <p:nvPr>
            <p:ph type="sldNum" sz="quarter" idx="12"/>
          </p:nvPr>
        </p:nvSpPr>
        <p:spPr/>
        <p:txBody>
          <a:bodyPr/>
          <a:lstStyle/>
          <a:p>
            <a:fld id="{46777D51-C396-4E11-AA11-7718D37215DA}" type="slidenum">
              <a:rPr lang="en-US" smtClean="0"/>
              <a:t>‹#›</a:t>
            </a:fld>
            <a:endParaRPr lang="en-US"/>
          </a:p>
        </p:txBody>
      </p:sp>
    </p:spTree>
    <p:extLst>
      <p:ext uri="{BB962C8B-B14F-4D97-AF65-F5344CB8AC3E}">
        <p14:creationId xmlns:p14="http://schemas.microsoft.com/office/powerpoint/2010/main" val="402746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FB945-2CCC-480B-8760-C7813374B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302CD-3767-4FF9-A89E-CF859F59B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B5C97-7162-4474-8FEA-C07270164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64018-3CE9-41C9-B7AF-3C42EADB1E56}" type="datetimeFigureOut">
              <a:rPr lang="en-US" smtClean="0"/>
              <a:t>5/12/2021</a:t>
            </a:fld>
            <a:endParaRPr lang="en-US"/>
          </a:p>
        </p:txBody>
      </p:sp>
      <p:sp>
        <p:nvSpPr>
          <p:cNvPr id="5" name="Footer Placeholder 4">
            <a:extLst>
              <a:ext uri="{FF2B5EF4-FFF2-40B4-BE49-F238E27FC236}">
                <a16:creationId xmlns:a16="http://schemas.microsoft.com/office/drawing/2014/main" id="{830F3C76-E158-46D2-AF6A-F42EC1DAA5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153B29-7438-40A7-BCA9-900559F5E0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7D51-C396-4E11-AA11-7718D37215DA}" type="slidenum">
              <a:rPr lang="en-US" smtClean="0"/>
              <a:t>‹#›</a:t>
            </a:fld>
            <a:endParaRPr lang="en-US"/>
          </a:p>
        </p:txBody>
      </p:sp>
    </p:spTree>
    <p:extLst>
      <p:ext uri="{BB962C8B-B14F-4D97-AF65-F5344CB8AC3E}">
        <p14:creationId xmlns:p14="http://schemas.microsoft.com/office/powerpoint/2010/main" val="588830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github.com/National-COVID-Cohort-Collaborative/Phenotype_Data_Acquisition" TargetMode="External"/><Relationship Id="rId5" Type="http://schemas.openxmlformats.org/officeDocument/2006/relationships/hyperlink" Target="https://github.com/National-COVID-Cohort-Collaborative/Phenotype_Data_Acquisition/wiki/Latest-Phenotype"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hyperlink" Target="https://discovery.biothings.io/dataset?guide=/guide/n3c/dataset"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covid.cd2h.org/N3C_data_enclav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covid.cd2h.org/N3C_data_enclave"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hyperlink" Target="https://cd2h.slack.com/archives/C011W94FPHN" TargetMode="External"/><Relationship Id="rId13" Type="http://schemas.openxmlformats.org/officeDocument/2006/relationships/hyperlink" Target="https://groups.google.com/forum/#!forum/n3c-governance" TargetMode="External"/><Relationship Id="rId18" Type="http://schemas.openxmlformats.org/officeDocument/2006/relationships/hyperlink" Target="https://support.google.com/groups/answer/1067205?hl=en" TargetMode="External"/><Relationship Id="rId3" Type="http://schemas.openxmlformats.org/officeDocument/2006/relationships/image" Target="../media/image73.png"/><Relationship Id="rId7" Type="http://schemas.openxmlformats.org/officeDocument/2006/relationships/hyperlink" Target="https://groups.google.com/forum/#!forum/n3c-harmonization" TargetMode="External"/><Relationship Id="rId12" Type="http://schemas.openxmlformats.org/officeDocument/2006/relationships/hyperlink" Target="https://cd2h.slack.com/archives/C011W93LF4Y" TargetMode="External"/><Relationship Id="rId17" Type="http://schemas.openxmlformats.org/officeDocument/2006/relationships/hyperlink" Target="https://bit.ly/n3c-join-instructions" TargetMode="External"/><Relationship Id="rId2" Type="http://schemas.openxmlformats.org/officeDocument/2006/relationships/notesSlide" Target="../notesSlides/notesSlide31.xml"/><Relationship Id="rId16" Type="http://schemas.openxmlformats.org/officeDocument/2006/relationships/image" Target="../media/image75.png"/><Relationship Id="rId20" Type="http://schemas.openxmlformats.org/officeDocument/2006/relationships/hyperlink" Target="https://covid.cd2h.org/" TargetMode="External"/><Relationship Id="rId1" Type="http://schemas.openxmlformats.org/officeDocument/2006/relationships/slideLayout" Target="../slideLayouts/slideLayout7.xml"/><Relationship Id="rId6" Type="http://schemas.openxmlformats.org/officeDocument/2006/relationships/hyperlink" Target="https://cd2h.slack.com/archives/C011MFU4E92" TargetMode="External"/><Relationship Id="rId11" Type="http://schemas.openxmlformats.org/officeDocument/2006/relationships/hyperlink" Target="https://groups.google.com/forum/#!forum/n3c-analytics" TargetMode="External"/><Relationship Id="rId5" Type="http://schemas.openxmlformats.org/officeDocument/2006/relationships/hyperlink" Target="https://labs.cd2h.org/registration/" TargetMode="External"/><Relationship Id="rId15" Type="http://schemas.openxmlformats.org/officeDocument/2006/relationships/hyperlink" Target="https://groups.google.com/forum/#!forum/n3c-synthetic" TargetMode="External"/><Relationship Id="rId10" Type="http://schemas.openxmlformats.org/officeDocument/2006/relationships/hyperlink" Target="https://cd2h.slack.com/archives/C011W941TFA" TargetMode="External"/><Relationship Id="rId19" Type="http://schemas.openxmlformats.org/officeDocument/2006/relationships/hyperlink" Target="https://ncats.nih.gov/n3c" TargetMode="External"/><Relationship Id="rId4" Type="http://schemas.openxmlformats.org/officeDocument/2006/relationships/image" Target="../media/image74.jpg"/><Relationship Id="rId9" Type="http://schemas.openxmlformats.org/officeDocument/2006/relationships/hyperlink" Target="https://groups.google.com/forum/#!forum/n3c-phenotype" TargetMode="External"/><Relationship Id="rId14" Type="http://schemas.openxmlformats.org/officeDocument/2006/relationships/hyperlink" Target="https://app.slack.com/client/T4SPTQGE7/C013D941H7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covid.cd2h.org/dashboar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9"/>
          <p:cNvPicPr preferRelativeResize="0"/>
          <p:nvPr/>
        </p:nvPicPr>
        <p:blipFill rotWithShape="1">
          <a:blip r:embed="rId3">
            <a:alphaModFix/>
          </a:blip>
          <a:srcRect t="4933"/>
          <a:stretch/>
        </p:blipFill>
        <p:spPr>
          <a:xfrm>
            <a:off x="1" y="1291036"/>
            <a:ext cx="12192001" cy="5574633"/>
          </a:xfrm>
          <a:prstGeom prst="rect">
            <a:avLst/>
          </a:prstGeom>
          <a:noFill/>
          <a:ln>
            <a:noFill/>
          </a:ln>
        </p:spPr>
      </p:pic>
      <p:sp>
        <p:nvSpPr>
          <p:cNvPr id="308" name="Google Shape;308;p49"/>
          <p:cNvSpPr txBox="1">
            <a:spLocks noGrp="1"/>
          </p:cNvSpPr>
          <p:nvPr>
            <p:ph type="ctrTitle"/>
          </p:nvPr>
        </p:nvSpPr>
        <p:spPr>
          <a:xfrm>
            <a:off x="206600" y="1442735"/>
            <a:ext cx="11667200" cy="672000"/>
          </a:xfrm>
          <a:prstGeom prst="rect">
            <a:avLst/>
          </a:prstGeom>
          <a:noFill/>
          <a:ln>
            <a:noFill/>
          </a:ln>
        </p:spPr>
        <p:txBody>
          <a:bodyPr spcFirstLastPara="1" vert="horz" wrap="square" lIns="91433" tIns="45700" rIns="91433" bIns="45700" rtlCol="0" anchor="t" anchorCtr="0">
            <a:noAutofit/>
          </a:bodyPr>
          <a:lstStyle/>
          <a:p>
            <a:pPr>
              <a:buClr>
                <a:schemeClr val="lt1"/>
              </a:buClr>
              <a:buSzPts val="3600"/>
            </a:pPr>
            <a:r>
              <a:rPr lang="en" sz="4800" b="1">
                <a:solidFill>
                  <a:schemeClr val="lt1"/>
                </a:solidFill>
                <a:latin typeface="Calibri"/>
                <a:ea typeface="Calibri"/>
                <a:cs typeface="Calibri"/>
                <a:sym typeface="Calibri"/>
              </a:rPr>
              <a:t>National COVID Cohort Collaborative (N3C)</a:t>
            </a:r>
            <a:endParaRPr sz="4800" b="1">
              <a:solidFill>
                <a:schemeClr val="lt1"/>
              </a:solidFill>
            </a:endParaRPr>
          </a:p>
          <a:p>
            <a:endParaRPr sz="1467"/>
          </a:p>
        </p:txBody>
      </p:sp>
      <p:sp>
        <p:nvSpPr>
          <p:cNvPr id="309" name="Google Shape;309;p49"/>
          <p:cNvSpPr txBox="1">
            <a:spLocks noGrp="1"/>
          </p:cNvSpPr>
          <p:nvPr>
            <p:ph type="body" idx="2"/>
          </p:nvPr>
        </p:nvSpPr>
        <p:spPr>
          <a:xfrm>
            <a:off x="3845677" y="2071733"/>
            <a:ext cx="3678800" cy="672000"/>
          </a:xfrm>
          <a:prstGeom prst="rect">
            <a:avLst/>
          </a:prstGeom>
          <a:noFill/>
          <a:ln>
            <a:noFill/>
          </a:ln>
        </p:spPr>
        <p:txBody>
          <a:bodyPr spcFirstLastPara="1" vert="horz" wrap="square" lIns="91433" tIns="45700" rIns="91433" bIns="45700" rtlCol="0" anchor="t" anchorCtr="0">
            <a:noAutofit/>
          </a:bodyPr>
          <a:lstStyle/>
          <a:p>
            <a:pPr marL="0" indent="0">
              <a:lnSpc>
                <a:spcPct val="70000"/>
              </a:lnSpc>
              <a:spcBef>
                <a:spcPts val="0"/>
              </a:spcBef>
              <a:buSzPts val="1500"/>
            </a:pPr>
            <a:endParaRPr sz="2000" dirty="0">
              <a:solidFill>
                <a:schemeClr val="lt1"/>
              </a:solidFill>
            </a:endParaRPr>
          </a:p>
          <a:p>
            <a:pPr marL="0" indent="0">
              <a:lnSpc>
                <a:spcPct val="70000"/>
              </a:lnSpc>
              <a:buSzPts val="1500"/>
            </a:pPr>
            <a:r>
              <a:rPr lang="en" sz="2000" dirty="0">
                <a:solidFill>
                  <a:schemeClr val="lt1"/>
                </a:solidFill>
              </a:rPr>
              <a:t>05/13/2021</a:t>
            </a:r>
            <a:endParaRPr sz="1467" dirty="0">
              <a:solidFill>
                <a:schemeClr val="lt1"/>
              </a:solidFill>
            </a:endParaRPr>
          </a:p>
        </p:txBody>
      </p:sp>
    </p:spTree>
    <p:extLst>
      <p:ext uri="{BB962C8B-B14F-4D97-AF65-F5344CB8AC3E}">
        <p14:creationId xmlns:p14="http://schemas.microsoft.com/office/powerpoint/2010/main" val="1386907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86" name="Rectangle: Rounded Corners 185">
            <a:extLst>
              <a:ext uri="{FF2B5EF4-FFF2-40B4-BE49-F238E27FC236}">
                <a16:creationId xmlns:a16="http://schemas.microsoft.com/office/drawing/2014/main" id="{23A3FB3A-26D1-49DC-AC72-1AAA725D6CD1}"/>
              </a:ext>
            </a:extLst>
          </p:cNvPr>
          <p:cNvSpPr/>
          <p:nvPr/>
        </p:nvSpPr>
        <p:spPr>
          <a:xfrm>
            <a:off x="2744845" y="5205741"/>
            <a:ext cx="9423688" cy="157374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28B96F43-7857-4468-A7E5-70BB7F84F7D3}"/>
              </a:ext>
            </a:extLst>
          </p:cNvPr>
          <p:cNvSpPr/>
          <p:nvPr/>
        </p:nvSpPr>
        <p:spPr>
          <a:xfrm>
            <a:off x="2714747" y="1174476"/>
            <a:ext cx="9423688" cy="3716351"/>
          </a:xfrm>
          <a:prstGeom prst="roundRect">
            <a:avLst>
              <a:gd name="adj" fmla="val 76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2EC19D4F-1FED-4A6A-B702-35676C2B51A8}"/>
              </a:ext>
            </a:extLst>
          </p:cNvPr>
          <p:cNvSpPr/>
          <p:nvPr/>
        </p:nvSpPr>
        <p:spPr>
          <a:xfrm>
            <a:off x="4038069" y="2521672"/>
            <a:ext cx="2368285" cy="1029958"/>
          </a:xfrm>
          <a:prstGeom prst="roundRect">
            <a:avLst/>
          </a:prstGeom>
          <a:solidFill>
            <a:srgbClr val="BFD6A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Synthetic</a:t>
            </a:r>
          </a:p>
          <a:p>
            <a:pPr algn="ctr"/>
            <a:r>
              <a:rPr lang="en-US" sz="1400" dirty="0">
                <a:solidFill>
                  <a:schemeClr val="tx1"/>
                </a:solidFill>
              </a:rPr>
              <a:t>Computationally derived (Level 1)</a:t>
            </a:r>
          </a:p>
        </p:txBody>
      </p:sp>
      <p:sp>
        <p:nvSpPr>
          <p:cNvPr id="10" name="Rectangle: Rounded Corners 9">
            <a:extLst>
              <a:ext uri="{FF2B5EF4-FFF2-40B4-BE49-F238E27FC236}">
                <a16:creationId xmlns:a16="http://schemas.microsoft.com/office/drawing/2014/main" id="{789FF58D-B850-4885-BD37-7FA654E26EE5}"/>
              </a:ext>
            </a:extLst>
          </p:cNvPr>
          <p:cNvSpPr/>
          <p:nvPr/>
        </p:nvSpPr>
        <p:spPr>
          <a:xfrm>
            <a:off x="2747649" y="113365"/>
            <a:ext cx="9423688" cy="1004495"/>
          </a:xfrm>
          <a:prstGeom prst="roundRect">
            <a:avLst>
              <a:gd name="adj" fmla="val 258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Google Shape;264;p37"/>
          <p:cNvSpPr txBox="1"/>
          <p:nvPr/>
        </p:nvSpPr>
        <p:spPr>
          <a:xfrm>
            <a:off x="-67" y="0"/>
            <a:ext cx="2625600" cy="6858000"/>
          </a:xfrm>
          <a:prstGeom prst="rect">
            <a:avLst/>
          </a:prstGeom>
          <a:solidFill>
            <a:srgbClr val="434343"/>
          </a:solidFill>
          <a:ln>
            <a:noFill/>
          </a:ln>
        </p:spPr>
        <p:txBody>
          <a:bodyPr spcFirstLastPara="1" wrap="square" lIns="121900" tIns="121900" rIns="121900" bIns="121900" anchor="ctr" anchorCtr="0">
            <a:noAutofit/>
          </a:bodyPr>
          <a:lstStyle/>
          <a:p>
            <a:pPr algn="ctr">
              <a:lnSpc>
                <a:spcPct val="115000"/>
              </a:lnSpc>
              <a:buClr>
                <a:schemeClr val="dk1"/>
              </a:buClr>
              <a:buSzPts val="1100"/>
            </a:pPr>
            <a:r>
              <a:rPr lang="en" sz="3200" b="1">
                <a:solidFill>
                  <a:srgbClr val="FFFFFF"/>
                </a:solidFill>
                <a:latin typeface="Lato"/>
                <a:ea typeface="Lato"/>
                <a:cs typeface="Lato"/>
                <a:sym typeface="Lato"/>
              </a:rPr>
              <a:t>Regulatory overview</a:t>
            </a:r>
            <a:endParaRPr sz="3200" b="1">
              <a:solidFill>
                <a:srgbClr val="F3F3F3"/>
              </a:solidFill>
              <a:latin typeface="Lato"/>
              <a:ea typeface="Lato"/>
              <a:cs typeface="Lato"/>
              <a:sym typeface="Lato"/>
            </a:endParaRPr>
          </a:p>
        </p:txBody>
      </p:sp>
      <p:pic>
        <p:nvPicPr>
          <p:cNvPr id="265" name="Google Shape;265;p37"/>
          <p:cNvPicPr preferRelativeResize="0"/>
          <p:nvPr/>
        </p:nvPicPr>
        <p:blipFill>
          <a:blip r:embed="rId3">
            <a:alphaModFix/>
          </a:blip>
          <a:stretch>
            <a:fillRect/>
          </a:stretch>
        </p:blipFill>
        <p:spPr>
          <a:xfrm>
            <a:off x="214901" y="96584"/>
            <a:ext cx="2053439" cy="940365"/>
          </a:xfrm>
          <a:prstGeom prst="rect">
            <a:avLst/>
          </a:prstGeom>
          <a:noFill/>
          <a:ln>
            <a:noFill/>
          </a:ln>
        </p:spPr>
      </p:pic>
      <p:sp>
        <p:nvSpPr>
          <p:cNvPr id="5" name="Google Shape;532;p68">
            <a:extLst>
              <a:ext uri="{FF2B5EF4-FFF2-40B4-BE49-F238E27FC236}">
                <a16:creationId xmlns:a16="http://schemas.microsoft.com/office/drawing/2014/main" id="{4CE14266-1192-4805-A193-FB31D41B5BDA}"/>
              </a:ext>
            </a:extLst>
          </p:cNvPr>
          <p:cNvSpPr txBox="1">
            <a:spLocks/>
          </p:cNvSpPr>
          <p:nvPr/>
        </p:nvSpPr>
        <p:spPr>
          <a:xfrm>
            <a:off x="-119379" y="-38968"/>
            <a:ext cx="2743169" cy="6870600"/>
          </a:xfrm>
          <a:prstGeom prst="rect">
            <a:avLst/>
          </a:prstGeom>
          <a:solidFill>
            <a:srgbClr val="65306C"/>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pPr>
              <a:lnSpc>
                <a:spcPct val="115000"/>
              </a:lnSpc>
              <a:buSzPts val="1100"/>
            </a:pPr>
            <a:r>
              <a:rPr lang="en" sz="3600" dirty="0">
                <a:solidFill>
                  <a:schemeClr val="lt1"/>
                </a:solidFill>
              </a:rPr>
              <a:t>N3C: Governance and Access</a:t>
            </a:r>
            <a:endParaRPr lang="en-US" sz="3600" dirty="0">
              <a:solidFill>
                <a:srgbClr val="F3F3F3"/>
              </a:solidFill>
              <a:latin typeface="Lato"/>
              <a:ea typeface="Lato"/>
              <a:cs typeface="Lato"/>
              <a:sym typeface="Lato"/>
            </a:endParaRPr>
          </a:p>
        </p:txBody>
      </p:sp>
      <p:pic>
        <p:nvPicPr>
          <p:cNvPr id="6" name="Google Shape;542;p68">
            <a:extLst>
              <a:ext uri="{FF2B5EF4-FFF2-40B4-BE49-F238E27FC236}">
                <a16:creationId xmlns:a16="http://schemas.microsoft.com/office/drawing/2014/main" id="{14562A7F-D0C4-425B-A9F7-24AEA31D679F}"/>
              </a:ext>
            </a:extLst>
          </p:cNvPr>
          <p:cNvPicPr preferRelativeResize="0"/>
          <p:nvPr/>
        </p:nvPicPr>
        <p:blipFill rotWithShape="1">
          <a:blip r:embed="rId3">
            <a:alphaModFix/>
          </a:blip>
          <a:srcRect/>
          <a:stretch/>
        </p:blipFill>
        <p:spPr>
          <a:xfrm>
            <a:off x="11700" y="-5003"/>
            <a:ext cx="1705059" cy="780803"/>
          </a:xfrm>
          <a:prstGeom prst="rect">
            <a:avLst/>
          </a:prstGeom>
          <a:noFill/>
          <a:ln>
            <a:noFill/>
          </a:ln>
        </p:spPr>
      </p:pic>
      <p:sp>
        <p:nvSpPr>
          <p:cNvPr id="12" name="TextBox 11">
            <a:extLst>
              <a:ext uri="{FF2B5EF4-FFF2-40B4-BE49-F238E27FC236}">
                <a16:creationId xmlns:a16="http://schemas.microsoft.com/office/drawing/2014/main" id="{99734D42-8F2B-47B3-975D-BC20C69E1B33}"/>
              </a:ext>
            </a:extLst>
          </p:cNvPr>
          <p:cNvSpPr txBox="1"/>
          <p:nvPr/>
        </p:nvSpPr>
        <p:spPr>
          <a:xfrm>
            <a:off x="2838758" y="172052"/>
            <a:ext cx="2388850" cy="923330"/>
          </a:xfrm>
          <a:prstGeom prst="rect">
            <a:avLst/>
          </a:prstGeom>
          <a:noFill/>
        </p:spPr>
        <p:txBody>
          <a:bodyPr wrap="square" rtlCol="0">
            <a:spAutoFit/>
          </a:bodyPr>
          <a:lstStyle/>
          <a:p>
            <a:r>
              <a:rPr lang="en-US" b="1" dirty="0"/>
              <a:t>Institutions </a:t>
            </a:r>
          </a:p>
          <a:p>
            <a:r>
              <a:rPr lang="en-US" b="1" dirty="0"/>
              <a:t>contributing </a:t>
            </a:r>
          </a:p>
          <a:p>
            <a:r>
              <a:rPr lang="en-US" b="1" dirty="0"/>
              <a:t>Data</a:t>
            </a:r>
          </a:p>
        </p:txBody>
      </p:sp>
      <p:sp>
        <p:nvSpPr>
          <p:cNvPr id="16" name="Rectangle: Rounded Corners 15">
            <a:extLst>
              <a:ext uri="{FF2B5EF4-FFF2-40B4-BE49-F238E27FC236}">
                <a16:creationId xmlns:a16="http://schemas.microsoft.com/office/drawing/2014/main" id="{61A5A4E7-1FE7-43EE-B42C-63BA619F9B96}"/>
              </a:ext>
            </a:extLst>
          </p:cNvPr>
          <p:cNvSpPr/>
          <p:nvPr/>
        </p:nvSpPr>
        <p:spPr>
          <a:xfrm>
            <a:off x="4325906" y="290716"/>
            <a:ext cx="774764" cy="341561"/>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IRBs</a:t>
            </a:r>
          </a:p>
        </p:txBody>
      </p:sp>
      <p:sp>
        <p:nvSpPr>
          <p:cNvPr id="17" name="Rectangle: Rounded Corners 16">
            <a:extLst>
              <a:ext uri="{FF2B5EF4-FFF2-40B4-BE49-F238E27FC236}">
                <a16:creationId xmlns:a16="http://schemas.microsoft.com/office/drawing/2014/main" id="{6B444C41-B4F6-4C45-BA31-941E37705B48}"/>
              </a:ext>
            </a:extLst>
          </p:cNvPr>
          <p:cNvSpPr/>
          <p:nvPr/>
        </p:nvSpPr>
        <p:spPr>
          <a:xfrm>
            <a:off x="4325906" y="660656"/>
            <a:ext cx="774764" cy="341561"/>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DTAs</a:t>
            </a:r>
          </a:p>
        </p:txBody>
      </p:sp>
      <p:sp>
        <p:nvSpPr>
          <p:cNvPr id="18" name="Rectangle: Rounded Corners 17">
            <a:extLst>
              <a:ext uri="{FF2B5EF4-FFF2-40B4-BE49-F238E27FC236}">
                <a16:creationId xmlns:a16="http://schemas.microsoft.com/office/drawing/2014/main" id="{3E8C1E63-4663-4B77-80D5-C40246B7A41A}"/>
              </a:ext>
            </a:extLst>
          </p:cNvPr>
          <p:cNvSpPr/>
          <p:nvPr/>
        </p:nvSpPr>
        <p:spPr>
          <a:xfrm>
            <a:off x="7105920" y="260921"/>
            <a:ext cx="2186102" cy="778216"/>
          </a:xfrm>
          <a:prstGeom prst="roundRect">
            <a:avLst>
              <a:gd name="adj" fmla="val 285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dirty="0">
                <a:solidFill>
                  <a:schemeClr val="tx1"/>
                </a:solidFill>
              </a:rPr>
              <a:t>Original LDS</a:t>
            </a:r>
          </a:p>
          <a:p>
            <a:pPr algn="r"/>
            <a:r>
              <a:rPr lang="en-US" dirty="0">
                <a:solidFill>
                  <a:schemeClr val="tx1"/>
                </a:solidFill>
              </a:rPr>
              <a:t> Data Set </a:t>
            </a:r>
          </a:p>
        </p:txBody>
      </p:sp>
      <p:pic>
        <p:nvPicPr>
          <p:cNvPr id="13" name="Google Shape;324;p50">
            <a:extLst>
              <a:ext uri="{FF2B5EF4-FFF2-40B4-BE49-F238E27FC236}">
                <a16:creationId xmlns:a16="http://schemas.microsoft.com/office/drawing/2014/main" id="{5CA0343B-0A7E-46B4-A3E6-7FB8BD326822}"/>
              </a:ext>
            </a:extLst>
          </p:cNvPr>
          <p:cNvPicPr preferRelativeResize="0"/>
          <p:nvPr/>
        </p:nvPicPr>
        <p:blipFill>
          <a:blip r:embed="rId4">
            <a:alphaModFix/>
          </a:blip>
          <a:stretch>
            <a:fillRect/>
          </a:stretch>
        </p:blipFill>
        <p:spPr>
          <a:xfrm>
            <a:off x="7166541" y="360462"/>
            <a:ext cx="572839" cy="535708"/>
          </a:xfrm>
          <a:prstGeom prst="rect">
            <a:avLst/>
          </a:prstGeom>
          <a:solidFill>
            <a:schemeClr val="bg1">
              <a:lumMod val="75000"/>
            </a:schemeClr>
          </a:solidFill>
          <a:ln>
            <a:noFill/>
          </a:ln>
        </p:spPr>
      </p:pic>
      <p:cxnSp>
        <p:nvCxnSpPr>
          <p:cNvPr id="15" name="Connector: Elbow 14">
            <a:extLst>
              <a:ext uri="{FF2B5EF4-FFF2-40B4-BE49-F238E27FC236}">
                <a16:creationId xmlns:a16="http://schemas.microsoft.com/office/drawing/2014/main" id="{0391D969-8B34-4EBE-9A45-7D18C0E6E3D4}"/>
              </a:ext>
            </a:extLst>
          </p:cNvPr>
          <p:cNvCxnSpPr>
            <a:cxnSpLocks/>
            <a:stCxn id="16" idx="3"/>
            <a:endCxn id="192" idx="1"/>
          </p:cNvCxnSpPr>
          <p:nvPr/>
        </p:nvCxnSpPr>
        <p:spPr>
          <a:xfrm>
            <a:off x="5100670" y="461497"/>
            <a:ext cx="852467" cy="184246"/>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0C1A80A-00DF-48E4-A552-FFD04BCD1CAB}"/>
              </a:ext>
            </a:extLst>
          </p:cNvPr>
          <p:cNvCxnSpPr>
            <a:cxnSpLocks/>
            <a:stCxn id="17" idx="3"/>
            <a:endCxn id="192" idx="1"/>
          </p:cNvCxnSpPr>
          <p:nvPr/>
        </p:nvCxnSpPr>
        <p:spPr>
          <a:xfrm flipV="1">
            <a:off x="5100670" y="645743"/>
            <a:ext cx="852467" cy="185694"/>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8D172D89-6950-4F8F-8270-C47A6D17EAFD}"/>
              </a:ext>
            </a:extLst>
          </p:cNvPr>
          <p:cNvSpPr/>
          <p:nvPr/>
        </p:nvSpPr>
        <p:spPr>
          <a:xfrm>
            <a:off x="7078818" y="1343783"/>
            <a:ext cx="2213204" cy="660427"/>
          </a:xfrm>
          <a:prstGeom prst="roundRect">
            <a:avLst>
              <a:gd name="adj" fmla="val 357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Harmonized </a:t>
            </a:r>
          </a:p>
          <a:p>
            <a:pPr algn="r"/>
            <a:r>
              <a:rPr lang="en-US" dirty="0">
                <a:solidFill>
                  <a:schemeClr val="tx1"/>
                </a:solidFill>
              </a:rPr>
              <a:t>Data</a:t>
            </a:r>
          </a:p>
        </p:txBody>
      </p:sp>
      <p:sp>
        <p:nvSpPr>
          <p:cNvPr id="26" name="Rectangle: Rounded Corners 25">
            <a:extLst>
              <a:ext uri="{FF2B5EF4-FFF2-40B4-BE49-F238E27FC236}">
                <a16:creationId xmlns:a16="http://schemas.microsoft.com/office/drawing/2014/main" id="{8EF92F78-C053-48A6-A7CF-8F774008006F}"/>
              </a:ext>
            </a:extLst>
          </p:cNvPr>
          <p:cNvSpPr/>
          <p:nvPr/>
        </p:nvSpPr>
        <p:spPr>
          <a:xfrm>
            <a:off x="6487157" y="2507819"/>
            <a:ext cx="3386121" cy="1029958"/>
          </a:xfrm>
          <a:prstGeom prst="roundRect">
            <a:avLst/>
          </a:prstGeom>
          <a:solidFill>
            <a:srgbClr val="F5D96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De-Identified</a:t>
            </a:r>
          </a:p>
          <a:p>
            <a:pPr algn="ctr"/>
            <a:r>
              <a:rPr lang="en-US" sz="1400" kern="1200" dirty="0">
                <a:solidFill>
                  <a:schemeClr val="tx1"/>
                </a:solidFill>
                <a:effectLst/>
                <a:latin typeface="Arial Narrow" panose="020B0606020202030204" pitchFamily="34" charset="0"/>
                <a:ea typeface="+mn-ea"/>
                <a:cs typeface="+mn-cs"/>
              </a:rPr>
              <a:t>17/18 HIPAA direct identifiers Removed </a:t>
            </a:r>
            <a:endParaRPr lang="en-US" sz="1400" dirty="0">
              <a:solidFill>
                <a:schemeClr val="tx1"/>
              </a:solidFill>
            </a:endParaRPr>
          </a:p>
          <a:p>
            <a:pPr algn="ctr"/>
            <a:r>
              <a:rPr lang="en-US" sz="1400" dirty="0">
                <a:solidFill>
                  <a:schemeClr val="tx1"/>
                </a:solidFill>
              </a:rPr>
              <a:t>(Level 2)</a:t>
            </a:r>
          </a:p>
        </p:txBody>
      </p:sp>
      <p:sp>
        <p:nvSpPr>
          <p:cNvPr id="35" name="Rectangle: Rounded Corners 34">
            <a:extLst>
              <a:ext uri="{FF2B5EF4-FFF2-40B4-BE49-F238E27FC236}">
                <a16:creationId xmlns:a16="http://schemas.microsoft.com/office/drawing/2014/main" id="{1AC3512B-01BC-4B52-8B78-CDDFCA556082}"/>
              </a:ext>
            </a:extLst>
          </p:cNvPr>
          <p:cNvSpPr/>
          <p:nvPr/>
        </p:nvSpPr>
        <p:spPr>
          <a:xfrm>
            <a:off x="10022279" y="2547819"/>
            <a:ext cx="1859820" cy="1002209"/>
          </a:xfrm>
          <a:prstGeom prst="roundRect">
            <a:avLst/>
          </a:prstGeom>
          <a:solidFill>
            <a:srgbClr val="D5999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Limited Data Set</a:t>
            </a:r>
          </a:p>
          <a:p>
            <a:pPr algn="ctr"/>
            <a:r>
              <a:rPr lang="en-US" sz="1200" kern="1200" dirty="0">
                <a:solidFill>
                  <a:schemeClr val="tx1"/>
                </a:solidFill>
                <a:effectLst/>
                <a:latin typeface="Arial Narrow" panose="020B0606020202030204" pitchFamily="34" charset="0"/>
                <a:ea typeface="+mn-ea"/>
                <a:cs typeface="+mn-cs"/>
              </a:rPr>
              <a:t>16/18 HIPAA direct identifiers  removed</a:t>
            </a:r>
            <a:endParaRPr lang="en-US" sz="1200" dirty="0">
              <a:solidFill>
                <a:schemeClr val="tx1"/>
              </a:solidFill>
            </a:endParaRPr>
          </a:p>
          <a:p>
            <a:pPr algn="ctr"/>
            <a:r>
              <a:rPr lang="en-US" sz="1400" dirty="0">
                <a:solidFill>
                  <a:schemeClr val="tx1"/>
                </a:solidFill>
              </a:rPr>
              <a:t>(Level 3)</a:t>
            </a:r>
          </a:p>
        </p:txBody>
      </p:sp>
      <p:sp>
        <p:nvSpPr>
          <p:cNvPr id="27" name="Rectangle: Rounded Corners 26">
            <a:extLst>
              <a:ext uri="{FF2B5EF4-FFF2-40B4-BE49-F238E27FC236}">
                <a16:creationId xmlns:a16="http://schemas.microsoft.com/office/drawing/2014/main" id="{312508E9-77EE-4731-A707-2C4BD6CDE30C}"/>
              </a:ext>
            </a:extLst>
          </p:cNvPr>
          <p:cNvSpPr/>
          <p:nvPr/>
        </p:nvSpPr>
        <p:spPr>
          <a:xfrm>
            <a:off x="6046941" y="4007036"/>
            <a:ext cx="4377818" cy="578237"/>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Data Access Committee Approval</a:t>
            </a:r>
          </a:p>
        </p:txBody>
      </p:sp>
      <p:sp>
        <p:nvSpPr>
          <p:cNvPr id="38" name="Rectangle: Rounded Corners 37">
            <a:extLst>
              <a:ext uri="{FF2B5EF4-FFF2-40B4-BE49-F238E27FC236}">
                <a16:creationId xmlns:a16="http://schemas.microsoft.com/office/drawing/2014/main" id="{58C43611-413B-4BAB-BBEA-B34F10359A1A}"/>
              </a:ext>
            </a:extLst>
          </p:cNvPr>
          <p:cNvSpPr/>
          <p:nvPr/>
        </p:nvSpPr>
        <p:spPr>
          <a:xfrm>
            <a:off x="4054102" y="3945867"/>
            <a:ext cx="1276118" cy="717575"/>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Institutional Data Use Agreement</a:t>
            </a:r>
          </a:p>
        </p:txBody>
      </p:sp>
      <p:sp>
        <p:nvSpPr>
          <p:cNvPr id="46" name="Rectangle: Rounded Corners 45">
            <a:extLst>
              <a:ext uri="{FF2B5EF4-FFF2-40B4-BE49-F238E27FC236}">
                <a16:creationId xmlns:a16="http://schemas.microsoft.com/office/drawing/2014/main" id="{EFEF15AE-3DAD-4B83-BE74-A2333EA258E7}"/>
              </a:ext>
            </a:extLst>
          </p:cNvPr>
          <p:cNvSpPr/>
          <p:nvPr/>
        </p:nvSpPr>
        <p:spPr>
          <a:xfrm>
            <a:off x="10087872" y="5526579"/>
            <a:ext cx="1717135" cy="1054158"/>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projects specific IRB</a:t>
            </a:r>
          </a:p>
        </p:txBody>
      </p:sp>
      <p:cxnSp>
        <p:nvCxnSpPr>
          <p:cNvPr id="47" name="Connector: Elbow 46">
            <a:extLst>
              <a:ext uri="{FF2B5EF4-FFF2-40B4-BE49-F238E27FC236}">
                <a16:creationId xmlns:a16="http://schemas.microsoft.com/office/drawing/2014/main" id="{B0CCFD25-91A2-480B-83F7-ADBD70884EF4}"/>
              </a:ext>
            </a:extLst>
          </p:cNvPr>
          <p:cNvCxnSpPr>
            <a:cxnSpLocks/>
            <a:stCxn id="30" idx="2"/>
            <a:endCxn id="32" idx="0"/>
          </p:cNvCxnSpPr>
          <p:nvPr/>
        </p:nvCxnSpPr>
        <p:spPr>
          <a:xfrm rot="5400000">
            <a:off x="6445085" y="781337"/>
            <a:ext cx="517462" cy="2963208"/>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04FF1E3C-E1A9-4006-9A73-A0127B8237E1}"/>
              </a:ext>
            </a:extLst>
          </p:cNvPr>
          <p:cNvCxnSpPr>
            <a:cxnSpLocks/>
            <a:stCxn id="30" idx="2"/>
            <a:endCxn id="35" idx="0"/>
          </p:cNvCxnSpPr>
          <p:nvPr/>
        </p:nvCxnSpPr>
        <p:spPr>
          <a:xfrm rot="16200000" flipH="1">
            <a:off x="9297000" y="892629"/>
            <a:ext cx="543609" cy="2766769"/>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CD02685-BB0F-4C36-8DED-C96FB52352E6}"/>
              </a:ext>
            </a:extLst>
          </p:cNvPr>
          <p:cNvCxnSpPr>
            <a:cxnSpLocks/>
            <a:stCxn id="30" idx="2"/>
            <a:endCxn id="26" idx="0"/>
          </p:cNvCxnSpPr>
          <p:nvPr/>
        </p:nvCxnSpPr>
        <p:spPr>
          <a:xfrm rot="5400000">
            <a:off x="7931015" y="2253413"/>
            <a:ext cx="503609" cy="5202"/>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3291A82-A6F2-45D7-A482-7CB27E6AA9A2}"/>
              </a:ext>
            </a:extLst>
          </p:cNvPr>
          <p:cNvSpPr txBox="1"/>
          <p:nvPr/>
        </p:nvSpPr>
        <p:spPr>
          <a:xfrm>
            <a:off x="2870154" y="1445612"/>
            <a:ext cx="1902690" cy="646331"/>
          </a:xfrm>
          <a:prstGeom prst="rect">
            <a:avLst/>
          </a:prstGeom>
          <a:noFill/>
        </p:spPr>
        <p:txBody>
          <a:bodyPr wrap="square" rtlCol="0">
            <a:spAutoFit/>
          </a:bodyPr>
          <a:lstStyle/>
          <a:p>
            <a:r>
              <a:rPr lang="en-US" b="1" dirty="0"/>
              <a:t>NIH/NCATS</a:t>
            </a:r>
          </a:p>
          <a:p>
            <a:r>
              <a:rPr lang="en-US" b="1" dirty="0"/>
              <a:t>Data Stewards</a:t>
            </a:r>
          </a:p>
        </p:txBody>
      </p:sp>
      <p:sp>
        <p:nvSpPr>
          <p:cNvPr id="81" name="TextBox 80">
            <a:extLst>
              <a:ext uri="{FF2B5EF4-FFF2-40B4-BE49-F238E27FC236}">
                <a16:creationId xmlns:a16="http://schemas.microsoft.com/office/drawing/2014/main" id="{156E9C5E-46BD-4ADB-B54C-D0DAC488D6C1}"/>
              </a:ext>
            </a:extLst>
          </p:cNvPr>
          <p:cNvSpPr txBox="1"/>
          <p:nvPr/>
        </p:nvSpPr>
        <p:spPr>
          <a:xfrm>
            <a:off x="2823760" y="5240443"/>
            <a:ext cx="1269457" cy="584775"/>
          </a:xfrm>
          <a:prstGeom prst="rect">
            <a:avLst/>
          </a:prstGeom>
          <a:noFill/>
        </p:spPr>
        <p:txBody>
          <a:bodyPr wrap="square" rtlCol="0">
            <a:spAutoFit/>
          </a:bodyPr>
          <a:lstStyle/>
          <a:p>
            <a:r>
              <a:rPr lang="en-US" sz="1600" b="1" dirty="0"/>
              <a:t>Accessing</a:t>
            </a:r>
          </a:p>
          <a:p>
            <a:r>
              <a:rPr lang="en-US" sz="1600" b="1" dirty="0"/>
              <a:t>Institutions</a:t>
            </a:r>
          </a:p>
        </p:txBody>
      </p:sp>
      <p:cxnSp>
        <p:nvCxnSpPr>
          <p:cNvPr id="95" name="Straight Arrow Connector 94">
            <a:extLst>
              <a:ext uri="{FF2B5EF4-FFF2-40B4-BE49-F238E27FC236}">
                <a16:creationId xmlns:a16="http://schemas.microsoft.com/office/drawing/2014/main" id="{5036C743-F2D8-411C-AEC9-1CDE735EB8F4}"/>
              </a:ext>
            </a:extLst>
          </p:cNvPr>
          <p:cNvCxnSpPr>
            <a:cxnSpLocks/>
          </p:cNvCxnSpPr>
          <p:nvPr/>
        </p:nvCxnSpPr>
        <p:spPr>
          <a:xfrm>
            <a:off x="9447155" y="6044491"/>
            <a:ext cx="640717" cy="1019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6FED59D0-AE62-4CC5-8F8D-DF9F60C84B6F}"/>
              </a:ext>
            </a:extLst>
          </p:cNvPr>
          <p:cNvCxnSpPr>
            <a:cxnSpLocks/>
            <a:stCxn id="215" idx="0"/>
            <a:endCxn id="35" idx="2"/>
          </p:cNvCxnSpPr>
          <p:nvPr/>
        </p:nvCxnSpPr>
        <p:spPr>
          <a:xfrm flipV="1">
            <a:off x="10947054" y="3550028"/>
            <a:ext cx="5135" cy="491187"/>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06728F16-67CF-4EE5-AA4C-E509A80BEA3B}"/>
              </a:ext>
            </a:extLst>
          </p:cNvPr>
          <p:cNvCxnSpPr>
            <a:cxnSpLocks/>
          </p:cNvCxnSpPr>
          <p:nvPr/>
        </p:nvCxnSpPr>
        <p:spPr>
          <a:xfrm>
            <a:off x="7452961" y="803891"/>
            <a:ext cx="0" cy="27830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EB9702C-005E-48D3-A3A6-38331F848073}"/>
              </a:ext>
            </a:extLst>
          </p:cNvPr>
          <p:cNvCxnSpPr>
            <a:cxnSpLocks/>
            <a:stCxn id="192" idx="3"/>
          </p:cNvCxnSpPr>
          <p:nvPr/>
        </p:nvCxnSpPr>
        <p:spPr>
          <a:xfrm>
            <a:off x="6238863" y="645743"/>
            <a:ext cx="683544" cy="8572"/>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49" name="Group 248">
            <a:extLst>
              <a:ext uri="{FF2B5EF4-FFF2-40B4-BE49-F238E27FC236}">
                <a16:creationId xmlns:a16="http://schemas.microsoft.com/office/drawing/2014/main" id="{7F2D81E6-561A-40E3-AE77-B63597EA19D3}"/>
              </a:ext>
            </a:extLst>
          </p:cNvPr>
          <p:cNvGrpSpPr/>
          <p:nvPr/>
        </p:nvGrpSpPr>
        <p:grpSpPr>
          <a:xfrm>
            <a:off x="5953137" y="396353"/>
            <a:ext cx="285726" cy="383895"/>
            <a:chOff x="5953137" y="396353"/>
            <a:chExt cx="285726" cy="383895"/>
          </a:xfrm>
        </p:grpSpPr>
        <p:sp>
          <p:nvSpPr>
            <p:cNvPr id="194" name="Rectangle: Rounded Corners 193">
              <a:extLst>
                <a:ext uri="{FF2B5EF4-FFF2-40B4-BE49-F238E27FC236}">
                  <a16:creationId xmlns:a16="http://schemas.microsoft.com/office/drawing/2014/main" id="{343E3E53-1A02-4C08-99BF-E4378BBB8741}"/>
                </a:ext>
              </a:extLst>
            </p:cNvPr>
            <p:cNvSpPr/>
            <p:nvPr/>
          </p:nvSpPr>
          <p:spPr>
            <a:xfrm>
              <a:off x="6011614" y="396353"/>
              <a:ext cx="168772" cy="223767"/>
            </a:xfrm>
            <a:prstGeom prst="roundRect">
              <a:avLst>
                <a:gd name="adj" fmla="val 4985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92" name="Rectangle: Rounded Corners 191">
              <a:extLst>
                <a:ext uri="{FF2B5EF4-FFF2-40B4-BE49-F238E27FC236}">
                  <a16:creationId xmlns:a16="http://schemas.microsoft.com/office/drawing/2014/main" id="{72395A97-6567-46D5-9888-0E433F0E2128}"/>
                </a:ext>
              </a:extLst>
            </p:cNvPr>
            <p:cNvSpPr/>
            <p:nvPr/>
          </p:nvSpPr>
          <p:spPr>
            <a:xfrm>
              <a:off x="5953137" y="511237"/>
              <a:ext cx="285726" cy="26901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grpSp>
          <p:nvGrpSpPr>
            <p:cNvPr id="1050" name="Group 1049">
              <a:extLst>
                <a:ext uri="{FF2B5EF4-FFF2-40B4-BE49-F238E27FC236}">
                  <a16:creationId xmlns:a16="http://schemas.microsoft.com/office/drawing/2014/main" id="{1CD7E48D-61C3-4551-98E8-5FFD65421C9E}"/>
                </a:ext>
              </a:extLst>
            </p:cNvPr>
            <p:cNvGrpSpPr/>
            <p:nvPr/>
          </p:nvGrpSpPr>
          <p:grpSpPr>
            <a:xfrm>
              <a:off x="6058156" y="559365"/>
              <a:ext cx="75689" cy="152577"/>
              <a:chOff x="-1456200" y="113365"/>
              <a:chExt cx="389880" cy="703017"/>
            </a:xfrm>
          </p:grpSpPr>
          <p:sp>
            <p:nvSpPr>
              <p:cNvPr id="1048" name="Oval 1047">
                <a:extLst>
                  <a:ext uri="{FF2B5EF4-FFF2-40B4-BE49-F238E27FC236}">
                    <a16:creationId xmlns:a16="http://schemas.microsoft.com/office/drawing/2014/main" id="{628CD981-78C3-4C47-A6EF-3C88F64E3AC3}"/>
                  </a:ext>
                </a:extLst>
              </p:cNvPr>
              <p:cNvSpPr/>
              <p:nvPr/>
            </p:nvSpPr>
            <p:spPr>
              <a:xfrm>
                <a:off x="-1456200" y="113365"/>
                <a:ext cx="389880" cy="389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0CB04CBD-F661-4F93-A1B6-D7F4FE6EBD10}"/>
                  </a:ext>
                </a:extLst>
              </p:cNvPr>
              <p:cNvSpPr/>
              <p:nvPr/>
            </p:nvSpPr>
            <p:spPr>
              <a:xfrm>
                <a:off x="-1354623" y="399173"/>
                <a:ext cx="186726" cy="417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4" name="Group 213">
            <a:extLst>
              <a:ext uri="{FF2B5EF4-FFF2-40B4-BE49-F238E27FC236}">
                <a16:creationId xmlns:a16="http://schemas.microsoft.com/office/drawing/2014/main" id="{83E76C77-4B98-430C-ACD0-EBEF5278F62F}"/>
              </a:ext>
            </a:extLst>
          </p:cNvPr>
          <p:cNvGrpSpPr/>
          <p:nvPr/>
        </p:nvGrpSpPr>
        <p:grpSpPr>
          <a:xfrm>
            <a:off x="10804191" y="4041215"/>
            <a:ext cx="285726" cy="383895"/>
            <a:chOff x="-1590030" y="1425522"/>
            <a:chExt cx="660054" cy="871914"/>
          </a:xfrm>
        </p:grpSpPr>
        <p:sp>
          <p:nvSpPr>
            <p:cNvPr id="215" name="Rectangle: Rounded Corners 214">
              <a:extLst>
                <a:ext uri="{FF2B5EF4-FFF2-40B4-BE49-F238E27FC236}">
                  <a16:creationId xmlns:a16="http://schemas.microsoft.com/office/drawing/2014/main" id="{3D8EA6BF-43B6-494F-94EC-11E9A5B0ED8C}"/>
                </a:ext>
              </a:extLst>
            </p:cNvPr>
            <p:cNvSpPr/>
            <p:nvPr/>
          </p:nvSpPr>
          <p:spPr>
            <a:xfrm>
              <a:off x="-1454943" y="1425522"/>
              <a:ext cx="389880" cy="508226"/>
            </a:xfrm>
            <a:prstGeom prst="roundRect">
              <a:avLst>
                <a:gd name="adj" fmla="val 4985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216" name="Rectangle: Rounded Corners 215">
              <a:extLst>
                <a:ext uri="{FF2B5EF4-FFF2-40B4-BE49-F238E27FC236}">
                  <a16:creationId xmlns:a16="http://schemas.microsoft.com/office/drawing/2014/main" id="{C769A670-4120-4B5B-B59F-B0C056707A6E}"/>
                </a:ext>
              </a:extLst>
            </p:cNvPr>
            <p:cNvSpPr/>
            <p:nvPr/>
          </p:nvSpPr>
          <p:spPr>
            <a:xfrm>
              <a:off x="-1590030" y="1686451"/>
              <a:ext cx="660054" cy="61098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grpSp>
          <p:nvGrpSpPr>
            <p:cNvPr id="217" name="Group 216">
              <a:extLst>
                <a:ext uri="{FF2B5EF4-FFF2-40B4-BE49-F238E27FC236}">
                  <a16:creationId xmlns:a16="http://schemas.microsoft.com/office/drawing/2014/main" id="{A474520A-22C9-4318-B7A5-F4409772C6AA}"/>
                </a:ext>
              </a:extLst>
            </p:cNvPr>
            <p:cNvGrpSpPr/>
            <p:nvPr/>
          </p:nvGrpSpPr>
          <p:grpSpPr>
            <a:xfrm>
              <a:off x="-1347427" y="1795760"/>
              <a:ext cx="174848" cy="346538"/>
              <a:chOff x="-1456200" y="113365"/>
              <a:chExt cx="389880" cy="703017"/>
            </a:xfrm>
          </p:grpSpPr>
          <p:sp>
            <p:nvSpPr>
              <p:cNvPr id="218" name="Oval 217">
                <a:extLst>
                  <a:ext uri="{FF2B5EF4-FFF2-40B4-BE49-F238E27FC236}">
                    <a16:creationId xmlns:a16="http://schemas.microsoft.com/office/drawing/2014/main" id="{F2821BD6-B1B0-43E9-9F4C-47ECA2B39538}"/>
                  </a:ext>
                </a:extLst>
              </p:cNvPr>
              <p:cNvSpPr/>
              <p:nvPr/>
            </p:nvSpPr>
            <p:spPr>
              <a:xfrm>
                <a:off x="-1456200" y="113365"/>
                <a:ext cx="389880" cy="389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72E7F080-51CB-4E0F-B8A1-FAA021EA05CF}"/>
                  </a:ext>
                </a:extLst>
              </p:cNvPr>
              <p:cNvSpPr/>
              <p:nvPr/>
            </p:nvSpPr>
            <p:spPr>
              <a:xfrm>
                <a:off x="-1354623" y="399173"/>
                <a:ext cx="186726" cy="417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3" name="Straight Arrow Connector 222">
            <a:extLst>
              <a:ext uri="{FF2B5EF4-FFF2-40B4-BE49-F238E27FC236}">
                <a16:creationId xmlns:a16="http://schemas.microsoft.com/office/drawing/2014/main" id="{5DBA1095-689C-4A9D-819D-D954064A161D}"/>
              </a:ext>
            </a:extLst>
          </p:cNvPr>
          <p:cNvCxnSpPr>
            <a:cxnSpLocks/>
            <a:stCxn id="46" idx="0"/>
            <a:endCxn id="216" idx="2"/>
          </p:cNvCxnSpPr>
          <p:nvPr/>
        </p:nvCxnSpPr>
        <p:spPr>
          <a:xfrm flipV="1">
            <a:off x="10946440" y="4425110"/>
            <a:ext cx="614" cy="110146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7C173A3D-0804-4DF2-B92E-1BE17AE5E88B}"/>
              </a:ext>
            </a:extLst>
          </p:cNvPr>
          <p:cNvCxnSpPr>
            <a:cxnSpLocks/>
            <a:stCxn id="27" idx="0"/>
          </p:cNvCxnSpPr>
          <p:nvPr/>
        </p:nvCxnSpPr>
        <p:spPr>
          <a:xfrm flipH="1" flipV="1">
            <a:off x="8227870" y="3542920"/>
            <a:ext cx="7980" cy="46411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8" name="Freeform: Shape 227">
            <a:extLst>
              <a:ext uri="{FF2B5EF4-FFF2-40B4-BE49-F238E27FC236}">
                <a16:creationId xmlns:a16="http://schemas.microsoft.com/office/drawing/2014/main" id="{B4CD8308-F666-4D7D-874C-A79ADF40B996}"/>
              </a:ext>
            </a:extLst>
          </p:cNvPr>
          <p:cNvSpPr/>
          <p:nvPr/>
        </p:nvSpPr>
        <p:spPr>
          <a:xfrm>
            <a:off x="7346453" y="1126586"/>
            <a:ext cx="213013" cy="213013"/>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bg1"/>
          </a:solidFill>
          <a:ln w="19050">
            <a:solidFill>
              <a:schemeClr val="bg1">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716" tIns="780663" rIns="681716" bIns="83278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p:txBody>
      </p:sp>
      <p:pic>
        <p:nvPicPr>
          <p:cNvPr id="90" name="Google Shape;324;p50">
            <a:extLst>
              <a:ext uri="{FF2B5EF4-FFF2-40B4-BE49-F238E27FC236}">
                <a16:creationId xmlns:a16="http://schemas.microsoft.com/office/drawing/2014/main" id="{AA93C33D-D3B6-4D9E-8CB1-9BF684B7FAE0}"/>
              </a:ext>
            </a:extLst>
          </p:cNvPr>
          <p:cNvPicPr preferRelativeResize="0"/>
          <p:nvPr/>
        </p:nvPicPr>
        <p:blipFill>
          <a:blip r:embed="rId4">
            <a:alphaModFix/>
          </a:blip>
          <a:stretch>
            <a:fillRect/>
          </a:stretch>
        </p:blipFill>
        <p:spPr>
          <a:xfrm>
            <a:off x="7175729" y="1427837"/>
            <a:ext cx="572839" cy="535708"/>
          </a:xfrm>
          <a:prstGeom prst="rect">
            <a:avLst/>
          </a:prstGeom>
          <a:solidFill>
            <a:schemeClr val="bg1">
              <a:lumMod val="75000"/>
            </a:schemeClr>
          </a:solidFill>
          <a:ln>
            <a:noFill/>
          </a:ln>
        </p:spPr>
      </p:pic>
      <p:cxnSp>
        <p:nvCxnSpPr>
          <p:cNvPr id="91" name="Straight Arrow Connector 90">
            <a:extLst>
              <a:ext uri="{FF2B5EF4-FFF2-40B4-BE49-F238E27FC236}">
                <a16:creationId xmlns:a16="http://schemas.microsoft.com/office/drawing/2014/main" id="{8C74D34A-09D9-484D-8745-A08A415E1E54}"/>
              </a:ext>
            </a:extLst>
          </p:cNvPr>
          <p:cNvCxnSpPr>
            <a:cxnSpLocks/>
          </p:cNvCxnSpPr>
          <p:nvPr/>
        </p:nvCxnSpPr>
        <p:spPr>
          <a:xfrm>
            <a:off x="7443765" y="1375491"/>
            <a:ext cx="0" cy="27830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803CF3F9-4878-4498-9E11-FDA11E957A3B}"/>
              </a:ext>
            </a:extLst>
          </p:cNvPr>
          <p:cNvSpPr/>
          <p:nvPr/>
        </p:nvSpPr>
        <p:spPr>
          <a:xfrm>
            <a:off x="4363027" y="1474280"/>
            <a:ext cx="774764" cy="375717"/>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NIH IRB</a:t>
            </a:r>
          </a:p>
        </p:txBody>
      </p:sp>
      <p:cxnSp>
        <p:nvCxnSpPr>
          <p:cNvPr id="105" name="Straight Arrow Connector 104">
            <a:extLst>
              <a:ext uri="{FF2B5EF4-FFF2-40B4-BE49-F238E27FC236}">
                <a16:creationId xmlns:a16="http://schemas.microsoft.com/office/drawing/2014/main" id="{0DA32BCF-658C-4345-B1C2-9141AA927657}"/>
              </a:ext>
            </a:extLst>
          </p:cNvPr>
          <p:cNvCxnSpPr>
            <a:cxnSpLocks/>
            <a:stCxn id="101" idx="3"/>
            <a:endCxn id="30" idx="1"/>
          </p:cNvCxnSpPr>
          <p:nvPr/>
        </p:nvCxnSpPr>
        <p:spPr>
          <a:xfrm>
            <a:off x="5137791" y="1662139"/>
            <a:ext cx="1941027" cy="1185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27AC9D0E-D566-454C-8FCC-AE2319293139}"/>
              </a:ext>
            </a:extLst>
          </p:cNvPr>
          <p:cNvGrpSpPr/>
          <p:nvPr/>
        </p:nvGrpSpPr>
        <p:grpSpPr>
          <a:xfrm>
            <a:off x="5964220" y="1440675"/>
            <a:ext cx="285726" cy="383895"/>
            <a:chOff x="5953137" y="396353"/>
            <a:chExt cx="285726" cy="383895"/>
          </a:xfrm>
        </p:grpSpPr>
        <p:sp>
          <p:nvSpPr>
            <p:cNvPr id="115" name="Rectangle: Rounded Corners 114">
              <a:extLst>
                <a:ext uri="{FF2B5EF4-FFF2-40B4-BE49-F238E27FC236}">
                  <a16:creationId xmlns:a16="http://schemas.microsoft.com/office/drawing/2014/main" id="{17F2CC6F-4E64-46BF-84C5-69CB4DB95142}"/>
                </a:ext>
              </a:extLst>
            </p:cNvPr>
            <p:cNvSpPr/>
            <p:nvPr/>
          </p:nvSpPr>
          <p:spPr>
            <a:xfrm>
              <a:off x="6011614" y="396353"/>
              <a:ext cx="168772" cy="223767"/>
            </a:xfrm>
            <a:prstGeom prst="roundRect">
              <a:avLst>
                <a:gd name="adj" fmla="val 4985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16" name="Rectangle: Rounded Corners 115">
              <a:extLst>
                <a:ext uri="{FF2B5EF4-FFF2-40B4-BE49-F238E27FC236}">
                  <a16:creationId xmlns:a16="http://schemas.microsoft.com/office/drawing/2014/main" id="{37E202A9-5AD1-48F1-AE69-B29913F26700}"/>
                </a:ext>
              </a:extLst>
            </p:cNvPr>
            <p:cNvSpPr/>
            <p:nvPr/>
          </p:nvSpPr>
          <p:spPr>
            <a:xfrm>
              <a:off x="5953137" y="511237"/>
              <a:ext cx="285726" cy="26901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grpSp>
          <p:nvGrpSpPr>
            <p:cNvPr id="117" name="Group 116">
              <a:extLst>
                <a:ext uri="{FF2B5EF4-FFF2-40B4-BE49-F238E27FC236}">
                  <a16:creationId xmlns:a16="http://schemas.microsoft.com/office/drawing/2014/main" id="{F60C113C-CD54-45E8-A305-962ACF3D5C14}"/>
                </a:ext>
              </a:extLst>
            </p:cNvPr>
            <p:cNvGrpSpPr/>
            <p:nvPr/>
          </p:nvGrpSpPr>
          <p:grpSpPr>
            <a:xfrm>
              <a:off x="6058156" y="559365"/>
              <a:ext cx="75689" cy="152577"/>
              <a:chOff x="-1456200" y="113365"/>
              <a:chExt cx="389880" cy="703017"/>
            </a:xfrm>
          </p:grpSpPr>
          <p:sp>
            <p:nvSpPr>
              <p:cNvPr id="118" name="Oval 117">
                <a:extLst>
                  <a:ext uri="{FF2B5EF4-FFF2-40B4-BE49-F238E27FC236}">
                    <a16:creationId xmlns:a16="http://schemas.microsoft.com/office/drawing/2014/main" id="{5F3A4A9A-09B9-46BD-AAC1-91DB946A696D}"/>
                  </a:ext>
                </a:extLst>
              </p:cNvPr>
              <p:cNvSpPr/>
              <p:nvPr/>
            </p:nvSpPr>
            <p:spPr>
              <a:xfrm>
                <a:off x="-1456200" y="113365"/>
                <a:ext cx="389880" cy="389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57A3C4E6-E3E4-45C6-8B6D-5A81E01FFBFC}"/>
                  </a:ext>
                </a:extLst>
              </p:cNvPr>
              <p:cNvSpPr/>
              <p:nvPr/>
            </p:nvSpPr>
            <p:spPr>
              <a:xfrm>
                <a:off x="-1354623" y="399173"/>
                <a:ext cx="186726" cy="417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35" name="Straight Arrow Connector 134">
            <a:extLst>
              <a:ext uri="{FF2B5EF4-FFF2-40B4-BE49-F238E27FC236}">
                <a16:creationId xmlns:a16="http://schemas.microsoft.com/office/drawing/2014/main" id="{FB8D027B-DAEF-41FA-B373-9DCB4C595391}"/>
              </a:ext>
            </a:extLst>
          </p:cNvPr>
          <p:cNvCxnSpPr>
            <a:cxnSpLocks/>
          </p:cNvCxnSpPr>
          <p:nvPr/>
        </p:nvCxnSpPr>
        <p:spPr>
          <a:xfrm flipH="1" flipV="1">
            <a:off x="6156731" y="3524558"/>
            <a:ext cx="23655" cy="48247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F00C006-9201-4E10-8349-B8FCD3F0800E}"/>
              </a:ext>
            </a:extLst>
          </p:cNvPr>
          <p:cNvCxnSpPr>
            <a:cxnSpLocks/>
            <a:stCxn id="27" idx="3"/>
            <a:endCxn id="216" idx="1"/>
          </p:cNvCxnSpPr>
          <p:nvPr/>
        </p:nvCxnSpPr>
        <p:spPr>
          <a:xfrm flipV="1">
            <a:off x="10424759" y="4290605"/>
            <a:ext cx="379432" cy="555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4EB5D252-F3EA-4BDF-8786-261339DE0F92}"/>
              </a:ext>
            </a:extLst>
          </p:cNvPr>
          <p:cNvCxnSpPr>
            <a:cxnSpLocks/>
            <a:stCxn id="38" idx="3"/>
            <a:endCxn id="27" idx="1"/>
          </p:cNvCxnSpPr>
          <p:nvPr/>
        </p:nvCxnSpPr>
        <p:spPr>
          <a:xfrm flipV="1">
            <a:off x="5330220" y="4296155"/>
            <a:ext cx="716721" cy="850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83DD4C4D-E8C1-49A4-991F-50E7ACEF1187}"/>
              </a:ext>
            </a:extLst>
          </p:cNvPr>
          <p:cNvGrpSpPr/>
          <p:nvPr/>
        </p:nvGrpSpPr>
        <p:grpSpPr>
          <a:xfrm>
            <a:off x="5522611" y="4061208"/>
            <a:ext cx="285726" cy="383895"/>
            <a:chOff x="-1590030" y="1425522"/>
            <a:chExt cx="660054" cy="871914"/>
          </a:xfrm>
        </p:grpSpPr>
        <p:sp>
          <p:nvSpPr>
            <p:cNvPr id="160" name="Rectangle: Rounded Corners 159">
              <a:extLst>
                <a:ext uri="{FF2B5EF4-FFF2-40B4-BE49-F238E27FC236}">
                  <a16:creationId xmlns:a16="http://schemas.microsoft.com/office/drawing/2014/main" id="{29760F87-3E7A-48E5-B7A8-FB9DAC8CB2C0}"/>
                </a:ext>
              </a:extLst>
            </p:cNvPr>
            <p:cNvSpPr/>
            <p:nvPr/>
          </p:nvSpPr>
          <p:spPr>
            <a:xfrm>
              <a:off x="-1454943" y="1425522"/>
              <a:ext cx="389880" cy="508226"/>
            </a:xfrm>
            <a:prstGeom prst="roundRect">
              <a:avLst>
                <a:gd name="adj" fmla="val 4985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61" name="Rectangle: Rounded Corners 160">
              <a:extLst>
                <a:ext uri="{FF2B5EF4-FFF2-40B4-BE49-F238E27FC236}">
                  <a16:creationId xmlns:a16="http://schemas.microsoft.com/office/drawing/2014/main" id="{61613196-E229-4FF6-925D-575C1D62D3F9}"/>
                </a:ext>
              </a:extLst>
            </p:cNvPr>
            <p:cNvSpPr/>
            <p:nvPr/>
          </p:nvSpPr>
          <p:spPr>
            <a:xfrm>
              <a:off x="-1590030" y="1686451"/>
              <a:ext cx="660054" cy="61098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grpSp>
          <p:nvGrpSpPr>
            <p:cNvPr id="162" name="Group 161">
              <a:extLst>
                <a:ext uri="{FF2B5EF4-FFF2-40B4-BE49-F238E27FC236}">
                  <a16:creationId xmlns:a16="http://schemas.microsoft.com/office/drawing/2014/main" id="{E93A8E01-BE10-4B13-900B-C2727EC78010}"/>
                </a:ext>
              </a:extLst>
            </p:cNvPr>
            <p:cNvGrpSpPr/>
            <p:nvPr/>
          </p:nvGrpSpPr>
          <p:grpSpPr>
            <a:xfrm>
              <a:off x="-1347427" y="1795760"/>
              <a:ext cx="174848" cy="346538"/>
              <a:chOff x="-1456200" y="113365"/>
              <a:chExt cx="389880" cy="703017"/>
            </a:xfrm>
          </p:grpSpPr>
          <p:sp>
            <p:nvSpPr>
              <p:cNvPr id="163" name="Oval 162">
                <a:extLst>
                  <a:ext uri="{FF2B5EF4-FFF2-40B4-BE49-F238E27FC236}">
                    <a16:creationId xmlns:a16="http://schemas.microsoft.com/office/drawing/2014/main" id="{EADBC8E4-BC2A-4BD6-84AE-09DCE911894C}"/>
                  </a:ext>
                </a:extLst>
              </p:cNvPr>
              <p:cNvSpPr/>
              <p:nvPr/>
            </p:nvSpPr>
            <p:spPr>
              <a:xfrm>
                <a:off x="-1456200" y="113365"/>
                <a:ext cx="389880" cy="389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46A5C5CF-36D2-48AB-99D9-BC0C2067EEDD}"/>
                  </a:ext>
                </a:extLst>
              </p:cNvPr>
              <p:cNvSpPr/>
              <p:nvPr/>
            </p:nvSpPr>
            <p:spPr>
              <a:xfrm>
                <a:off x="-1354623" y="399173"/>
                <a:ext cx="186726" cy="417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3" name="Rectangle: Rounded Corners 172">
            <a:extLst>
              <a:ext uri="{FF2B5EF4-FFF2-40B4-BE49-F238E27FC236}">
                <a16:creationId xmlns:a16="http://schemas.microsoft.com/office/drawing/2014/main" id="{A55E0CCE-BC0D-4FF3-8281-994E1EA69F4A}"/>
              </a:ext>
            </a:extLst>
          </p:cNvPr>
          <p:cNvSpPr/>
          <p:nvPr/>
        </p:nvSpPr>
        <p:spPr>
          <a:xfrm>
            <a:off x="4093217" y="5417325"/>
            <a:ext cx="5353938" cy="1274720"/>
          </a:xfrm>
          <a:prstGeom prst="roundRect">
            <a:avLst>
              <a:gd name="adj" fmla="val 76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BBCD0D86-D2D1-4581-B536-1E12F14A89CA}"/>
              </a:ext>
            </a:extLst>
          </p:cNvPr>
          <p:cNvSpPr/>
          <p:nvPr/>
        </p:nvSpPr>
        <p:spPr>
          <a:xfrm>
            <a:off x="4769558" y="5500327"/>
            <a:ext cx="1473597" cy="1108717"/>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Registration</a:t>
            </a:r>
            <a:endParaRPr lang="en-US" sz="1400" dirty="0"/>
          </a:p>
        </p:txBody>
      </p:sp>
      <p:sp>
        <p:nvSpPr>
          <p:cNvPr id="40" name="Rectangle: Rounded Corners 39">
            <a:extLst>
              <a:ext uri="{FF2B5EF4-FFF2-40B4-BE49-F238E27FC236}">
                <a16:creationId xmlns:a16="http://schemas.microsoft.com/office/drawing/2014/main" id="{43EA4294-91A8-4F5F-9180-077765F59B10}"/>
              </a:ext>
            </a:extLst>
          </p:cNvPr>
          <p:cNvSpPr/>
          <p:nvPr/>
        </p:nvSpPr>
        <p:spPr>
          <a:xfrm>
            <a:off x="4849337" y="5903291"/>
            <a:ext cx="1058011" cy="639685"/>
          </a:xfrm>
          <a:prstGeom prst="roundRect">
            <a:avLst/>
          </a:prstGeom>
          <a:solidFill>
            <a:srgbClr val="809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Community Guiding Principles</a:t>
            </a:r>
          </a:p>
        </p:txBody>
      </p:sp>
      <p:sp>
        <p:nvSpPr>
          <p:cNvPr id="28" name="Rectangle: Rounded Corners 27">
            <a:extLst>
              <a:ext uri="{FF2B5EF4-FFF2-40B4-BE49-F238E27FC236}">
                <a16:creationId xmlns:a16="http://schemas.microsoft.com/office/drawing/2014/main" id="{0C04C114-BD86-4967-9A47-7E5C7623DA22}"/>
              </a:ext>
            </a:extLst>
          </p:cNvPr>
          <p:cNvSpPr/>
          <p:nvPr/>
        </p:nvSpPr>
        <p:spPr>
          <a:xfrm>
            <a:off x="6555108" y="5500326"/>
            <a:ext cx="2657316" cy="1108718"/>
          </a:xfrm>
          <a:prstGeom prst="roundRect">
            <a:avLst/>
          </a:prstGeom>
          <a:solidFill>
            <a:srgbClr val="5D7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Data User Request (DUR)</a:t>
            </a:r>
          </a:p>
        </p:txBody>
      </p:sp>
      <p:sp>
        <p:nvSpPr>
          <p:cNvPr id="256" name="Rectangle: Rounded Corners 255">
            <a:extLst>
              <a:ext uri="{FF2B5EF4-FFF2-40B4-BE49-F238E27FC236}">
                <a16:creationId xmlns:a16="http://schemas.microsoft.com/office/drawing/2014/main" id="{77F41A48-B0B6-4BA6-82AF-6B7E41312036}"/>
              </a:ext>
            </a:extLst>
          </p:cNvPr>
          <p:cNvSpPr/>
          <p:nvPr/>
        </p:nvSpPr>
        <p:spPr>
          <a:xfrm>
            <a:off x="6673075" y="5865529"/>
            <a:ext cx="1151260" cy="715208"/>
          </a:xfrm>
          <a:prstGeom prst="roundRect">
            <a:avLst/>
          </a:prstGeom>
          <a:solidFill>
            <a:srgbClr val="809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Code of Conduct</a:t>
            </a:r>
          </a:p>
        </p:txBody>
      </p:sp>
      <p:sp>
        <p:nvSpPr>
          <p:cNvPr id="45" name="Rectangle: Rounded Corners 44">
            <a:extLst>
              <a:ext uri="{FF2B5EF4-FFF2-40B4-BE49-F238E27FC236}">
                <a16:creationId xmlns:a16="http://schemas.microsoft.com/office/drawing/2014/main" id="{A7B9092B-8F07-4537-A127-367DC7AA448F}"/>
              </a:ext>
            </a:extLst>
          </p:cNvPr>
          <p:cNvSpPr/>
          <p:nvPr/>
        </p:nvSpPr>
        <p:spPr>
          <a:xfrm>
            <a:off x="7909909" y="5861857"/>
            <a:ext cx="1251514" cy="722553"/>
          </a:xfrm>
          <a:prstGeom prst="roundRect">
            <a:avLst/>
          </a:prstGeom>
          <a:solidFill>
            <a:srgbClr val="809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Data User Attestation</a:t>
            </a:r>
          </a:p>
          <a:p>
            <a:pPr algn="ctr"/>
            <a:r>
              <a:rPr lang="en-US" sz="1200" dirty="0"/>
              <a:t>(HSP &amp;  IT Sec.)</a:t>
            </a:r>
          </a:p>
        </p:txBody>
      </p:sp>
      <p:sp>
        <p:nvSpPr>
          <p:cNvPr id="122" name="TextBox 121">
            <a:extLst>
              <a:ext uri="{FF2B5EF4-FFF2-40B4-BE49-F238E27FC236}">
                <a16:creationId xmlns:a16="http://schemas.microsoft.com/office/drawing/2014/main" id="{F67B23CE-7805-42F0-8963-ED0F95DEC58A}"/>
              </a:ext>
            </a:extLst>
          </p:cNvPr>
          <p:cNvSpPr txBox="1"/>
          <p:nvPr/>
        </p:nvSpPr>
        <p:spPr>
          <a:xfrm>
            <a:off x="4072026" y="5762298"/>
            <a:ext cx="777311" cy="584775"/>
          </a:xfrm>
          <a:prstGeom prst="rect">
            <a:avLst/>
          </a:prstGeom>
          <a:noFill/>
        </p:spPr>
        <p:txBody>
          <a:bodyPr wrap="square" rtlCol="0">
            <a:spAutoFit/>
          </a:bodyPr>
          <a:lstStyle/>
          <a:p>
            <a:r>
              <a:rPr lang="en-US" sz="1600" b="1" dirty="0"/>
              <a:t>Data</a:t>
            </a:r>
          </a:p>
          <a:p>
            <a:r>
              <a:rPr lang="en-US" sz="1600" b="1" dirty="0"/>
              <a:t>Users</a:t>
            </a:r>
          </a:p>
        </p:txBody>
      </p:sp>
      <p:cxnSp>
        <p:nvCxnSpPr>
          <p:cNvPr id="138" name="Straight Arrow Connector 137">
            <a:extLst>
              <a:ext uri="{FF2B5EF4-FFF2-40B4-BE49-F238E27FC236}">
                <a16:creationId xmlns:a16="http://schemas.microsoft.com/office/drawing/2014/main" id="{A4C13142-A078-482F-B95F-152499060B75}"/>
              </a:ext>
            </a:extLst>
          </p:cNvPr>
          <p:cNvCxnSpPr>
            <a:cxnSpLocks/>
          </p:cNvCxnSpPr>
          <p:nvPr/>
        </p:nvCxnSpPr>
        <p:spPr>
          <a:xfrm flipV="1">
            <a:off x="6243155" y="6054685"/>
            <a:ext cx="311953" cy="1"/>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Connector: Elbow 180">
            <a:extLst>
              <a:ext uri="{FF2B5EF4-FFF2-40B4-BE49-F238E27FC236}">
                <a16:creationId xmlns:a16="http://schemas.microsoft.com/office/drawing/2014/main" id="{F7B9BC6D-C218-4F9C-A459-69ECDAE50F28}"/>
              </a:ext>
            </a:extLst>
          </p:cNvPr>
          <p:cNvCxnSpPr>
            <a:cxnSpLocks/>
            <a:stCxn id="28" idx="0"/>
            <a:endCxn id="161" idx="2"/>
          </p:cNvCxnSpPr>
          <p:nvPr/>
        </p:nvCxnSpPr>
        <p:spPr>
          <a:xfrm rot="16200000" flipV="1">
            <a:off x="6247009" y="3863569"/>
            <a:ext cx="1055223" cy="2218292"/>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AD7DDFD1-FD66-4F73-8F1E-1AF1BF04E62A}"/>
              </a:ext>
            </a:extLst>
          </p:cNvPr>
          <p:cNvSpPr/>
          <p:nvPr/>
        </p:nvSpPr>
        <p:spPr>
          <a:xfrm>
            <a:off x="2841055" y="5807800"/>
            <a:ext cx="888636" cy="878148"/>
          </a:xfrm>
          <a:prstGeom prst="roundRect">
            <a:avLst>
              <a:gd name="adj" fmla="val 285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DUA</a:t>
            </a:r>
          </a:p>
        </p:txBody>
      </p:sp>
      <p:cxnSp>
        <p:nvCxnSpPr>
          <p:cNvPr id="76" name="Straight Arrow Connector 75">
            <a:extLst>
              <a:ext uri="{FF2B5EF4-FFF2-40B4-BE49-F238E27FC236}">
                <a16:creationId xmlns:a16="http://schemas.microsoft.com/office/drawing/2014/main" id="{C05D170D-8832-4808-A497-FBCBAE25903B}"/>
              </a:ext>
            </a:extLst>
          </p:cNvPr>
          <p:cNvCxnSpPr>
            <a:cxnSpLocks/>
            <a:stCxn id="75" idx="3"/>
          </p:cNvCxnSpPr>
          <p:nvPr/>
        </p:nvCxnSpPr>
        <p:spPr>
          <a:xfrm>
            <a:off x="3729691" y="6246874"/>
            <a:ext cx="34233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9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ct val="88888"/>
            </a:pPr>
            <a:r>
              <a:rPr lang="en" sz="4800" dirty="0">
                <a:solidFill>
                  <a:schemeClr val="bg1">
                    <a:lumMod val="65000"/>
                  </a:schemeClr>
                </a:solidFill>
                <a:latin typeface="+mn-lt"/>
              </a:rPr>
              <a:t>Common</a:t>
            </a:r>
            <a:r>
              <a:rPr lang="en" sz="4800" dirty="0">
                <a:solidFill>
                  <a:schemeClr val="bg1">
                    <a:lumMod val="65000"/>
                  </a:schemeClr>
                </a:solidFill>
              </a:rPr>
              <a:t> Data Model Harmonization</a:t>
            </a:r>
            <a:endParaRPr sz="4800" b="1" dirty="0">
              <a:solidFill>
                <a:schemeClr val="bg1">
                  <a:lumMod val="65000"/>
                </a:schemeClr>
              </a:solidFill>
              <a:latin typeface="Arial"/>
              <a:ea typeface="Arial"/>
              <a:cs typeface="Arial"/>
              <a:sym typeface="Aria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19" name="Google Shape;413;p56">
            <a:extLst>
              <a:ext uri="{FF2B5EF4-FFF2-40B4-BE49-F238E27FC236}">
                <a16:creationId xmlns:a16="http://schemas.microsoft.com/office/drawing/2014/main" id="{549B26DA-B12A-46B7-BF5B-C9F852BC31D4}"/>
              </a:ext>
            </a:extLst>
          </p:cNvPr>
          <p:cNvSpPr txBox="1"/>
          <p:nvPr/>
        </p:nvSpPr>
        <p:spPr>
          <a:xfrm>
            <a:off x="478284" y="4205010"/>
            <a:ext cx="11235431" cy="1935200"/>
          </a:xfrm>
          <a:prstGeom prst="rect">
            <a:avLst/>
          </a:prstGeom>
          <a:solidFill>
            <a:srgbClr val="EFEFEF"/>
          </a:solidFill>
          <a:ln>
            <a:noFill/>
          </a:ln>
          <a:effectLst>
            <a:outerShdw blurRad="57150" dist="19050" dir="5400000" algn="bl" rotWithShape="0">
              <a:srgbClr val="000000">
                <a:alpha val="49803"/>
              </a:srgbClr>
            </a:outerShdw>
          </a:effectLst>
        </p:spPr>
        <p:txBody>
          <a:bodyPr spcFirstLastPara="1" wrap="square" lIns="121900" tIns="121900" rIns="121900" bIns="121900" anchor="t" anchorCtr="0">
            <a:noAutofit/>
          </a:bodyPr>
          <a:lstStyle/>
          <a:p>
            <a:pPr>
              <a:lnSpc>
                <a:spcPct val="115000"/>
              </a:lnSpc>
              <a:buClr>
                <a:srgbClr val="000000"/>
              </a:buClr>
              <a:buSzPts val="1400"/>
            </a:pPr>
            <a:r>
              <a:rPr lang="en" sz="1867" b="1" dirty="0">
                <a:solidFill>
                  <a:srgbClr val="45818E"/>
                </a:solidFill>
                <a:latin typeface="Calibri"/>
                <a:ea typeface="Calibri"/>
                <a:cs typeface="Calibri"/>
                <a:sym typeface="Calibri"/>
              </a:rPr>
              <a:t>First Stage Ingestion</a:t>
            </a:r>
            <a:endParaRPr sz="1867" b="1" dirty="0">
              <a:solidFill>
                <a:srgbClr val="45818E"/>
              </a:solidFill>
              <a:latin typeface="Calibri"/>
              <a:ea typeface="Calibri"/>
              <a:cs typeface="Calibri"/>
              <a:sym typeface="Calibri"/>
            </a:endParaRPr>
          </a:p>
          <a:p>
            <a:pPr marL="609585" indent="-465655">
              <a:lnSpc>
                <a:spcPct val="115000"/>
              </a:lnSpc>
              <a:buClr>
                <a:schemeClr val="dk1"/>
              </a:buClr>
              <a:buSzPts val="1900"/>
              <a:buFont typeface="Proxima Nova"/>
              <a:buChar char="●"/>
            </a:pPr>
            <a:r>
              <a:rPr lang="en" sz="2533" dirty="0">
                <a:solidFill>
                  <a:schemeClr val="dk1"/>
                </a:solidFill>
                <a:latin typeface="Calibri"/>
                <a:ea typeface="Calibri"/>
                <a:cs typeface="Calibri"/>
                <a:sym typeface="Calibri"/>
              </a:rPr>
              <a:t>Unpack Zip’ed  csv Files.  Check data manifests</a:t>
            </a:r>
            <a:endParaRPr sz="2533" dirty="0">
              <a:solidFill>
                <a:schemeClr val="dk1"/>
              </a:solidFill>
              <a:latin typeface="Calibri"/>
              <a:ea typeface="Calibri"/>
              <a:cs typeface="Calibri"/>
              <a:sym typeface="Calibri"/>
            </a:endParaRPr>
          </a:p>
          <a:p>
            <a:pPr marL="609585" indent="-465655">
              <a:lnSpc>
                <a:spcPct val="115000"/>
              </a:lnSpc>
              <a:buClr>
                <a:schemeClr val="dk1"/>
              </a:buClr>
              <a:buSzPts val="1900"/>
              <a:buFont typeface="Proxima Nova"/>
              <a:buChar char="●"/>
            </a:pPr>
            <a:r>
              <a:rPr lang="en" sz="2533" dirty="0">
                <a:solidFill>
                  <a:schemeClr val="dk1"/>
                </a:solidFill>
                <a:latin typeface="Calibri"/>
                <a:ea typeface="Calibri"/>
                <a:cs typeface="Calibri"/>
                <a:sym typeface="Calibri"/>
              </a:rPr>
              <a:t>Reconstitute into native CDM formats</a:t>
            </a:r>
            <a:endParaRPr sz="2533" dirty="0">
              <a:solidFill>
                <a:schemeClr val="dk1"/>
              </a:solidFill>
              <a:latin typeface="Calibri"/>
              <a:ea typeface="Calibri"/>
              <a:cs typeface="Calibri"/>
              <a:sym typeface="Calibri"/>
            </a:endParaRPr>
          </a:p>
          <a:p>
            <a:pPr marL="609585" indent="-465655">
              <a:lnSpc>
                <a:spcPct val="115000"/>
              </a:lnSpc>
              <a:buClr>
                <a:schemeClr val="dk1"/>
              </a:buClr>
              <a:buSzPts val="1900"/>
              <a:buFont typeface="Proxima Nova"/>
              <a:buChar char="●"/>
            </a:pPr>
            <a:r>
              <a:rPr lang="en" sz="2533" dirty="0">
                <a:solidFill>
                  <a:schemeClr val="dk1"/>
                </a:solidFill>
                <a:latin typeface="Calibri"/>
                <a:ea typeface="Calibri"/>
                <a:cs typeface="Calibri"/>
                <a:sym typeface="Calibri"/>
              </a:rPr>
              <a:t>Hybrid Data Quality checks adapting OHDSI Data Quality Dashboard</a:t>
            </a:r>
            <a:endParaRPr sz="2267" dirty="0">
              <a:solidFill>
                <a:srgbClr val="000000"/>
              </a:solidFill>
              <a:latin typeface="Calibri"/>
              <a:ea typeface="Calibri"/>
              <a:cs typeface="Calibri"/>
              <a:sym typeface="Calibri"/>
            </a:endParaRPr>
          </a:p>
        </p:txBody>
      </p:sp>
      <p:pic>
        <p:nvPicPr>
          <p:cNvPr id="20" name="Google Shape;414;p56">
            <a:extLst>
              <a:ext uri="{FF2B5EF4-FFF2-40B4-BE49-F238E27FC236}">
                <a16:creationId xmlns:a16="http://schemas.microsoft.com/office/drawing/2014/main" id="{5E682CC1-D402-4BE1-8DBC-B54B60417500}"/>
              </a:ext>
            </a:extLst>
          </p:cNvPr>
          <p:cNvPicPr preferRelativeResize="0"/>
          <p:nvPr/>
        </p:nvPicPr>
        <p:blipFill rotWithShape="1">
          <a:blip r:embed="rId5">
            <a:alphaModFix/>
          </a:blip>
          <a:srcRect/>
          <a:stretch/>
        </p:blipFill>
        <p:spPr>
          <a:xfrm>
            <a:off x="4877424" y="1364534"/>
            <a:ext cx="6691599" cy="1651933"/>
          </a:xfrm>
          <a:prstGeom prst="rect">
            <a:avLst/>
          </a:prstGeom>
          <a:noFill/>
          <a:ln>
            <a:noFill/>
          </a:ln>
        </p:spPr>
      </p:pic>
      <p:pic>
        <p:nvPicPr>
          <p:cNvPr id="21" name="Google Shape;415;p56">
            <a:extLst>
              <a:ext uri="{FF2B5EF4-FFF2-40B4-BE49-F238E27FC236}">
                <a16:creationId xmlns:a16="http://schemas.microsoft.com/office/drawing/2014/main" id="{C531EE4A-291C-4B84-8678-A5C7E039878B}"/>
              </a:ext>
            </a:extLst>
          </p:cNvPr>
          <p:cNvPicPr preferRelativeResize="0"/>
          <p:nvPr/>
        </p:nvPicPr>
        <p:blipFill rotWithShape="1">
          <a:blip r:embed="rId6">
            <a:alphaModFix/>
          </a:blip>
          <a:srcRect/>
          <a:stretch/>
        </p:blipFill>
        <p:spPr>
          <a:xfrm>
            <a:off x="1945300" y="1089535"/>
            <a:ext cx="2652201" cy="669133"/>
          </a:xfrm>
          <a:prstGeom prst="rect">
            <a:avLst/>
          </a:prstGeom>
          <a:noFill/>
          <a:ln>
            <a:noFill/>
          </a:ln>
        </p:spPr>
      </p:pic>
      <p:pic>
        <p:nvPicPr>
          <p:cNvPr id="22" name="Google Shape;416;p56">
            <a:extLst>
              <a:ext uri="{FF2B5EF4-FFF2-40B4-BE49-F238E27FC236}">
                <a16:creationId xmlns:a16="http://schemas.microsoft.com/office/drawing/2014/main" id="{021D172D-5C60-4175-A5D6-D8EBEA7FC2D5}"/>
              </a:ext>
            </a:extLst>
          </p:cNvPr>
          <p:cNvPicPr preferRelativeResize="0"/>
          <p:nvPr/>
        </p:nvPicPr>
        <p:blipFill rotWithShape="1">
          <a:blip r:embed="rId7">
            <a:alphaModFix/>
          </a:blip>
          <a:srcRect/>
          <a:stretch/>
        </p:blipFill>
        <p:spPr>
          <a:xfrm>
            <a:off x="1718210" y="2686243"/>
            <a:ext cx="1337500" cy="658127"/>
          </a:xfrm>
          <a:prstGeom prst="rect">
            <a:avLst/>
          </a:prstGeom>
          <a:noFill/>
          <a:ln>
            <a:noFill/>
          </a:ln>
        </p:spPr>
      </p:pic>
      <p:pic>
        <p:nvPicPr>
          <p:cNvPr id="23" name="Google Shape;417;p56">
            <a:extLst>
              <a:ext uri="{FF2B5EF4-FFF2-40B4-BE49-F238E27FC236}">
                <a16:creationId xmlns:a16="http://schemas.microsoft.com/office/drawing/2014/main" id="{96849833-2A8D-44BE-B718-6B6EF5720D9B}"/>
              </a:ext>
            </a:extLst>
          </p:cNvPr>
          <p:cNvPicPr preferRelativeResize="0"/>
          <p:nvPr/>
        </p:nvPicPr>
        <p:blipFill rotWithShape="1">
          <a:blip r:embed="rId8">
            <a:alphaModFix/>
          </a:blip>
          <a:srcRect/>
          <a:stretch/>
        </p:blipFill>
        <p:spPr>
          <a:xfrm>
            <a:off x="1615867" y="1836918"/>
            <a:ext cx="2816533" cy="704133"/>
          </a:xfrm>
          <a:prstGeom prst="rect">
            <a:avLst/>
          </a:prstGeom>
          <a:noFill/>
          <a:ln>
            <a:noFill/>
          </a:ln>
        </p:spPr>
      </p:pic>
      <p:pic>
        <p:nvPicPr>
          <p:cNvPr id="24" name="Google Shape;420;p56">
            <a:extLst>
              <a:ext uri="{FF2B5EF4-FFF2-40B4-BE49-F238E27FC236}">
                <a16:creationId xmlns:a16="http://schemas.microsoft.com/office/drawing/2014/main" id="{2562451E-861D-4344-A33A-C34F19C10E15}"/>
              </a:ext>
            </a:extLst>
          </p:cNvPr>
          <p:cNvPicPr preferRelativeResize="0"/>
          <p:nvPr/>
        </p:nvPicPr>
        <p:blipFill rotWithShape="1">
          <a:blip r:embed="rId9">
            <a:alphaModFix/>
          </a:blip>
          <a:srcRect/>
          <a:stretch/>
        </p:blipFill>
        <p:spPr>
          <a:xfrm>
            <a:off x="1457167" y="3386164"/>
            <a:ext cx="2743200" cy="762000"/>
          </a:xfrm>
          <a:prstGeom prst="rect">
            <a:avLst/>
          </a:prstGeom>
          <a:noFill/>
          <a:ln>
            <a:noFill/>
          </a:ln>
        </p:spPr>
      </p:pic>
      <p:pic>
        <p:nvPicPr>
          <p:cNvPr id="25" name="Google Shape;421;p56">
            <a:extLst>
              <a:ext uri="{FF2B5EF4-FFF2-40B4-BE49-F238E27FC236}">
                <a16:creationId xmlns:a16="http://schemas.microsoft.com/office/drawing/2014/main" id="{50E2F6C2-F776-47A0-AEE7-E0DFF51ABC8B}"/>
              </a:ext>
            </a:extLst>
          </p:cNvPr>
          <p:cNvPicPr preferRelativeResize="0"/>
          <p:nvPr/>
        </p:nvPicPr>
        <p:blipFill rotWithShape="1">
          <a:blip r:embed="rId10">
            <a:alphaModFix/>
          </a:blip>
          <a:srcRect/>
          <a:stretch/>
        </p:blipFill>
        <p:spPr>
          <a:xfrm>
            <a:off x="5454578" y="3146254"/>
            <a:ext cx="490400" cy="490400"/>
          </a:xfrm>
          <a:prstGeom prst="rect">
            <a:avLst/>
          </a:prstGeom>
          <a:noFill/>
          <a:ln>
            <a:noFill/>
          </a:ln>
        </p:spPr>
      </p:pic>
      <p:sp>
        <p:nvSpPr>
          <p:cNvPr id="26" name="Google Shape;422;p56">
            <a:extLst>
              <a:ext uri="{FF2B5EF4-FFF2-40B4-BE49-F238E27FC236}">
                <a16:creationId xmlns:a16="http://schemas.microsoft.com/office/drawing/2014/main" id="{54720705-0BFF-4CFE-8650-EEC25CF3F5C2}"/>
              </a:ext>
            </a:extLst>
          </p:cNvPr>
          <p:cNvSpPr txBox="1"/>
          <p:nvPr/>
        </p:nvSpPr>
        <p:spPr>
          <a:xfrm>
            <a:off x="5944978" y="3057354"/>
            <a:ext cx="6056000" cy="579200"/>
          </a:xfrm>
          <a:prstGeom prst="rect">
            <a:avLst/>
          </a:prstGeom>
          <a:noFill/>
          <a:ln>
            <a:noFill/>
          </a:ln>
        </p:spPr>
        <p:txBody>
          <a:bodyPr spcFirstLastPara="1" wrap="square" lIns="121900" tIns="121900" rIns="121900" bIns="121900" anchor="t" anchorCtr="0">
            <a:noAutofit/>
          </a:bodyPr>
          <a:lstStyle/>
          <a:p>
            <a:pPr>
              <a:buClr>
                <a:srgbClr val="000000"/>
              </a:buClr>
              <a:buSzPts val="2100"/>
            </a:pPr>
            <a:r>
              <a:rPr lang="en" sz="2800" dirty="0">
                <a:solidFill>
                  <a:srgbClr val="000000"/>
                </a:solidFill>
                <a:latin typeface="Calibri"/>
                <a:ea typeface="Calibri"/>
                <a:cs typeface="Calibri"/>
                <a:sym typeface="Calibri"/>
              </a:rPr>
              <a:t>Data Quality Dashboard </a:t>
            </a:r>
            <a:r>
              <a:rPr lang="en" sz="2533" dirty="0">
                <a:solidFill>
                  <a:srgbClr val="000000"/>
                </a:solidFill>
                <a:latin typeface="Calibri"/>
                <a:ea typeface="Calibri"/>
                <a:cs typeface="Calibri"/>
                <a:sym typeface="Calibri"/>
              </a:rPr>
              <a:t>(shared with site)</a:t>
            </a:r>
            <a:endParaRPr sz="2533" dirty="0">
              <a:solidFill>
                <a:srgbClr val="000000"/>
              </a:solidFill>
              <a:latin typeface="Calibri"/>
              <a:ea typeface="Calibri"/>
              <a:cs typeface="Calibri"/>
              <a:sym typeface="Calibri"/>
            </a:endParaRPr>
          </a:p>
        </p:txBody>
      </p:sp>
      <p:pic>
        <p:nvPicPr>
          <p:cNvPr id="27" name="Google Shape;423;p56">
            <a:extLst>
              <a:ext uri="{FF2B5EF4-FFF2-40B4-BE49-F238E27FC236}">
                <a16:creationId xmlns:a16="http://schemas.microsoft.com/office/drawing/2014/main" id="{45AD52A2-FBEF-4B8E-92F9-483397014B9D}"/>
              </a:ext>
            </a:extLst>
          </p:cNvPr>
          <p:cNvPicPr preferRelativeResize="0"/>
          <p:nvPr/>
        </p:nvPicPr>
        <p:blipFill rotWithShape="1">
          <a:blip r:embed="rId11">
            <a:alphaModFix/>
          </a:blip>
          <a:srcRect/>
          <a:stretch/>
        </p:blipFill>
        <p:spPr>
          <a:xfrm>
            <a:off x="46901" y="2027814"/>
            <a:ext cx="1337500" cy="1337500"/>
          </a:xfrm>
          <a:prstGeom prst="rect">
            <a:avLst/>
          </a:prstGeom>
          <a:noFill/>
          <a:ln>
            <a:noFill/>
          </a:ln>
        </p:spPr>
      </p:pic>
      <p:cxnSp>
        <p:nvCxnSpPr>
          <p:cNvPr id="28" name="Google Shape;424;p56">
            <a:extLst>
              <a:ext uri="{FF2B5EF4-FFF2-40B4-BE49-F238E27FC236}">
                <a16:creationId xmlns:a16="http://schemas.microsoft.com/office/drawing/2014/main" id="{23CB486C-6611-436C-9074-ECFDFAC001A1}"/>
              </a:ext>
            </a:extLst>
          </p:cNvPr>
          <p:cNvCxnSpPr>
            <a:endCxn id="21" idx="1"/>
          </p:cNvCxnSpPr>
          <p:nvPr/>
        </p:nvCxnSpPr>
        <p:spPr>
          <a:xfrm rot="10800000" flipH="1">
            <a:off x="1248899" y="1424101"/>
            <a:ext cx="696400" cy="766400"/>
          </a:xfrm>
          <a:prstGeom prst="straightConnector1">
            <a:avLst/>
          </a:prstGeom>
          <a:noFill/>
          <a:ln w="28575" cap="flat" cmpd="sng">
            <a:solidFill>
              <a:schemeClr val="dk2"/>
            </a:solidFill>
            <a:prstDash val="solid"/>
            <a:round/>
            <a:headEnd type="none" w="sm" len="sm"/>
            <a:tailEnd type="triangle" w="med" len="med"/>
          </a:ln>
        </p:spPr>
      </p:cxnSp>
      <p:cxnSp>
        <p:nvCxnSpPr>
          <p:cNvPr id="29" name="Google Shape;425;p56">
            <a:extLst>
              <a:ext uri="{FF2B5EF4-FFF2-40B4-BE49-F238E27FC236}">
                <a16:creationId xmlns:a16="http://schemas.microsoft.com/office/drawing/2014/main" id="{6F43E806-C63B-44B2-99DD-E3A7172B1FDA}"/>
              </a:ext>
            </a:extLst>
          </p:cNvPr>
          <p:cNvCxnSpPr/>
          <p:nvPr/>
        </p:nvCxnSpPr>
        <p:spPr>
          <a:xfrm rot="10800000" flipH="1">
            <a:off x="1248900" y="2393863"/>
            <a:ext cx="625200" cy="262400"/>
          </a:xfrm>
          <a:prstGeom prst="straightConnector1">
            <a:avLst/>
          </a:prstGeom>
          <a:noFill/>
          <a:ln w="28575" cap="flat" cmpd="sng">
            <a:solidFill>
              <a:schemeClr val="dk2"/>
            </a:solidFill>
            <a:prstDash val="solid"/>
            <a:round/>
            <a:headEnd type="none" w="sm" len="sm"/>
            <a:tailEnd type="triangle" w="med" len="med"/>
          </a:ln>
        </p:spPr>
      </p:cxnSp>
      <p:cxnSp>
        <p:nvCxnSpPr>
          <p:cNvPr id="30" name="Google Shape;426;p56">
            <a:extLst>
              <a:ext uri="{FF2B5EF4-FFF2-40B4-BE49-F238E27FC236}">
                <a16:creationId xmlns:a16="http://schemas.microsoft.com/office/drawing/2014/main" id="{DF5CC7C6-5B09-4788-A301-828ADA0F2C68}"/>
              </a:ext>
            </a:extLst>
          </p:cNvPr>
          <p:cNvCxnSpPr>
            <a:endCxn id="22" idx="1"/>
          </p:cNvCxnSpPr>
          <p:nvPr/>
        </p:nvCxnSpPr>
        <p:spPr>
          <a:xfrm>
            <a:off x="1292209" y="2930907"/>
            <a:ext cx="426000" cy="84400"/>
          </a:xfrm>
          <a:prstGeom prst="straightConnector1">
            <a:avLst/>
          </a:prstGeom>
          <a:noFill/>
          <a:ln w="28575" cap="flat" cmpd="sng">
            <a:solidFill>
              <a:schemeClr val="dk2"/>
            </a:solidFill>
            <a:prstDash val="solid"/>
            <a:round/>
            <a:headEnd type="none" w="sm" len="sm"/>
            <a:tailEnd type="triangle" w="med" len="med"/>
          </a:ln>
        </p:spPr>
      </p:cxnSp>
      <p:cxnSp>
        <p:nvCxnSpPr>
          <p:cNvPr id="31" name="Google Shape;427;p56">
            <a:extLst>
              <a:ext uri="{FF2B5EF4-FFF2-40B4-BE49-F238E27FC236}">
                <a16:creationId xmlns:a16="http://schemas.microsoft.com/office/drawing/2014/main" id="{6022E335-B30F-49A0-A0EC-620122C07F84}"/>
              </a:ext>
            </a:extLst>
          </p:cNvPr>
          <p:cNvCxnSpPr/>
          <p:nvPr/>
        </p:nvCxnSpPr>
        <p:spPr>
          <a:xfrm>
            <a:off x="1139467" y="3270929"/>
            <a:ext cx="500000" cy="232400"/>
          </a:xfrm>
          <a:prstGeom prst="straightConnector1">
            <a:avLst/>
          </a:prstGeom>
          <a:noFill/>
          <a:ln w="28575" cap="flat" cmpd="sng">
            <a:solidFill>
              <a:schemeClr val="dk2"/>
            </a:solidFill>
            <a:prstDash val="solid"/>
            <a:round/>
            <a:headEnd type="none" w="sm" len="sm"/>
            <a:tailEnd type="triangle" w="med" len="med"/>
          </a:ln>
        </p:spPr>
      </p:cxnSp>
      <p:sp>
        <p:nvSpPr>
          <p:cNvPr id="32" name="Google Shape;429;p56">
            <a:extLst>
              <a:ext uri="{FF2B5EF4-FFF2-40B4-BE49-F238E27FC236}">
                <a16:creationId xmlns:a16="http://schemas.microsoft.com/office/drawing/2014/main" id="{0C98A883-73D6-4718-ADF7-550CB2716599}"/>
              </a:ext>
            </a:extLst>
          </p:cNvPr>
          <p:cNvSpPr txBox="1"/>
          <p:nvPr/>
        </p:nvSpPr>
        <p:spPr>
          <a:xfrm>
            <a:off x="7368714" y="4483077"/>
            <a:ext cx="753200" cy="683600"/>
          </a:xfrm>
          <a:prstGeom prst="rect">
            <a:avLst/>
          </a:prstGeom>
          <a:noFill/>
          <a:ln>
            <a:noFill/>
          </a:ln>
        </p:spPr>
        <p:txBody>
          <a:bodyPr spcFirstLastPara="1" wrap="square" lIns="121900" tIns="121900" rIns="121900" bIns="121900" anchor="t" anchorCtr="0">
            <a:noAutofit/>
          </a:bodyPr>
          <a:lstStyle/>
          <a:p>
            <a:r>
              <a:rPr lang="en" sz="2800">
                <a:latin typeface="Calibri"/>
                <a:ea typeface="Calibri"/>
                <a:cs typeface="Calibri"/>
                <a:sym typeface="Calibri"/>
              </a:rPr>
              <a:t>✔️</a:t>
            </a:r>
            <a:endParaRPr sz="2800">
              <a:latin typeface="Calibri"/>
              <a:ea typeface="Calibri"/>
              <a:cs typeface="Calibri"/>
              <a:sym typeface="Calibri"/>
            </a:endParaRPr>
          </a:p>
        </p:txBody>
      </p:sp>
      <p:sp>
        <p:nvSpPr>
          <p:cNvPr id="33" name="Google Shape;430;p56">
            <a:extLst>
              <a:ext uri="{FF2B5EF4-FFF2-40B4-BE49-F238E27FC236}">
                <a16:creationId xmlns:a16="http://schemas.microsoft.com/office/drawing/2014/main" id="{D61E00DF-2085-4E27-8603-92C5E253432E}"/>
              </a:ext>
            </a:extLst>
          </p:cNvPr>
          <p:cNvSpPr txBox="1"/>
          <p:nvPr/>
        </p:nvSpPr>
        <p:spPr>
          <a:xfrm>
            <a:off x="6247380" y="4967877"/>
            <a:ext cx="753200" cy="683600"/>
          </a:xfrm>
          <a:prstGeom prst="rect">
            <a:avLst/>
          </a:prstGeom>
          <a:noFill/>
          <a:ln>
            <a:noFill/>
          </a:ln>
        </p:spPr>
        <p:txBody>
          <a:bodyPr spcFirstLastPara="1" wrap="square" lIns="121900" tIns="121900" rIns="121900" bIns="121900" anchor="t" anchorCtr="0">
            <a:noAutofit/>
          </a:bodyPr>
          <a:lstStyle/>
          <a:p>
            <a:r>
              <a:rPr lang="en" sz="2800">
                <a:latin typeface="Calibri"/>
                <a:ea typeface="Calibri"/>
                <a:cs typeface="Calibri"/>
                <a:sym typeface="Calibri"/>
              </a:rPr>
              <a:t>✔️</a:t>
            </a:r>
            <a:endParaRPr sz="2800">
              <a:latin typeface="Calibri"/>
              <a:ea typeface="Calibri"/>
              <a:cs typeface="Calibri"/>
              <a:sym typeface="Calibri"/>
            </a:endParaRPr>
          </a:p>
        </p:txBody>
      </p:sp>
      <p:sp>
        <p:nvSpPr>
          <p:cNvPr id="34" name="Google Shape;431;p56">
            <a:extLst>
              <a:ext uri="{FF2B5EF4-FFF2-40B4-BE49-F238E27FC236}">
                <a16:creationId xmlns:a16="http://schemas.microsoft.com/office/drawing/2014/main" id="{B0BFDC0F-D56E-4858-AA54-8B14D89E9F1C}"/>
              </a:ext>
            </a:extLst>
          </p:cNvPr>
          <p:cNvSpPr txBox="1"/>
          <p:nvPr/>
        </p:nvSpPr>
        <p:spPr>
          <a:xfrm>
            <a:off x="10142580" y="5438710"/>
            <a:ext cx="753200" cy="683600"/>
          </a:xfrm>
          <a:prstGeom prst="rect">
            <a:avLst/>
          </a:prstGeom>
          <a:noFill/>
          <a:ln>
            <a:noFill/>
          </a:ln>
        </p:spPr>
        <p:txBody>
          <a:bodyPr spcFirstLastPara="1" wrap="square" lIns="121900" tIns="121900" rIns="121900" bIns="121900" anchor="t" anchorCtr="0">
            <a:noAutofit/>
          </a:bodyPr>
          <a:lstStyle/>
          <a:p>
            <a:r>
              <a:rPr lang="en" sz="2800">
                <a:latin typeface="Calibri"/>
                <a:ea typeface="Calibri"/>
                <a:cs typeface="Calibri"/>
                <a:sym typeface="Calibri"/>
              </a:rPr>
              <a:t>✔️</a:t>
            </a:r>
            <a:endParaRPr sz="2800">
              <a:latin typeface="Calibri"/>
              <a:ea typeface="Calibri"/>
              <a:cs typeface="Calibri"/>
              <a:sym typeface="Calibri"/>
            </a:endParaRPr>
          </a:p>
        </p:txBody>
      </p:sp>
    </p:spTree>
    <p:extLst>
      <p:ext uri="{BB962C8B-B14F-4D97-AF65-F5344CB8AC3E}">
        <p14:creationId xmlns:p14="http://schemas.microsoft.com/office/powerpoint/2010/main" val="420981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ct val="88888"/>
            </a:pPr>
            <a:r>
              <a:rPr lang="en" sz="4800" dirty="0">
                <a:solidFill>
                  <a:schemeClr val="bg1">
                    <a:lumMod val="65000"/>
                  </a:schemeClr>
                </a:solidFill>
                <a:ea typeface="Ebrima" panose="02000000000000000000" pitchFamily="2" charset="0"/>
                <a:cs typeface="Ebrima" panose="02000000000000000000" pitchFamily="2" charset="0"/>
                <a:sym typeface="Lato"/>
              </a:rPr>
              <a:t>Data Use and Privacy</a:t>
            </a:r>
            <a:endParaRPr sz="4800" b="1" dirty="0">
              <a:solidFill>
                <a:schemeClr val="bg1">
                  <a:lumMod val="65000"/>
                </a:schemeClr>
              </a:solidFill>
              <a:latin typeface="Arial"/>
              <a:ea typeface="Arial"/>
              <a:cs typeface="Arial"/>
              <a:sym typeface="Aria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8" name="Google Shape;319;p51">
            <a:extLst>
              <a:ext uri="{FF2B5EF4-FFF2-40B4-BE49-F238E27FC236}">
                <a16:creationId xmlns:a16="http://schemas.microsoft.com/office/drawing/2014/main" id="{BAD1DDDF-3A64-47E4-94F5-0BE6163868FF}"/>
              </a:ext>
            </a:extLst>
          </p:cNvPr>
          <p:cNvSpPr txBox="1"/>
          <p:nvPr/>
        </p:nvSpPr>
        <p:spPr>
          <a:xfrm>
            <a:off x="947367" y="3302400"/>
            <a:ext cx="11028400" cy="3227600"/>
          </a:xfrm>
          <a:prstGeom prst="rect">
            <a:avLst/>
          </a:prstGeom>
          <a:noFill/>
          <a:ln>
            <a:noFill/>
          </a:ln>
        </p:spPr>
        <p:txBody>
          <a:bodyPr spcFirstLastPara="1" wrap="square" lIns="121900" tIns="121900" rIns="121900" bIns="121900" anchor="t" anchorCtr="0">
            <a:noAutofit/>
          </a:bodyPr>
          <a:lstStyle/>
          <a:p>
            <a:pPr>
              <a:spcBef>
                <a:spcPts val="267"/>
              </a:spcBef>
            </a:pPr>
            <a:r>
              <a:rPr lang="en" sz="2267" dirty="0">
                <a:solidFill>
                  <a:srgbClr val="434343"/>
                </a:solidFill>
                <a:latin typeface="Calibri"/>
                <a:ea typeface="Calibri"/>
                <a:cs typeface="Calibri"/>
                <a:sym typeface="Calibri"/>
              </a:rPr>
              <a:t>Goal of the Data Use Agreement is Privacy Protection to Promote broad access:</a:t>
            </a:r>
            <a:endParaRPr sz="2267" dirty="0">
              <a:solidFill>
                <a:srgbClr val="434343"/>
              </a:solidFill>
              <a:latin typeface="Calibri"/>
              <a:ea typeface="Calibri"/>
              <a:cs typeface="Calibri"/>
              <a:sym typeface="Calibri"/>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COVID-Related research only</a:t>
            </a:r>
            <a:endParaRPr sz="2267" dirty="0">
              <a:solidFill>
                <a:srgbClr val="434343"/>
              </a:solidFill>
              <a:latin typeface="Calibri"/>
              <a:ea typeface="Calibri"/>
              <a:cs typeface="Calibri"/>
              <a:sym typeface="Calibri"/>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No re-identification of individuals or data source</a:t>
            </a:r>
            <a:endParaRPr sz="1467" dirty="0">
              <a:solidFill>
                <a:srgbClr val="434343"/>
              </a:solidFill>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No download or capture of raw data</a:t>
            </a:r>
            <a:endParaRPr sz="1467" dirty="0">
              <a:solidFill>
                <a:srgbClr val="434343"/>
              </a:solidFill>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Open platform to all researchers</a:t>
            </a:r>
            <a:endParaRPr sz="2267" dirty="0">
              <a:solidFill>
                <a:srgbClr val="434343"/>
              </a:solidFill>
              <a:latin typeface="Calibri"/>
              <a:ea typeface="Calibri"/>
              <a:cs typeface="Calibri"/>
              <a:sym typeface="Calibri"/>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Security: Activities in the N3C Data Enclave are recorded and can be audited</a:t>
            </a:r>
            <a:endParaRPr sz="2267" dirty="0">
              <a:solidFill>
                <a:srgbClr val="434343"/>
              </a:solidFill>
              <a:latin typeface="Calibri"/>
              <a:ea typeface="Calibri"/>
              <a:cs typeface="Calibri"/>
              <a:sym typeface="Calibri"/>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Disclosure of research results to the N3C Data Enclave for the public good</a:t>
            </a:r>
            <a:endParaRPr sz="2267" dirty="0">
              <a:solidFill>
                <a:srgbClr val="434343"/>
              </a:solidFill>
              <a:latin typeface="Calibri"/>
              <a:ea typeface="Calibri"/>
              <a:cs typeface="Calibri"/>
              <a:sym typeface="Calibri"/>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Analytics provenance</a:t>
            </a:r>
            <a:endParaRPr sz="2267" dirty="0">
              <a:solidFill>
                <a:srgbClr val="434343"/>
              </a:solidFill>
              <a:latin typeface="Calibri"/>
              <a:ea typeface="Calibri"/>
              <a:cs typeface="Calibri"/>
              <a:sym typeface="Calibri"/>
            </a:endParaRPr>
          </a:p>
          <a:p>
            <a:pPr marL="609585" indent="-448722">
              <a:buClr>
                <a:srgbClr val="434343"/>
              </a:buClr>
              <a:buSzPts val="1300"/>
              <a:buFont typeface="Calibri"/>
              <a:buChar char="●"/>
            </a:pPr>
            <a:r>
              <a:rPr lang="en" sz="2267" dirty="0">
                <a:solidFill>
                  <a:srgbClr val="434343"/>
                </a:solidFill>
                <a:latin typeface="Calibri"/>
                <a:ea typeface="Calibri"/>
                <a:cs typeface="Calibri"/>
                <a:sym typeface="Calibri"/>
              </a:rPr>
              <a:t>Contributor Attribution tracking</a:t>
            </a:r>
            <a:endParaRPr sz="2133" dirty="0">
              <a:solidFill>
                <a:srgbClr val="434343"/>
              </a:solidFill>
              <a:latin typeface="Calibri"/>
              <a:ea typeface="Calibri"/>
              <a:cs typeface="Calibri"/>
              <a:sym typeface="Calibri"/>
            </a:endParaRPr>
          </a:p>
          <a:p>
            <a:endParaRPr sz="2133" dirty="0">
              <a:solidFill>
                <a:srgbClr val="434343"/>
              </a:solidFill>
              <a:latin typeface="Calibri"/>
              <a:ea typeface="Calibri"/>
              <a:cs typeface="Calibri"/>
              <a:sym typeface="Calibri"/>
            </a:endParaRPr>
          </a:p>
          <a:p>
            <a:pPr>
              <a:spcBef>
                <a:spcPts val="267"/>
              </a:spcBef>
            </a:pPr>
            <a:endParaRPr sz="2133" dirty="0">
              <a:solidFill>
                <a:srgbClr val="434343"/>
              </a:solidFill>
              <a:latin typeface="Calibri"/>
              <a:ea typeface="Calibri"/>
              <a:cs typeface="Calibri"/>
              <a:sym typeface="Calibri"/>
            </a:endParaRPr>
          </a:p>
          <a:p>
            <a:pPr>
              <a:spcBef>
                <a:spcPts val="267"/>
              </a:spcBef>
            </a:pPr>
            <a:r>
              <a:rPr lang="en" sz="2133" dirty="0">
                <a:solidFill>
                  <a:srgbClr val="434343"/>
                </a:solidFill>
                <a:latin typeface="Calibri"/>
                <a:ea typeface="Calibri"/>
                <a:cs typeface="Calibri"/>
                <a:sym typeface="Calibri"/>
              </a:rPr>
              <a:t>                                     </a:t>
            </a:r>
            <a:endParaRPr sz="2133" dirty="0">
              <a:solidFill>
                <a:srgbClr val="434343"/>
              </a:solidFill>
              <a:latin typeface="Calibri"/>
              <a:ea typeface="Calibri"/>
              <a:cs typeface="Calibri"/>
              <a:sym typeface="Calibri"/>
            </a:endParaRPr>
          </a:p>
          <a:p>
            <a:pPr algn="just">
              <a:spcBef>
                <a:spcPts val="267"/>
              </a:spcBef>
            </a:pPr>
            <a:endParaRPr sz="2133" dirty="0">
              <a:solidFill>
                <a:srgbClr val="434343"/>
              </a:solidFill>
              <a:latin typeface="Calibri"/>
              <a:ea typeface="Calibri"/>
              <a:cs typeface="Calibri"/>
              <a:sym typeface="Calibri"/>
            </a:endParaRPr>
          </a:p>
        </p:txBody>
      </p:sp>
      <p:pic>
        <p:nvPicPr>
          <p:cNvPr id="9" name="Google Shape;322;p51">
            <a:extLst>
              <a:ext uri="{FF2B5EF4-FFF2-40B4-BE49-F238E27FC236}">
                <a16:creationId xmlns:a16="http://schemas.microsoft.com/office/drawing/2014/main" id="{6C3C97D4-474A-4ED9-940D-919379D5B437}"/>
              </a:ext>
            </a:extLst>
          </p:cNvPr>
          <p:cNvPicPr preferRelativeResize="0"/>
          <p:nvPr/>
        </p:nvPicPr>
        <p:blipFill>
          <a:blip r:embed="rId5">
            <a:alphaModFix/>
          </a:blip>
          <a:stretch>
            <a:fillRect/>
          </a:stretch>
        </p:blipFill>
        <p:spPr>
          <a:xfrm>
            <a:off x="5025085" y="1051685"/>
            <a:ext cx="2141833" cy="2141833"/>
          </a:xfrm>
          <a:prstGeom prst="rect">
            <a:avLst/>
          </a:prstGeom>
          <a:noFill/>
          <a:ln>
            <a:noFill/>
          </a:ln>
        </p:spPr>
      </p:pic>
    </p:spTree>
    <p:extLst>
      <p:ext uri="{BB962C8B-B14F-4D97-AF65-F5344CB8AC3E}">
        <p14:creationId xmlns:p14="http://schemas.microsoft.com/office/powerpoint/2010/main" val="5399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9" name="Google Shape;368;p69">
            <a:extLst>
              <a:ext uri="{FF2B5EF4-FFF2-40B4-BE49-F238E27FC236}">
                <a16:creationId xmlns:a16="http://schemas.microsoft.com/office/drawing/2014/main" id="{74DE1206-DE56-40CB-B6F1-B68D90FA7D25}"/>
              </a:ext>
            </a:extLst>
          </p:cNvPr>
          <p:cNvSpPr txBox="1"/>
          <p:nvPr/>
        </p:nvSpPr>
        <p:spPr>
          <a:xfrm>
            <a:off x="0" y="88984"/>
            <a:ext cx="12204699" cy="1268400"/>
          </a:xfrm>
          <a:prstGeom prst="rect">
            <a:avLst/>
          </a:prstGeom>
          <a:noFill/>
          <a:ln>
            <a:noFill/>
          </a:ln>
        </p:spPr>
        <p:txBody>
          <a:bodyPr spcFirstLastPara="1" wrap="square" lIns="121900" tIns="121900" rIns="121900" bIns="121900" anchor="ctr" anchorCtr="0">
            <a:noAutofit/>
          </a:bodyPr>
          <a:lstStyle/>
          <a:p>
            <a:pPr algn="ctr"/>
            <a:r>
              <a:rPr lang="en" sz="3600" dirty="0">
                <a:solidFill>
                  <a:schemeClr val="bg1">
                    <a:lumMod val="65000"/>
                  </a:schemeClr>
                </a:solidFill>
                <a:ea typeface="Lato"/>
                <a:cs typeface="Lato"/>
                <a:sym typeface="Lato"/>
              </a:rPr>
              <a:t>Each of the 50+ sites has a pipeline with 100+  transformations</a:t>
            </a:r>
            <a:endParaRPr sz="3600" dirty="0">
              <a:solidFill>
                <a:schemeClr val="bg1">
                  <a:lumMod val="65000"/>
                </a:schemeClr>
              </a:solidFill>
              <a:ea typeface="Lato"/>
              <a:cs typeface="Lato"/>
              <a:sym typeface="Lato"/>
            </a:endParaRPr>
          </a:p>
        </p:txBody>
      </p:sp>
      <p:pic>
        <p:nvPicPr>
          <p:cNvPr id="13" name="Google Shape;372;p69">
            <a:extLst>
              <a:ext uri="{FF2B5EF4-FFF2-40B4-BE49-F238E27FC236}">
                <a16:creationId xmlns:a16="http://schemas.microsoft.com/office/drawing/2014/main" id="{5FDE5666-68FA-4968-93CA-C8C39DEAFC82}"/>
              </a:ext>
            </a:extLst>
          </p:cNvPr>
          <p:cNvPicPr preferRelativeResize="0"/>
          <p:nvPr/>
        </p:nvPicPr>
        <p:blipFill>
          <a:blip r:embed="rId5">
            <a:alphaModFix/>
          </a:blip>
          <a:stretch>
            <a:fillRect/>
          </a:stretch>
        </p:blipFill>
        <p:spPr>
          <a:xfrm>
            <a:off x="529934" y="1566734"/>
            <a:ext cx="3910660" cy="4992332"/>
          </a:xfrm>
          <a:prstGeom prst="rect">
            <a:avLst/>
          </a:prstGeom>
          <a:noFill/>
          <a:ln>
            <a:noFill/>
          </a:ln>
        </p:spPr>
      </p:pic>
      <p:pic>
        <p:nvPicPr>
          <p:cNvPr id="14" name="Google Shape;373;p69">
            <a:extLst>
              <a:ext uri="{FF2B5EF4-FFF2-40B4-BE49-F238E27FC236}">
                <a16:creationId xmlns:a16="http://schemas.microsoft.com/office/drawing/2014/main" id="{E28890F8-6D27-4792-B273-F25E2FCBF445}"/>
              </a:ext>
            </a:extLst>
          </p:cNvPr>
          <p:cNvPicPr preferRelativeResize="0"/>
          <p:nvPr/>
        </p:nvPicPr>
        <p:blipFill>
          <a:blip r:embed="rId6">
            <a:alphaModFix/>
          </a:blip>
          <a:stretch>
            <a:fillRect/>
          </a:stretch>
        </p:blipFill>
        <p:spPr>
          <a:xfrm>
            <a:off x="4647400" y="1436084"/>
            <a:ext cx="2769232" cy="5253635"/>
          </a:xfrm>
          <a:prstGeom prst="rect">
            <a:avLst/>
          </a:prstGeom>
          <a:noFill/>
          <a:ln>
            <a:noFill/>
          </a:ln>
        </p:spPr>
      </p:pic>
      <p:sp>
        <p:nvSpPr>
          <p:cNvPr id="15" name="Google Shape;374;p69">
            <a:extLst>
              <a:ext uri="{FF2B5EF4-FFF2-40B4-BE49-F238E27FC236}">
                <a16:creationId xmlns:a16="http://schemas.microsoft.com/office/drawing/2014/main" id="{2D858539-1391-4D57-AC8D-F7CCB0270FE9}"/>
              </a:ext>
            </a:extLst>
          </p:cNvPr>
          <p:cNvSpPr txBox="1"/>
          <p:nvPr/>
        </p:nvSpPr>
        <p:spPr>
          <a:xfrm>
            <a:off x="7558000" y="1811333"/>
            <a:ext cx="4468000" cy="4549600"/>
          </a:xfrm>
          <a:prstGeom prst="rect">
            <a:avLst/>
          </a:prstGeom>
          <a:noFill/>
          <a:ln>
            <a:noFill/>
          </a:ln>
        </p:spPr>
        <p:txBody>
          <a:bodyPr spcFirstLastPara="1" wrap="square" lIns="121900" tIns="121900" rIns="121900" bIns="121900" anchor="t" anchorCtr="0">
            <a:noAutofit/>
          </a:bodyPr>
          <a:lstStyle/>
          <a:p>
            <a:pPr>
              <a:lnSpc>
                <a:spcPct val="115000"/>
              </a:lnSpc>
            </a:pPr>
            <a:r>
              <a:rPr lang="en" sz="2133" dirty="0">
                <a:solidFill>
                  <a:schemeClr val="dk1"/>
                </a:solidFill>
              </a:rPr>
              <a:t>The provenance between 5000 transformations across the all sites is automatically tracked.</a:t>
            </a:r>
            <a:endParaRPr sz="2133" dirty="0">
              <a:solidFill>
                <a:schemeClr val="dk1"/>
              </a:solidFill>
            </a:endParaRPr>
          </a:p>
          <a:p>
            <a:pPr>
              <a:lnSpc>
                <a:spcPct val="115000"/>
              </a:lnSpc>
            </a:pPr>
            <a:endParaRPr sz="2133" dirty="0">
              <a:solidFill>
                <a:schemeClr val="dk1"/>
              </a:solidFill>
            </a:endParaRPr>
          </a:p>
          <a:p>
            <a:pPr>
              <a:lnSpc>
                <a:spcPct val="115000"/>
              </a:lnSpc>
            </a:pPr>
            <a:r>
              <a:rPr lang="en" sz="2133" dirty="0">
                <a:solidFill>
                  <a:schemeClr val="dk1"/>
                </a:solidFill>
              </a:rPr>
              <a:t>This enables:</a:t>
            </a:r>
            <a:endParaRPr sz="2133" dirty="0">
              <a:solidFill>
                <a:schemeClr val="dk1"/>
              </a:solidFill>
            </a:endParaRPr>
          </a:p>
          <a:p>
            <a:pPr marL="609585" indent="-440256">
              <a:lnSpc>
                <a:spcPct val="115000"/>
              </a:lnSpc>
              <a:buClr>
                <a:schemeClr val="dk1"/>
              </a:buClr>
              <a:buSzPts val="1600"/>
              <a:buChar char="●"/>
            </a:pPr>
            <a:r>
              <a:rPr lang="en" sz="2133" dirty="0">
                <a:solidFill>
                  <a:schemeClr val="dk1"/>
                </a:solidFill>
              </a:rPr>
              <a:t>pipeline developers to very quickly identify the root cause of data quality issues</a:t>
            </a:r>
            <a:endParaRPr sz="2133" dirty="0">
              <a:solidFill>
                <a:schemeClr val="dk1"/>
              </a:solidFill>
            </a:endParaRPr>
          </a:p>
          <a:p>
            <a:pPr marL="609585" indent="-440256">
              <a:lnSpc>
                <a:spcPct val="115000"/>
              </a:lnSpc>
              <a:buClr>
                <a:schemeClr val="dk1"/>
              </a:buClr>
              <a:buSzPts val="1600"/>
              <a:buChar char="●"/>
            </a:pPr>
            <a:r>
              <a:rPr lang="en" sz="2133" dirty="0">
                <a:solidFill>
                  <a:schemeClr val="dk1"/>
                </a:solidFill>
              </a:rPr>
              <a:t>data pipelines can be refreshed in &lt;20 minutes whenever the source data updates </a:t>
            </a:r>
            <a:endParaRPr sz="2133" dirty="0">
              <a:solidFill>
                <a:schemeClr val="dk1"/>
              </a:solidFill>
            </a:endParaRPr>
          </a:p>
          <a:p>
            <a:pPr marL="609585"/>
            <a:endParaRPr sz="2400" dirty="0">
              <a:solidFill>
                <a:schemeClr val="dk1"/>
              </a:solidFill>
            </a:endParaRPr>
          </a:p>
        </p:txBody>
      </p:sp>
    </p:spTree>
    <p:extLst>
      <p:ext uri="{BB962C8B-B14F-4D97-AF65-F5344CB8AC3E}">
        <p14:creationId xmlns:p14="http://schemas.microsoft.com/office/powerpoint/2010/main" val="216210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r>
              <a:rPr lang="en-US" sz="4800" dirty="0">
                <a:solidFill>
                  <a:schemeClr val="bg1">
                    <a:lumMod val="65000"/>
                  </a:schemeClr>
                </a:solidFill>
                <a:latin typeface="+mn-lt"/>
                <a:ea typeface="Lato"/>
                <a:cs typeface="Lato"/>
                <a:sym typeface="Lato"/>
              </a:rPr>
              <a:t>N3C Data Harmonization</a:t>
            </a: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pic>
        <p:nvPicPr>
          <p:cNvPr id="8" name="Google Shape;552;p85">
            <a:extLst>
              <a:ext uri="{FF2B5EF4-FFF2-40B4-BE49-F238E27FC236}">
                <a16:creationId xmlns:a16="http://schemas.microsoft.com/office/drawing/2014/main" id="{78941A83-4D76-4490-AFEF-8118D5F93543}"/>
              </a:ext>
            </a:extLst>
          </p:cNvPr>
          <p:cNvPicPr preferRelativeResize="0"/>
          <p:nvPr/>
        </p:nvPicPr>
        <p:blipFill>
          <a:blip r:embed="rId5">
            <a:alphaModFix/>
          </a:blip>
          <a:stretch>
            <a:fillRect/>
          </a:stretch>
        </p:blipFill>
        <p:spPr>
          <a:xfrm>
            <a:off x="6265250" y="1206293"/>
            <a:ext cx="5482617" cy="5016568"/>
          </a:xfrm>
          <a:prstGeom prst="rect">
            <a:avLst/>
          </a:prstGeom>
          <a:noFill/>
          <a:ln>
            <a:noFill/>
          </a:ln>
        </p:spPr>
      </p:pic>
      <p:sp>
        <p:nvSpPr>
          <p:cNvPr id="9" name="Google Shape;554;p85">
            <a:extLst>
              <a:ext uri="{FF2B5EF4-FFF2-40B4-BE49-F238E27FC236}">
                <a16:creationId xmlns:a16="http://schemas.microsoft.com/office/drawing/2014/main" id="{F93E0E3E-0777-40AD-A351-40FA5D7FB552}"/>
              </a:ext>
            </a:extLst>
          </p:cNvPr>
          <p:cNvSpPr/>
          <p:nvPr/>
        </p:nvSpPr>
        <p:spPr>
          <a:xfrm>
            <a:off x="431032" y="2536160"/>
            <a:ext cx="1314000" cy="1464000"/>
          </a:xfrm>
          <a:prstGeom prst="roundRect">
            <a:avLst>
              <a:gd name="adj" fmla="val 16667"/>
            </a:avLst>
          </a:prstGeom>
          <a:solidFill>
            <a:srgbClr val="FFAF22"/>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sz="1867">
              <a:solidFill>
                <a:schemeClr val="lt1"/>
              </a:solidFill>
              <a:latin typeface="Calibri"/>
              <a:ea typeface="Calibri"/>
              <a:cs typeface="Calibri"/>
              <a:sym typeface="Calibri"/>
            </a:endParaRPr>
          </a:p>
        </p:txBody>
      </p:sp>
      <p:sp>
        <p:nvSpPr>
          <p:cNvPr id="10" name="Google Shape;555;p85">
            <a:extLst>
              <a:ext uri="{FF2B5EF4-FFF2-40B4-BE49-F238E27FC236}">
                <a16:creationId xmlns:a16="http://schemas.microsoft.com/office/drawing/2014/main" id="{921FE642-4078-49EC-8CAF-6ADC94AA00C6}"/>
              </a:ext>
            </a:extLst>
          </p:cNvPr>
          <p:cNvSpPr/>
          <p:nvPr/>
        </p:nvSpPr>
        <p:spPr>
          <a:xfrm>
            <a:off x="2294348" y="2536160"/>
            <a:ext cx="1392000" cy="1464000"/>
          </a:xfrm>
          <a:prstGeom prst="roundRect">
            <a:avLst>
              <a:gd name="adj" fmla="val 16667"/>
            </a:avLst>
          </a:prstGeom>
          <a:solidFill>
            <a:srgbClr val="FFAF22"/>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sz="1867">
              <a:solidFill>
                <a:srgbClr val="CCCCCC"/>
              </a:solidFill>
              <a:latin typeface="Calibri"/>
              <a:ea typeface="Calibri"/>
              <a:cs typeface="Calibri"/>
              <a:sym typeface="Calibri"/>
            </a:endParaRPr>
          </a:p>
        </p:txBody>
      </p:sp>
      <p:sp>
        <p:nvSpPr>
          <p:cNvPr id="11" name="Google Shape;556;p85">
            <a:extLst>
              <a:ext uri="{FF2B5EF4-FFF2-40B4-BE49-F238E27FC236}">
                <a16:creationId xmlns:a16="http://schemas.microsoft.com/office/drawing/2014/main" id="{E179AB0A-FB4E-45EE-AB9E-91912573D967}"/>
              </a:ext>
            </a:extLst>
          </p:cNvPr>
          <p:cNvSpPr/>
          <p:nvPr/>
        </p:nvSpPr>
        <p:spPr>
          <a:xfrm>
            <a:off x="4272456" y="2536160"/>
            <a:ext cx="1314000" cy="1464000"/>
          </a:xfrm>
          <a:prstGeom prst="roundRect">
            <a:avLst>
              <a:gd name="adj" fmla="val 16667"/>
            </a:avLst>
          </a:prstGeom>
          <a:solidFill>
            <a:srgbClr val="FFAF22"/>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sz="1867">
              <a:solidFill>
                <a:schemeClr val="lt1"/>
              </a:solidFill>
              <a:latin typeface="Calibri"/>
              <a:ea typeface="Calibri"/>
              <a:cs typeface="Calibri"/>
              <a:sym typeface="Calibri"/>
            </a:endParaRPr>
          </a:p>
        </p:txBody>
      </p:sp>
      <p:pic>
        <p:nvPicPr>
          <p:cNvPr id="12" name="Google Shape;557;p85" descr="fair icons 3027-03-02-05.png">
            <a:extLst>
              <a:ext uri="{FF2B5EF4-FFF2-40B4-BE49-F238E27FC236}">
                <a16:creationId xmlns:a16="http://schemas.microsoft.com/office/drawing/2014/main" id="{56A23978-1800-4D62-A7E7-ADFD53A1B848}"/>
              </a:ext>
            </a:extLst>
          </p:cNvPr>
          <p:cNvPicPr preferRelativeResize="0"/>
          <p:nvPr/>
        </p:nvPicPr>
        <p:blipFill rotWithShape="1">
          <a:blip r:embed="rId6">
            <a:alphaModFix/>
          </a:blip>
          <a:srcRect/>
          <a:stretch/>
        </p:blipFill>
        <p:spPr>
          <a:xfrm>
            <a:off x="4421402" y="2379527"/>
            <a:ext cx="1016108" cy="987316"/>
          </a:xfrm>
          <a:prstGeom prst="rect">
            <a:avLst/>
          </a:prstGeom>
          <a:noFill/>
          <a:ln>
            <a:noFill/>
          </a:ln>
        </p:spPr>
      </p:pic>
      <p:pic>
        <p:nvPicPr>
          <p:cNvPr id="13" name="Google Shape;558;p85" descr="fair icons 3027-03-02-07.png">
            <a:extLst>
              <a:ext uri="{FF2B5EF4-FFF2-40B4-BE49-F238E27FC236}">
                <a16:creationId xmlns:a16="http://schemas.microsoft.com/office/drawing/2014/main" id="{4A7AF476-73CA-465A-8E62-B8186E73B932}"/>
              </a:ext>
            </a:extLst>
          </p:cNvPr>
          <p:cNvPicPr preferRelativeResize="0"/>
          <p:nvPr/>
        </p:nvPicPr>
        <p:blipFill rotWithShape="1">
          <a:blip r:embed="rId7">
            <a:alphaModFix/>
          </a:blip>
          <a:srcRect/>
          <a:stretch/>
        </p:blipFill>
        <p:spPr>
          <a:xfrm>
            <a:off x="579978" y="2379527"/>
            <a:ext cx="1016108" cy="987316"/>
          </a:xfrm>
          <a:prstGeom prst="rect">
            <a:avLst/>
          </a:prstGeom>
          <a:noFill/>
          <a:ln>
            <a:noFill/>
          </a:ln>
        </p:spPr>
      </p:pic>
      <p:sp>
        <p:nvSpPr>
          <p:cNvPr id="14" name="Google Shape;559;p85">
            <a:extLst>
              <a:ext uri="{FF2B5EF4-FFF2-40B4-BE49-F238E27FC236}">
                <a16:creationId xmlns:a16="http://schemas.microsoft.com/office/drawing/2014/main" id="{F75AFCC3-E9CE-4BC8-8FF5-1DAD449C3128}"/>
              </a:ext>
            </a:extLst>
          </p:cNvPr>
          <p:cNvSpPr/>
          <p:nvPr/>
        </p:nvSpPr>
        <p:spPr>
          <a:xfrm>
            <a:off x="469236" y="3446903"/>
            <a:ext cx="1237600" cy="553200"/>
          </a:xfrm>
          <a:prstGeom prst="rect">
            <a:avLst/>
          </a:prstGeom>
          <a:noFill/>
          <a:ln>
            <a:noFill/>
          </a:ln>
        </p:spPr>
        <p:txBody>
          <a:bodyPr spcFirstLastPara="1" wrap="square" lIns="121900" tIns="60933" rIns="121900" bIns="60933" anchor="ctr" anchorCtr="0">
            <a:noAutofit/>
          </a:bodyPr>
          <a:lstStyle/>
          <a:p>
            <a:pPr algn="ctr"/>
            <a:r>
              <a:rPr lang="en" sz="1333">
                <a:solidFill>
                  <a:schemeClr val="dk1"/>
                </a:solidFill>
                <a:latin typeface="Impact"/>
                <a:ea typeface="Impact"/>
                <a:cs typeface="Impact"/>
                <a:sym typeface="Impact"/>
              </a:rPr>
              <a:t>Traceable &amp; Reproducible</a:t>
            </a:r>
            <a:endParaRPr sz="1333">
              <a:solidFill>
                <a:schemeClr val="dk1"/>
              </a:solidFill>
              <a:latin typeface="Impact"/>
              <a:ea typeface="Impact"/>
              <a:cs typeface="Impact"/>
              <a:sym typeface="Impact"/>
            </a:endParaRPr>
          </a:p>
        </p:txBody>
      </p:sp>
      <p:sp>
        <p:nvSpPr>
          <p:cNvPr id="15" name="Google Shape;560;p85">
            <a:extLst>
              <a:ext uri="{FF2B5EF4-FFF2-40B4-BE49-F238E27FC236}">
                <a16:creationId xmlns:a16="http://schemas.microsoft.com/office/drawing/2014/main" id="{7913F1D4-DD26-48D7-8B09-B850EED48154}"/>
              </a:ext>
            </a:extLst>
          </p:cNvPr>
          <p:cNvSpPr/>
          <p:nvPr/>
        </p:nvSpPr>
        <p:spPr>
          <a:xfrm>
            <a:off x="2471336" y="3490928"/>
            <a:ext cx="1038000" cy="452800"/>
          </a:xfrm>
          <a:prstGeom prst="rect">
            <a:avLst/>
          </a:prstGeom>
          <a:noFill/>
          <a:ln>
            <a:noFill/>
          </a:ln>
        </p:spPr>
        <p:txBody>
          <a:bodyPr spcFirstLastPara="1" wrap="square" lIns="121900" tIns="60933" rIns="121900" bIns="60933" anchor="ctr" anchorCtr="0">
            <a:noAutofit/>
          </a:bodyPr>
          <a:lstStyle/>
          <a:p>
            <a:pPr algn="ctr"/>
            <a:r>
              <a:rPr lang="en" sz="1333">
                <a:solidFill>
                  <a:schemeClr val="dk1"/>
                </a:solidFill>
                <a:latin typeface="Impact"/>
                <a:ea typeface="Impact"/>
                <a:cs typeface="Impact"/>
                <a:sym typeface="Impact"/>
              </a:rPr>
              <a:t>Licensed &amp; approved</a:t>
            </a:r>
            <a:endParaRPr sz="1333">
              <a:solidFill>
                <a:schemeClr val="dk1"/>
              </a:solidFill>
              <a:latin typeface="Impact"/>
              <a:ea typeface="Impact"/>
              <a:cs typeface="Impact"/>
              <a:sym typeface="Impact"/>
            </a:endParaRPr>
          </a:p>
        </p:txBody>
      </p:sp>
      <p:sp>
        <p:nvSpPr>
          <p:cNvPr id="16" name="Google Shape;561;p85">
            <a:extLst>
              <a:ext uri="{FF2B5EF4-FFF2-40B4-BE49-F238E27FC236}">
                <a16:creationId xmlns:a16="http://schemas.microsoft.com/office/drawing/2014/main" id="{AC291BBD-C739-428A-A618-B71D1EA6ED2D}"/>
              </a:ext>
            </a:extLst>
          </p:cNvPr>
          <p:cNvSpPr/>
          <p:nvPr/>
        </p:nvSpPr>
        <p:spPr>
          <a:xfrm>
            <a:off x="4422656" y="3579039"/>
            <a:ext cx="1013600" cy="231600"/>
          </a:xfrm>
          <a:prstGeom prst="rect">
            <a:avLst/>
          </a:prstGeom>
          <a:noFill/>
          <a:ln>
            <a:noFill/>
          </a:ln>
        </p:spPr>
        <p:txBody>
          <a:bodyPr spcFirstLastPara="1" wrap="square" lIns="121900" tIns="60933" rIns="121900" bIns="60933" anchor="t" anchorCtr="0">
            <a:noAutofit/>
          </a:bodyPr>
          <a:lstStyle/>
          <a:p>
            <a:r>
              <a:rPr lang="en" sz="1333">
                <a:solidFill>
                  <a:schemeClr val="dk1"/>
                </a:solidFill>
                <a:latin typeface="Impact"/>
                <a:ea typeface="Impact"/>
                <a:cs typeface="Impact"/>
                <a:sym typeface="Impact"/>
              </a:rPr>
              <a:t>Connected</a:t>
            </a:r>
            <a:endParaRPr sz="1333">
              <a:solidFill>
                <a:schemeClr val="dk1"/>
              </a:solidFill>
              <a:latin typeface="Impact"/>
              <a:ea typeface="Impact"/>
              <a:cs typeface="Impact"/>
              <a:sym typeface="Impact"/>
            </a:endParaRPr>
          </a:p>
        </p:txBody>
      </p:sp>
      <p:pic>
        <p:nvPicPr>
          <p:cNvPr id="17" name="Google Shape;562;p85" descr="license icon-02.png">
            <a:extLst>
              <a:ext uri="{FF2B5EF4-FFF2-40B4-BE49-F238E27FC236}">
                <a16:creationId xmlns:a16="http://schemas.microsoft.com/office/drawing/2014/main" id="{51E3EB1C-A04C-4F6E-8853-B139504D0796}"/>
              </a:ext>
            </a:extLst>
          </p:cNvPr>
          <p:cNvPicPr preferRelativeResize="0"/>
          <p:nvPr/>
        </p:nvPicPr>
        <p:blipFill rotWithShape="1">
          <a:blip r:embed="rId8">
            <a:alphaModFix/>
          </a:blip>
          <a:srcRect/>
          <a:stretch/>
        </p:blipFill>
        <p:spPr>
          <a:xfrm>
            <a:off x="2469003" y="2379527"/>
            <a:ext cx="1042692" cy="990933"/>
          </a:xfrm>
          <a:prstGeom prst="rect">
            <a:avLst/>
          </a:prstGeom>
          <a:noFill/>
          <a:ln>
            <a:noFill/>
          </a:ln>
        </p:spPr>
      </p:pic>
    </p:spTree>
    <p:extLst>
      <p:ext uri="{BB962C8B-B14F-4D97-AF65-F5344CB8AC3E}">
        <p14:creationId xmlns:p14="http://schemas.microsoft.com/office/powerpoint/2010/main" val="360960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r>
              <a:rPr lang="en-US" sz="4800" dirty="0">
                <a:solidFill>
                  <a:schemeClr val="bg1">
                    <a:lumMod val="65000"/>
                  </a:schemeClr>
                </a:solidFill>
                <a:latin typeface="+mn-lt"/>
                <a:ea typeface="Lato"/>
                <a:cs typeface="Lato"/>
                <a:sym typeface="Lato"/>
              </a:rPr>
              <a:t>Unit harmonization and Data Rescue</a:t>
            </a:r>
            <a:endParaRPr lang="en-US" sz="4000" dirty="0">
              <a:solidFill>
                <a:schemeClr val="bg1">
                  <a:lumMod val="65000"/>
                </a:schemeClr>
              </a:solidFill>
              <a:latin typeface="+mn-lt"/>
              <a:ea typeface="Lato"/>
              <a:cs typeface="Lato"/>
              <a:sym typeface="Lato"/>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pic>
        <p:nvPicPr>
          <p:cNvPr id="8" name="Google Shape;575;p83">
            <a:extLst>
              <a:ext uri="{FF2B5EF4-FFF2-40B4-BE49-F238E27FC236}">
                <a16:creationId xmlns:a16="http://schemas.microsoft.com/office/drawing/2014/main" id="{424ED2CE-23A6-4404-B721-1792AD1DA253}"/>
              </a:ext>
            </a:extLst>
          </p:cNvPr>
          <p:cNvPicPr preferRelativeResize="0"/>
          <p:nvPr/>
        </p:nvPicPr>
        <p:blipFill>
          <a:blip r:embed="rId5">
            <a:alphaModFix/>
          </a:blip>
          <a:stretch>
            <a:fillRect/>
          </a:stretch>
        </p:blipFill>
        <p:spPr>
          <a:xfrm>
            <a:off x="5185116" y="1314152"/>
            <a:ext cx="6926145" cy="5376815"/>
          </a:xfrm>
          <a:prstGeom prst="rect">
            <a:avLst/>
          </a:prstGeom>
          <a:noFill/>
          <a:ln>
            <a:noFill/>
          </a:ln>
        </p:spPr>
      </p:pic>
      <p:sp>
        <p:nvSpPr>
          <p:cNvPr id="9" name="Google Shape;576;p83">
            <a:extLst>
              <a:ext uri="{FF2B5EF4-FFF2-40B4-BE49-F238E27FC236}">
                <a16:creationId xmlns:a16="http://schemas.microsoft.com/office/drawing/2014/main" id="{8B038318-51E1-4100-BB37-4FFE6EEF5414}"/>
              </a:ext>
            </a:extLst>
          </p:cNvPr>
          <p:cNvSpPr txBox="1"/>
          <p:nvPr/>
        </p:nvSpPr>
        <p:spPr>
          <a:xfrm>
            <a:off x="2430584" y="3663518"/>
            <a:ext cx="2480400" cy="1375016"/>
          </a:xfrm>
          <a:prstGeom prst="rect">
            <a:avLst/>
          </a:prstGeom>
          <a:noFill/>
          <a:ln>
            <a:noFill/>
          </a:ln>
        </p:spPr>
        <p:txBody>
          <a:bodyPr spcFirstLastPara="1" wrap="square" lIns="121900" tIns="121900" rIns="121900" bIns="121900" anchor="t" anchorCtr="0">
            <a:spAutoFit/>
          </a:bodyPr>
          <a:lstStyle/>
          <a:p>
            <a:r>
              <a:rPr lang="en" sz="1467" dirty="0"/>
              <a:t>Canonical unit</a:t>
            </a:r>
            <a:endParaRPr sz="1467" dirty="0"/>
          </a:p>
          <a:p>
            <a:r>
              <a:rPr lang="en" sz="1467" dirty="0"/>
              <a:t>Uses a known conversion</a:t>
            </a:r>
            <a:endParaRPr sz="1467" dirty="0"/>
          </a:p>
          <a:p>
            <a:r>
              <a:rPr lang="en" sz="1467" dirty="0"/>
              <a:t>Unit not plausible</a:t>
            </a:r>
            <a:endParaRPr sz="1467" dirty="0"/>
          </a:p>
          <a:p>
            <a:r>
              <a:rPr lang="en" sz="1467" b="1" dirty="0"/>
              <a:t>Missing unit inferred</a:t>
            </a:r>
            <a:endParaRPr sz="1467" b="1" dirty="0"/>
          </a:p>
          <a:p>
            <a:r>
              <a:rPr lang="en" sz="1467" dirty="0"/>
              <a:t>Unit still missing</a:t>
            </a:r>
            <a:endParaRPr sz="1467" dirty="0"/>
          </a:p>
        </p:txBody>
      </p:sp>
      <p:pic>
        <p:nvPicPr>
          <p:cNvPr id="10" name="Google Shape;577;p83">
            <a:extLst>
              <a:ext uri="{FF2B5EF4-FFF2-40B4-BE49-F238E27FC236}">
                <a16:creationId xmlns:a16="http://schemas.microsoft.com/office/drawing/2014/main" id="{538AA009-82CE-4510-8059-80C760E8F368}"/>
              </a:ext>
            </a:extLst>
          </p:cNvPr>
          <p:cNvPicPr preferRelativeResize="0"/>
          <p:nvPr/>
        </p:nvPicPr>
        <p:blipFill rotWithShape="1">
          <a:blip r:embed="rId6">
            <a:alphaModFix/>
          </a:blip>
          <a:srcRect l="4997" t="29346" r="85886" b="6182"/>
          <a:stretch/>
        </p:blipFill>
        <p:spPr>
          <a:xfrm>
            <a:off x="2194399" y="3665996"/>
            <a:ext cx="345395" cy="1327157"/>
          </a:xfrm>
          <a:prstGeom prst="rect">
            <a:avLst/>
          </a:prstGeom>
          <a:noFill/>
          <a:ln>
            <a:noFill/>
          </a:ln>
        </p:spPr>
      </p:pic>
      <p:sp>
        <p:nvSpPr>
          <p:cNvPr id="11" name="Google Shape;578;p83">
            <a:extLst>
              <a:ext uri="{FF2B5EF4-FFF2-40B4-BE49-F238E27FC236}">
                <a16:creationId xmlns:a16="http://schemas.microsoft.com/office/drawing/2014/main" id="{85371BF9-4F1D-4825-8116-6807ABB1342A}"/>
              </a:ext>
            </a:extLst>
          </p:cNvPr>
          <p:cNvSpPr txBox="1"/>
          <p:nvPr/>
        </p:nvSpPr>
        <p:spPr>
          <a:xfrm>
            <a:off x="211301" y="1848382"/>
            <a:ext cx="5188013" cy="1454204"/>
          </a:xfrm>
          <a:prstGeom prst="rect">
            <a:avLst/>
          </a:prstGeom>
          <a:noFill/>
          <a:ln>
            <a:noFill/>
          </a:ln>
        </p:spPr>
        <p:txBody>
          <a:bodyPr spcFirstLastPara="1" wrap="square" lIns="121900" tIns="121900" rIns="121900" bIns="121900" anchor="t" anchorCtr="0">
            <a:spAutoFit/>
          </a:bodyPr>
          <a:lstStyle/>
          <a:p>
            <a:pPr marL="110064">
              <a:lnSpc>
                <a:spcPct val="110000"/>
              </a:lnSpc>
              <a:spcBef>
                <a:spcPts val="533"/>
              </a:spcBef>
              <a:buClr>
                <a:srgbClr val="404040"/>
              </a:buClr>
              <a:buSzPts val="1500"/>
            </a:pPr>
            <a:r>
              <a:rPr lang="en" sz="2000" dirty="0">
                <a:solidFill>
                  <a:srgbClr val="404040"/>
                </a:solidFill>
              </a:rPr>
              <a:t>~2x increase in usable data from our harmonization procedures</a:t>
            </a:r>
            <a:endParaRPr sz="2000" dirty="0">
              <a:solidFill>
                <a:srgbClr val="404040"/>
              </a:solidFill>
            </a:endParaRPr>
          </a:p>
          <a:p>
            <a:pPr marL="609585">
              <a:lnSpc>
                <a:spcPct val="110000"/>
              </a:lnSpc>
              <a:spcBef>
                <a:spcPts val="533"/>
              </a:spcBef>
              <a:spcAft>
                <a:spcPts val="533"/>
              </a:spcAft>
            </a:pPr>
            <a:endParaRPr sz="2000" dirty="0">
              <a:solidFill>
                <a:srgbClr val="404040"/>
              </a:solidFill>
            </a:endParaRPr>
          </a:p>
        </p:txBody>
      </p:sp>
      <p:cxnSp>
        <p:nvCxnSpPr>
          <p:cNvPr id="12" name="Google Shape;579;p83">
            <a:extLst>
              <a:ext uri="{FF2B5EF4-FFF2-40B4-BE49-F238E27FC236}">
                <a16:creationId xmlns:a16="http://schemas.microsoft.com/office/drawing/2014/main" id="{F200DA94-8E5F-408F-9D65-E68C6BE8E4C0}"/>
              </a:ext>
            </a:extLst>
          </p:cNvPr>
          <p:cNvCxnSpPr>
            <a:cxnSpLocks/>
          </p:cNvCxnSpPr>
          <p:nvPr/>
        </p:nvCxnSpPr>
        <p:spPr>
          <a:xfrm flipV="1">
            <a:off x="4435522" y="3687833"/>
            <a:ext cx="3030111" cy="532424"/>
          </a:xfrm>
          <a:prstGeom prst="straightConnector1">
            <a:avLst/>
          </a:prstGeom>
          <a:noFill/>
          <a:ln w="9525" cap="flat" cmpd="sng">
            <a:solidFill>
              <a:srgbClr val="000000"/>
            </a:solidFill>
            <a:prstDash val="solid"/>
            <a:round/>
            <a:headEnd type="none" w="med" len="med"/>
            <a:tailEnd type="triangle" w="med" len="med"/>
          </a:ln>
        </p:spPr>
      </p:cxnSp>
      <p:sp>
        <p:nvSpPr>
          <p:cNvPr id="13" name="Google Shape;580;p83">
            <a:extLst>
              <a:ext uri="{FF2B5EF4-FFF2-40B4-BE49-F238E27FC236}">
                <a16:creationId xmlns:a16="http://schemas.microsoft.com/office/drawing/2014/main" id="{128180F2-2DEE-4C28-8BD1-0442B7EBD137}"/>
              </a:ext>
            </a:extLst>
          </p:cNvPr>
          <p:cNvSpPr txBox="1"/>
          <p:nvPr/>
        </p:nvSpPr>
        <p:spPr>
          <a:xfrm>
            <a:off x="275942" y="1206800"/>
            <a:ext cx="4714070" cy="615513"/>
          </a:xfrm>
          <a:prstGeom prst="rect">
            <a:avLst/>
          </a:prstGeom>
          <a:noFill/>
          <a:ln>
            <a:noFill/>
          </a:ln>
        </p:spPr>
        <p:txBody>
          <a:bodyPr spcFirstLastPara="1" wrap="square" lIns="121900" tIns="121900" rIns="121900" bIns="121900" anchor="t" anchorCtr="0">
            <a:spAutoFit/>
          </a:bodyPr>
          <a:lstStyle/>
          <a:p>
            <a:r>
              <a:rPr lang="en" sz="2400" b="1" dirty="0">
                <a:solidFill>
                  <a:srgbClr val="65306C"/>
                </a:solidFill>
              </a:rPr>
              <a:t>We can rescue a lot of data!</a:t>
            </a:r>
            <a:endParaRPr sz="2400" b="1" dirty="0">
              <a:solidFill>
                <a:srgbClr val="FF9900"/>
              </a:solidFill>
            </a:endParaRPr>
          </a:p>
        </p:txBody>
      </p:sp>
    </p:spTree>
    <p:extLst>
      <p:ext uri="{BB962C8B-B14F-4D97-AF65-F5344CB8AC3E}">
        <p14:creationId xmlns:p14="http://schemas.microsoft.com/office/powerpoint/2010/main" val="2120839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ct val="88888"/>
            </a:pPr>
            <a:r>
              <a:rPr lang="en" sz="4800" b="1" dirty="0">
                <a:solidFill>
                  <a:schemeClr val="bg1">
                    <a:lumMod val="65000"/>
                  </a:schemeClr>
                </a:solidFill>
              </a:rPr>
              <a:t>Security and Privacy </a:t>
            </a:r>
            <a:endParaRPr sz="4800" b="1" dirty="0">
              <a:solidFill>
                <a:schemeClr val="bg1">
                  <a:lumMod val="65000"/>
                </a:schemeClr>
              </a:solidFill>
              <a:latin typeface="Arial"/>
              <a:ea typeface="Arial"/>
              <a:cs typeface="Arial"/>
              <a:sym typeface="Aria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pic>
        <p:nvPicPr>
          <p:cNvPr id="8" name="Google Shape;459;p58">
            <a:extLst>
              <a:ext uri="{FF2B5EF4-FFF2-40B4-BE49-F238E27FC236}">
                <a16:creationId xmlns:a16="http://schemas.microsoft.com/office/drawing/2014/main" id="{71DD897C-B4E9-47B9-A982-3D9D5B6BA675}"/>
              </a:ext>
            </a:extLst>
          </p:cNvPr>
          <p:cNvPicPr preferRelativeResize="0"/>
          <p:nvPr/>
        </p:nvPicPr>
        <p:blipFill>
          <a:blip r:embed="rId5">
            <a:alphaModFix/>
          </a:blip>
          <a:stretch>
            <a:fillRect/>
          </a:stretch>
        </p:blipFill>
        <p:spPr>
          <a:xfrm>
            <a:off x="2186091" y="2936148"/>
            <a:ext cx="6513292" cy="3754008"/>
          </a:xfrm>
          <a:prstGeom prst="rect">
            <a:avLst/>
          </a:prstGeom>
          <a:noFill/>
          <a:ln>
            <a:noFill/>
          </a:ln>
        </p:spPr>
      </p:pic>
      <p:pic>
        <p:nvPicPr>
          <p:cNvPr id="9" name="Google Shape;462;p58">
            <a:extLst>
              <a:ext uri="{FF2B5EF4-FFF2-40B4-BE49-F238E27FC236}">
                <a16:creationId xmlns:a16="http://schemas.microsoft.com/office/drawing/2014/main" id="{617A64A1-73C5-4B99-A416-6B88E1B67E74}"/>
              </a:ext>
            </a:extLst>
          </p:cNvPr>
          <p:cNvPicPr preferRelativeResize="0"/>
          <p:nvPr/>
        </p:nvPicPr>
        <p:blipFill>
          <a:blip r:embed="rId6">
            <a:alphaModFix/>
          </a:blip>
          <a:stretch>
            <a:fillRect/>
          </a:stretch>
        </p:blipFill>
        <p:spPr>
          <a:xfrm>
            <a:off x="122646" y="5720041"/>
            <a:ext cx="1175669" cy="959426"/>
          </a:xfrm>
          <a:prstGeom prst="rect">
            <a:avLst/>
          </a:prstGeom>
          <a:noFill/>
          <a:ln>
            <a:noFill/>
          </a:ln>
        </p:spPr>
      </p:pic>
      <p:sp>
        <p:nvSpPr>
          <p:cNvPr id="10" name="Rectangle 9">
            <a:extLst>
              <a:ext uri="{FF2B5EF4-FFF2-40B4-BE49-F238E27FC236}">
                <a16:creationId xmlns:a16="http://schemas.microsoft.com/office/drawing/2014/main" id="{B686F8A3-275F-4522-82DF-08E94B007154}"/>
              </a:ext>
            </a:extLst>
          </p:cNvPr>
          <p:cNvSpPr/>
          <p:nvPr/>
        </p:nvSpPr>
        <p:spPr>
          <a:xfrm>
            <a:off x="157152" y="1336933"/>
            <a:ext cx="5478011" cy="3139321"/>
          </a:xfrm>
          <a:prstGeom prst="rect">
            <a:avLst/>
          </a:prstGeom>
        </p:spPr>
        <p:txBody>
          <a:bodyPr wrap="square">
            <a:spAutoFit/>
          </a:bodyPr>
          <a:lstStyle/>
          <a:p>
            <a:r>
              <a:rPr lang="en-US" altLang="en-US" dirty="0">
                <a:latin typeface="Arial" panose="020B0604020202020204" pitchFamily="34" charset="0"/>
                <a:ea typeface="Roboto" charset="0"/>
                <a:cs typeface="Roboto" charset="0"/>
              </a:rPr>
              <a:t>Regulatory Governance</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DUA,DUR,DAC</a:t>
            </a:r>
          </a:p>
          <a:p>
            <a:r>
              <a:rPr lang="en-US" altLang="en-US" dirty="0">
                <a:latin typeface="Arial" panose="020B0604020202020204" pitchFamily="34" charset="0"/>
                <a:ea typeface="Roboto" charset="0"/>
                <a:cs typeface="Roboto" charset="0"/>
              </a:rPr>
              <a:t>Technical Security</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FISMA Certified, </a:t>
            </a:r>
            <a:r>
              <a:rPr lang="en-US" altLang="en-US" dirty="0" err="1">
                <a:latin typeface="Arial" panose="020B0604020202020204" pitchFamily="34" charset="0"/>
                <a:ea typeface="Roboto" charset="0"/>
                <a:cs typeface="Roboto" charset="0"/>
              </a:rPr>
              <a:t>FedRamp</a:t>
            </a:r>
            <a:r>
              <a:rPr lang="en-US" altLang="en-US" dirty="0">
                <a:latin typeface="Arial" panose="020B0604020202020204" pitchFamily="34" charset="0"/>
                <a:ea typeface="Roboto" charset="0"/>
                <a:cs typeface="Roboto" charset="0"/>
              </a:rPr>
              <a:t> Moderate</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Dual Factor Authentication - Institutional Login</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Data are not downloadable</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Secure Platform (Palantir)</a:t>
            </a:r>
          </a:p>
          <a:p>
            <a:r>
              <a:rPr lang="en-US" altLang="en-US" dirty="0">
                <a:latin typeface="Arial" panose="020B0604020202020204" pitchFamily="34" charset="0"/>
                <a:ea typeface="Roboto" charset="0"/>
                <a:cs typeface="Roboto" charset="0"/>
              </a:rPr>
              <a:t>Institutional Notification</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Institutional Official is in formed of DUR</a:t>
            </a:r>
          </a:p>
          <a:p>
            <a:pPr marL="285750" indent="-285750">
              <a:buFont typeface="Arial" panose="020B0604020202020204" pitchFamily="34" charset="0"/>
              <a:buChar char="•"/>
            </a:pPr>
            <a:r>
              <a:rPr lang="en-US" altLang="en-US" dirty="0">
                <a:latin typeface="Arial" panose="020B0604020202020204" pitchFamily="34" charset="0"/>
                <a:ea typeface="Roboto" charset="0"/>
                <a:cs typeface="Roboto" charset="0"/>
              </a:rPr>
              <a:t>LDS Requires letter of determination </a:t>
            </a:r>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1C3CC4C6-1361-44D3-8498-A09C731B80B3}"/>
              </a:ext>
            </a:extLst>
          </p:cNvPr>
          <p:cNvPicPr>
            <a:picLocks noChangeAspect="1"/>
          </p:cNvPicPr>
          <p:nvPr/>
        </p:nvPicPr>
        <p:blipFill>
          <a:blip r:embed="rId7"/>
          <a:stretch>
            <a:fillRect/>
          </a:stretch>
        </p:blipFill>
        <p:spPr>
          <a:xfrm>
            <a:off x="8332332" y="1336933"/>
            <a:ext cx="3702516" cy="3355242"/>
          </a:xfrm>
          <a:prstGeom prst="rect">
            <a:avLst/>
          </a:prstGeom>
        </p:spPr>
      </p:pic>
    </p:spTree>
    <p:extLst>
      <p:ext uri="{BB962C8B-B14F-4D97-AF65-F5344CB8AC3E}">
        <p14:creationId xmlns:p14="http://schemas.microsoft.com/office/powerpoint/2010/main" val="1461599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0" y="0"/>
            <a:ext cx="2696000" cy="6858000"/>
          </a:xfrm>
          <a:prstGeom prst="rect">
            <a:avLst/>
          </a:prstGeom>
          <a:solidFill>
            <a:srgbClr val="65306C"/>
          </a:solidFill>
          <a:ln>
            <a:noFill/>
          </a:ln>
        </p:spPr>
        <p:txBody>
          <a:bodyPr spcFirstLastPara="1" vert="horz" wrap="square" lIns="91433" tIns="45700" rIns="91433" bIns="45700" rtlCol="0" anchor="ctr" anchorCtr="0">
            <a:noAutofit/>
          </a:bodyPr>
          <a:lstStyle/>
          <a:p>
            <a:pPr algn="ctr">
              <a:spcBef>
                <a:spcPts val="0"/>
              </a:spcBef>
              <a:buClr>
                <a:schemeClr val="lt1"/>
              </a:buClr>
              <a:buSzPts val="2700"/>
            </a:pPr>
            <a:r>
              <a:rPr lang="en" sz="3467">
                <a:solidFill>
                  <a:schemeClr val="lt1"/>
                </a:solidFill>
              </a:rPr>
              <a:t> </a:t>
            </a:r>
            <a:endParaRPr sz="3467">
              <a:solidFill>
                <a:schemeClr val="lt1"/>
              </a:solidFill>
            </a:endParaRPr>
          </a:p>
        </p:txBody>
      </p:sp>
      <p:pic>
        <p:nvPicPr>
          <p:cNvPr id="275" name="Google Shape;275;p47"/>
          <p:cNvPicPr preferRelativeResize="0"/>
          <p:nvPr/>
        </p:nvPicPr>
        <p:blipFill rotWithShape="1">
          <a:blip r:embed="rId3">
            <a:alphaModFix/>
          </a:blip>
          <a:srcRect/>
          <a:stretch/>
        </p:blipFill>
        <p:spPr>
          <a:xfrm>
            <a:off x="316500" y="96597"/>
            <a:ext cx="1705059" cy="780803"/>
          </a:xfrm>
          <a:prstGeom prst="rect">
            <a:avLst/>
          </a:prstGeom>
          <a:noFill/>
          <a:ln>
            <a:noFill/>
          </a:ln>
        </p:spPr>
      </p:pic>
      <p:pic>
        <p:nvPicPr>
          <p:cNvPr id="276" name="Google Shape;276;p47"/>
          <p:cNvPicPr preferRelativeResize="0"/>
          <p:nvPr/>
        </p:nvPicPr>
        <p:blipFill>
          <a:blip r:embed="rId4">
            <a:alphaModFix/>
          </a:blip>
          <a:stretch>
            <a:fillRect/>
          </a:stretch>
        </p:blipFill>
        <p:spPr>
          <a:xfrm>
            <a:off x="2807367" y="343508"/>
            <a:ext cx="9262449" cy="5580500"/>
          </a:xfrm>
          <a:prstGeom prst="rect">
            <a:avLst/>
          </a:prstGeom>
          <a:noFill/>
          <a:ln>
            <a:noFill/>
          </a:ln>
        </p:spPr>
      </p:pic>
      <p:sp>
        <p:nvSpPr>
          <p:cNvPr id="277" name="Google Shape;277;p47"/>
          <p:cNvSpPr txBox="1"/>
          <p:nvPr/>
        </p:nvSpPr>
        <p:spPr>
          <a:xfrm>
            <a:off x="2784600" y="5820767"/>
            <a:ext cx="9174000" cy="866400"/>
          </a:xfrm>
          <a:prstGeom prst="rect">
            <a:avLst/>
          </a:prstGeom>
          <a:noFill/>
          <a:ln>
            <a:noFill/>
          </a:ln>
        </p:spPr>
        <p:txBody>
          <a:bodyPr spcFirstLastPara="1" wrap="square" lIns="121900" tIns="121900" rIns="121900" bIns="121900" anchor="t" anchorCtr="0">
            <a:noAutofit/>
          </a:bodyPr>
          <a:lstStyle/>
          <a:p>
            <a:pPr algn="ctr"/>
            <a:r>
              <a:rPr lang="en" sz="2133" b="1" dirty="0">
                <a:solidFill>
                  <a:srgbClr val="666666"/>
                </a:solidFill>
                <a:ea typeface="Proxima Nova"/>
                <a:cs typeface="Proxima Nova"/>
                <a:sym typeface="Proxima Nova"/>
              </a:rPr>
              <a:t>Secure, reproducible, transparent, versioned, provenanced, attributed, and shareable analytics on patient-level EHR data</a:t>
            </a:r>
            <a:r>
              <a:rPr lang="en" sz="2000" b="1" dirty="0">
                <a:solidFill>
                  <a:srgbClr val="666666"/>
                </a:solidFill>
                <a:ea typeface="Proxima Nova"/>
                <a:cs typeface="Proxima Nova"/>
                <a:sym typeface="Proxima Nova"/>
              </a:rPr>
              <a:t> </a:t>
            </a:r>
            <a:endParaRPr sz="2000" b="1" dirty="0">
              <a:solidFill>
                <a:srgbClr val="666666"/>
              </a:solidFill>
              <a:ea typeface="Proxima Nova"/>
              <a:cs typeface="Proxima Nova"/>
              <a:sym typeface="Proxima Nova"/>
            </a:endParaRPr>
          </a:p>
        </p:txBody>
      </p:sp>
      <p:sp>
        <p:nvSpPr>
          <p:cNvPr id="278" name="Google Shape;278;p47"/>
          <p:cNvSpPr txBox="1"/>
          <p:nvPr/>
        </p:nvSpPr>
        <p:spPr>
          <a:xfrm>
            <a:off x="-80433" y="2363467"/>
            <a:ext cx="2799200" cy="2216000"/>
          </a:xfrm>
          <a:prstGeom prst="rect">
            <a:avLst/>
          </a:prstGeom>
          <a:noFill/>
          <a:ln>
            <a:noFill/>
          </a:ln>
        </p:spPr>
        <p:txBody>
          <a:bodyPr spcFirstLastPara="1" wrap="square" lIns="121900" tIns="121900" rIns="121900" bIns="121900" anchor="t" anchorCtr="0">
            <a:noAutofit/>
          </a:bodyPr>
          <a:lstStyle/>
          <a:p>
            <a:pPr algn="ctr">
              <a:lnSpc>
                <a:spcPct val="90000"/>
              </a:lnSpc>
            </a:pPr>
            <a:r>
              <a:rPr lang="en" sz="3067">
                <a:solidFill>
                  <a:schemeClr val="lt1"/>
                </a:solidFill>
                <a:latin typeface="Lato"/>
                <a:ea typeface="Lato"/>
                <a:cs typeface="Lato"/>
                <a:sym typeface="Lato"/>
              </a:rPr>
              <a:t>Collaborative Analytics - N3C Secure Data Enclave</a:t>
            </a:r>
            <a:endParaRPr sz="1467">
              <a:latin typeface="Lato"/>
              <a:ea typeface="Lato"/>
              <a:cs typeface="Lato"/>
              <a:sym typeface="Lato"/>
            </a:endParaRPr>
          </a:p>
        </p:txBody>
      </p:sp>
    </p:spTree>
    <p:extLst>
      <p:ext uri="{BB962C8B-B14F-4D97-AF65-F5344CB8AC3E}">
        <p14:creationId xmlns:p14="http://schemas.microsoft.com/office/powerpoint/2010/main" val="150141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0" y="178533"/>
            <a:ext cx="12204700" cy="1158400"/>
          </a:xfrm>
          <a:prstGeom prst="rect">
            <a:avLst/>
          </a:prstGeom>
          <a:noFill/>
          <a:ln>
            <a:noFill/>
          </a:ln>
        </p:spPr>
        <p:txBody>
          <a:bodyPr spcFirstLastPara="1" vert="horz" wrap="square" lIns="91433" tIns="45700" rIns="91433" bIns="45700" rtlCol="0" anchor="ctr" anchorCtr="0">
            <a:normAutofit/>
          </a:bodyPr>
          <a:lstStyle/>
          <a:p>
            <a:pPr marL="0" lvl="0" indent="0" algn="ctr" rtl="0">
              <a:lnSpc>
                <a:spcPct val="90000"/>
              </a:lnSpc>
              <a:spcBef>
                <a:spcPts val="0"/>
              </a:spcBef>
              <a:spcAft>
                <a:spcPts val="0"/>
              </a:spcAft>
              <a:buNone/>
            </a:pPr>
            <a:r>
              <a:rPr lang="en-US" sz="4800" dirty="0">
                <a:solidFill>
                  <a:schemeClr val="bg1">
                    <a:lumMod val="65000"/>
                  </a:schemeClr>
                </a:solidFill>
                <a:latin typeface="Calibri"/>
                <a:ea typeface="Calibri"/>
                <a:cs typeface="Calibri"/>
                <a:sym typeface="Calibri"/>
              </a:rPr>
              <a:t>EHR Unique Ability to show time-based care</a:t>
            </a:r>
            <a:br>
              <a:rPr lang="en-US" sz="4800" dirty="0">
                <a:solidFill>
                  <a:schemeClr val="bg1">
                    <a:lumMod val="65000"/>
                  </a:schemeClr>
                </a:solidFill>
                <a:latin typeface="Calibri"/>
                <a:ea typeface="Calibri"/>
                <a:cs typeface="Calibri"/>
                <a:sym typeface="Calibri"/>
              </a:rPr>
            </a:br>
            <a:r>
              <a:rPr lang="en-US" sz="2200" dirty="0">
                <a:solidFill>
                  <a:schemeClr val="bg1">
                    <a:lumMod val="65000"/>
                  </a:schemeClr>
                </a:solidFill>
                <a:latin typeface="Calibri"/>
                <a:ea typeface="Calibri"/>
                <a:cs typeface="Calibri"/>
                <a:sym typeface="Calibri"/>
              </a:rPr>
              <a:t>Over time, severity has decreased and use patterns of antimicrobials and immunomodulation have shifted</a:t>
            </a:r>
            <a:endParaRPr lang="en-US" sz="4800" dirty="0">
              <a:solidFill>
                <a:schemeClr val="bg1">
                  <a:lumMod val="65000"/>
                </a:schemeClr>
              </a:solidFill>
              <a:latin typeface="Calibri"/>
              <a:ea typeface="Calibri"/>
              <a:cs typeface="Calibri"/>
              <a:sym typeface="Calibri"/>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pic>
        <p:nvPicPr>
          <p:cNvPr id="8" name="Google Shape;155;gb5400f37a0_1_13">
            <a:extLst>
              <a:ext uri="{FF2B5EF4-FFF2-40B4-BE49-F238E27FC236}">
                <a16:creationId xmlns:a16="http://schemas.microsoft.com/office/drawing/2014/main" id="{FAB5DC80-0460-4512-AE96-34BD89CB8244}"/>
              </a:ext>
            </a:extLst>
          </p:cNvPr>
          <p:cNvPicPr preferRelativeResize="0"/>
          <p:nvPr/>
        </p:nvPicPr>
        <p:blipFill rotWithShape="1">
          <a:blip r:embed="rId5">
            <a:alphaModFix/>
          </a:blip>
          <a:srcRect t="16219"/>
          <a:stretch/>
        </p:blipFill>
        <p:spPr>
          <a:xfrm>
            <a:off x="177421" y="1474280"/>
            <a:ext cx="3988825" cy="4883420"/>
          </a:xfrm>
          <a:prstGeom prst="rect">
            <a:avLst/>
          </a:prstGeom>
          <a:noFill/>
          <a:ln>
            <a:noFill/>
          </a:ln>
        </p:spPr>
      </p:pic>
      <p:pic>
        <p:nvPicPr>
          <p:cNvPr id="9" name="Google Shape;156;gb5400f37a0_1_13">
            <a:extLst>
              <a:ext uri="{FF2B5EF4-FFF2-40B4-BE49-F238E27FC236}">
                <a16:creationId xmlns:a16="http://schemas.microsoft.com/office/drawing/2014/main" id="{B28CD293-1467-4373-9413-817733D509E3}"/>
              </a:ext>
            </a:extLst>
          </p:cNvPr>
          <p:cNvPicPr preferRelativeResize="0"/>
          <p:nvPr/>
        </p:nvPicPr>
        <p:blipFill>
          <a:blip r:embed="rId6">
            <a:alphaModFix/>
          </a:blip>
          <a:stretch>
            <a:fillRect/>
          </a:stretch>
        </p:blipFill>
        <p:spPr>
          <a:xfrm>
            <a:off x="4330967" y="1494470"/>
            <a:ext cx="7861033" cy="4796399"/>
          </a:xfrm>
          <a:prstGeom prst="rect">
            <a:avLst/>
          </a:prstGeom>
          <a:noFill/>
          <a:ln>
            <a:noFill/>
          </a:ln>
        </p:spPr>
      </p:pic>
      <p:sp>
        <p:nvSpPr>
          <p:cNvPr id="10" name="Google Shape;159;gb5400f37a0_1_13">
            <a:extLst>
              <a:ext uri="{FF2B5EF4-FFF2-40B4-BE49-F238E27FC236}">
                <a16:creationId xmlns:a16="http://schemas.microsoft.com/office/drawing/2014/main" id="{3CDCDA31-9D56-41B5-BC35-7F2D174410F5}"/>
              </a:ext>
            </a:extLst>
          </p:cNvPr>
          <p:cNvSpPr txBox="1"/>
          <p:nvPr/>
        </p:nvSpPr>
        <p:spPr>
          <a:xfrm>
            <a:off x="121884" y="1090830"/>
            <a:ext cx="3748800" cy="6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a:t>Severity</a:t>
            </a:r>
            <a:endParaRPr sz="2100" dirty="0"/>
          </a:p>
        </p:txBody>
      </p:sp>
      <p:sp>
        <p:nvSpPr>
          <p:cNvPr id="11" name="Google Shape;160;gb5400f37a0_1_13">
            <a:extLst>
              <a:ext uri="{FF2B5EF4-FFF2-40B4-BE49-F238E27FC236}">
                <a16:creationId xmlns:a16="http://schemas.microsoft.com/office/drawing/2014/main" id="{65545943-3DD0-4054-B348-1F484B96B1F3}"/>
              </a:ext>
            </a:extLst>
          </p:cNvPr>
          <p:cNvSpPr txBox="1"/>
          <p:nvPr/>
        </p:nvSpPr>
        <p:spPr>
          <a:xfrm>
            <a:off x="4248134" y="1158620"/>
            <a:ext cx="3748800" cy="6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a:t>Medications</a:t>
            </a:r>
            <a:endParaRPr sz="2100" dirty="0"/>
          </a:p>
        </p:txBody>
      </p:sp>
    </p:spTree>
    <p:extLst>
      <p:ext uri="{BB962C8B-B14F-4D97-AF65-F5344CB8AC3E}">
        <p14:creationId xmlns:p14="http://schemas.microsoft.com/office/powerpoint/2010/main" val="501629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b37349e89d_1_843"/>
          <p:cNvPicPr preferRelativeResize="0"/>
          <p:nvPr/>
        </p:nvPicPr>
        <p:blipFill rotWithShape="1">
          <a:blip r:embed="rId3">
            <a:alphaModFix/>
          </a:blip>
          <a:srcRect r="52026"/>
          <a:stretch/>
        </p:blipFill>
        <p:spPr>
          <a:xfrm>
            <a:off x="2495500" y="171213"/>
            <a:ext cx="5662402" cy="2848675"/>
          </a:xfrm>
          <a:prstGeom prst="rect">
            <a:avLst/>
          </a:prstGeom>
          <a:noFill/>
          <a:ln>
            <a:noFill/>
          </a:ln>
        </p:spPr>
      </p:pic>
      <p:pic>
        <p:nvPicPr>
          <p:cNvPr id="552" name="Google Shape;552;gb37349e89d_1_843"/>
          <p:cNvPicPr preferRelativeResize="0"/>
          <p:nvPr/>
        </p:nvPicPr>
        <p:blipFill>
          <a:blip r:embed="rId4">
            <a:alphaModFix/>
          </a:blip>
          <a:stretch>
            <a:fillRect/>
          </a:stretch>
        </p:blipFill>
        <p:spPr>
          <a:xfrm>
            <a:off x="8521628" y="171228"/>
            <a:ext cx="3477543" cy="6625324"/>
          </a:xfrm>
          <a:prstGeom prst="rect">
            <a:avLst/>
          </a:prstGeom>
          <a:noFill/>
          <a:ln>
            <a:noFill/>
          </a:ln>
        </p:spPr>
      </p:pic>
      <p:sp>
        <p:nvSpPr>
          <p:cNvPr id="553" name="Google Shape;553;gb37349e89d_1_843"/>
          <p:cNvSpPr/>
          <p:nvPr/>
        </p:nvSpPr>
        <p:spPr>
          <a:xfrm>
            <a:off x="3396850" y="3238000"/>
            <a:ext cx="4014000" cy="3305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b37349e89d_1_843"/>
          <p:cNvSpPr txBox="1"/>
          <p:nvPr/>
        </p:nvSpPr>
        <p:spPr>
          <a:xfrm>
            <a:off x="3456400" y="3238001"/>
            <a:ext cx="3894900" cy="34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t>Random Forest Top 10 Predictors </a:t>
            </a:r>
            <a:endParaRPr sz="1800" b="1" dirty="0"/>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Age</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AST</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BUN</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Cr</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Glucose</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pH</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RR</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SBP</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SpO2</a:t>
            </a:r>
            <a:endParaRPr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endParaRPr>
          </a:p>
          <a:p>
            <a:pPr marL="457200" lvl="0" indent="-342900" algn="l" rtl="0">
              <a:spcBef>
                <a:spcPts val="0"/>
              </a:spcBef>
              <a:spcAft>
                <a:spcPts val="0"/>
              </a:spcAft>
              <a:buSzPts val="1800"/>
              <a:buChar char="●"/>
            </a:pPr>
            <a:r>
              <a:rPr lang="en-US"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WBC</a:t>
            </a:r>
            <a:endParaRPr dirty="0">
              <a:latin typeface="Calibri"/>
              <a:ea typeface="Calibri"/>
              <a:cs typeface="Calibri"/>
              <a:sym typeface="Calibri"/>
            </a:endParaRPr>
          </a:p>
          <a:p>
            <a:pPr marL="0" lvl="0" indent="0" algn="l" rtl="0">
              <a:spcBef>
                <a:spcPts val="0"/>
              </a:spcBef>
              <a:spcAft>
                <a:spcPts val="0"/>
              </a:spcAft>
              <a:buNone/>
            </a:pPr>
            <a:endParaRPr b="1" dirty="0">
              <a:latin typeface="Calibri"/>
              <a:ea typeface="Calibri"/>
              <a:cs typeface="Calibri"/>
              <a:sym typeface="Calibri"/>
            </a:endParaRPr>
          </a:p>
          <a:p>
            <a:pPr marL="0" lvl="0" indent="0" algn="l" rtl="0">
              <a:spcBef>
                <a:spcPts val="0"/>
              </a:spcBef>
              <a:spcAft>
                <a:spcPts val="0"/>
              </a:spcAft>
              <a:buNone/>
            </a:pPr>
            <a:endParaRPr b="1" dirty="0">
              <a:latin typeface="Calibri"/>
              <a:ea typeface="Calibri"/>
              <a:cs typeface="Calibri"/>
              <a:sym typeface="Calibri"/>
            </a:endParaRPr>
          </a:p>
        </p:txBody>
      </p:sp>
      <p:sp>
        <p:nvSpPr>
          <p:cNvPr id="555" name="Google Shape;555;gb37349e89d_1_843"/>
          <p:cNvSpPr txBox="1"/>
          <p:nvPr/>
        </p:nvSpPr>
        <p:spPr>
          <a:xfrm>
            <a:off x="4580212" y="171212"/>
            <a:ext cx="1640185" cy="190142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1600" b="1" dirty="0">
                <a:solidFill>
                  <a:srgbClr val="FFFFFF"/>
                </a:solidFill>
                <a:latin typeface="Arial Narrow"/>
                <a:ea typeface="Arial Narrow"/>
                <a:cs typeface="Arial Narrow"/>
                <a:sym typeface="Arial Narrow"/>
              </a:rPr>
              <a:t>Machine learning:</a:t>
            </a:r>
            <a:endParaRPr sz="1600" b="1" dirty="0">
              <a:solidFill>
                <a:srgbClr val="FFFFFF"/>
              </a:solidFill>
              <a:latin typeface="Arial Narrow"/>
              <a:ea typeface="Arial Narrow"/>
              <a:cs typeface="Arial Narrow"/>
              <a:sym typeface="Arial Narrow"/>
            </a:endParaRPr>
          </a:p>
          <a:p>
            <a:pPr marL="0" marR="0" lvl="0" indent="0" algn="l" rtl="0">
              <a:lnSpc>
                <a:spcPct val="90000"/>
              </a:lnSpc>
              <a:spcBef>
                <a:spcPts val="0"/>
              </a:spcBef>
              <a:spcAft>
                <a:spcPts val="0"/>
              </a:spcAft>
              <a:buNone/>
            </a:pPr>
            <a:endParaRPr sz="1600" b="1" dirty="0">
              <a:solidFill>
                <a:srgbClr val="FFFFFF"/>
              </a:solidFill>
              <a:latin typeface="Arial Narrow"/>
              <a:ea typeface="Arial Narrow"/>
              <a:cs typeface="Arial Narrow"/>
              <a:sym typeface="Arial Narrow"/>
            </a:endParaRPr>
          </a:p>
          <a:p>
            <a:pPr marL="0" marR="0" lvl="0" indent="0" algn="l" rtl="0">
              <a:lnSpc>
                <a:spcPct val="90000"/>
              </a:lnSpc>
              <a:spcBef>
                <a:spcPts val="0"/>
              </a:spcBef>
              <a:spcAft>
                <a:spcPts val="0"/>
              </a:spcAft>
              <a:buNone/>
            </a:pPr>
            <a:r>
              <a:rPr lang="en-US" sz="1600" b="1" dirty="0">
                <a:solidFill>
                  <a:srgbClr val="FFFFFF"/>
                </a:solidFill>
                <a:latin typeface="Arial Narrow"/>
                <a:ea typeface="Arial Narrow"/>
                <a:cs typeface="Arial Narrow"/>
                <a:sym typeface="Arial Narrow"/>
              </a:rPr>
              <a:t>Predict Mortality, IMV, or ECMO </a:t>
            </a:r>
            <a:endParaRPr sz="1600" b="1" dirty="0">
              <a:solidFill>
                <a:srgbClr val="FFFFFF"/>
              </a:solidFill>
              <a:latin typeface="Arial Narrow"/>
              <a:ea typeface="Arial Narrow"/>
              <a:cs typeface="Arial Narrow"/>
              <a:sym typeface="Arial Narrow"/>
            </a:endParaRPr>
          </a:p>
          <a:p>
            <a:pPr marL="0" marR="0" lvl="0" indent="0" algn="l" rtl="0">
              <a:lnSpc>
                <a:spcPct val="90000"/>
              </a:lnSpc>
              <a:spcBef>
                <a:spcPts val="0"/>
              </a:spcBef>
              <a:spcAft>
                <a:spcPts val="0"/>
              </a:spcAft>
              <a:buNone/>
            </a:pPr>
            <a:endParaRPr sz="1600" b="1" dirty="0">
              <a:solidFill>
                <a:srgbClr val="FFFFFF"/>
              </a:solidFill>
              <a:latin typeface="Arial Narrow"/>
              <a:ea typeface="Arial Narrow"/>
              <a:cs typeface="Arial Narrow"/>
              <a:sym typeface="Arial Narrow"/>
            </a:endParaRPr>
          </a:p>
        </p:txBody>
      </p:sp>
      <p:sp>
        <p:nvSpPr>
          <p:cNvPr id="556" name="Google Shape;556;gb37349e89d_1_843"/>
          <p:cNvSpPr txBox="1"/>
          <p:nvPr/>
        </p:nvSpPr>
        <p:spPr>
          <a:xfrm>
            <a:off x="6496495" y="171225"/>
            <a:ext cx="1661407" cy="8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1" dirty="0">
                <a:solidFill>
                  <a:srgbClr val="FFFFFF"/>
                </a:solidFill>
                <a:latin typeface="Arial Narrow"/>
                <a:ea typeface="Arial Narrow"/>
                <a:cs typeface="Arial Narrow"/>
                <a:sym typeface="Arial Narrow"/>
              </a:rPr>
              <a:t>Ranked list of predictive features</a:t>
            </a:r>
            <a:endParaRPr sz="1600" b="1" dirty="0">
              <a:solidFill>
                <a:srgbClr val="FFFFFF"/>
              </a:solidFill>
              <a:latin typeface="Arial Narrow"/>
              <a:ea typeface="Arial Narrow"/>
              <a:cs typeface="Arial Narrow"/>
              <a:sym typeface="Arial Narrow"/>
            </a:endParaRPr>
          </a:p>
        </p:txBody>
      </p:sp>
      <p:sp>
        <p:nvSpPr>
          <p:cNvPr id="557" name="Google Shape;557;gb37349e89d_1_843"/>
          <p:cNvSpPr/>
          <p:nvPr/>
        </p:nvSpPr>
        <p:spPr>
          <a:xfrm>
            <a:off x="7397850" y="639825"/>
            <a:ext cx="1539598" cy="5918250"/>
          </a:xfrm>
          <a:custGeom>
            <a:avLst/>
            <a:gdLst/>
            <a:ahLst/>
            <a:cxnLst/>
            <a:rect l="l" t="t" r="r" b="b"/>
            <a:pathLst>
              <a:path w="67180" h="236730" extrusionOk="0">
                <a:moveTo>
                  <a:pt x="67180" y="0"/>
                </a:moveTo>
                <a:lnTo>
                  <a:pt x="0" y="103569"/>
                </a:lnTo>
                <a:lnTo>
                  <a:pt x="799" y="236730"/>
                </a:lnTo>
                <a:lnTo>
                  <a:pt x="67180" y="46786"/>
                </a:lnTo>
                <a:close/>
              </a:path>
            </a:pathLst>
          </a:custGeom>
          <a:solidFill>
            <a:schemeClr val="lt2"/>
          </a:solidFill>
          <a:ln>
            <a:noFill/>
          </a:ln>
        </p:spPr>
      </p:sp>
      <p:sp>
        <p:nvSpPr>
          <p:cNvPr id="559" name="Google Shape;559;gb37349e89d_1_843"/>
          <p:cNvSpPr/>
          <p:nvPr/>
        </p:nvSpPr>
        <p:spPr>
          <a:xfrm>
            <a:off x="-30000" y="0"/>
            <a:ext cx="2249400" cy="6858000"/>
          </a:xfrm>
          <a:prstGeom prst="rect">
            <a:avLst/>
          </a:prstGeom>
          <a:solidFill>
            <a:srgbClr val="65306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gb37349e89d_1_843"/>
          <p:cNvPicPr preferRelativeResize="0"/>
          <p:nvPr/>
        </p:nvPicPr>
        <p:blipFill rotWithShape="1">
          <a:blip r:embed="rId5">
            <a:alphaModFix/>
          </a:blip>
          <a:srcRect l="4343" r="76066"/>
          <a:stretch/>
        </p:blipFill>
        <p:spPr>
          <a:xfrm>
            <a:off x="-30000" y="0"/>
            <a:ext cx="2249398" cy="1148233"/>
          </a:xfrm>
          <a:prstGeom prst="rect">
            <a:avLst/>
          </a:prstGeom>
          <a:noFill/>
          <a:ln>
            <a:noFill/>
          </a:ln>
        </p:spPr>
      </p:pic>
      <p:sp>
        <p:nvSpPr>
          <p:cNvPr id="561" name="Google Shape;561;gb37349e89d_1_843"/>
          <p:cNvSpPr txBox="1"/>
          <p:nvPr/>
        </p:nvSpPr>
        <p:spPr>
          <a:xfrm>
            <a:off x="49975" y="2409300"/>
            <a:ext cx="1999500" cy="15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i="1">
                <a:solidFill>
                  <a:srgbClr val="FFFFFF"/>
                </a:solidFill>
              </a:rPr>
              <a:t>First-Day ML Models to </a:t>
            </a:r>
            <a:endParaRPr sz="1800" b="1" i="1">
              <a:solidFill>
                <a:srgbClr val="FFFFFF"/>
              </a:solidFill>
            </a:endParaRPr>
          </a:p>
          <a:p>
            <a:pPr marL="0" lvl="0" indent="0" algn="l" rtl="0">
              <a:spcBef>
                <a:spcPts val="0"/>
              </a:spcBef>
              <a:spcAft>
                <a:spcPts val="0"/>
              </a:spcAft>
              <a:buNone/>
            </a:pPr>
            <a:r>
              <a:rPr lang="en-US" sz="1800" b="1" i="1">
                <a:solidFill>
                  <a:srgbClr val="FFFFFF"/>
                </a:solidFill>
              </a:rPr>
              <a:t>Predict Patient Severity</a:t>
            </a:r>
            <a:endParaRPr sz="1800" b="1" i="1">
              <a:solidFill>
                <a:srgbClr val="FFFFFF"/>
              </a:solidFill>
            </a:endParaRPr>
          </a:p>
        </p:txBody>
      </p:sp>
      <p:pic>
        <p:nvPicPr>
          <p:cNvPr id="562" name="Google Shape;562;gb37349e89d_1_843"/>
          <p:cNvPicPr preferRelativeResize="0"/>
          <p:nvPr/>
        </p:nvPicPr>
        <p:blipFill>
          <a:blip r:embed="rId6">
            <a:alphaModFix/>
          </a:blip>
          <a:stretch>
            <a:fillRect/>
          </a:stretch>
        </p:blipFill>
        <p:spPr>
          <a:xfrm>
            <a:off x="67975" y="5856184"/>
            <a:ext cx="2053439" cy="940367"/>
          </a:xfrm>
          <a:prstGeom prst="rect">
            <a:avLst/>
          </a:prstGeom>
          <a:noFill/>
          <a:ln>
            <a:noFill/>
          </a:ln>
        </p:spPr>
      </p:pic>
      <p:sp>
        <p:nvSpPr>
          <p:cNvPr id="563" name="Google Shape;563;gb37349e89d_1_843"/>
          <p:cNvSpPr txBox="1"/>
          <p:nvPr/>
        </p:nvSpPr>
        <p:spPr>
          <a:xfrm>
            <a:off x="2583124" y="238575"/>
            <a:ext cx="1466376" cy="13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1" dirty="0">
                <a:solidFill>
                  <a:schemeClr val="lt1"/>
                </a:solidFill>
                <a:latin typeface="Arial Narrow"/>
                <a:ea typeface="Arial Narrow"/>
                <a:cs typeface="Arial Narrow"/>
                <a:sym typeface="Arial Narrow"/>
              </a:rPr>
              <a:t>32k COVID</a:t>
            </a:r>
            <a:br>
              <a:rPr lang="en-US" sz="1600" b="1" dirty="0">
                <a:solidFill>
                  <a:schemeClr val="lt1"/>
                </a:solidFill>
                <a:latin typeface="Arial Narrow"/>
                <a:ea typeface="Arial Narrow"/>
                <a:cs typeface="Arial Narrow"/>
                <a:sym typeface="Arial Narrow"/>
              </a:rPr>
            </a:br>
            <a:r>
              <a:rPr lang="en-US" sz="1600" b="1" i="1" dirty="0">
                <a:solidFill>
                  <a:schemeClr val="lt1"/>
                </a:solidFill>
                <a:latin typeface="Arial Narrow"/>
                <a:ea typeface="Arial Narrow"/>
                <a:cs typeface="Arial Narrow"/>
                <a:sym typeface="Arial Narrow"/>
              </a:rPr>
              <a:t>Inpatients</a:t>
            </a:r>
            <a:br>
              <a:rPr lang="en-US" sz="1600" b="1" dirty="0">
                <a:solidFill>
                  <a:schemeClr val="lt1"/>
                </a:solidFill>
                <a:latin typeface="Arial Narrow"/>
                <a:ea typeface="Arial Narrow"/>
                <a:cs typeface="Arial Narrow"/>
                <a:sym typeface="Arial Narrow"/>
              </a:rPr>
            </a:br>
            <a:br>
              <a:rPr lang="en-US" sz="1600" b="1" dirty="0">
                <a:solidFill>
                  <a:schemeClr val="lt1"/>
                </a:solidFill>
                <a:latin typeface="Arial Narrow"/>
                <a:ea typeface="Arial Narrow"/>
                <a:cs typeface="Arial Narrow"/>
                <a:sym typeface="Arial Narrow"/>
              </a:rPr>
            </a:br>
            <a:r>
              <a:rPr lang="en-US" sz="1600" b="1" dirty="0">
                <a:solidFill>
                  <a:srgbClr val="FFFFFF"/>
                </a:solidFill>
                <a:latin typeface="Arial Narrow"/>
                <a:ea typeface="Arial Narrow"/>
                <a:cs typeface="Arial Narrow"/>
                <a:sym typeface="Arial Narrow"/>
              </a:rPr>
              <a:t>Demographics, </a:t>
            </a:r>
            <a:endParaRPr sz="1600" b="1" dirty="0">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US" sz="1600" b="1" dirty="0">
                <a:solidFill>
                  <a:srgbClr val="FFFFFF"/>
                </a:solidFill>
                <a:latin typeface="Arial Narrow"/>
                <a:ea typeface="Arial Narrow"/>
                <a:cs typeface="Arial Narrow"/>
                <a:sym typeface="Arial Narrow"/>
              </a:rPr>
              <a:t>Labs &amp; Vitals</a:t>
            </a:r>
            <a:endParaRPr sz="1600" b="1" dirty="0">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None/>
            </a:pPr>
            <a:endParaRPr b="1" dirty="0">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None/>
            </a:pPr>
            <a:endParaRPr b="1" dirty="0">
              <a:solidFill>
                <a:srgbClr val="FFFFFF"/>
              </a:solidFill>
              <a:latin typeface="Arial Narrow"/>
              <a:ea typeface="Arial Narrow"/>
              <a:cs typeface="Arial Narrow"/>
              <a:sym typeface="Arial Narrow"/>
            </a:endParaRPr>
          </a:p>
        </p:txBody>
      </p:sp>
      <p:sp>
        <p:nvSpPr>
          <p:cNvPr id="564" name="Google Shape;564;gb37349e89d_1_843"/>
          <p:cNvSpPr/>
          <p:nvPr/>
        </p:nvSpPr>
        <p:spPr>
          <a:xfrm>
            <a:off x="4910660" y="3706876"/>
            <a:ext cx="2882550" cy="2619491"/>
          </a:xfrm>
          <a:prstGeom prst="star24">
            <a:avLst>
              <a:gd name="adj" fmla="val 47191"/>
            </a:avLst>
          </a:prstGeom>
          <a:solidFill>
            <a:srgbClr val="F1C23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dirty="0">
                <a:solidFill>
                  <a:schemeClr val="dk1"/>
                </a:solidFill>
                <a:latin typeface="Arial Narrow"/>
                <a:ea typeface="Arial Narrow"/>
                <a:cs typeface="Arial Narrow"/>
                <a:sym typeface="Arial Narrow"/>
              </a:rPr>
              <a:t>✔ High confidence. </a:t>
            </a:r>
            <a:endParaRPr sz="1500" b="1" dirty="0">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US" sz="1500" b="1" dirty="0">
                <a:solidFill>
                  <a:schemeClr val="dk1"/>
                </a:solidFill>
                <a:latin typeface="Arial Narrow"/>
                <a:ea typeface="Arial Narrow"/>
                <a:cs typeface="Arial Narrow"/>
                <a:sym typeface="Arial Narrow"/>
              </a:rPr>
              <a:t>✔ Repeatable.</a:t>
            </a:r>
            <a:endParaRPr sz="1500" b="1" dirty="0">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US" sz="1500" b="1" dirty="0">
                <a:solidFill>
                  <a:schemeClr val="dk1"/>
                </a:solidFill>
                <a:latin typeface="Arial Narrow"/>
                <a:ea typeface="Arial Narrow"/>
                <a:cs typeface="Arial Narrow"/>
                <a:sym typeface="Arial Narrow"/>
              </a:rPr>
              <a:t>✔ Clinically relevant.</a:t>
            </a:r>
            <a:endParaRPr sz="1500" b="1" dirty="0">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US" sz="1500" b="1" dirty="0">
                <a:solidFill>
                  <a:schemeClr val="dk1"/>
                </a:solidFill>
                <a:latin typeface="Arial Narrow"/>
                <a:ea typeface="Arial Narrow"/>
                <a:cs typeface="Arial Narrow"/>
                <a:sym typeface="Arial Narrow"/>
              </a:rPr>
              <a:t>✔ Readily deployable.</a:t>
            </a:r>
            <a:endParaRPr sz="1500" b="1" dirty="0">
              <a:solidFill>
                <a:schemeClr val="dk1"/>
              </a:solidFill>
              <a:latin typeface="Arial Narrow"/>
              <a:ea typeface="Arial Narrow"/>
              <a:cs typeface="Arial Narrow"/>
              <a:sym typeface="Arial Narrow"/>
            </a:endParaRPr>
          </a:p>
          <a:p>
            <a:pPr marL="0" marR="0" lvl="0" indent="0" algn="l" rtl="0">
              <a:spcBef>
                <a:spcPts val="0"/>
              </a:spcBef>
              <a:spcAft>
                <a:spcPts val="0"/>
              </a:spcAft>
              <a:buClr>
                <a:schemeClr val="dk1"/>
              </a:buClr>
              <a:buSzPts val="1100"/>
              <a:buFont typeface="Arial"/>
              <a:buNone/>
            </a:pPr>
            <a:r>
              <a:rPr lang="en-US" sz="1500" b="1" dirty="0">
                <a:solidFill>
                  <a:schemeClr val="dk1"/>
                </a:solidFill>
                <a:latin typeface="Arial Narrow"/>
                <a:ea typeface="Arial Narrow"/>
                <a:cs typeface="Arial Narrow"/>
                <a:sym typeface="Arial Narrow"/>
              </a:rPr>
              <a:t>✔ Easily refined.</a:t>
            </a:r>
            <a:endParaRPr sz="1500" b="1"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None/>
            </a:pPr>
            <a:endParaRPr sz="900"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100"/>
              <a:buFont typeface="Arial"/>
              <a:buNone/>
            </a:pPr>
            <a:r>
              <a:rPr lang="en-US" sz="1300" dirty="0">
                <a:solidFill>
                  <a:schemeClr val="dk1"/>
                </a:solidFill>
                <a:latin typeface="Arial Narrow"/>
                <a:ea typeface="Arial Narrow"/>
                <a:cs typeface="Arial Narrow"/>
                <a:sym typeface="Arial Narrow"/>
              </a:rPr>
              <a:t>RF </a:t>
            </a:r>
            <a:r>
              <a:rPr lang="en-US" sz="1300" b="1" dirty="0">
                <a:solidFill>
                  <a:schemeClr val="dk1"/>
                </a:solidFill>
                <a:latin typeface="Arial Narrow"/>
                <a:ea typeface="Arial Narrow"/>
                <a:cs typeface="Arial Narrow"/>
                <a:sym typeface="Arial Narrow"/>
              </a:rPr>
              <a:t>Mar-May</a:t>
            </a:r>
            <a:r>
              <a:rPr lang="en-US" sz="1300" dirty="0">
                <a:solidFill>
                  <a:schemeClr val="dk1"/>
                </a:solidFill>
                <a:latin typeface="Arial Narrow"/>
                <a:ea typeface="Arial Narrow"/>
                <a:cs typeface="Arial Narrow"/>
                <a:sym typeface="Arial Narrow"/>
              </a:rPr>
              <a:t> AUROC: 0.864</a:t>
            </a:r>
            <a:endParaRPr sz="1300"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None/>
            </a:pPr>
            <a:r>
              <a:rPr lang="en-US" sz="1300" dirty="0">
                <a:solidFill>
                  <a:schemeClr val="dk1"/>
                </a:solidFill>
                <a:latin typeface="Arial Narrow"/>
                <a:ea typeface="Arial Narrow"/>
                <a:cs typeface="Arial Narrow"/>
                <a:sym typeface="Arial Narrow"/>
              </a:rPr>
              <a:t>RF </a:t>
            </a:r>
            <a:r>
              <a:rPr lang="en-US" sz="1300" b="1" dirty="0">
                <a:solidFill>
                  <a:schemeClr val="dk1"/>
                </a:solidFill>
                <a:latin typeface="Arial Narrow"/>
                <a:ea typeface="Arial Narrow"/>
                <a:cs typeface="Arial Narrow"/>
                <a:sym typeface="Arial Narrow"/>
              </a:rPr>
              <a:t>Jun-Oct</a:t>
            </a:r>
            <a:r>
              <a:rPr lang="en-US" sz="1300" dirty="0">
                <a:solidFill>
                  <a:schemeClr val="dk1"/>
                </a:solidFill>
                <a:latin typeface="Arial Narrow"/>
                <a:ea typeface="Arial Narrow"/>
                <a:cs typeface="Arial Narrow"/>
                <a:sym typeface="Arial Narrow"/>
              </a:rPr>
              <a:t> AUROC: 0.865</a:t>
            </a:r>
            <a:endParaRPr sz="900" dirty="0">
              <a:latin typeface="Arial Narrow"/>
              <a:ea typeface="Arial Narrow"/>
              <a:cs typeface="Arial Narrow"/>
              <a:sym typeface="Arial Narrow"/>
            </a:endParaRPr>
          </a:p>
        </p:txBody>
      </p:sp>
    </p:spTree>
    <p:extLst>
      <p:ext uri="{BB962C8B-B14F-4D97-AF65-F5344CB8AC3E}">
        <p14:creationId xmlns:p14="http://schemas.microsoft.com/office/powerpoint/2010/main" val="72929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b530e385ee_0_287"/>
          <p:cNvPicPr preferRelativeResize="0"/>
          <p:nvPr/>
        </p:nvPicPr>
        <p:blipFill rotWithShape="1">
          <a:blip r:embed="rId3">
            <a:alphaModFix/>
          </a:blip>
          <a:srcRect/>
          <a:stretch/>
        </p:blipFill>
        <p:spPr>
          <a:xfrm>
            <a:off x="76197" y="84647"/>
            <a:ext cx="1705063" cy="780801"/>
          </a:xfrm>
          <a:prstGeom prst="rect">
            <a:avLst/>
          </a:prstGeom>
          <a:noFill/>
          <a:ln>
            <a:noFill/>
          </a:ln>
        </p:spPr>
      </p:pic>
      <p:pic>
        <p:nvPicPr>
          <p:cNvPr id="191" name="Google Shape;191;gb530e385ee_0_287"/>
          <p:cNvPicPr preferRelativeResize="0"/>
          <p:nvPr/>
        </p:nvPicPr>
        <p:blipFill>
          <a:blip r:embed="rId4">
            <a:alphaModFix/>
          </a:blip>
          <a:stretch>
            <a:fillRect/>
          </a:stretch>
        </p:blipFill>
        <p:spPr>
          <a:xfrm>
            <a:off x="0" y="1244500"/>
            <a:ext cx="12192000" cy="4854800"/>
          </a:xfrm>
          <a:prstGeom prst="rect">
            <a:avLst/>
          </a:prstGeom>
          <a:noFill/>
          <a:ln>
            <a:noFill/>
          </a:ln>
        </p:spPr>
      </p:pic>
      <p:cxnSp>
        <p:nvCxnSpPr>
          <p:cNvPr id="192" name="Google Shape;192;gb530e385ee_0_287"/>
          <p:cNvCxnSpPr/>
          <p:nvPr/>
        </p:nvCxnSpPr>
        <p:spPr>
          <a:xfrm>
            <a:off x="7926075" y="3707400"/>
            <a:ext cx="0" cy="455700"/>
          </a:xfrm>
          <a:prstGeom prst="straightConnector1">
            <a:avLst/>
          </a:prstGeom>
          <a:noFill/>
          <a:ln w="19050" cap="flat" cmpd="sng">
            <a:solidFill>
              <a:srgbClr val="FFD966"/>
            </a:solidFill>
            <a:prstDash val="solid"/>
            <a:round/>
            <a:headEnd type="none" w="med" len="med"/>
            <a:tailEnd type="oval" w="med" len="med"/>
          </a:ln>
        </p:spPr>
      </p:cxnSp>
      <p:cxnSp>
        <p:nvCxnSpPr>
          <p:cNvPr id="193" name="Google Shape;193;gb530e385ee_0_287"/>
          <p:cNvCxnSpPr/>
          <p:nvPr/>
        </p:nvCxnSpPr>
        <p:spPr>
          <a:xfrm>
            <a:off x="9007075" y="3707400"/>
            <a:ext cx="0" cy="455700"/>
          </a:xfrm>
          <a:prstGeom prst="straightConnector1">
            <a:avLst/>
          </a:prstGeom>
          <a:noFill/>
          <a:ln w="28575" cap="flat" cmpd="sng">
            <a:solidFill>
              <a:srgbClr val="CC0000"/>
            </a:solidFill>
            <a:prstDash val="solid"/>
            <a:round/>
            <a:headEnd type="none" w="med" len="med"/>
            <a:tailEnd type="oval" w="med" len="med"/>
          </a:ln>
        </p:spPr>
      </p:cxnSp>
      <p:sp>
        <p:nvSpPr>
          <p:cNvPr id="194" name="Google Shape;194;gb530e385ee_0_287"/>
          <p:cNvSpPr txBox="1"/>
          <p:nvPr/>
        </p:nvSpPr>
        <p:spPr>
          <a:xfrm>
            <a:off x="4609475" y="5149200"/>
            <a:ext cx="7268400" cy="950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700" b="1">
                <a:solidFill>
                  <a:schemeClr val="dk1"/>
                </a:solidFill>
                <a:latin typeface="Calibri"/>
                <a:ea typeface="Calibri"/>
                <a:cs typeface="Calibri"/>
                <a:sym typeface="Calibri"/>
              </a:rPr>
              <a:t>Up-to-date phenotype description will always be </a:t>
            </a:r>
            <a:r>
              <a:rPr lang="en-US" sz="1700" b="1" u="sng">
                <a:solidFill>
                  <a:schemeClr val="hlink"/>
                </a:solidFill>
                <a:latin typeface="Calibri"/>
                <a:ea typeface="Calibri"/>
                <a:cs typeface="Calibri"/>
                <a:sym typeface="Calibri"/>
                <a:hlinkClick r:id="rId5"/>
              </a:rPr>
              <a:t>here</a:t>
            </a:r>
            <a:r>
              <a:rPr lang="en-US" sz="1700" b="1">
                <a:solidFill>
                  <a:schemeClr val="dk1"/>
                </a:solidFill>
                <a:latin typeface="Calibri"/>
                <a:ea typeface="Calibri"/>
                <a:cs typeface="Calibri"/>
                <a:sym typeface="Calibri"/>
              </a:rPr>
              <a:t>. </a:t>
            </a:r>
            <a:endParaRPr sz="1700" b="1">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1700" b="1">
                <a:solidFill>
                  <a:schemeClr val="dk1"/>
                </a:solidFill>
                <a:latin typeface="Calibri"/>
                <a:ea typeface="Calibri"/>
                <a:cs typeface="Calibri"/>
                <a:sym typeface="Calibri"/>
              </a:rPr>
              <a:t>Scripts for sites to extract data, customized for each data model, are </a:t>
            </a:r>
            <a:r>
              <a:rPr lang="en-US" sz="1700" b="1" u="sng">
                <a:solidFill>
                  <a:schemeClr val="hlink"/>
                </a:solidFill>
                <a:latin typeface="Calibri"/>
                <a:ea typeface="Calibri"/>
                <a:cs typeface="Calibri"/>
                <a:sym typeface="Calibri"/>
                <a:hlinkClick r:id="rId6"/>
              </a:rPr>
              <a:t>here</a:t>
            </a:r>
            <a:r>
              <a:rPr lang="en-US" sz="1700" b="1">
                <a:solidFill>
                  <a:schemeClr val="dk1"/>
                </a:solidFill>
                <a:latin typeface="Calibri"/>
                <a:ea typeface="Calibri"/>
                <a:cs typeface="Calibri"/>
                <a:sym typeface="Calibri"/>
              </a:rPr>
              <a:t>. </a:t>
            </a:r>
            <a:endParaRPr sz="1700" b="1"/>
          </a:p>
        </p:txBody>
      </p:sp>
      <p:sp>
        <p:nvSpPr>
          <p:cNvPr id="195" name="Google Shape;195;gb530e385ee_0_287"/>
          <p:cNvSpPr txBox="1"/>
          <p:nvPr/>
        </p:nvSpPr>
        <p:spPr>
          <a:xfrm>
            <a:off x="4296657" y="2548275"/>
            <a:ext cx="1145700" cy="56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latin typeface="Roboto"/>
                <a:ea typeface="Roboto"/>
                <a:cs typeface="Roboto"/>
                <a:sym typeface="Roboto"/>
              </a:rPr>
              <a:t>Field Mappings</a:t>
            </a:r>
            <a:endParaRPr sz="1600" b="1">
              <a:latin typeface="Roboto"/>
              <a:ea typeface="Roboto"/>
              <a:cs typeface="Roboto"/>
              <a:sym typeface="Roboto"/>
            </a:endParaRPr>
          </a:p>
        </p:txBody>
      </p:sp>
      <p:sp>
        <p:nvSpPr>
          <p:cNvPr id="196" name="Google Shape;196;gb530e385ee_0_287"/>
          <p:cNvSpPr txBox="1"/>
          <p:nvPr/>
        </p:nvSpPr>
        <p:spPr>
          <a:xfrm>
            <a:off x="6081162" y="2572200"/>
            <a:ext cx="1145700" cy="56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latin typeface="Roboto"/>
                <a:ea typeface="Roboto"/>
                <a:cs typeface="Roboto"/>
                <a:sym typeface="Roboto"/>
              </a:rPr>
              <a:t>Value Set Mappings</a:t>
            </a:r>
            <a:endParaRPr sz="1600" b="1">
              <a:latin typeface="Roboto"/>
              <a:ea typeface="Roboto"/>
              <a:cs typeface="Roboto"/>
              <a:sym typeface="Roboto"/>
            </a:endParaRPr>
          </a:p>
        </p:txBody>
      </p:sp>
      <p:sp>
        <p:nvSpPr>
          <p:cNvPr id="197" name="Google Shape;197;gb530e385ee_0_287"/>
          <p:cNvSpPr txBox="1"/>
          <p:nvPr/>
        </p:nvSpPr>
        <p:spPr>
          <a:xfrm>
            <a:off x="7775145" y="2476750"/>
            <a:ext cx="1145700" cy="56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latin typeface="Roboto"/>
                <a:ea typeface="Roboto"/>
                <a:cs typeface="Roboto"/>
                <a:sym typeface="Roboto"/>
              </a:rPr>
              <a:t>OMOP data</a:t>
            </a:r>
            <a:endParaRPr sz="1600" b="1">
              <a:latin typeface="Roboto"/>
              <a:ea typeface="Roboto"/>
              <a:cs typeface="Roboto"/>
              <a:sym typeface="Roboto"/>
            </a:endParaRPr>
          </a:p>
        </p:txBody>
      </p:sp>
      <p:sp>
        <p:nvSpPr>
          <p:cNvPr id="198" name="Google Shape;198;gb530e385ee_0_287"/>
          <p:cNvSpPr txBox="1"/>
          <p:nvPr/>
        </p:nvSpPr>
        <p:spPr>
          <a:xfrm>
            <a:off x="3148232" y="3206650"/>
            <a:ext cx="1145700" cy="56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EFEFEF"/>
                </a:solidFill>
                <a:latin typeface="Arial Narrow"/>
                <a:ea typeface="Arial Narrow"/>
                <a:cs typeface="Arial Narrow"/>
                <a:sym typeface="Arial Narrow"/>
              </a:rPr>
              <a:t>Ingest</a:t>
            </a:r>
            <a:endParaRPr sz="1600" b="1">
              <a:solidFill>
                <a:srgbClr val="EFEFEF"/>
              </a:solidFill>
              <a:latin typeface="Arial Narrow"/>
              <a:ea typeface="Arial Narrow"/>
              <a:cs typeface="Arial Narrow"/>
              <a:sym typeface="Arial Narrow"/>
            </a:endParaRPr>
          </a:p>
          <a:p>
            <a:pPr marL="0" lvl="0" indent="0" algn="ctr" rtl="0">
              <a:spcBef>
                <a:spcPts val="0"/>
              </a:spcBef>
              <a:spcAft>
                <a:spcPts val="0"/>
              </a:spcAft>
              <a:buNone/>
            </a:pPr>
            <a:r>
              <a:rPr lang="en-US" sz="1600" b="1">
                <a:solidFill>
                  <a:srgbClr val="EFEFEF"/>
                </a:solidFill>
                <a:latin typeface="Arial Narrow"/>
                <a:ea typeface="Arial Narrow"/>
                <a:cs typeface="Arial Narrow"/>
                <a:sym typeface="Arial Narrow"/>
              </a:rPr>
              <a:t>Server</a:t>
            </a:r>
            <a:endParaRPr sz="1600" b="1">
              <a:solidFill>
                <a:srgbClr val="EFEFEF"/>
              </a:solidFill>
              <a:latin typeface="Arial Narrow"/>
              <a:ea typeface="Arial Narrow"/>
              <a:cs typeface="Arial Narrow"/>
              <a:sym typeface="Arial Narrow"/>
            </a:endParaRPr>
          </a:p>
        </p:txBody>
      </p:sp>
      <p:sp>
        <p:nvSpPr>
          <p:cNvPr id="199" name="Google Shape;199;gb530e385ee_0_287"/>
          <p:cNvSpPr txBox="1"/>
          <p:nvPr/>
        </p:nvSpPr>
        <p:spPr>
          <a:xfrm>
            <a:off x="9371575" y="4568000"/>
            <a:ext cx="2232600" cy="4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latin typeface="Roboto"/>
                <a:ea typeface="Roboto"/>
                <a:cs typeface="Roboto"/>
                <a:sym typeface="Roboto"/>
              </a:rPr>
              <a:t>N3C Release Data Set</a:t>
            </a:r>
            <a:endParaRPr sz="1600" b="1">
              <a:latin typeface="Roboto"/>
              <a:ea typeface="Roboto"/>
              <a:cs typeface="Roboto"/>
              <a:sym typeface="Roboto"/>
            </a:endParaRPr>
          </a:p>
        </p:txBody>
      </p:sp>
      <p:cxnSp>
        <p:nvCxnSpPr>
          <p:cNvPr id="200" name="Google Shape;200;gb530e385ee_0_287"/>
          <p:cNvCxnSpPr/>
          <p:nvPr/>
        </p:nvCxnSpPr>
        <p:spPr>
          <a:xfrm>
            <a:off x="4061900" y="3488950"/>
            <a:ext cx="1615200" cy="0"/>
          </a:xfrm>
          <a:prstGeom prst="straightConnector1">
            <a:avLst/>
          </a:prstGeom>
          <a:noFill/>
          <a:ln w="38100" cap="flat" cmpd="sng">
            <a:solidFill>
              <a:schemeClr val="dk2"/>
            </a:solidFill>
            <a:prstDash val="solid"/>
            <a:round/>
            <a:headEnd type="none" w="med" len="med"/>
            <a:tailEnd type="triangle" w="med" len="med"/>
          </a:ln>
        </p:spPr>
      </p:cxnSp>
      <p:cxnSp>
        <p:nvCxnSpPr>
          <p:cNvPr id="201" name="Google Shape;201;gb530e385ee_0_287"/>
          <p:cNvCxnSpPr/>
          <p:nvPr/>
        </p:nvCxnSpPr>
        <p:spPr>
          <a:xfrm>
            <a:off x="6065650" y="3514900"/>
            <a:ext cx="1173900" cy="0"/>
          </a:xfrm>
          <a:prstGeom prst="straightConnector1">
            <a:avLst/>
          </a:prstGeom>
          <a:noFill/>
          <a:ln w="38100" cap="flat" cmpd="sng">
            <a:solidFill>
              <a:schemeClr val="dk2"/>
            </a:solidFill>
            <a:prstDash val="solid"/>
            <a:round/>
            <a:headEnd type="none" w="med" len="med"/>
            <a:tailEnd type="triangle" w="med" len="med"/>
          </a:ln>
        </p:spPr>
      </p:cxnSp>
      <p:cxnSp>
        <p:nvCxnSpPr>
          <p:cNvPr id="202" name="Google Shape;202;gb530e385ee_0_287"/>
          <p:cNvCxnSpPr/>
          <p:nvPr/>
        </p:nvCxnSpPr>
        <p:spPr>
          <a:xfrm>
            <a:off x="7696725" y="3514900"/>
            <a:ext cx="313500" cy="0"/>
          </a:xfrm>
          <a:prstGeom prst="straightConnector1">
            <a:avLst/>
          </a:prstGeom>
          <a:noFill/>
          <a:ln w="38100" cap="flat" cmpd="sng">
            <a:solidFill>
              <a:schemeClr val="dk2"/>
            </a:solidFill>
            <a:prstDash val="solid"/>
            <a:round/>
            <a:headEnd type="none" w="med" len="med"/>
            <a:tailEnd type="triangle" w="med" len="med"/>
          </a:ln>
        </p:spPr>
      </p:cxnSp>
      <p:cxnSp>
        <p:nvCxnSpPr>
          <p:cNvPr id="203" name="Google Shape;203;gb530e385ee_0_287"/>
          <p:cNvCxnSpPr/>
          <p:nvPr/>
        </p:nvCxnSpPr>
        <p:spPr>
          <a:xfrm>
            <a:off x="8820475" y="3514900"/>
            <a:ext cx="373200" cy="0"/>
          </a:xfrm>
          <a:prstGeom prst="straightConnector1">
            <a:avLst/>
          </a:prstGeom>
          <a:noFill/>
          <a:ln w="38100" cap="flat" cmpd="sng">
            <a:solidFill>
              <a:srgbClr val="CC0000"/>
            </a:solidFill>
            <a:prstDash val="solid"/>
            <a:round/>
            <a:headEnd type="none" w="med" len="med"/>
            <a:tailEnd type="triangle" w="med" len="med"/>
          </a:ln>
        </p:spPr>
      </p:cxnSp>
      <p:sp>
        <p:nvSpPr>
          <p:cNvPr id="204" name="Google Shape;204;gb530e385ee_0_287"/>
          <p:cNvSpPr txBox="1"/>
          <p:nvPr/>
        </p:nvSpPr>
        <p:spPr>
          <a:xfrm>
            <a:off x="5387125" y="4263200"/>
            <a:ext cx="2666100" cy="4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F6B26B"/>
                </a:solidFill>
                <a:latin typeface="Roboto"/>
                <a:ea typeface="Roboto"/>
                <a:cs typeface="Roboto"/>
                <a:sym typeface="Roboto"/>
              </a:rPr>
              <a:t>Data Quality Checks</a:t>
            </a:r>
            <a:endParaRPr sz="1600" b="1">
              <a:solidFill>
                <a:srgbClr val="F6B26B"/>
              </a:solidFill>
              <a:latin typeface="Roboto"/>
              <a:ea typeface="Roboto"/>
              <a:cs typeface="Roboto"/>
              <a:sym typeface="Roboto"/>
            </a:endParaRPr>
          </a:p>
        </p:txBody>
      </p:sp>
      <p:cxnSp>
        <p:nvCxnSpPr>
          <p:cNvPr id="205" name="Google Shape;205;gb530e385ee_0_287"/>
          <p:cNvCxnSpPr/>
          <p:nvPr/>
        </p:nvCxnSpPr>
        <p:spPr>
          <a:xfrm>
            <a:off x="4679625" y="3781500"/>
            <a:ext cx="0" cy="381600"/>
          </a:xfrm>
          <a:prstGeom prst="straightConnector1">
            <a:avLst/>
          </a:prstGeom>
          <a:noFill/>
          <a:ln w="19050" cap="flat" cmpd="sng">
            <a:solidFill>
              <a:srgbClr val="FFD966"/>
            </a:solidFill>
            <a:prstDash val="solid"/>
            <a:round/>
            <a:headEnd type="none" w="med" len="med"/>
            <a:tailEnd type="oval" w="med" len="med"/>
          </a:ln>
        </p:spPr>
      </p:cxnSp>
      <p:cxnSp>
        <p:nvCxnSpPr>
          <p:cNvPr id="206" name="Google Shape;206;gb530e385ee_0_287"/>
          <p:cNvCxnSpPr/>
          <p:nvPr/>
        </p:nvCxnSpPr>
        <p:spPr>
          <a:xfrm>
            <a:off x="5367875" y="3781500"/>
            <a:ext cx="0" cy="381600"/>
          </a:xfrm>
          <a:prstGeom prst="straightConnector1">
            <a:avLst/>
          </a:prstGeom>
          <a:noFill/>
          <a:ln w="19050" cap="flat" cmpd="sng">
            <a:solidFill>
              <a:srgbClr val="FFD966"/>
            </a:solidFill>
            <a:prstDash val="solid"/>
            <a:round/>
            <a:headEnd type="none" w="med" len="med"/>
            <a:tailEnd type="oval" w="med" len="med"/>
          </a:ln>
        </p:spPr>
      </p:cxnSp>
      <p:cxnSp>
        <p:nvCxnSpPr>
          <p:cNvPr id="207" name="Google Shape;207;gb530e385ee_0_287"/>
          <p:cNvCxnSpPr/>
          <p:nvPr/>
        </p:nvCxnSpPr>
        <p:spPr>
          <a:xfrm>
            <a:off x="6262375" y="3781500"/>
            <a:ext cx="0" cy="381600"/>
          </a:xfrm>
          <a:prstGeom prst="straightConnector1">
            <a:avLst/>
          </a:prstGeom>
          <a:noFill/>
          <a:ln w="19050" cap="flat" cmpd="sng">
            <a:solidFill>
              <a:srgbClr val="FFD966"/>
            </a:solidFill>
            <a:prstDash val="solid"/>
            <a:round/>
            <a:headEnd type="none" w="med" len="med"/>
            <a:tailEnd type="oval" w="med" len="med"/>
          </a:ln>
        </p:spPr>
      </p:cxnSp>
      <p:cxnSp>
        <p:nvCxnSpPr>
          <p:cNvPr id="208" name="Google Shape;208;gb530e385ee_0_287"/>
          <p:cNvCxnSpPr/>
          <p:nvPr/>
        </p:nvCxnSpPr>
        <p:spPr>
          <a:xfrm>
            <a:off x="7132325" y="3781500"/>
            <a:ext cx="0" cy="381600"/>
          </a:xfrm>
          <a:prstGeom prst="straightConnector1">
            <a:avLst/>
          </a:prstGeom>
          <a:noFill/>
          <a:ln w="19050" cap="flat" cmpd="sng">
            <a:solidFill>
              <a:srgbClr val="FFD966"/>
            </a:solidFill>
            <a:prstDash val="solid"/>
            <a:round/>
            <a:headEnd type="none" w="med" len="med"/>
            <a:tailEnd type="oval" w="med" len="med"/>
          </a:ln>
        </p:spPr>
      </p:cxnSp>
      <p:sp>
        <p:nvSpPr>
          <p:cNvPr id="209" name="Google Shape;209;gb530e385ee_0_287"/>
          <p:cNvSpPr txBox="1"/>
          <p:nvPr/>
        </p:nvSpPr>
        <p:spPr>
          <a:xfrm>
            <a:off x="8199475" y="4160750"/>
            <a:ext cx="1615200" cy="4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CC0000"/>
                </a:solidFill>
                <a:latin typeface="Roboto"/>
                <a:ea typeface="Roboto"/>
                <a:cs typeface="Roboto"/>
                <a:sym typeface="Roboto"/>
              </a:rPr>
              <a:t>Final QC</a:t>
            </a:r>
            <a:endParaRPr sz="1600" b="1">
              <a:solidFill>
                <a:srgbClr val="CC0000"/>
              </a:solidFill>
              <a:latin typeface="Roboto"/>
              <a:ea typeface="Roboto"/>
              <a:cs typeface="Roboto"/>
              <a:sym typeface="Roboto"/>
            </a:endParaRPr>
          </a:p>
        </p:txBody>
      </p:sp>
      <p:pic>
        <p:nvPicPr>
          <p:cNvPr id="211" name="Google Shape;211;gb530e385ee_0_287"/>
          <p:cNvPicPr preferRelativeResize="0"/>
          <p:nvPr/>
        </p:nvPicPr>
        <p:blipFill rotWithShape="1">
          <a:blip r:embed="rId3">
            <a:alphaModFix/>
          </a:blip>
          <a:srcRect/>
          <a:stretch/>
        </p:blipFill>
        <p:spPr>
          <a:xfrm>
            <a:off x="76197" y="84647"/>
            <a:ext cx="1705063" cy="780801"/>
          </a:xfrm>
          <a:prstGeom prst="rect">
            <a:avLst/>
          </a:prstGeom>
          <a:noFill/>
          <a:ln>
            <a:noFill/>
          </a:ln>
        </p:spPr>
      </p:pic>
      <p:sp>
        <p:nvSpPr>
          <p:cNvPr id="213" name="Google Shape;213;gb530e385ee_0_287"/>
          <p:cNvSpPr txBox="1"/>
          <p:nvPr/>
        </p:nvSpPr>
        <p:spPr>
          <a:xfrm>
            <a:off x="2502775" y="428125"/>
            <a:ext cx="9304200" cy="523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4000">
                <a:solidFill>
                  <a:schemeClr val="lt1"/>
                </a:solidFill>
                <a:latin typeface="Calibri"/>
                <a:ea typeface="Calibri"/>
                <a:cs typeface="Calibri"/>
                <a:sym typeface="Calibri"/>
              </a:rPr>
              <a:t>Data Ingestion &amp; Harmonization </a:t>
            </a:r>
            <a:r>
              <a:rPr lang="en-US" sz="400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Pipeline</a:t>
            </a:r>
            <a:endParaRPr sz="4000">
              <a:solidFill>
                <a:schemeClr val="lt1"/>
              </a:solidFill>
              <a:latin typeface="Calibri"/>
              <a:ea typeface="Calibri"/>
              <a:cs typeface="Calibri"/>
              <a:sym typeface="Calibri"/>
            </a:endParaRPr>
          </a:p>
        </p:txBody>
      </p:sp>
      <p:sp>
        <p:nvSpPr>
          <p:cNvPr id="214" name="Google Shape;214;gb530e385ee_0_287"/>
          <p:cNvSpPr txBox="1"/>
          <p:nvPr/>
        </p:nvSpPr>
        <p:spPr>
          <a:xfrm>
            <a:off x="417975" y="5107432"/>
            <a:ext cx="1173900" cy="564600"/>
          </a:xfrm>
          <a:prstGeom prst="rect">
            <a:avLst/>
          </a:prstGeom>
          <a:solidFill>
            <a:srgbClr val="FFFFFF"/>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400" b="1" dirty="0">
                <a:solidFill>
                  <a:schemeClr val="tx1">
                    <a:lumMod val="65000"/>
                    <a:lumOff val="35000"/>
                  </a:schemeClr>
                </a:solidFill>
                <a:highlight>
                  <a:srgbClr val="FFFFFF"/>
                </a:highlight>
                <a:latin typeface="Arial Narrow"/>
                <a:ea typeface="Arial Narrow"/>
                <a:cs typeface="Arial Narrow"/>
                <a:sym typeface="Arial Narrow"/>
              </a:rPr>
              <a:t>FHIR</a:t>
            </a:r>
            <a:endParaRPr sz="2400" b="1" dirty="0">
              <a:solidFill>
                <a:schemeClr val="tx1">
                  <a:lumMod val="65000"/>
                  <a:lumOff val="35000"/>
                </a:schemeClr>
              </a:solidFill>
              <a:highlight>
                <a:srgbClr val="FFFFFF"/>
              </a:highlight>
              <a:latin typeface="Arial Narrow"/>
              <a:ea typeface="Arial Narrow"/>
              <a:cs typeface="Arial Narrow"/>
              <a:sym typeface="Arial Narrow"/>
            </a:endParaRPr>
          </a:p>
        </p:txBody>
      </p:sp>
      <p:sp>
        <p:nvSpPr>
          <p:cNvPr id="27" name="Google Shape;153;p20">
            <a:extLst>
              <a:ext uri="{FF2B5EF4-FFF2-40B4-BE49-F238E27FC236}">
                <a16:creationId xmlns:a16="http://schemas.microsoft.com/office/drawing/2014/main" id="{5768777B-A256-40A3-9559-9E2F4C965817}"/>
              </a:ext>
            </a:extLst>
          </p:cNvPr>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28" name="Google Shape;154;p20">
            <a:extLst>
              <a:ext uri="{FF2B5EF4-FFF2-40B4-BE49-F238E27FC236}">
                <a16:creationId xmlns:a16="http://schemas.microsoft.com/office/drawing/2014/main" id="{0AE1BFA6-6C9F-4100-8DE5-4BAD9911A21A}"/>
              </a:ext>
            </a:extLst>
          </p:cNvPr>
          <p:cNvSpPr/>
          <p:nvPr/>
        </p:nvSpPr>
        <p:spPr>
          <a:xfrm>
            <a:off x="4311"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9" name="Google Shape;155;p20">
            <a:extLst>
              <a:ext uri="{FF2B5EF4-FFF2-40B4-BE49-F238E27FC236}">
                <a16:creationId xmlns:a16="http://schemas.microsoft.com/office/drawing/2014/main" id="{6E64F703-DD0D-4929-80D8-CDBCF46FFE1E}"/>
              </a:ext>
            </a:extLst>
          </p:cNvPr>
          <p:cNvPicPr preferRelativeResize="0"/>
          <p:nvPr/>
        </p:nvPicPr>
        <p:blipFill>
          <a:blip r:embed="rId7">
            <a:alphaModFix/>
          </a:blip>
          <a:stretch>
            <a:fillRect/>
          </a:stretch>
        </p:blipFill>
        <p:spPr>
          <a:xfrm>
            <a:off x="9949901" y="6357700"/>
            <a:ext cx="1962772" cy="436800"/>
          </a:xfrm>
          <a:prstGeom prst="rect">
            <a:avLst/>
          </a:prstGeom>
          <a:noFill/>
          <a:ln>
            <a:noFill/>
          </a:ln>
        </p:spPr>
      </p:pic>
      <p:pic>
        <p:nvPicPr>
          <p:cNvPr id="30" name="Google Shape;156;p20">
            <a:extLst>
              <a:ext uri="{FF2B5EF4-FFF2-40B4-BE49-F238E27FC236}">
                <a16:creationId xmlns:a16="http://schemas.microsoft.com/office/drawing/2014/main" id="{81E4F057-84A1-41F8-8E4A-17AE80BC0F17}"/>
              </a:ext>
            </a:extLst>
          </p:cNvPr>
          <p:cNvPicPr preferRelativeResize="0"/>
          <p:nvPr/>
        </p:nvPicPr>
        <p:blipFill>
          <a:blip r:embed="rId8">
            <a:alphaModFix/>
          </a:blip>
          <a:stretch>
            <a:fillRect/>
          </a:stretch>
        </p:blipFill>
        <p:spPr>
          <a:xfrm>
            <a:off x="9299267" y="6320496"/>
            <a:ext cx="527731" cy="479200"/>
          </a:xfrm>
          <a:prstGeom prst="rect">
            <a:avLst/>
          </a:prstGeom>
          <a:noFill/>
          <a:ln>
            <a:noFill/>
          </a:ln>
        </p:spPr>
      </p:pic>
      <p:sp>
        <p:nvSpPr>
          <p:cNvPr id="31" name="Google Shape;157;p20">
            <a:extLst>
              <a:ext uri="{FF2B5EF4-FFF2-40B4-BE49-F238E27FC236}">
                <a16:creationId xmlns:a16="http://schemas.microsoft.com/office/drawing/2014/main" id="{4D1F3A85-08A5-49EC-BD9C-8012228B06B2}"/>
              </a:ext>
            </a:extLst>
          </p:cNvPr>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33" name="Google Shape;213;gb530e385ee_0_287">
            <a:extLst>
              <a:ext uri="{FF2B5EF4-FFF2-40B4-BE49-F238E27FC236}">
                <a16:creationId xmlns:a16="http://schemas.microsoft.com/office/drawing/2014/main" id="{A1D2871A-BA66-4850-B3FC-DC5C1C00B2E6}"/>
              </a:ext>
            </a:extLst>
          </p:cNvPr>
          <p:cNvSpPr txBox="1"/>
          <p:nvPr/>
        </p:nvSpPr>
        <p:spPr>
          <a:xfrm>
            <a:off x="27525" y="169725"/>
            <a:ext cx="9304200" cy="5232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US" sz="3600" dirty="0">
                <a:solidFill>
                  <a:schemeClr val="bg1">
                    <a:lumMod val="65000"/>
                  </a:schemeClr>
                </a:solidFill>
                <a:latin typeface="Calibri"/>
                <a:ea typeface="Calibri"/>
                <a:cs typeface="Calibri"/>
                <a:sym typeface="Calibri"/>
              </a:rPr>
              <a:t>Data Ingestion &amp; Harmonization </a:t>
            </a:r>
            <a:r>
              <a:rPr lang="en-US" sz="3600" dirty="0">
                <a:solidFill>
                  <a:schemeClr val="bg1">
                    <a:lumMod val="65000"/>
                  </a:schemeClr>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Pipeline</a:t>
            </a:r>
            <a:endParaRPr sz="3600" dirty="0">
              <a:solidFill>
                <a:schemeClr val="bg1">
                  <a:lumMod val="65000"/>
                </a:schemeClr>
              </a:solidFill>
              <a:latin typeface="Calibri"/>
              <a:ea typeface="Calibri"/>
              <a:cs typeface="Calibri"/>
              <a:sym typeface="Calibri"/>
            </a:endParaRPr>
          </a:p>
        </p:txBody>
      </p:sp>
    </p:spTree>
    <p:extLst>
      <p:ext uri="{BB962C8B-B14F-4D97-AF65-F5344CB8AC3E}">
        <p14:creationId xmlns:p14="http://schemas.microsoft.com/office/powerpoint/2010/main" val="342478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indent="609585">
              <a:lnSpc>
                <a:spcPct val="90000"/>
              </a:lnSpc>
              <a:buClr>
                <a:schemeClr val="lt1"/>
              </a:buClr>
              <a:buSzPts val="3000"/>
            </a:pPr>
            <a:r>
              <a:rPr lang="en-US" sz="4800" dirty="0">
                <a:solidFill>
                  <a:schemeClr val="bg1">
                    <a:lumMod val="65000"/>
                  </a:schemeClr>
                </a:solidFill>
                <a:effectLst/>
                <a:latin typeface="Roboto"/>
              </a:rPr>
              <a:t>Empirical </a:t>
            </a:r>
            <a:r>
              <a:rPr lang="en-US" sz="4800" dirty="0">
                <a:solidFill>
                  <a:schemeClr val="bg1">
                    <a:lumMod val="65000"/>
                  </a:schemeClr>
                </a:solidFill>
                <a:latin typeface="Roboto"/>
                <a:ea typeface="Calibri"/>
                <a:cs typeface="Calibri"/>
                <a:sym typeface="Calibri"/>
              </a:rPr>
              <a:t>Definition of Long-COVID </a:t>
            </a: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pic>
        <p:nvPicPr>
          <p:cNvPr id="8" name="Google Shape;634;p55">
            <a:extLst>
              <a:ext uri="{FF2B5EF4-FFF2-40B4-BE49-F238E27FC236}">
                <a16:creationId xmlns:a16="http://schemas.microsoft.com/office/drawing/2014/main" id="{C6681BDC-143C-434C-9203-896E4DA7B88B}"/>
              </a:ext>
            </a:extLst>
          </p:cNvPr>
          <p:cNvPicPr preferRelativeResize="0"/>
          <p:nvPr/>
        </p:nvPicPr>
        <p:blipFill>
          <a:blip r:embed="rId5">
            <a:alphaModFix/>
          </a:blip>
          <a:stretch>
            <a:fillRect/>
          </a:stretch>
        </p:blipFill>
        <p:spPr>
          <a:xfrm>
            <a:off x="-11899" y="1621103"/>
            <a:ext cx="7366132" cy="5049165"/>
          </a:xfrm>
          <a:prstGeom prst="rect">
            <a:avLst/>
          </a:prstGeom>
          <a:noFill/>
          <a:ln>
            <a:noFill/>
          </a:ln>
        </p:spPr>
      </p:pic>
      <p:sp>
        <p:nvSpPr>
          <p:cNvPr id="9" name="Google Shape;640;p55">
            <a:extLst>
              <a:ext uri="{FF2B5EF4-FFF2-40B4-BE49-F238E27FC236}">
                <a16:creationId xmlns:a16="http://schemas.microsoft.com/office/drawing/2014/main" id="{58059942-33D8-4869-81F4-E86EE8F4786C}"/>
              </a:ext>
            </a:extLst>
          </p:cNvPr>
          <p:cNvSpPr txBox="1"/>
          <p:nvPr/>
        </p:nvSpPr>
        <p:spPr>
          <a:xfrm>
            <a:off x="2984500" y="1092551"/>
            <a:ext cx="443200" cy="595059"/>
          </a:xfrm>
          <a:prstGeom prst="rect">
            <a:avLst/>
          </a:prstGeom>
          <a:noFill/>
          <a:ln>
            <a:noFill/>
          </a:ln>
        </p:spPr>
        <p:txBody>
          <a:bodyPr spcFirstLastPara="1" wrap="square" lIns="121900" tIns="121900" rIns="121900" bIns="121900" anchor="t" anchorCtr="0">
            <a:spAutoFit/>
          </a:bodyPr>
          <a:lstStyle/>
          <a:p>
            <a:r>
              <a:rPr lang="en" sz="2267">
                <a:solidFill>
                  <a:srgbClr val="E69138"/>
                </a:solidFill>
              </a:rPr>
              <a:t>7</a:t>
            </a:r>
            <a:endParaRPr sz="2267">
              <a:solidFill>
                <a:srgbClr val="E69138"/>
              </a:solidFill>
            </a:endParaRPr>
          </a:p>
        </p:txBody>
      </p:sp>
      <p:sp>
        <p:nvSpPr>
          <p:cNvPr id="10" name="Google Shape;641;p55">
            <a:extLst>
              <a:ext uri="{FF2B5EF4-FFF2-40B4-BE49-F238E27FC236}">
                <a16:creationId xmlns:a16="http://schemas.microsoft.com/office/drawing/2014/main" id="{9DFD77DD-A16E-4E0C-B3F1-5E2115F867CF}"/>
              </a:ext>
            </a:extLst>
          </p:cNvPr>
          <p:cNvSpPr txBox="1"/>
          <p:nvPr/>
        </p:nvSpPr>
        <p:spPr>
          <a:xfrm>
            <a:off x="1697800" y="1092552"/>
            <a:ext cx="766000" cy="595059"/>
          </a:xfrm>
          <a:prstGeom prst="rect">
            <a:avLst/>
          </a:prstGeom>
          <a:noFill/>
          <a:ln>
            <a:noFill/>
          </a:ln>
        </p:spPr>
        <p:txBody>
          <a:bodyPr spcFirstLastPara="1" wrap="square" lIns="121900" tIns="121900" rIns="121900" bIns="121900" anchor="t" anchorCtr="0">
            <a:spAutoFit/>
          </a:bodyPr>
          <a:lstStyle/>
          <a:p>
            <a:r>
              <a:rPr lang="en" sz="2267">
                <a:solidFill>
                  <a:srgbClr val="E69138"/>
                </a:solidFill>
              </a:rPr>
              <a:t>141</a:t>
            </a:r>
            <a:endParaRPr sz="2267">
              <a:solidFill>
                <a:srgbClr val="E69138"/>
              </a:solidFill>
            </a:endParaRPr>
          </a:p>
        </p:txBody>
      </p:sp>
      <p:sp>
        <p:nvSpPr>
          <p:cNvPr id="11" name="Google Shape;642;p55">
            <a:extLst>
              <a:ext uri="{FF2B5EF4-FFF2-40B4-BE49-F238E27FC236}">
                <a16:creationId xmlns:a16="http://schemas.microsoft.com/office/drawing/2014/main" id="{B737F4A9-6A45-449E-9517-B67B191A8415}"/>
              </a:ext>
            </a:extLst>
          </p:cNvPr>
          <p:cNvSpPr txBox="1"/>
          <p:nvPr/>
        </p:nvSpPr>
        <p:spPr>
          <a:xfrm>
            <a:off x="648784" y="1092551"/>
            <a:ext cx="648000" cy="595059"/>
          </a:xfrm>
          <a:prstGeom prst="rect">
            <a:avLst/>
          </a:prstGeom>
          <a:noFill/>
          <a:ln>
            <a:noFill/>
          </a:ln>
        </p:spPr>
        <p:txBody>
          <a:bodyPr spcFirstLastPara="1" wrap="square" lIns="121900" tIns="121900" rIns="121900" bIns="121900" anchor="t" anchorCtr="0">
            <a:spAutoFit/>
          </a:bodyPr>
          <a:lstStyle/>
          <a:p>
            <a:r>
              <a:rPr lang="en" sz="2267">
                <a:solidFill>
                  <a:srgbClr val="E69138"/>
                </a:solidFill>
              </a:rPr>
              <a:t>40</a:t>
            </a:r>
            <a:endParaRPr sz="2267">
              <a:solidFill>
                <a:srgbClr val="E69138"/>
              </a:solidFill>
            </a:endParaRPr>
          </a:p>
        </p:txBody>
      </p:sp>
      <p:pic>
        <p:nvPicPr>
          <p:cNvPr id="12" name="Google Shape;643;p55">
            <a:extLst>
              <a:ext uri="{FF2B5EF4-FFF2-40B4-BE49-F238E27FC236}">
                <a16:creationId xmlns:a16="http://schemas.microsoft.com/office/drawing/2014/main" id="{0D8E3365-66FE-4384-AF58-3475845088C9}"/>
              </a:ext>
            </a:extLst>
          </p:cNvPr>
          <p:cNvPicPr preferRelativeResize="0"/>
          <p:nvPr/>
        </p:nvPicPr>
        <p:blipFill>
          <a:blip r:embed="rId6">
            <a:alphaModFix/>
          </a:blip>
          <a:stretch>
            <a:fillRect/>
          </a:stretch>
        </p:blipFill>
        <p:spPr>
          <a:xfrm>
            <a:off x="7537166" y="1658533"/>
            <a:ext cx="4431367" cy="3425856"/>
          </a:xfrm>
          <a:prstGeom prst="rect">
            <a:avLst/>
          </a:prstGeom>
          <a:noFill/>
          <a:ln>
            <a:noFill/>
          </a:ln>
        </p:spPr>
      </p:pic>
      <p:sp>
        <p:nvSpPr>
          <p:cNvPr id="13" name="Google Shape;644;p55">
            <a:extLst>
              <a:ext uri="{FF2B5EF4-FFF2-40B4-BE49-F238E27FC236}">
                <a16:creationId xmlns:a16="http://schemas.microsoft.com/office/drawing/2014/main" id="{8D1436B5-E202-4CCD-9353-8FE98860F372}"/>
              </a:ext>
            </a:extLst>
          </p:cNvPr>
          <p:cNvSpPr txBox="1"/>
          <p:nvPr/>
        </p:nvSpPr>
        <p:spPr>
          <a:xfrm>
            <a:off x="7710367" y="5643301"/>
            <a:ext cx="4431200" cy="1025753"/>
          </a:xfrm>
          <a:prstGeom prst="rect">
            <a:avLst/>
          </a:prstGeom>
          <a:noFill/>
          <a:ln>
            <a:noFill/>
          </a:ln>
        </p:spPr>
        <p:txBody>
          <a:bodyPr spcFirstLastPara="1" wrap="square" lIns="121900" tIns="121900" rIns="121900" bIns="121900" anchor="t" anchorCtr="0">
            <a:spAutoFit/>
          </a:bodyPr>
          <a:lstStyle/>
          <a:p>
            <a:r>
              <a:rPr lang="en" sz="2400" b="1">
                <a:solidFill>
                  <a:schemeClr val="dk2"/>
                </a:solidFill>
                <a:latin typeface="Lato"/>
                <a:ea typeface="Lato"/>
                <a:cs typeface="Lato"/>
                <a:sym typeface="Lato"/>
              </a:rPr>
              <a:t>Pharyngalgia = Sore throat</a:t>
            </a:r>
            <a:endParaRPr sz="2400" b="1">
              <a:solidFill>
                <a:schemeClr val="dk2"/>
              </a:solidFill>
              <a:latin typeface="Lato"/>
              <a:ea typeface="Lato"/>
              <a:cs typeface="Lato"/>
              <a:sym typeface="Lato"/>
            </a:endParaRPr>
          </a:p>
          <a:p>
            <a:r>
              <a:rPr lang="en" sz="1333">
                <a:solidFill>
                  <a:schemeClr val="dk2"/>
                </a:solidFill>
                <a:latin typeface="Lato"/>
                <a:ea typeface="Lato"/>
                <a:cs typeface="Lato"/>
                <a:sym typeface="Lato"/>
              </a:rPr>
              <a:t>Plain-language medical vocabulary for precision diagnosis. </a:t>
            </a:r>
            <a:r>
              <a:rPr lang="en" sz="1333" i="1">
                <a:solidFill>
                  <a:schemeClr val="dk2"/>
                </a:solidFill>
                <a:latin typeface="Lato"/>
                <a:ea typeface="Lato"/>
                <a:cs typeface="Lato"/>
                <a:sym typeface="Lato"/>
              </a:rPr>
              <a:t>Nat Genet.</a:t>
            </a:r>
            <a:r>
              <a:rPr lang="en" sz="1333">
                <a:solidFill>
                  <a:schemeClr val="dk2"/>
                </a:solidFill>
                <a:latin typeface="Lato"/>
                <a:ea typeface="Lato"/>
                <a:cs typeface="Lato"/>
                <a:sym typeface="Lato"/>
              </a:rPr>
              <a:t> 2018 50:474-476.</a:t>
            </a:r>
            <a:endParaRPr sz="1333">
              <a:solidFill>
                <a:schemeClr val="dk2"/>
              </a:solidFill>
              <a:latin typeface="Lato"/>
              <a:ea typeface="Lato"/>
              <a:cs typeface="Lato"/>
              <a:sym typeface="Lato"/>
            </a:endParaRPr>
          </a:p>
        </p:txBody>
      </p:sp>
      <p:pic>
        <p:nvPicPr>
          <p:cNvPr id="14" name="Google Shape;646;p55">
            <a:extLst>
              <a:ext uri="{FF2B5EF4-FFF2-40B4-BE49-F238E27FC236}">
                <a16:creationId xmlns:a16="http://schemas.microsoft.com/office/drawing/2014/main" id="{45D94F98-5ABB-44D8-BBD6-5A0B08D96B31}"/>
              </a:ext>
            </a:extLst>
          </p:cNvPr>
          <p:cNvPicPr preferRelativeResize="0"/>
          <p:nvPr/>
        </p:nvPicPr>
        <p:blipFill>
          <a:blip r:embed="rId7">
            <a:alphaModFix/>
          </a:blip>
          <a:stretch>
            <a:fillRect/>
          </a:stretch>
        </p:blipFill>
        <p:spPr>
          <a:xfrm>
            <a:off x="6850271" y="1540872"/>
            <a:ext cx="1398296" cy="533601"/>
          </a:xfrm>
          <a:prstGeom prst="rect">
            <a:avLst/>
          </a:prstGeom>
          <a:noFill/>
          <a:ln>
            <a:noFill/>
          </a:ln>
        </p:spPr>
      </p:pic>
      <p:sp>
        <p:nvSpPr>
          <p:cNvPr id="15" name="Google Shape;647;p55">
            <a:extLst>
              <a:ext uri="{FF2B5EF4-FFF2-40B4-BE49-F238E27FC236}">
                <a16:creationId xmlns:a16="http://schemas.microsoft.com/office/drawing/2014/main" id="{5019D21F-A7B3-4778-A8C6-217B09F13672}"/>
              </a:ext>
            </a:extLst>
          </p:cNvPr>
          <p:cNvSpPr/>
          <p:nvPr/>
        </p:nvSpPr>
        <p:spPr>
          <a:xfrm>
            <a:off x="3521667" y="1384164"/>
            <a:ext cx="5058680" cy="533621"/>
          </a:xfrm>
          <a:custGeom>
            <a:avLst/>
            <a:gdLst/>
            <a:ahLst/>
            <a:cxnLst/>
            <a:rect l="l" t="t" r="r" b="b"/>
            <a:pathLst>
              <a:path w="212282" h="13203" extrusionOk="0">
                <a:moveTo>
                  <a:pt x="0" y="11568"/>
                </a:moveTo>
                <a:cubicBezTo>
                  <a:pt x="20607" y="9824"/>
                  <a:pt x="90768" y="2737"/>
                  <a:pt x="123641" y="1101"/>
                </a:cubicBezTo>
                <a:cubicBezTo>
                  <a:pt x="156514" y="-534"/>
                  <a:pt x="182463" y="-262"/>
                  <a:pt x="197236" y="1755"/>
                </a:cubicBezTo>
                <a:cubicBezTo>
                  <a:pt x="212010" y="3772"/>
                  <a:pt x="209774" y="11295"/>
                  <a:pt x="212282" y="13203"/>
                </a:cubicBezTo>
              </a:path>
            </a:pathLst>
          </a:custGeom>
          <a:noFill/>
          <a:ln w="19050" cap="flat" cmpd="sng">
            <a:solidFill>
              <a:schemeClr val="dk2"/>
            </a:solidFill>
            <a:prstDash val="solid"/>
            <a:round/>
            <a:headEnd type="none" w="med" len="med"/>
            <a:tailEnd type="triangle" w="med" len="med"/>
          </a:ln>
        </p:spPr>
      </p:sp>
      <p:sp>
        <p:nvSpPr>
          <p:cNvPr id="16" name="Google Shape;648;p55">
            <a:extLst>
              <a:ext uri="{FF2B5EF4-FFF2-40B4-BE49-F238E27FC236}">
                <a16:creationId xmlns:a16="http://schemas.microsoft.com/office/drawing/2014/main" id="{D43E06D5-3D65-4F3D-ABD5-84F8C99A3154}"/>
              </a:ext>
            </a:extLst>
          </p:cNvPr>
          <p:cNvSpPr txBox="1"/>
          <p:nvPr/>
        </p:nvSpPr>
        <p:spPr>
          <a:xfrm>
            <a:off x="4026700" y="1650301"/>
            <a:ext cx="3429200" cy="1354176"/>
          </a:xfrm>
          <a:prstGeom prst="rect">
            <a:avLst/>
          </a:prstGeom>
          <a:noFill/>
          <a:ln>
            <a:noFill/>
          </a:ln>
        </p:spPr>
        <p:txBody>
          <a:bodyPr spcFirstLastPara="1" wrap="square" lIns="121900" tIns="121900" rIns="121900" bIns="121900" anchor="t" anchorCtr="0">
            <a:spAutoFit/>
          </a:bodyPr>
          <a:lstStyle/>
          <a:p>
            <a:r>
              <a:rPr lang="en" sz="2400">
                <a:solidFill>
                  <a:schemeClr val="dk2"/>
                </a:solidFill>
                <a:latin typeface="Lato"/>
                <a:ea typeface="Lato"/>
                <a:cs typeface="Lato"/>
                <a:sym typeface="Lato"/>
              </a:rPr>
              <a:t>Map literature and patient-reported terms to HPO</a:t>
            </a:r>
            <a:endParaRPr sz="2400">
              <a:solidFill>
                <a:schemeClr val="dk2"/>
              </a:solidFill>
              <a:latin typeface="Lato"/>
              <a:ea typeface="Lato"/>
              <a:cs typeface="Lato"/>
              <a:sym typeface="Lato"/>
            </a:endParaRPr>
          </a:p>
        </p:txBody>
      </p:sp>
    </p:spTree>
    <p:extLst>
      <p:ext uri="{BB962C8B-B14F-4D97-AF65-F5344CB8AC3E}">
        <p14:creationId xmlns:p14="http://schemas.microsoft.com/office/powerpoint/2010/main" val="885144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626245"/>
          </a:xfrm>
          <a:prstGeom prst="rect">
            <a:avLst/>
          </a:prstGeom>
          <a:noFill/>
          <a:ln>
            <a:noFill/>
          </a:ln>
        </p:spPr>
        <p:txBody>
          <a:bodyPr spcFirstLastPara="1" vert="horz" wrap="square" lIns="91433" tIns="45700" rIns="91433" bIns="45700" rtlCol="0" anchor="ctr" anchorCtr="0">
            <a:noAutofit/>
          </a:bodyPr>
          <a:lstStyle/>
          <a:p>
            <a:pPr algn="ctr"/>
            <a:r>
              <a:rPr lang="en-US" sz="3200" dirty="0">
                <a:solidFill>
                  <a:schemeClr val="bg1">
                    <a:lumMod val="65000"/>
                  </a:schemeClr>
                </a:solidFill>
                <a:effectLst/>
                <a:latin typeface="Roboto"/>
              </a:rPr>
              <a:t>Empirical </a:t>
            </a:r>
            <a:r>
              <a:rPr lang="en-US" sz="3200" dirty="0">
                <a:solidFill>
                  <a:schemeClr val="bg1">
                    <a:lumMod val="65000"/>
                  </a:schemeClr>
                </a:solidFill>
                <a:latin typeface="Roboto"/>
                <a:ea typeface="Calibri"/>
                <a:cs typeface="Calibri"/>
                <a:sym typeface="Calibri"/>
              </a:rPr>
              <a:t>Definition of Long-COVID - </a:t>
            </a:r>
            <a:r>
              <a:rPr lang="en-US" sz="3200" dirty="0">
                <a:solidFill>
                  <a:schemeClr val="bg1">
                    <a:lumMod val="65000"/>
                  </a:schemeClr>
                </a:solidFill>
                <a:latin typeface="Roboto"/>
                <a:ea typeface="Lato"/>
                <a:cs typeface="Lato"/>
                <a:sym typeface="Lato"/>
              </a:rPr>
              <a:t>Apply ML to N3C</a:t>
            </a:r>
            <a:endParaRPr lang="en-US" sz="1200" dirty="0">
              <a:solidFill>
                <a:schemeClr val="bg1">
                  <a:lumMod val="65000"/>
                </a:schemeClr>
              </a:solidFill>
              <a:latin typeface="Roboto"/>
              <a:ea typeface="Lato"/>
              <a:cs typeface="Lato"/>
              <a:sym typeface="Lato"/>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pic>
        <p:nvPicPr>
          <p:cNvPr id="8" name="Google Shape;653;p56">
            <a:extLst>
              <a:ext uri="{FF2B5EF4-FFF2-40B4-BE49-F238E27FC236}">
                <a16:creationId xmlns:a16="http://schemas.microsoft.com/office/drawing/2014/main" id="{D6DB15CE-7871-4222-B0E9-E7403C684421}"/>
              </a:ext>
            </a:extLst>
          </p:cNvPr>
          <p:cNvPicPr preferRelativeResize="0"/>
          <p:nvPr/>
        </p:nvPicPr>
        <p:blipFill rotWithShape="1">
          <a:blip r:embed="rId5">
            <a:alphaModFix/>
          </a:blip>
          <a:srcRect l="73829" t="27200" r="7104" b="47810"/>
          <a:stretch/>
        </p:blipFill>
        <p:spPr>
          <a:xfrm>
            <a:off x="74101" y="2071614"/>
            <a:ext cx="1233599" cy="842299"/>
          </a:xfrm>
          <a:prstGeom prst="rect">
            <a:avLst/>
          </a:prstGeom>
          <a:noFill/>
          <a:ln>
            <a:noFill/>
          </a:ln>
        </p:spPr>
      </p:pic>
      <p:sp>
        <p:nvSpPr>
          <p:cNvPr id="9" name="Google Shape;656;p56">
            <a:extLst>
              <a:ext uri="{FF2B5EF4-FFF2-40B4-BE49-F238E27FC236}">
                <a16:creationId xmlns:a16="http://schemas.microsoft.com/office/drawing/2014/main" id="{9B4FC214-6728-4046-AC2F-D398B12E42A5}"/>
              </a:ext>
            </a:extLst>
          </p:cNvPr>
          <p:cNvSpPr txBox="1"/>
          <p:nvPr/>
        </p:nvSpPr>
        <p:spPr>
          <a:xfrm>
            <a:off x="276291" y="1170583"/>
            <a:ext cx="5714859" cy="554000"/>
          </a:xfrm>
          <a:prstGeom prst="rect">
            <a:avLst/>
          </a:prstGeom>
          <a:noFill/>
          <a:ln>
            <a:noFill/>
          </a:ln>
        </p:spPr>
        <p:txBody>
          <a:bodyPr spcFirstLastPara="1" wrap="square" lIns="121900" tIns="121900" rIns="121900" bIns="121900" anchor="ctr" anchorCtr="0">
            <a:noAutofit/>
          </a:bodyPr>
          <a:lstStyle/>
          <a:p>
            <a:pPr algn="ctr"/>
            <a:r>
              <a:rPr lang="en" sz="1600" b="1" dirty="0">
                <a:solidFill>
                  <a:schemeClr val="dk2"/>
                </a:solidFill>
                <a:latin typeface="Proxima Nova"/>
                <a:ea typeface="Proxima Nova"/>
                <a:cs typeface="Proxima Nova"/>
                <a:sym typeface="Proxima Nova"/>
              </a:rPr>
              <a:t>297,404 patients, each matched with two controls </a:t>
            </a:r>
            <a:endParaRPr sz="1600" b="1" dirty="0">
              <a:solidFill>
                <a:schemeClr val="dk2"/>
              </a:solidFill>
              <a:latin typeface="Proxima Nova"/>
              <a:ea typeface="Proxima Nova"/>
              <a:cs typeface="Proxima Nova"/>
              <a:sym typeface="Proxima Nova"/>
            </a:endParaRPr>
          </a:p>
        </p:txBody>
      </p:sp>
      <p:sp>
        <p:nvSpPr>
          <p:cNvPr id="10" name="Google Shape;658;p56" descr="This is a schematic of the Monarch Architecture">
            <a:extLst>
              <a:ext uri="{FF2B5EF4-FFF2-40B4-BE49-F238E27FC236}">
                <a16:creationId xmlns:a16="http://schemas.microsoft.com/office/drawing/2014/main" id="{3E4532C7-3635-471C-9836-21B4397B32C8}"/>
              </a:ext>
            </a:extLst>
          </p:cNvPr>
          <p:cNvSpPr txBox="1"/>
          <p:nvPr/>
        </p:nvSpPr>
        <p:spPr>
          <a:xfrm>
            <a:off x="5779947" y="1777062"/>
            <a:ext cx="1009549" cy="433600"/>
          </a:xfrm>
          <a:prstGeom prst="rect">
            <a:avLst/>
          </a:prstGeom>
          <a:noFill/>
          <a:ln>
            <a:noFill/>
          </a:ln>
        </p:spPr>
        <p:txBody>
          <a:bodyPr spcFirstLastPara="1" wrap="square" lIns="91433" tIns="45700" rIns="91433" bIns="45700" anchor="ctr" anchorCtr="0">
            <a:noAutofit/>
          </a:bodyPr>
          <a:lstStyle/>
          <a:p>
            <a:pPr algn="ctr">
              <a:buClr>
                <a:schemeClr val="dk1"/>
              </a:buClr>
              <a:buSzPts val="1100"/>
            </a:pPr>
            <a:r>
              <a:rPr lang="en" sz="2400" b="1" dirty="0">
                <a:solidFill>
                  <a:schemeClr val="dk2"/>
                </a:solidFill>
                <a:latin typeface="Oswald"/>
                <a:ea typeface="Oswald"/>
                <a:cs typeface="Oswald"/>
                <a:sym typeface="Oswald"/>
              </a:rPr>
              <a:t>OMOP</a:t>
            </a:r>
            <a:endParaRPr sz="1467" dirty="0">
              <a:solidFill>
                <a:srgbClr val="0A283E"/>
              </a:solidFill>
              <a:latin typeface="Oswald"/>
              <a:ea typeface="Oswald"/>
              <a:cs typeface="Oswald"/>
              <a:sym typeface="Oswald"/>
            </a:endParaRPr>
          </a:p>
        </p:txBody>
      </p:sp>
      <p:pic>
        <p:nvPicPr>
          <p:cNvPr id="11" name="Google Shape;659;p56">
            <a:extLst>
              <a:ext uri="{FF2B5EF4-FFF2-40B4-BE49-F238E27FC236}">
                <a16:creationId xmlns:a16="http://schemas.microsoft.com/office/drawing/2014/main" id="{D3997ACF-AADA-44F0-9D39-2485F8482315}"/>
              </a:ext>
            </a:extLst>
          </p:cNvPr>
          <p:cNvPicPr preferRelativeResize="0"/>
          <p:nvPr/>
        </p:nvPicPr>
        <p:blipFill>
          <a:blip r:embed="rId6">
            <a:alphaModFix/>
          </a:blip>
          <a:stretch>
            <a:fillRect/>
          </a:stretch>
        </p:blipFill>
        <p:spPr>
          <a:xfrm>
            <a:off x="7235835" y="1195125"/>
            <a:ext cx="1719999" cy="656368"/>
          </a:xfrm>
          <a:prstGeom prst="rect">
            <a:avLst/>
          </a:prstGeom>
          <a:noFill/>
          <a:ln>
            <a:noFill/>
          </a:ln>
        </p:spPr>
      </p:pic>
      <p:sp>
        <p:nvSpPr>
          <p:cNvPr id="12" name="Google Shape;660;p56">
            <a:extLst>
              <a:ext uri="{FF2B5EF4-FFF2-40B4-BE49-F238E27FC236}">
                <a16:creationId xmlns:a16="http://schemas.microsoft.com/office/drawing/2014/main" id="{77CD7E01-DFBC-400B-8755-64BFFA221FA6}"/>
              </a:ext>
            </a:extLst>
          </p:cNvPr>
          <p:cNvSpPr/>
          <p:nvPr/>
        </p:nvSpPr>
        <p:spPr>
          <a:xfrm>
            <a:off x="6642906" y="1737498"/>
            <a:ext cx="478800" cy="478800"/>
          </a:xfrm>
          <a:prstGeom prst="notchedRightArrow">
            <a:avLst>
              <a:gd name="adj1" fmla="val 50000"/>
              <a:gd name="adj2" fmla="val 37605"/>
            </a:avLst>
          </a:prstGeom>
          <a:solidFill>
            <a:srgbClr val="994AA4">
              <a:alpha val="51959"/>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 name="Google Shape;661;p56">
            <a:extLst>
              <a:ext uri="{FF2B5EF4-FFF2-40B4-BE49-F238E27FC236}">
                <a16:creationId xmlns:a16="http://schemas.microsoft.com/office/drawing/2014/main" id="{824E4643-EB83-4CB3-8F05-53C60443FAAF}"/>
              </a:ext>
            </a:extLst>
          </p:cNvPr>
          <p:cNvSpPr txBox="1"/>
          <p:nvPr/>
        </p:nvSpPr>
        <p:spPr>
          <a:xfrm>
            <a:off x="6899833" y="1792008"/>
            <a:ext cx="2392000" cy="615513"/>
          </a:xfrm>
          <a:prstGeom prst="rect">
            <a:avLst/>
          </a:prstGeom>
          <a:noFill/>
          <a:ln>
            <a:noFill/>
          </a:ln>
        </p:spPr>
        <p:txBody>
          <a:bodyPr spcFirstLastPara="1" wrap="square" lIns="121900" tIns="121900" rIns="121900" bIns="121900" anchor="t" anchorCtr="0">
            <a:spAutoFit/>
          </a:bodyPr>
          <a:lstStyle/>
          <a:p>
            <a:pPr algn="ctr"/>
            <a:r>
              <a:rPr lang="en" sz="1200" b="1">
                <a:solidFill>
                  <a:schemeClr val="dk2"/>
                </a:solidFill>
                <a:latin typeface="Proxima Nova"/>
                <a:ea typeface="Proxima Nova"/>
                <a:cs typeface="Proxima Nova"/>
                <a:sym typeface="Proxima Nova"/>
              </a:rPr>
              <a:t>Create HPO codesets to unify phenotypic features </a:t>
            </a:r>
            <a:endParaRPr sz="1200" b="1">
              <a:solidFill>
                <a:schemeClr val="dk2"/>
              </a:solidFill>
              <a:latin typeface="Proxima Nova"/>
              <a:ea typeface="Proxima Nova"/>
              <a:cs typeface="Proxima Nova"/>
              <a:sym typeface="Proxima Nova"/>
            </a:endParaRPr>
          </a:p>
        </p:txBody>
      </p:sp>
      <p:pic>
        <p:nvPicPr>
          <p:cNvPr id="14" name="Google Shape;662;p56">
            <a:extLst>
              <a:ext uri="{FF2B5EF4-FFF2-40B4-BE49-F238E27FC236}">
                <a16:creationId xmlns:a16="http://schemas.microsoft.com/office/drawing/2014/main" id="{14E2F989-CD6E-479D-BBFF-FB5D4D78102C}"/>
              </a:ext>
            </a:extLst>
          </p:cNvPr>
          <p:cNvPicPr preferRelativeResize="0"/>
          <p:nvPr/>
        </p:nvPicPr>
        <p:blipFill>
          <a:blip r:embed="rId7">
            <a:alphaModFix/>
          </a:blip>
          <a:stretch>
            <a:fillRect/>
          </a:stretch>
        </p:blipFill>
        <p:spPr>
          <a:xfrm>
            <a:off x="6119637" y="2210965"/>
            <a:ext cx="248067" cy="246828"/>
          </a:xfrm>
          <a:prstGeom prst="rect">
            <a:avLst/>
          </a:prstGeom>
          <a:noFill/>
          <a:ln>
            <a:noFill/>
          </a:ln>
        </p:spPr>
      </p:pic>
      <p:sp>
        <p:nvSpPr>
          <p:cNvPr id="15" name="Google Shape;663;p56">
            <a:extLst>
              <a:ext uri="{FF2B5EF4-FFF2-40B4-BE49-F238E27FC236}">
                <a16:creationId xmlns:a16="http://schemas.microsoft.com/office/drawing/2014/main" id="{CDA55BBE-3386-4CD7-AD13-0F30EA4FBAF3}"/>
              </a:ext>
            </a:extLst>
          </p:cNvPr>
          <p:cNvSpPr/>
          <p:nvPr/>
        </p:nvSpPr>
        <p:spPr>
          <a:xfrm>
            <a:off x="9106207" y="1760831"/>
            <a:ext cx="478800" cy="478800"/>
          </a:xfrm>
          <a:prstGeom prst="notchedRightArrow">
            <a:avLst>
              <a:gd name="adj1" fmla="val 50000"/>
              <a:gd name="adj2" fmla="val 37605"/>
            </a:avLst>
          </a:prstGeom>
          <a:solidFill>
            <a:srgbClr val="994AA4">
              <a:alpha val="51959"/>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6" name="Google Shape;671;p56">
            <a:extLst>
              <a:ext uri="{FF2B5EF4-FFF2-40B4-BE49-F238E27FC236}">
                <a16:creationId xmlns:a16="http://schemas.microsoft.com/office/drawing/2014/main" id="{70E1D176-4769-44AE-8144-AD3C9E3447F9}"/>
              </a:ext>
            </a:extLst>
          </p:cNvPr>
          <p:cNvSpPr/>
          <p:nvPr/>
        </p:nvSpPr>
        <p:spPr>
          <a:xfrm>
            <a:off x="10881974" y="4503572"/>
            <a:ext cx="840812" cy="776037"/>
          </a:xfrm>
          <a:custGeom>
            <a:avLst/>
            <a:gdLst/>
            <a:ahLst/>
            <a:cxnLst/>
            <a:rect l="l" t="t" r="r" b="b"/>
            <a:pathLst>
              <a:path w="306121" h="274218" extrusionOk="0">
                <a:moveTo>
                  <a:pt x="152356" y="53320"/>
                </a:moveTo>
                <a:cubicBezTo>
                  <a:pt x="147269" y="48233"/>
                  <a:pt x="96951" y="49154"/>
                  <a:pt x="85841" y="49154"/>
                </a:cubicBezTo>
                <a:cubicBezTo>
                  <a:pt x="61928" y="49154"/>
                  <a:pt x="37001" y="50799"/>
                  <a:pt x="23047" y="71389"/>
                </a:cubicBezTo>
                <a:cubicBezTo>
                  <a:pt x="-9327" y="119152"/>
                  <a:pt x="55569" y="167181"/>
                  <a:pt x="77480" y="206621"/>
                </a:cubicBezTo>
                <a:cubicBezTo>
                  <a:pt x="93485" y="235427"/>
                  <a:pt x="84714" y="242148"/>
                  <a:pt x="110566" y="268000"/>
                </a:cubicBezTo>
                <a:cubicBezTo>
                  <a:pt x="126629" y="284064"/>
                  <a:pt x="161707" y="289454"/>
                  <a:pt x="183642" y="286937"/>
                </a:cubicBezTo>
                <a:cubicBezTo>
                  <a:pt x="222108" y="282524"/>
                  <a:pt x="255338" y="191763"/>
                  <a:pt x="271872" y="161836"/>
                </a:cubicBezTo>
                <a:cubicBezTo>
                  <a:pt x="281660" y="144121"/>
                  <a:pt x="302585" y="131535"/>
                  <a:pt x="309141" y="111018"/>
                </a:cubicBezTo>
                <a:cubicBezTo>
                  <a:pt x="313006" y="98922"/>
                  <a:pt x="325099" y="51944"/>
                  <a:pt x="318198" y="41563"/>
                </a:cubicBezTo>
                <a:cubicBezTo>
                  <a:pt x="306124" y="23402"/>
                  <a:pt x="278458" y="17754"/>
                  <a:pt x="258222" y="14343"/>
                </a:cubicBezTo>
                <a:cubicBezTo>
                  <a:pt x="222439" y="8314"/>
                  <a:pt x="174967" y="29646"/>
                  <a:pt x="152139" y="52100"/>
                </a:cubicBezTo>
              </a:path>
            </a:pathLst>
          </a:custGeom>
          <a:solidFill>
            <a:srgbClr val="DAEBE0"/>
          </a:solidFill>
          <a:ln w="9525" cap="flat" cmpd="sng">
            <a:solidFill>
              <a:srgbClr val="000000">
                <a:alpha val="0"/>
              </a:srgbClr>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7" name="Google Shape;672;p56">
            <a:extLst>
              <a:ext uri="{FF2B5EF4-FFF2-40B4-BE49-F238E27FC236}">
                <a16:creationId xmlns:a16="http://schemas.microsoft.com/office/drawing/2014/main" id="{42F26139-30FD-4D9E-A7F2-6EF329783D40}"/>
              </a:ext>
            </a:extLst>
          </p:cNvPr>
          <p:cNvSpPr/>
          <p:nvPr/>
        </p:nvSpPr>
        <p:spPr>
          <a:xfrm>
            <a:off x="11084211" y="5380587"/>
            <a:ext cx="904372" cy="940755"/>
          </a:xfrm>
          <a:custGeom>
            <a:avLst/>
            <a:gdLst/>
            <a:ahLst/>
            <a:cxnLst/>
            <a:rect l="l" t="t" r="r" b="b"/>
            <a:pathLst>
              <a:path w="522758" h="555564" extrusionOk="0">
                <a:moveTo>
                  <a:pt x="114278" y="42177"/>
                </a:moveTo>
                <a:cubicBezTo>
                  <a:pt x="90365" y="42177"/>
                  <a:pt x="61881" y="123536"/>
                  <a:pt x="47927" y="144125"/>
                </a:cubicBezTo>
                <a:cubicBezTo>
                  <a:pt x="15552" y="191889"/>
                  <a:pt x="4775" y="227791"/>
                  <a:pt x="26686" y="267231"/>
                </a:cubicBezTo>
                <a:cubicBezTo>
                  <a:pt x="42691" y="296037"/>
                  <a:pt x="31657" y="345930"/>
                  <a:pt x="57509" y="371781"/>
                </a:cubicBezTo>
                <a:cubicBezTo>
                  <a:pt x="73571" y="387845"/>
                  <a:pt x="164919" y="568025"/>
                  <a:pt x="186855" y="565508"/>
                </a:cubicBezTo>
                <a:cubicBezTo>
                  <a:pt x="209687" y="562888"/>
                  <a:pt x="328002" y="581698"/>
                  <a:pt x="412033" y="564479"/>
                </a:cubicBezTo>
                <a:cubicBezTo>
                  <a:pt x="469572" y="552690"/>
                  <a:pt x="503307" y="506576"/>
                  <a:pt x="510027" y="494412"/>
                </a:cubicBezTo>
                <a:cubicBezTo>
                  <a:pt x="514813" y="485748"/>
                  <a:pt x="551448" y="305016"/>
                  <a:pt x="532643" y="229426"/>
                </a:cubicBezTo>
                <a:cubicBezTo>
                  <a:pt x="512976" y="150430"/>
                  <a:pt x="390746" y="97614"/>
                  <a:pt x="387220" y="92309"/>
                </a:cubicBezTo>
                <a:cubicBezTo>
                  <a:pt x="375146" y="74149"/>
                  <a:pt x="205027" y="19669"/>
                  <a:pt x="184791" y="16259"/>
                </a:cubicBezTo>
              </a:path>
            </a:pathLst>
          </a:custGeom>
          <a:solidFill>
            <a:srgbClr val="DAEBE0"/>
          </a:solidFill>
          <a:ln w="9525" cap="flat" cmpd="sng">
            <a:solidFill>
              <a:srgbClr val="000000">
                <a:alpha val="0"/>
              </a:srgbClr>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nvGrpSpPr>
          <p:cNvPr id="18" name="Google Shape;673;p56">
            <a:extLst>
              <a:ext uri="{FF2B5EF4-FFF2-40B4-BE49-F238E27FC236}">
                <a16:creationId xmlns:a16="http://schemas.microsoft.com/office/drawing/2014/main" id="{2B3807AC-981B-4D1B-9724-153A4063DD9D}"/>
              </a:ext>
            </a:extLst>
          </p:cNvPr>
          <p:cNvGrpSpPr/>
          <p:nvPr/>
        </p:nvGrpSpPr>
        <p:grpSpPr>
          <a:xfrm>
            <a:off x="8402961" y="4228545"/>
            <a:ext cx="887641" cy="775600"/>
            <a:chOff x="5563736" y="1913256"/>
            <a:chExt cx="417517" cy="407239"/>
          </a:xfrm>
        </p:grpSpPr>
        <p:sp>
          <p:nvSpPr>
            <p:cNvPr id="19" name="Google Shape;674;p56">
              <a:extLst>
                <a:ext uri="{FF2B5EF4-FFF2-40B4-BE49-F238E27FC236}">
                  <a16:creationId xmlns:a16="http://schemas.microsoft.com/office/drawing/2014/main" id="{381702BA-5D07-4314-B7B4-0E02A026E430}"/>
                </a:ext>
              </a:extLst>
            </p:cNvPr>
            <p:cNvSpPr/>
            <p:nvPr/>
          </p:nvSpPr>
          <p:spPr>
            <a:xfrm>
              <a:off x="5565038" y="1914563"/>
              <a:ext cx="414952" cy="404652"/>
            </a:xfrm>
            <a:custGeom>
              <a:avLst/>
              <a:gdLst/>
              <a:ahLst/>
              <a:cxnLst/>
              <a:rect l="l" t="t" r="r" b="b"/>
              <a:pathLst>
                <a:path w="414952" h="404652" extrusionOk="0">
                  <a:moveTo>
                    <a:pt x="43703" y="44587"/>
                  </a:moveTo>
                  <a:cubicBezTo>
                    <a:pt x="38192" y="55984"/>
                    <a:pt x="31381" y="66706"/>
                    <a:pt x="23407" y="76538"/>
                  </a:cubicBezTo>
                  <a:cubicBezTo>
                    <a:pt x="13800" y="88364"/>
                    <a:pt x="7602" y="101919"/>
                    <a:pt x="12552" y="122734"/>
                  </a:cubicBezTo>
                  <a:cubicBezTo>
                    <a:pt x="16108" y="137691"/>
                    <a:pt x="17130" y="145181"/>
                    <a:pt x="23168" y="157875"/>
                  </a:cubicBezTo>
                  <a:cubicBezTo>
                    <a:pt x="29904" y="172036"/>
                    <a:pt x="48551" y="227436"/>
                    <a:pt x="59468" y="238912"/>
                  </a:cubicBezTo>
                  <a:cubicBezTo>
                    <a:pt x="76154" y="256450"/>
                    <a:pt x="69931" y="384176"/>
                    <a:pt x="90177" y="400139"/>
                  </a:cubicBezTo>
                  <a:cubicBezTo>
                    <a:pt x="151014" y="448101"/>
                    <a:pt x="270253" y="373324"/>
                    <a:pt x="346298" y="373324"/>
                  </a:cubicBezTo>
                  <a:cubicBezTo>
                    <a:pt x="362997" y="373324"/>
                    <a:pt x="411353" y="214523"/>
                    <a:pt x="422625" y="198592"/>
                  </a:cubicBezTo>
                  <a:cubicBezTo>
                    <a:pt x="437637" y="177373"/>
                    <a:pt x="394420" y="112606"/>
                    <a:pt x="383933" y="92847"/>
                  </a:cubicBezTo>
                  <a:cubicBezTo>
                    <a:pt x="381955" y="89120"/>
                    <a:pt x="365814" y="80823"/>
                    <a:pt x="351799" y="73427"/>
                  </a:cubicBezTo>
                  <a:cubicBezTo>
                    <a:pt x="344966" y="69820"/>
                    <a:pt x="311698" y="49484"/>
                    <a:pt x="302590" y="39912"/>
                  </a:cubicBezTo>
                  <a:cubicBezTo>
                    <a:pt x="302457" y="39771"/>
                    <a:pt x="245026" y="26726"/>
                    <a:pt x="233307" y="20456"/>
                  </a:cubicBezTo>
                  <a:cubicBezTo>
                    <a:pt x="184896" y="-5441"/>
                    <a:pt x="175091" y="34917"/>
                    <a:pt x="98636" y="19214"/>
                  </a:cubicBezTo>
                  <a:cubicBezTo>
                    <a:pt x="93959" y="18253"/>
                    <a:pt x="70867" y="31503"/>
                    <a:pt x="66329" y="31503"/>
                  </a:cubicBezTo>
                  <a:cubicBezTo>
                    <a:pt x="60760" y="31503"/>
                    <a:pt x="62368" y="33279"/>
                    <a:pt x="57543" y="35773"/>
                  </a:cubicBezTo>
                  <a:cubicBezTo>
                    <a:pt x="53044" y="38098"/>
                    <a:pt x="45396" y="41084"/>
                    <a:pt x="43703" y="44587"/>
                  </a:cubicBezTo>
                  <a:cubicBezTo>
                    <a:pt x="43703" y="44587"/>
                    <a:pt x="43703" y="44587"/>
                    <a:pt x="43703" y="44587"/>
                  </a:cubicBezTo>
                  <a:close/>
                </a:path>
              </a:pathLst>
            </a:custGeom>
            <a:solidFill>
              <a:srgbClr val="DAEBE0"/>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0" name="Google Shape;675;p56">
              <a:extLst>
                <a:ext uri="{FF2B5EF4-FFF2-40B4-BE49-F238E27FC236}">
                  <a16:creationId xmlns:a16="http://schemas.microsoft.com/office/drawing/2014/main" id="{FE81D933-4E21-4E7B-AF87-F27483AD76A5}"/>
                </a:ext>
              </a:extLst>
            </p:cNvPr>
            <p:cNvSpPr/>
            <p:nvPr/>
          </p:nvSpPr>
          <p:spPr>
            <a:xfrm>
              <a:off x="5563736" y="1913256"/>
              <a:ext cx="417517" cy="407239"/>
            </a:xfrm>
            <a:custGeom>
              <a:avLst/>
              <a:gdLst/>
              <a:ahLst/>
              <a:cxnLst/>
              <a:rect l="l" t="t" r="r" b="b"/>
              <a:pathLst>
                <a:path w="417517" h="407239" extrusionOk="0">
                  <a:moveTo>
                    <a:pt x="43841" y="45331"/>
                  </a:moveTo>
                  <a:cubicBezTo>
                    <a:pt x="38372" y="56639"/>
                    <a:pt x="31615" y="67276"/>
                    <a:pt x="23702" y="77030"/>
                  </a:cubicBezTo>
                  <a:cubicBezTo>
                    <a:pt x="13865" y="89140"/>
                    <a:pt x="7526" y="103023"/>
                    <a:pt x="12595" y="124340"/>
                  </a:cubicBezTo>
                  <a:cubicBezTo>
                    <a:pt x="16180" y="139408"/>
                    <a:pt x="17219" y="146948"/>
                    <a:pt x="23303" y="159738"/>
                  </a:cubicBezTo>
                  <a:cubicBezTo>
                    <a:pt x="28014" y="169648"/>
                    <a:pt x="38563" y="199759"/>
                    <a:pt x="48211" y="220867"/>
                  </a:cubicBezTo>
                  <a:cubicBezTo>
                    <a:pt x="52426" y="230085"/>
                    <a:pt x="56497" y="237604"/>
                    <a:pt x="59833" y="241111"/>
                  </a:cubicBezTo>
                  <a:cubicBezTo>
                    <a:pt x="62730" y="244156"/>
                    <a:pt x="64831" y="250674"/>
                    <a:pt x="66573" y="259360"/>
                  </a:cubicBezTo>
                  <a:cubicBezTo>
                    <a:pt x="70783" y="280334"/>
                    <a:pt x="72517" y="313680"/>
                    <a:pt x="75441" y="342978"/>
                  </a:cubicBezTo>
                  <a:cubicBezTo>
                    <a:pt x="77123" y="359832"/>
                    <a:pt x="79201" y="375354"/>
                    <a:pt x="82348" y="386462"/>
                  </a:cubicBezTo>
                  <a:cubicBezTo>
                    <a:pt x="84529" y="394169"/>
                    <a:pt x="87290" y="399791"/>
                    <a:pt x="90678" y="402462"/>
                  </a:cubicBezTo>
                  <a:cubicBezTo>
                    <a:pt x="115290" y="421864"/>
                    <a:pt x="149335" y="421530"/>
                    <a:pt x="186271" y="413996"/>
                  </a:cubicBezTo>
                  <a:cubicBezTo>
                    <a:pt x="240968" y="402836"/>
                    <a:pt x="302043" y="375924"/>
                    <a:pt x="347599" y="375924"/>
                  </a:cubicBezTo>
                  <a:cubicBezTo>
                    <a:pt x="349190" y="375924"/>
                    <a:pt x="351104" y="374844"/>
                    <a:pt x="353136" y="372608"/>
                  </a:cubicBezTo>
                  <a:cubicBezTo>
                    <a:pt x="355748" y="369732"/>
                    <a:pt x="358756" y="364884"/>
                    <a:pt x="362017" y="358583"/>
                  </a:cubicBezTo>
                  <a:cubicBezTo>
                    <a:pt x="376937" y="329736"/>
                    <a:pt x="397485" y="269976"/>
                    <a:pt x="411565" y="232340"/>
                  </a:cubicBezTo>
                  <a:cubicBezTo>
                    <a:pt x="417533" y="216382"/>
                    <a:pt x="422302" y="204432"/>
                    <a:pt x="424982" y="200645"/>
                  </a:cubicBezTo>
                  <a:cubicBezTo>
                    <a:pt x="429662" y="194031"/>
                    <a:pt x="429072" y="183343"/>
                    <a:pt x="425412" y="171065"/>
                  </a:cubicBezTo>
                  <a:cubicBezTo>
                    <a:pt x="417169" y="143420"/>
                    <a:pt x="393740" y="107420"/>
                    <a:pt x="386376" y="93548"/>
                  </a:cubicBezTo>
                  <a:cubicBezTo>
                    <a:pt x="385728" y="92326"/>
                    <a:pt x="383738" y="90595"/>
                    <a:pt x="380784" y="88636"/>
                  </a:cubicBezTo>
                  <a:cubicBezTo>
                    <a:pt x="374452" y="84435"/>
                    <a:pt x="363555" y="78789"/>
                    <a:pt x="353705" y="73590"/>
                  </a:cubicBezTo>
                  <a:cubicBezTo>
                    <a:pt x="346919" y="70009"/>
                    <a:pt x="313872" y="49832"/>
                    <a:pt x="304830" y="40327"/>
                  </a:cubicBezTo>
                  <a:cubicBezTo>
                    <a:pt x="304791" y="40285"/>
                    <a:pt x="304636" y="40094"/>
                    <a:pt x="304258" y="39976"/>
                  </a:cubicBezTo>
                  <a:cubicBezTo>
                    <a:pt x="304137" y="39938"/>
                    <a:pt x="303538" y="39790"/>
                    <a:pt x="302538" y="39551"/>
                  </a:cubicBezTo>
                  <a:cubicBezTo>
                    <a:pt x="293075" y="37289"/>
                    <a:pt x="245716" y="26239"/>
                    <a:pt x="235217" y="20623"/>
                  </a:cubicBezTo>
                  <a:cubicBezTo>
                    <a:pt x="210607" y="7458"/>
                    <a:pt x="195812" y="11100"/>
                    <a:pt x="177450" y="16071"/>
                  </a:cubicBezTo>
                  <a:cubicBezTo>
                    <a:pt x="159530" y="20923"/>
                    <a:pt x="138132" y="27045"/>
                    <a:pt x="100198" y="19254"/>
                  </a:cubicBezTo>
                  <a:cubicBezTo>
                    <a:pt x="99507" y="19112"/>
                    <a:pt x="98487" y="19180"/>
                    <a:pt x="97220" y="19484"/>
                  </a:cubicBezTo>
                  <a:cubicBezTo>
                    <a:pt x="94767" y="20072"/>
                    <a:pt x="91191" y="21528"/>
                    <a:pt x="87326" y="23250"/>
                  </a:cubicBezTo>
                  <a:cubicBezTo>
                    <a:pt x="81678" y="25767"/>
                    <a:pt x="75394" y="28853"/>
                    <a:pt x="71201" y="30477"/>
                  </a:cubicBezTo>
                  <a:cubicBezTo>
                    <a:pt x="69600" y="31096"/>
                    <a:pt x="68354" y="31517"/>
                    <a:pt x="67630" y="31517"/>
                  </a:cubicBezTo>
                  <a:cubicBezTo>
                    <a:pt x="64336" y="31517"/>
                    <a:pt x="63187" y="32127"/>
                    <a:pt x="62125" y="33021"/>
                  </a:cubicBezTo>
                  <a:cubicBezTo>
                    <a:pt x="61278" y="33734"/>
                    <a:pt x="60529" y="34754"/>
                    <a:pt x="58251" y="35931"/>
                  </a:cubicBezTo>
                  <a:cubicBezTo>
                    <a:pt x="55529" y="37339"/>
                    <a:pt x="51664" y="38989"/>
                    <a:pt x="48636" y="40845"/>
                  </a:cubicBezTo>
                  <a:cubicBezTo>
                    <a:pt x="46388" y="42224"/>
                    <a:pt x="44603" y="43756"/>
                    <a:pt x="43841" y="45331"/>
                  </a:cubicBezTo>
                  <a:lnTo>
                    <a:pt x="43841" y="45331"/>
                  </a:lnTo>
                  <a:close/>
                  <a:moveTo>
                    <a:pt x="303214" y="42378"/>
                  </a:moveTo>
                  <a:cubicBezTo>
                    <a:pt x="302942" y="42310"/>
                    <a:pt x="302487" y="42199"/>
                    <a:pt x="301936" y="42067"/>
                  </a:cubicBezTo>
                  <a:cubicBezTo>
                    <a:pt x="292385" y="39784"/>
                    <a:pt x="244594" y="28573"/>
                    <a:pt x="233998" y="22904"/>
                  </a:cubicBezTo>
                  <a:cubicBezTo>
                    <a:pt x="210197" y="10172"/>
                    <a:pt x="195883" y="13760"/>
                    <a:pt x="178128" y="18568"/>
                  </a:cubicBezTo>
                  <a:cubicBezTo>
                    <a:pt x="159929" y="23495"/>
                    <a:pt x="138198" y="29700"/>
                    <a:pt x="99678" y="21788"/>
                  </a:cubicBezTo>
                  <a:cubicBezTo>
                    <a:pt x="99061" y="21662"/>
                    <a:pt x="98069" y="21898"/>
                    <a:pt x="96801" y="22278"/>
                  </a:cubicBezTo>
                  <a:cubicBezTo>
                    <a:pt x="94533" y="22957"/>
                    <a:pt x="91558" y="24196"/>
                    <a:pt x="88380" y="25613"/>
                  </a:cubicBezTo>
                  <a:cubicBezTo>
                    <a:pt x="82690" y="28148"/>
                    <a:pt x="76360" y="31253"/>
                    <a:pt x="72135" y="32889"/>
                  </a:cubicBezTo>
                  <a:cubicBezTo>
                    <a:pt x="70129" y="33666"/>
                    <a:pt x="68539" y="34104"/>
                    <a:pt x="67630" y="34104"/>
                  </a:cubicBezTo>
                  <a:cubicBezTo>
                    <a:pt x="64869" y="34104"/>
                    <a:pt x="64225" y="34573"/>
                    <a:pt x="63306" y="35441"/>
                  </a:cubicBezTo>
                  <a:cubicBezTo>
                    <a:pt x="62503" y="36198"/>
                    <a:pt x="61527" y="37150"/>
                    <a:pt x="59440" y="38229"/>
                  </a:cubicBezTo>
                  <a:cubicBezTo>
                    <a:pt x="56764" y="39612"/>
                    <a:pt x="52962" y="41227"/>
                    <a:pt x="49990" y="43051"/>
                  </a:cubicBezTo>
                  <a:cubicBezTo>
                    <a:pt x="48237" y="44125"/>
                    <a:pt x="46764" y="45230"/>
                    <a:pt x="46169" y="46457"/>
                  </a:cubicBezTo>
                  <a:lnTo>
                    <a:pt x="46169" y="46457"/>
                  </a:lnTo>
                  <a:cubicBezTo>
                    <a:pt x="40615" y="57944"/>
                    <a:pt x="33750" y="68750"/>
                    <a:pt x="25712" y="78661"/>
                  </a:cubicBezTo>
                  <a:cubicBezTo>
                    <a:pt x="16337" y="90201"/>
                    <a:pt x="10281" y="103429"/>
                    <a:pt x="15112" y="123740"/>
                  </a:cubicBezTo>
                  <a:cubicBezTo>
                    <a:pt x="18643" y="138589"/>
                    <a:pt x="19645" y="146026"/>
                    <a:pt x="25639" y="158628"/>
                  </a:cubicBezTo>
                  <a:cubicBezTo>
                    <a:pt x="30354" y="168543"/>
                    <a:pt x="40911" y="198670"/>
                    <a:pt x="50565" y="219792"/>
                  </a:cubicBezTo>
                  <a:cubicBezTo>
                    <a:pt x="54624" y="228674"/>
                    <a:pt x="58493" y="235949"/>
                    <a:pt x="61708" y="239326"/>
                  </a:cubicBezTo>
                  <a:cubicBezTo>
                    <a:pt x="64817" y="242595"/>
                    <a:pt x="67239" y="249529"/>
                    <a:pt x="69109" y="258850"/>
                  </a:cubicBezTo>
                  <a:cubicBezTo>
                    <a:pt x="73332" y="279889"/>
                    <a:pt x="75083" y="313335"/>
                    <a:pt x="78016" y="342721"/>
                  </a:cubicBezTo>
                  <a:cubicBezTo>
                    <a:pt x="79680" y="359400"/>
                    <a:pt x="81724" y="374765"/>
                    <a:pt x="84837" y="385757"/>
                  </a:cubicBezTo>
                  <a:cubicBezTo>
                    <a:pt x="86827" y="392785"/>
                    <a:pt x="89189" y="397993"/>
                    <a:pt x="92280" y="400430"/>
                  </a:cubicBezTo>
                  <a:cubicBezTo>
                    <a:pt x="116337" y="419398"/>
                    <a:pt x="149649" y="418825"/>
                    <a:pt x="185754" y="411460"/>
                  </a:cubicBezTo>
                  <a:cubicBezTo>
                    <a:pt x="240622" y="400267"/>
                    <a:pt x="301900" y="373337"/>
                    <a:pt x="347599" y="373337"/>
                  </a:cubicBezTo>
                  <a:cubicBezTo>
                    <a:pt x="348055" y="373337"/>
                    <a:pt x="348532" y="373132"/>
                    <a:pt x="349053" y="372798"/>
                  </a:cubicBezTo>
                  <a:cubicBezTo>
                    <a:pt x="349738" y="372361"/>
                    <a:pt x="350458" y="371707"/>
                    <a:pt x="351222" y="370867"/>
                  </a:cubicBezTo>
                  <a:cubicBezTo>
                    <a:pt x="353728" y="368108"/>
                    <a:pt x="356591" y="363442"/>
                    <a:pt x="359718" y="357394"/>
                  </a:cubicBezTo>
                  <a:cubicBezTo>
                    <a:pt x="374605" y="328612"/>
                    <a:pt x="395094" y="268984"/>
                    <a:pt x="409141" y="231433"/>
                  </a:cubicBezTo>
                  <a:cubicBezTo>
                    <a:pt x="415225" y="215168"/>
                    <a:pt x="420139" y="203011"/>
                    <a:pt x="422871" y="199151"/>
                  </a:cubicBezTo>
                  <a:cubicBezTo>
                    <a:pt x="424978" y="196171"/>
                    <a:pt x="425821" y="192263"/>
                    <a:pt x="425765" y="187726"/>
                  </a:cubicBezTo>
                  <a:cubicBezTo>
                    <a:pt x="425704" y="182988"/>
                    <a:pt x="424654" y="177583"/>
                    <a:pt x="422932" y="171805"/>
                  </a:cubicBezTo>
                  <a:cubicBezTo>
                    <a:pt x="414740" y="144321"/>
                    <a:pt x="391412" y="108551"/>
                    <a:pt x="384092" y="94761"/>
                  </a:cubicBezTo>
                  <a:cubicBezTo>
                    <a:pt x="383553" y="93746"/>
                    <a:pt x="381808" y="92419"/>
                    <a:pt x="379354" y="90792"/>
                  </a:cubicBezTo>
                  <a:cubicBezTo>
                    <a:pt x="373074" y="86626"/>
                    <a:pt x="362265" y="81034"/>
                    <a:pt x="352496" y="75878"/>
                  </a:cubicBezTo>
                  <a:cubicBezTo>
                    <a:pt x="345679" y="72279"/>
                    <a:pt x="312739" y="52125"/>
                    <a:pt x="303214" y="42378"/>
                  </a:cubicBezTo>
                  <a:close/>
                </a:path>
              </a:pathLst>
            </a:custGeom>
            <a:solidFill>
              <a:srgbClr val="FFFFFF">
                <a:alpha val="0"/>
              </a:srgbClr>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sp>
        <p:nvSpPr>
          <p:cNvPr id="21" name="Google Shape;676;p56">
            <a:extLst>
              <a:ext uri="{FF2B5EF4-FFF2-40B4-BE49-F238E27FC236}">
                <a16:creationId xmlns:a16="http://schemas.microsoft.com/office/drawing/2014/main" id="{B9F7689E-A906-4C05-BE99-D2AF58627637}"/>
              </a:ext>
            </a:extLst>
          </p:cNvPr>
          <p:cNvSpPr/>
          <p:nvPr/>
        </p:nvSpPr>
        <p:spPr>
          <a:xfrm>
            <a:off x="9293656" y="4204899"/>
            <a:ext cx="1153704" cy="774729"/>
          </a:xfrm>
          <a:custGeom>
            <a:avLst/>
            <a:gdLst/>
            <a:ahLst/>
            <a:cxnLst/>
            <a:rect l="l" t="t" r="r" b="b"/>
            <a:pathLst>
              <a:path w="618056" h="438526" extrusionOk="0">
                <a:moveTo>
                  <a:pt x="256560" y="13343"/>
                </a:moveTo>
                <a:cubicBezTo>
                  <a:pt x="185718" y="-6313"/>
                  <a:pt x="4205" y="97614"/>
                  <a:pt x="14327" y="131800"/>
                </a:cubicBezTo>
                <a:cubicBezTo>
                  <a:pt x="19213" y="148292"/>
                  <a:pt x="55535" y="216569"/>
                  <a:pt x="70521" y="229220"/>
                </a:cubicBezTo>
                <a:cubicBezTo>
                  <a:pt x="93428" y="248557"/>
                  <a:pt x="226727" y="345694"/>
                  <a:pt x="254521" y="363292"/>
                </a:cubicBezTo>
                <a:cubicBezTo>
                  <a:pt x="338034" y="416167"/>
                  <a:pt x="454448" y="449418"/>
                  <a:pt x="558839" y="449418"/>
                </a:cubicBezTo>
                <a:cubicBezTo>
                  <a:pt x="581767" y="449418"/>
                  <a:pt x="614409" y="284508"/>
                  <a:pt x="629883" y="266945"/>
                </a:cubicBezTo>
                <a:cubicBezTo>
                  <a:pt x="650491" y="243555"/>
                  <a:pt x="512588" y="87481"/>
                  <a:pt x="498189" y="65698"/>
                </a:cubicBezTo>
                <a:cubicBezTo>
                  <a:pt x="495473" y="61590"/>
                  <a:pt x="352392" y="39936"/>
                  <a:pt x="256560" y="13343"/>
                </a:cubicBezTo>
                <a:close/>
              </a:path>
            </a:pathLst>
          </a:custGeom>
          <a:solidFill>
            <a:srgbClr val="DAEBE0"/>
          </a:solidFill>
          <a:ln w="9525" cap="rnd" cmpd="sng">
            <a:solidFill>
              <a:srgbClr val="FFFFFF">
                <a:alpha val="0"/>
              </a:srgbClr>
            </a:solidFill>
            <a:prstDash val="dashDot"/>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2" name="Google Shape;677;p56">
            <a:extLst>
              <a:ext uri="{FF2B5EF4-FFF2-40B4-BE49-F238E27FC236}">
                <a16:creationId xmlns:a16="http://schemas.microsoft.com/office/drawing/2014/main" id="{7F463E96-80CE-4BAE-93C0-855BEF9804AA}"/>
              </a:ext>
            </a:extLst>
          </p:cNvPr>
          <p:cNvSpPr/>
          <p:nvPr/>
        </p:nvSpPr>
        <p:spPr>
          <a:xfrm>
            <a:off x="8683214" y="4568256"/>
            <a:ext cx="84477" cy="82685"/>
          </a:xfrm>
          <a:custGeom>
            <a:avLst/>
            <a:gdLst/>
            <a:ahLst/>
            <a:cxnLst/>
            <a:rect l="l" t="t" r="r" b="b"/>
            <a:pathLst>
              <a:path w="48831" h="48830" extrusionOk="0">
                <a:moveTo>
                  <a:pt x="56357" y="35590"/>
                </a:moveTo>
                <a:cubicBezTo>
                  <a:pt x="56357" y="49075"/>
                  <a:pt x="45426" y="60006"/>
                  <a:pt x="31942" y="60006"/>
                </a:cubicBezTo>
                <a:cubicBezTo>
                  <a:pt x="18457" y="60006"/>
                  <a:pt x="7526" y="49075"/>
                  <a:pt x="7526" y="35590"/>
                </a:cubicBezTo>
                <a:cubicBezTo>
                  <a:pt x="7526" y="22106"/>
                  <a:pt x="18457" y="11175"/>
                  <a:pt x="31942" y="11175"/>
                </a:cubicBezTo>
                <a:cubicBezTo>
                  <a:pt x="45426" y="11175"/>
                  <a:pt x="56357" y="22106"/>
                  <a:pt x="56357" y="35590"/>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3" name="Google Shape;678;p56">
            <a:extLst>
              <a:ext uri="{FF2B5EF4-FFF2-40B4-BE49-F238E27FC236}">
                <a16:creationId xmlns:a16="http://schemas.microsoft.com/office/drawing/2014/main" id="{A2F638AC-95FA-45D6-AD8D-397450341874}"/>
              </a:ext>
            </a:extLst>
          </p:cNvPr>
          <p:cNvSpPr/>
          <p:nvPr/>
        </p:nvSpPr>
        <p:spPr>
          <a:xfrm>
            <a:off x="8640816" y="4437825"/>
            <a:ext cx="84477" cy="82685"/>
          </a:xfrm>
          <a:custGeom>
            <a:avLst/>
            <a:gdLst/>
            <a:ahLst/>
            <a:cxnLst/>
            <a:rect l="l" t="t" r="r" b="b"/>
            <a:pathLst>
              <a:path w="48831" h="48830" extrusionOk="0">
                <a:moveTo>
                  <a:pt x="56685" y="36019"/>
                </a:moveTo>
                <a:cubicBezTo>
                  <a:pt x="56685" y="49503"/>
                  <a:pt x="45754" y="60434"/>
                  <a:pt x="32269" y="60434"/>
                </a:cubicBezTo>
                <a:cubicBezTo>
                  <a:pt x="18785" y="60434"/>
                  <a:pt x="7853" y="49503"/>
                  <a:pt x="7853" y="36019"/>
                </a:cubicBezTo>
                <a:cubicBezTo>
                  <a:pt x="7853" y="22534"/>
                  <a:pt x="18785" y="11603"/>
                  <a:pt x="32269" y="11603"/>
                </a:cubicBezTo>
                <a:cubicBezTo>
                  <a:pt x="45754" y="11603"/>
                  <a:pt x="56685" y="22534"/>
                  <a:pt x="56685" y="36019"/>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4" name="Google Shape;679;p56">
            <a:extLst>
              <a:ext uri="{FF2B5EF4-FFF2-40B4-BE49-F238E27FC236}">
                <a16:creationId xmlns:a16="http://schemas.microsoft.com/office/drawing/2014/main" id="{3569CD34-2B57-4B7C-B102-819675CE88E7}"/>
              </a:ext>
            </a:extLst>
          </p:cNvPr>
          <p:cNvSpPr/>
          <p:nvPr/>
        </p:nvSpPr>
        <p:spPr>
          <a:xfrm>
            <a:off x="8647199" y="4278004"/>
            <a:ext cx="84477" cy="82685"/>
          </a:xfrm>
          <a:custGeom>
            <a:avLst/>
            <a:gdLst/>
            <a:ahLst/>
            <a:cxnLst/>
            <a:rect l="l" t="t" r="r" b="b"/>
            <a:pathLst>
              <a:path w="48831" h="48830" extrusionOk="0">
                <a:moveTo>
                  <a:pt x="56921" y="35074"/>
                </a:moveTo>
                <a:cubicBezTo>
                  <a:pt x="56921" y="48558"/>
                  <a:pt x="45990" y="59489"/>
                  <a:pt x="32505" y="59489"/>
                </a:cubicBezTo>
                <a:cubicBezTo>
                  <a:pt x="19021" y="59489"/>
                  <a:pt x="8090" y="48558"/>
                  <a:pt x="8090" y="35074"/>
                </a:cubicBezTo>
                <a:cubicBezTo>
                  <a:pt x="8090" y="21590"/>
                  <a:pt x="19021" y="10659"/>
                  <a:pt x="32505" y="10659"/>
                </a:cubicBezTo>
                <a:cubicBezTo>
                  <a:pt x="45990" y="10659"/>
                  <a:pt x="56921" y="21590"/>
                  <a:pt x="56921" y="35074"/>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5" name="Google Shape;680;p56">
            <a:extLst>
              <a:ext uri="{FF2B5EF4-FFF2-40B4-BE49-F238E27FC236}">
                <a16:creationId xmlns:a16="http://schemas.microsoft.com/office/drawing/2014/main" id="{AC7459CE-8C86-4D44-810A-40EE3F242191}"/>
              </a:ext>
            </a:extLst>
          </p:cNvPr>
          <p:cNvSpPr/>
          <p:nvPr/>
        </p:nvSpPr>
        <p:spPr>
          <a:xfrm>
            <a:off x="9512687" y="4392050"/>
            <a:ext cx="84477" cy="82685"/>
          </a:xfrm>
          <a:custGeom>
            <a:avLst/>
            <a:gdLst/>
            <a:ahLst/>
            <a:cxnLst/>
            <a:rect l="l" t="t" r="r" b="b"/>
            <a:pathLst>
              <a:path w="48831" h="48830" extrusionOk="0">
                <a:moveTo>
                  <a:pt x="59322" y="34721"/>
                </a:moveTo>
                <a:cubicBezTo>
                  <a:pt x="59322" y="48205"/>
                  <a:pt x="48390" y="59136"/>
                  <a:pt x="34906" y="59136"/>
                </a:cubicBezTo>
                <a:cubicBezTo>
                  <a:pt x="21421" y="59136"/>
                  <a:pt x="10490" y="48205"/>
                  <a:pt x="10490" y="34721"/>
                </a:cubicBezTo>
                <a:cubicBezTo>
                  <a:pt x="10490" y="21236"/>
                  <a:pt x="21421" y="10305"/>
                  <a:pt x="34906" y="10305"/>
                </a:cubicBezTo>
                <a:cubicBezTo>
                  <a:pt x="48390" y="10305"/>
                  <a:pt x="59322" y="21236"/>
                  <a:pt x="59322" y="34721"/>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6" name="Google Shape;681;p56">
            <a:extLst>
              <a:ext uri="{FF2B5EF4-FFF2-40B4-BE49-F238E27FC236}">
                <a16:creationId xmlns:a16="http://schemas.microsoft.com/office/drawing/2014/main" id="{B084F5BF-E5A6-41A9-9FD7-6FDFD6C81B5F}"/>
              </a:ext>
            </a:extLst>
          </p:cNvPr>
          <p:cNvSpPr/>
          <p:nvPr/>
        </p:nvSpPr>
        <p:spPr>
          <a:xfrm>
            <a:off x="10048534" y="4743618"/>
            <a:ext cx="84477" cy="82685"/>
          </a:xfrm>
          <a:custGeom>
            <a:avLst/>
            <a:gdLst/>
            <a:ahLst/>
            <a:cxnLst/>
            <a:rect l="l" t="t" r="r" b="b"/>
            <a:pathLst>
              <a:path w="48831" h="48830" extrusionOk="0">
                <a:moveTo>
                  <a:pt x="61238" y="36005"/>
                </a:moveTo>
                <a:cubicBezTo>
                  <a:pt x="61238" y="49489"/>
                  <a:pt x="50306" y="60420"/>
                  <a:pt x="36822" y="60420"/>
                </a:cubicBezTo>
                <a:cubicBezTo>
                  <a:pt x="23337" y="60420"/>
                  <a:pt x="12406" y="49489"/>
                  <a:pt x="12406" y="36005"/>
                </a:cubicBezTo>
                <a:cubicBezTo>
                  <a:pt x="12406" y="22520"/>
                  <a:pt x="23337" y="11589"/>
                  <a:pt x="36822" y="11589"/>
                </a:cubicBezTo>
                <a:cubicBezTo>
                  <a:pt x="50306" y="11589"/>
                  <a:pt x="61238" y="22520"/>
                  <a:pt x="61238" y="36005"/>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7" name="Google Shape;682;p56">
            <a:extLst>
              <a:ext uri="{FF2B5EF4-FFF2-40B4-BE49-F238E27FC236}">
                <a16:creationId xmlns:a16="http://schemas.microsoft.com/office/drawing/2014/main" id="{A9D4C8E6-2962-418E-B653-5BEF02493BEF}"/>
              </a:ext>
            </a:extLst>
          </p:cNvPr>
          <p:cNvSpPr/>
          <p:nvPr/>
        </p:nvSpPr>
        <p:spPr>
          <a:xfrm>
            <a:off x="9676066" y="4228480"/>
            <a:ext cx="84477" cy="82685"/>
          </a:xfrm>
          <a:custGeom>
            <a:avLst/>
            <a:gdLst/>
            <a:ahLst/>
            <a:cxnLst/>
            <a:rect l="l" t="t" r="r" b="b"/>
            <a:pathLst>
              <a:path w="48831" h="48830" extrusionOk="0">
                <a:moveTo>
                  <a:pt x="60567" y="34441"/>
                </a:moveTo>
                <a:cubicBezTo>
                  <a:pt x="60567" y="47925"/>
                  <a:pt x="49635" y="58856"/>
                  <a:pt x="36151" y="58856"/>
                </a:cubicBezTo>
                <a:cubicBezTo>
                  <a:pt x="22666" y="58856"/>
                  <a:pt x="11735" y="47925"/>
                  <a:pt x="11735" y="34441"/>
                </a:cubicBezTo>
                <a:cubicBezTo>
                  <a:pt x="11735" y="20956"/>
                  <a:pt x="22666" y="10025"/>
                  <a:pt x="36151" y="10025"/>
                </a:cubicBezTo>
                <a:cubicBezTo>
                  <a:pt x="49635" y="10025"/>
                  <a:pt x="60567" y="20956"/>
                  <a:pt x="60567" y="34441"/>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8" name="Google Shape;683;p56">
            <a:extLst>
              <a:ext uri="{FF2B5EF4-FFF2-40B4-BE49-F238E27FC236}">
                <a16:creationId xmlns:a16="http://schemas.microsoft.com/office/drawing/2014/main" id="{F7D08636-64E9-4C3E-ACCB-394B8B2799B1}"/>
              </a:ext>
            </a:extLst>
          </p:cNvPr>
          <p:cNvSpPr/>
          <p:nvPr/>
        </p:nvSpPr>
        <p:spPr>
          <a:xfrm>
            <a:off x="8819939" y="4503893"/>
            <a:ext cx="84477" cy="82685"/>
          </a:xfrm>
          <a:custGeom>
            <a:avLst/>
            <a:gdLst/>
            <a:ahLst/>
            <a:cxnLst/>
            <a:rect l="l" t="t" r="r" b="b"/>
            <a:pathLst>
              <a:path w="48831" h="48830" extrusionOk="0">
                <a:moveTo>
                  <a:pt x="56925" y="35582"/>
                </a:moveTo>
                <a:cubicBezTo>
                  <a:pt x="56925" y="49066"/>
                  <a:pt x="45994" y="59997"/>
                  <a:pt x="32509" y="59997"/>
                </a:cubicBezTo>
                <a:cubicBezTo>
                  <a:pt x="19025" y="59997"/>
                  <a:pt x="8093" y="49066"/>
                  <a:pt x="8093" y="35582"/>
                </a:cubicBezTo>
                <a:cubicBezTo>
                  <a:pt x="8093" y="22097"/>
                  <a:pt x="19025" y="11166"/>
                  <a:pt x="32509" y="11166"/>
                </a:cubicBezTo>
                <a:cubicBezTo>
                  <a:pt x="45994" y="11166"/>
                  <a:pt x="56925" y="22097"/>
                  <a:pt x="56925" y="35582"/>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29" name="Google Shape;684;p56">
            <a:extLst>
              <a:ext uri="{FF2B5EF4-FFF2-40B4-BE49-F238E27FC236}">
                <a16:creationId xmlns:a16="http://schemas.microsoft.com/office/drawing/2014/main" id="{3133797C-EA43-4634-9468-B6DCDAC5A531}"/>
              </a:ext>
            </a:extLst>
          </p:cNvPr>
          <p:cNvSpPr/>
          <p:nvPr/>
        </p:nvSpPr>
        <p:spPr>
          <a:xfrm>
            <a:off x="9130807" y="4485245"/>
            <a:ext cx="84477" cy="82685"/>
          </a:xfrm>
          <a:custGeom>
            <a:avLst/>
            <a:gdLst/>
            <a:ahLst/>
            <a:cxnLst/>
            <a:rect l="l" t="t" r="r" b="b"/>
            <a:pathLst>
              <a:path w="48831" h="48830" extrusionOk="0">
                <a:moveTo>
                  <a:pt x="58037" y="35513"/>
                </a:moveTo>
                <a:cubicBezTo>
                  <a:pt x="58037" y="48998"/>
                  <a:pt x="47105" y="59929"/>
                  <a:pt x="33621" y="59929"/>
                </a:cubicBezTo>
                <a:cubicBezTo>
                  <a:pt x="20136" y="59929"/>
                  <a:pt x="9205" y="48998"/>
                  <a:pt x="9205" y="35513"/>
                </a:cubicBezTo>
                <a:cubicBezTo>
                  <a:pt x="9205" y="22029"/>
                  <a:pt x="20136" y="11098"/>
                  <a:pt x="33621" y="11098"/>
                </a:cubicBezTo>
                <a:cubicBezTo>
                  <a:pt x="47105" y="11098"/>
                  <a:pt x="58037" y="22029"/>
                  <a:pt x="58037" y="35513"/>
                </a:cubicBezTo>
                <a:close/>
              </a:path>
            </a:pathLst>
          </a:custGeom>
          <a:solidFill>
            <a:srgbClr val="FFC500"/>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0" name="Google Shape;685;p56">
            <a:extLst>
              <a:ext uri="{FF2B5EF4-FFF2-40B4-BE49-F238E27FC236}">
                <a16:creationId xmlns:a16="http://schemas.microsoft.com/office/drawing/2014/main" id="{89E87070-FBC6-45A7-B372-5800048415AA}"/>
              </a:ext>
            </a:extLst>
          </p:cNvPr>
          <p:cNvSpPr/>
          <p:nvPr/>
        </p:nvSpPr>
        <p:spPr>
          <a:xfrm>
            <a:off x="8756950" y="4881909"/>
            <a:ext cx="84477" cy="82685"/>
          </a:xfrm>
          <a:custGeom>
            <a:avLst/>
            <a:gdLst/>
            <a:ahLst/>
            <a:cxnLst/>
            <a:rect l="l" t="t" r="r" b="b"/>
            <a:pathLst>
              <a:path w="48831" h="48830" extrusionOk="0">
                <a:moveTo>
                  <a:pt x="56700" y="36962"/>
                </a:moveTo>
                <a:cubicBezTo>
                  <a:pt x="56700" y="50446"/>
                  <a:pt x="45768" y="61378"/>
                  <a:pt x="32284" y="61378"/>
                </a:cubicBezTo>
                <a:cubicBezTo>
                  <a:pt x="18799" y="61378"/>
                  <a:pt x="7868" y="50446"/>
                  <a:pt x="7868" y="36962"/>
                </a:cubicBezTo>
                <a:cubicBezTo>
                  <a:pt x="7868" y="23478"/>
                  <a:pt x="18799" y="12547"/>
                  <a:pt x="32284" y="12547"/>
                </a:cubicBezTo>
                <a:cubicBezTo>
                  <a:pt x="45768" y="12547"/>
                  <a:pt x="56700" y="23478"/>
                  <a:pt x="56700" y="36962"/>
                </a:cubicBezTo>
                <a:close/>
              </a:path>
            </a:pathLst>
          </a:custGeom>
          <a:solidFill>
            <a:srgbClr val="FFC500"/>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1" name="Google Shape;686;p56">
            <a:extLst>
              <a:ext uri="{FF2B5EF4-FFF2-40B4-BE49-F238E27FC236}">
                <a16:creationId xmlns:a16="http://schemas.microsoft.com/office/drawing/2014/main" id="{D5D1B122-A9B4-483F-A0B0-4742EB07DC5F}"/>
              </a:ext>
            </a:extLst>
          </p:cNvPr>
          <p:cNvSpPr/>
          <p:nvPr/>
        </p:nvSpPr>
        <p:spPr>
          <a:xfrm>
            <a:off x="8930551" y="4745126"/>
            <a:ext cx="84477" cy="82685"/>
          </a:xfrm>
          <a:custGeom>
            <a:avLst/>
            <a:gdLst/>
            <a:ahLst/>
            <a:cxnLst/>
            <a:rect l="l" t="t" r="r" b="b"/>
            <a:pathLst>
              <a:path w="48831" h="48830" extrusionOk="0">
                <a:moveTo>
                  <a:pt x="57721" y="36689"/>
                </a:moveTo>
                <a:cubicBezTo>
                  <a:pt x="57721" y="50173"/>
                  <a:pt x="46790" y="61104"/>
                  <a:pt x="33305" y="61104"/>
                </a:cubicBezTo>
                <a:cubicBezTo>
                  <a:pt x="19821" y="61104"/>
                  <a:pt x="8889" y="50173"/>
                  <a:pt x="8889" y="36689"/>
                </a:cubicBezTo>
                <a:cubicBezTo>
                  <a:pt x="8889" y="23204"/>
                  <a:pt x="19821" y="12273"/>
                  <a:pt x="33305" y="12273"/>
                </a:cubicBezTo>
                <a:cubicBezTo>
                  <a:pt x="46790" y="12273"/>
                  <a:pt x="57721" y="23204"/>
                  <a:pt x="57721" y="36689"/>
                </a:cubicBezTo>
                <a:close/>
              </a:path>
            </a:pathLst>
          </a:custGeom>
          <a:solidFill>
            <a:srgbClr val="FFC500"/>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2" name="Google Shape;687;p56">
            <a:extLst>
              <a:ext uri="{FF2B5EF4-FFF2-40B4-BE49-F238E27FC236}">
                <a16:creationId xmlns:a16="http://schemas.microsoft.com/office/drawing/2014/main" id="{502EE142-2D7E-4CC3-A708-484D36B7B6CD}"/>
              </a:ext>
            </a:extLst>
          </p:cNvPr>
          <p:cNvSpPr/>
          <p:nvPr/>
        </p:nvSpPr>
        <p:spPr>
          <a:xfrm>
            <a:off x="9162035" y="4646957"/>
            <a:ext cx="84477" cy="82685"/>
          </a:xfrm>
          <a:custGeom>
            <a:avLst/>
            <a:gdLst/>
            <a:ahLst/>
            <a:cxnLst/>
            <a:rect l="l" t="t" r="r" b="b"/>
            <a:pathLst>
              <a:path w="48831" h="48830" extrusionOk="0">
                <a:moveTo>
                  <a:pt x="58069" y="36104"/>
                </a:moveTo>
                <a:cubicBezTo>
                  <a:pt x="58069" y="49588"/>
                  <a:pt x="47138" y="60520"/>
                  <a:pt x="33654" y="60520"/>
                </a:cubicBezTo>
                <a:cubicBezTo>
                  <a:pt x="20169" y="60520"/>
                  <a:pt x="9238" y="49588"/>
                  <a:pt x="9238" y="36104"/>
                </a:cubicBezTo>
                <a:cubicBezTo>
                  <a:pt x="9238" y="22620"/>
                  <a:pt x="20169" y="11689"/>
                  <a:pt x="33654" y="11689"/>
                </a:cubicBezTo>
                <a:cubicBezTo>
                  <a:pt x="47138" y="11689"/>
                  <a:pt x="58069" y="22620"/>
                  <a:pt x="58069" y="36104"/>
                </a:cubicBezTo>
                <a:close/>
              </a:path>
            </a:pathLst>
          </a:custGeom>
          <a:solidFill>
            <a:srgbClr val="FFC500"/>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3" name="Google Shape;688;p56">
            <a:extLst>
              <a:ext uri="{FF2B5EF4-FFF2-40B4-BE49-F238E27FC236}">
                <a16:creationId xmlns:a16="http://schemas.microsoft.com/office/drawing/2014/main" id="{6B703CD7-EB84-4720-949C-4CA771573FF8}"/>
              </a:ext>
            </a:extLst>
          </p:cNvPr>
          <p:cNvSpPr/>
          <p:nvPr/>
        </p:nvSpPr>
        <p:spPr>
          <a:xfrm>
            <a:off x="8713329" y="4586350"/>
            <a:ext cx="74019" cy="296621"/>
          </a:xfrm>
          <a:custGeom>
            <a:avLst/>
            <a:gdLst/>
            <a:ahLst/>
            <a:cxnLst/>
            <a:rect l="l" t="t" r="r" b="b"/>
            <a:pathLst>
              <a:path w="42785" h="175170" extrusionOk="0">
                <a:moveTo>
                  <a:pt x="10006" y="11779"/>
                </a:moveTo>
                <a:lnTo>
                  <a:pt x="52792" y="186950"/>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4" name="Google Shape;689;p56">
            <a:extLst>
              <a:ext uri="{FF2B5EF4-FFF2-40B4-BE49-F238E27FC236}">
                <a16:creationId xmlns:a16="http://schemas.microsoft.com/office/drawing/2014/main" id="{4574A746-46D8-41D5-AB79-13DF6DDD3E79}"/>
              </a:ext>
            </a:extLst>
          </p:cNvPr>
          <p:cNvSpPr/>
          <p:nvPr/>
        </p:nvSpPr>
        <p:spPr>
          <a:xfrm>
            <a:off x="8900840" y="4421737"/>
            <a:ext cx="232267" cy="89724"/>
          </a:xfrm>
          <a:custGeom>
            <a:avLst/>
            <a:gdLst/>
            <a:ahLst/>
            <a:cxnLst/>
            <a:rect l="l" t="t" r="r" b="b"/>
            <a:pathLst>
              <a:path w="134258" h="52987" extrusionOk="0">
                <a:moveTo>
                  <a:pt x="10012" y="11775"/>
                </a:moveTo>
                <a:lnTo>
                  <a:pt x="144271" y="64763"/>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5" name="Google Shape;690;p56">
            <a:extLst>
              <a:ext uri="{FF2B5EF4-FFF2-40B4-BE49-F238E27FC236}">
                <a16:creationId xmlns:a16="http://schemas.microsoft.com/office/drawing/2014/main" id="{B2E1B1A2-DC51-4B66-B959-FC5224E840C3}"/>
              </a:ext>
            </a:extLst>
          </p:cNvPr>
          <p:cNvSpPr/>
          <p:nvPr/>
        </p:nvSpPr>
        <p:spPr>
          <a:xfrm>
            <a:off x="8838342" y="4669846"/>
            <a:ext cx="301549" cy="17248"/>
          </a:xfrm>
          <a:custGeom>
            <a:avLst/>
            <a:gdLst/>
            <a:ahLst/>
            <a:cxnLst/>
            <a:rect l="l" t="t" r="r" b="b"/>
            <a:pathLst>
              <a:path w="174306" h="10186" extrusionOk="0">
                <a:moveTo>
                  <a:pt x="10003" y="11781"/>
                </a:moveTo>
                <a:lnTo>
                  <a:pt x="184310" y="21968"/>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6" name="Google Shape;691;p56">
            <a:extLst>
              <a:ext uri="{FF2B5EF4-FFF2-40B4-BE49-F238E27FC236}">
                <a16:creationId xmlns:a16="http://schemas.microsoft.com/office/drawing/2014/main" id="{D2DE2AF7-1EF5-4C11-ACA9-5F312CAEE9EF}"/>
              </a:ext>
            </a:extLst>
          </p:cNvPr>
          <p:cNvSpPr/>
          <p:nvPr/>
        </p:nvSpPr>
        <p:spPr>
          <a:xfrm>
            <a:off x="8888123" y="4577026"/>
            <a:ext cx="173432" cy="235467"/>
          </a:xfrm>
          <a:custGeom>
            <a:avLst/>
            <a:gdLst/>
            <a:ahLst/>
            <a:cxnLst/>
            <a:rect l="l" t="t" r="r" b="b"/>
            <a:pathLst>
              <a:path w="100250" h="139055" extrusionOk="0">
                <a:moveTo>
                  <a:pt x="10003" y="11781"/>
                </a:moveTo>
                <a:lnTo>
                  <a:pt x="110254" y="150836"/>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7" name="Google Shape;692;p56">
            <a:extLst>
              <a:ext uri="{FF2B5EF4-FFF2-40B4-BE49-F238E27FC236}">
                <a16:creationId xmlns:a16="http://schemas.microsoft.com/office/drawing/2014/main" id="{1469D558-8ECD-4FDC-B7E6-701E7E8D9D29}"/>
              </a:ext>
            </a:extLst>
          </p:cNvPr>
          <p:cNvSpPr/>
          <p:nvPr/>
        </p:nvSpPr>
        <p:spPr>
          <a:xfrm>
            <a:off x="9084867" y="4844655"/>
            <a:ext cx="328724" cy="270191"/>
          </a:xfrm>
          <a:custGeom>
            <a:avLst/>
            <a:gdLst/>
            <a:ahLst/>
            <a:cxnLst/>
            <a:rect l="l" t="t" r="r" b="b"/>
            <a:pathLst>
              <a:path w="230414" h="230932" extrusionOk="0">
                <a:moveTo>
                  <a:pt x="1304" y="649"/>
                </a:moveTo>
                <a:lnTo>
                  <a:pt x="231719" y="231581"/>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nvGrpSpPr>
          <p:cNvPr id="38" name="Google Shape;693;p56">
            <a:extLst>
              <a:ext uri="{FF2B5EF4-FFF2-40B4-BE49-F238E27FC236}">
                <a16:creationId xmlns:a16="http://schemas.microsoft.com/office/drawing/2014/main" id="{A1A2B721-DC50-4105-8FDB-74F8805EA15B}"/>
              </a:ext>
            </a:extLst>
          </p:cNvPr>
          <p:cNvGrpSpPr/>
          <p:nvPr/>
        </p:nvGrpSpPr>
        <p:grpSpPr>
          <a:xfrm>
            <a:off x="8257101" y="5112983"/>
            <a:ext cx="642011" cy="674336"/>
            <a:chOff x="3317106" y="2740428"/>
            <a:chExt cx="730000" cy="829782"/>
          </a:xfrm>
        </p:grpSpPr>
        <p:sp>
          <p:nvSpPr>
            <p:cNvPr id="39" name="Google Shape;694;p56">
              <a:extLst>
                <a:ext uri="{FF2B5EF4-FFF2-40B4-BE49-F238E27FC236}">
                  <a16:creationId xmlns:a16="http://schemas.microsoft.com/office/drawing/2014/main" id="{5E97AD01-6581-4F12-A9F5-08A306545825}"/>
                </a:ext>
              </a:extLst>
            </p:cNvPr>
            <p:cNvSpPr/>
            <p:nvPr/>
          </p:nvSpPr>
          <p:spPr>
            <a:xfrm>
              <a:off x="3317106" y="2740428"/>
              <a:ext cx="730000" cy="829782"/>
            </a:xfrm>
            <a:custGeom>
              <a:avLst/>
              <a:gdLst/>
              <a:ahLst/>
              <a:cxnLst/>
              <a:rect l="l" t="t" r="r" b="b"/>
              <a:pathLst>
                <a:path w="371029" h="397977" extrusionOk="0">
                  <a:moveTo>
                    <a:pt x="64160" y="91252"/>
                  </a:moveTo>
                  <a:cubicBezTo>
                    <a:pt x="62516" y="94651"/>
                    <a:pt x="2673" y="93922"/>
                    <a:pt x="10047" y="124932"/>
                  </a:cubicBezTo>
                  <a:cubicBezTo>
                    <a:pt x="13606" y="139891"/>
                    <a:pt x="1743" y="224462"/>
                    <a:pt x="12659" y="235937"/>
                  </a:cubicBezTo>
                  <a:cubicBezTo>
                    <a:pt x="29345" y="253476"/>
                    <a:pt x="23122" y="381202"/>
                    <a:pt x="43369" y="397164"/>
                  </a:cubicBezTo>
                  <a:cubicBezTo>
                    <a:pt x="104205" y="445127"/>
                    <a:pt x="221019" y="359194"/>
                    <a:pt x="297062" y="359194"/>
                  </a:cubicBezTo>
                  <a:cubicBezTo>
                    <a:pt x="313763" y="359194"/>
                    <a:pt x="364544" y="211549"/>
                    <a:pt x="375816" y="195618"/>
                  </a:cubicBezTo>
                  <a:cubicBezTo>
                    <a:pt x="390828" y="174399"/>
                    <a:pt x="347612" y="109632"/>
                    <a:pt x="337125" y="89873"/>
                  </a:cubicBezTo>
                  <a:cubicBezTo>
                    <a:pt x="335147" y="86146"/>
                    <a:pt x="319006" y="77849"/>
                    <a:pt x="304990" y="70452"/>
                  </a:cubicBezTo>
                  <a:cubicBezTo>
                    <a:pt x="298157" y="66846"/>
                    <a:pt x="264889" y="46509"/>
                    <a:pt x="255782" y="36937"/>
                  </a:cubicBezTo>
                  <a:cubicBezTo>
                    <a:pt x="255649" y="36796"/>
                    <a:pt x="198218" y="23752"/>
                    <a:pt x="186498" y="17482"/>
                  </a:cubicBezTo>
                  <a:cubicBezTo>
                    <a:pt x="138087" y="-8415"/>
                    <a:pt x="187623" y="109231"/>
                    <a:pt x="111169" y="93528"/>
                  </a:cubicBezTo>
                  <a:cubicBezTo>
                    <a:pt x="106493" y="92567"/>
                    <a:pt x="65853" y="87749"/>
                    <a:pt x="64160" y="91252"/>
                  </a:cubicBezTo>
                  <a:close/>
                </a:path>
              </a:pathLst>
            </a:custGeom>
            <a:solidFill>
              <a:srgbClr val="DAEBE0"/>
            </a:solidFill>
            <a:ln w="9525" cap="rnd" cmpd="sng">
              <a:solidFill>
                <a:srgbClr val="FFFFFF">
                  <a:alpha val="0"/>
                </a:srgbClr>
              </a:solidFill>
              <a:prstDash val="dashDot"/>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0" name="Google Shape;695;p56">
              <a:extLst>
                <a:ext uri="{FF2B5EF4-FFF2-40B4-BE49-F238E27FC236}">
                  <a16:creationId xmlns:a16="http://schemas.microsoft.com/office/drawing/2014/main" id="{207884F9-6B29-4AA4-9EAA-C06F04646A23}"/>
                </a:ext>
              </a:extLst>
            </p:cNvPr>
            <p:cNvSpPr/>
            <p:nvPr/>
          </p:nvSpPr>
          <p:spPr>
            <a:xfrm>
              <a:off x="3530699" y="3050796"/>
              <a:ext cx="96075" cy="101811"/>
            </a:xfrm>
            <a:custGeom>
              <a:avLst/>
              <a:gdLst/>
              <a:ahLst/>
              <a:cxnLst/>
              <a:rect l="l" t="t" r="r" b="b"/>
              <a:pathLst>
                <a:path w="48831" h="48830" extrusionOk="0">
                  <a:moveTo>
                    <a:pt x="54068" y="38049"/>
                  </a:moveTo>
                  <a:cubicBezTo>
                    <a:pt x="54068" y="51533"/>
                    <a:pt x="43137" y="62464"/>
                    <a:pt x="29652" y="62464"/>
                  </a:cubicBezTo>
                  <a:cubicBezTo>
                    <a:pt x="16167" y="62464"/>
                    <a:pt x="5236" y="51533"/>
                    <a:pt x="5236" y="38049"/>
                  </a:cubicBezTo>
                  <a:cubicBezTo>
                    <a:pt x="5236" y="24564"/>
                    <a:pt x="16167" y="13633"/>
                    <a:pt x="29652" y="13633"/>
                  </a:cubicBezTo>
                  <a:cubicBezTo>
                    <a:pt x="43137" y="13633"/>
                    <a:pt x="54068" y="24564"/>
                    <a:pt x="54068" y="38049"/>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1" name="Google Shape;696;p56">
              <a:extLst>
                <a:ext uri="{FF2B5EF4-FFF2-40B4-BE49-F238E27FC236}">
                  <a16:creationId xmlns:a16="http://schemas.microsoft.com/office/drawing/2014/main" id="{603A1898-75FC-4D24-8DFB-47B8C2C971F4}"/>
                </a:ext>
              </a:extLst>
            </p:cNvPr>
            <p:cNvSpPr/>
            <p:nvPr/>
          </p:nvSpPr>
          <p:spPr>
            <a:xfrm>
              <a:off x="3746932" y="2906255"/>
              <a:ext cx="96075" cy="101811"/>
            </a:xfrm>
            <a:custGeom>
              <a:avLst/>
              <a:gdLst/>
              <a:ahLst/>
              <a:cxnLst/>
              <a:rect l="l" t="t" r="r" b="b"/>
              <a:pathLst>
                <a:path w="48831" h="48830" extrusionOk="0">
                  <a:moveTo>
                    <a:pt x="54748" y="37620"/>
                  </a:moveTo>
                  <a:cubicBezTo>
                    <a:pt x="54748" y="51104"/>
                    <a:pt x="43817" y="62035"/>
                    <a:pt x="30332" y="62035"/>
                  </a:cubicBezTo>
                  <a:cubicBezTo>
                    <a:pt x="16847" y="62035"/>
                    <a:pt x="5916" y="51104"/>
                    <a:pt x="5916" y="37620"/>
                  </a:cubicBezTo>
                  <a:cubicBezTo>
                    <a:pt x="5916" y="24135"/>
                    <a:pt x="16847" y="13204"/>
                    <a:pt x="30332" y="13204"/>
                  </a:cubicBezTo>
                  <a:cubicBezTo>
                    <a:pt x="43817" y="13204"/>
                    <a:pt x="54748" y="24135"/>
                    <a:pt x="54748" y="37620"/>
                  </a:cubicBezTo>
                  <a:close/>
                </a:path>
              </a:pathLst>
            </a:custGeom>
            <a:solidFill>
              <a:srgbClr val="E55959"/>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2" name="Google Shape;697;p56">
              <a:extLst>
                <a:ext uri="{FF2B5EF4-FFF2-40B4-BE49-F238E27FC236}">
                  <a16:creationId xmlns:a16="http://schemas.microsoft.com/office/drawing/2014/main" id="{7786B48E-7BAB-442B-B07B-AC42769F9999}"/>
                </a:ext>
              </a:extLst>
            </p:cNvPr>
            <p:cNvSpPr/>
            <p:nvPr/>
          </p:nvSpPr>
          <p:spPr>
            <a:xfrm>
              <a:off x="3472961" y="3418954"/>
              <a:ext cx="96075" cy="101811"/>
            </a:xfrm>
            <a:custGeom>
              <a:avLst/>
              <a:gdLst/>
              <a:ahLst/>
              <a:cxnLst/>
              <a:rect l="l" t="t" r="r" b="b"/>
              <a:pathLst>
                <a:path w="48831" h="48830" extrusionOk="0">
                  <a:moveTo>
                    <a:pt x="53886" y="39141"/>
                  </a:moveTo>
                  <a:cubicBezTo>
                    <a:pt x="53886" y="52626"/>
                    <a:pt x="42955" y="63557"/>
                    <a:pt x="29470" y="63557"/>
                  </a:cubicBezTo>
                  <a:cubicBezTo>
                    <a:pt x="15986" y="63557"/>
                    <a:pt x="5055" y="52626"/>
                    <a:pt x="5055" y="39141"/>
                  </a:cubicBezTo>
                  <a:cubicBezTo>
                    <a:pt x="5055" y="25657"/>
                    <a:pt x="15986" y="14726"/>
                    <a:pt x="29470" y="14726"/>
                  </a:cubicBezTo>
                  <a:cubicBezTo>
                    <a:pt x="42955" y="14726"/>
                    <a:pt x="53886" y="25657"/>
                    <a:pt x="53886" y="39141"/>
                  </a:cubicBezTo>
                  <a:close/>
                </a:path>
              </a:pathLst>
            </a:custGeom>
            <a:solidFill>
              <a:srgbClr val="FFC500"/>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3" name="Google Shape;698;p56">
              <a:extLst>
                <a:ext uri="{FF2B5EF4-FFF2-40B4-BE49-F238E27FC236}">
                  <a16:creationId xmlns:a16="http://schemas.microsoft.com/office/drawing/2014/main" id="{F2D0EA23-D418-4258-8F47-BAB333039FF4}"/>
                </a:ext>
              </a:extLst>
            </p:cNvPr>
            <p:cNvSpPr/>
            <p:nvPr/>
          </p:nvSpPr>
          <p:spPr>
            <a:xfrm>
              <a:off x="3733078" y="3251502"/>
              <a:ext cx="96075" cy="101811"/>
            </a:xfrm>
            <a:custGeom>
              <a:avLst/>
              <a:gdLst/>
              <a:ahLst/>
              <a:cxnLst/>
              <a:rect l="l" t="t" r="r" b="b"/>
              <a:pathLst>
                <a:path w="48831" h="48830" extrusionOk="0">
                  <a:moveTo>
                    <a:pt x="54704" y="38644"/>
                  </a:moveTo>
                  <a:cubicBezTo>
                    <a:pt x="54704" y="52129"/>
                    <a:pt x="43773" y="63060"/>
                    <a:pt x="30288" y="63060"/>
                  </a:cubicBezTo>
                  <a:cubicBezTo>
                    <a:pt x="16804" y="63060"/>
                    <a:pt x="5873" y="52129"/>
                    <a:pt x="5873" y="38644"/>
                  </a:cubicBezTo>
                  <a:cubicBezTo>
                    <a:pt x="5873" y="25160"/>
                    <a:pt x="16804" y="14229"/>
                    <a:pt x="30288" y="14229"/>
                  </a:cubicBezTo>
                  <a:cubicBezTo>
                    <a:pt x="43773" y="14229"/>
                    <a:pt x="54704" y="25160"/>
                    <a:pt x="54704" y="38644"/>
                  </a:cubicBezTo>
                  <a:close/>
                </a:path>
              </a:pathLst>
            </a:custGeom>
            <a:solidFill>
              <a:srgbClr val="FFC500"/>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4" name="Google Shape;699;p56">
              <a:extLst>
                <a:ext uri="{FF2B5EF4-FFF2-40B4-BE49-F238E27FC236}">
                  <a16:creationId xmlns:a16="http://schemas.microsoft.com/office/drawing/2014/main" id="{C2666079-C13C-48F5-B7E9-3952FB0995D9}"/>
                </a:ext>
              </a:extLst>
            </p:cNvPr>
            <p:cNvSpPr/>
            <p:nvPr/>
          </p:nvSpPr>
          <p:spPr>
            <a:xfrm rot="-1607453" flipH="1">
              <a:off x="3478754" y="3175691"/>
              <a:ext cx="145879" cy="222174"/>
            </a:xfrm>
            <a:custGeom>
              <a:avLst/>
              <a:gdLst/>
              <a:ahLst/>
              <a:cxnLst/>
              <a:rect l="l" t="t" r="r" b="b"/>
              <a:pathLst>
                <a:path w="73467" h="107671" extrusionOk="0">
                  <a:moveTo>
                    <a:pt x="7464" y="14104"/>
                  </a:moveTo>
                  <a:lnTo>
                    <a:pt x="80931" y="121775"/>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5" name="Google Shape;700;p56">
              <a:extLst>
                <a:ext uri="{FF2B5EF4-FFF2-40B4-BE49-F238E27FC236}">
                  <a16:creationId xmlns:a16="http://schemas.microsoft.com/office/drawing/2014/main" id="{86646B8F-99E5-4228-865A-9EBA8356BEFF}"/>
                </a:ext>
              </a:extLst>
            </p:cNvPr>
            <p:cNvSpPr/>
            <p:nvPr/>
          </p:nvSpPr>
          <p:spPr>
            <a:xfrm rot="-1607453" flipH="1">
              <a:off x="3734539" y="3022338"/>
              <a:ext cx="110986" cy="213611"/>
            </a:xfrm>
            <a:custGeom>
              <a:avLst/>
              <a:gdLst/>
              <a:ahLst/>
              <a:cxnLst/>
              <a:rect l="l" t="t" r="r" b="b"/>
              <a:pathLst>
                <a:path w="55894" h="103521" extrusionOk="0">
                  <a:moveTo>
                    <a:pt x="8214" y="13636"/>
                  </a:moveTo>
                  <a:lnTo>
                    <a:pt x="64109" y="117157"/>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sp>
        <p:nvSpPr>
          <p:cNvPr id="46" name="Google Shape;701;p56">
            <a:extLst>
              <a:ext uri="{FF2B5EF4-FFF2-40B4-BE49-F238E27FC236}">
                <a16:creationId xmlns:a16="http://schemas.microsoft.com/office/drawing/2014/main" id="{DD8A0A0E-3843-42DB-B493-44AD01559187}"/>
              </a:ext>
            </a:extLst>
          </p:cNvPr>
          <p:cNvSpPr/>
          <p:nvPr/>
        </p:nvSpPr>
        <p:spPr>
          <a:xfrm>
            <a:off x="9576882" y="4469750"/>
            <a:ext cx="128956" cy="179611"/>
          </a:xfrm>
          <a:custGeom>
            <a:avLst/>
            <a:gdLst/>
            <a:ahLst/>
            <a:cxnLst/>
            <a:rect l="l" t="t" r="r" b="b"/>
            <a:pathLst>
              <a:path w="74541" h="106069" extrusionOk="0">
                <a:moveTo>
                  <a:pt x="12306" y="10835"/>
                </a:moveTo>
                <a:lnTo>
                  <a:pt x="86847" y="116905"/>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7" name="Google Shape;702;p56">
            <a:extLst>
              <a:ext uri="{FF2B5EF4-FFF2-40B4-BE49-F238E27FC236}">
                <a16:creationId xmlns:a16="http://schemas.microsoft.com/office/drawing/2014/main" id="{8D2CE2D5-A6AA-4906-A845-9359B16BC393}"/>
              </a:ext>
            </a:extLst>
          </p:cNvPr>
          <p:cNvSpPr/>
          <p:nvPr/>
        </p:nvSpPr>
        <p:spPr>
          <a:xfrm rot="-56484">
            <a:off x="9772428" y="4335853"/>
            <a:ext cx="433704" cy="262852"/>
          </a:xfrm>
          <a:custGeom>
            <a:avLst/>
            <a:gdLst/>
            <a:ahLst/>
            <a:cxnLst/>
            <a:rect l="l" t="t" r="r" b="b"/>
            <a:pathLst>
              <a:path w="152692" h="131847" extrusionOk="0">
                <a:moveTo>
                  <a:pt x="13853" y="10566"/>
                </a:moveTo>
                <a:lnTo>
                  <a:pt x="166545" y="142414"/>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8" name="Google Shape;703;p56">
            <a:extLst>
              <a:ext uri="{FF2B5EF4-FFF2-40B4-BE49-F238E27FC236}">
                <a16:creationId xmlns:a16="http://schemas.microsoft.com/office/drawing/2014/main" id="{FA986860-4AC6-4003-AB0F-DF6C18A067FF}"/>
              </a:ext>
            </a:extLst>
          </p:cNvPr>
          <p:cNvSpPr/>
          <p:nvPr/>
        </p:nvSpPr>
        <p:spPr>
          <a:xfrm>
            <a:off x="9686067" y="4640668"/>
            <a:ext cx="84477" cy="82685"/>
          </a:xfrm>
          <a:custGeom>
            <a:avLst/>
            <a:gdLst/>
            <a:ahLst/>
            <a:cxnLst/>
            <a:rect l="l" t="t" r="r" b="b"/>
            <a:pathLst>
              <a:path w="48831" h="48830" extrusionOk="0">
                <a:moveTo>
                  <a:pt x="59943" y="35629"/>
                </a:moveTo>
                <a:cubicBezTo>
                  <a:pt x="59943" y="49113"/>
                  <a:pt x="49012" y="60044"/>
                  <a:pt x="35527" y="60044"/>
                </a:cubicBezTo>
                <a:cubicBezTo>
                  <a:pt x="22043" y="60044"/>
                  <a:pt x="11112" y="49113"/>
                  <a:pt x="11112" y="35629"/>
                </a:cubicBezTo>
                <a:cubicBezTo>
                  <a:pt x="11112" y="22144"/>
                  <a:pt x="22043" y="11213"/>
                  <a:pt x="35527" y="11213"/>
                </a:cubicBezTo>
                <a:cubicBezTo>
                  <a:pt x="49012" y="11213"/>
                  <a:pt x="59943" y="22144"/>
                  <a:pt x="59943" y="35629"/>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49" name="Google Shape;704;p56">
            <a:extLst>
              <a:ext uri="{FF2B5EF4-FFF2-40B4-BE49-F238E27FC236}">
                <a16:creationId xmlns:a16="http://schemas.microsoft.com/office/drawing/2014/main" id="{11775B6D-E5EB-40C3-879C-FE3261AC47B7}"/>
              </a:ext>
            </a:extLst>
          </p:cNvPr>
          <p:cNvSpPr/>
          <p:nvPr/>
        </p:nvSpPr>
        <p:spPr>
          <a:xfrm>
            <a:off x="10198422" y="4583988"/>
            <a:ext cx="84477" cy="82685"/>
          </a:xfrm>
          <a:custGeom>
            <a:avLst/>
            <a:gdLst/>
            <a:ahLst/>
            <a:cxnLst/>
            <a:rect l="l" t="t" r="r" b="b"/>
            <a:pathLst>
              <a:path w="48831" h="48830" extrusionOk="0">
                <a:moveTo>
                  <a:pt x="61775" y="35422"/>
                </a:moveTo>
                <a:cubicBezTo>
                  <a:pt x="61775" y="48906"/>
                  <a:pt x="50844" y="59837"/>
                  <a:pt x="37359" y="59837"/>
                </a:cubicBezTo>
                <a:cubicBezTo>
                  <a:pt x="23875" y="59837"/>
                  <a:pt x="12944" y="48906"/>
                  <a:pt x="12944" y="35422"/>
                </a:cubicBezTo>
                <a:cubicBezTo>
                  <a:pt x="12944" y="21937"/>
                  <a:pt x="23875" y="11006"/>
                  <a:pt x="37359" y="11006"/>
                </a:cubicBezTo>
                <a:cubicBezTo>
                  <a:pt x="50844" y="11006"/>
                  <a:pt x="61775" y="21937"/>
                  <a:pt x="61775" y="35422"/>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0" name="Google Shape;705;p56">
            <a:extLst>
              <a:ext uri="{FF2B5EF4-FFF2-40B4-BE49-F238E27FC236}">
                <a16:creationId xmlns:a16="http://schemas.microsoft.com/office/drawing/2014/main" id="{6B13FEEF-9834-4A6C-9C84-B9ACFB0FF9D9}"/>
              </a:ext>
            </a:extLst>
          </p:cNvPr>
          <p:cNvSpPr/>
          <p:nvPr/>
        </p:nvSpPr>
        <p:spPr>
          <a:xfrm>
            <a:off x="11125704" y="4929534"/>
            <a:ext cx="84477" cy="82685"/>
          </a:xfrm>
          <a:custGeom>
            <a:avLst/>
            <a:gdLst/>
            <a:ahLst/>
            <a:cxnLst/>
            <a:rect l="l" t="t" r="r" b="b"/>
            <a:pathLst>
              <a:path w="48831" h="48830" extrusionOk="0">
                <a:moveTo>
                  <a:pt x="65570" y="37362"/>
                </a:moveTo>
                <a:cubicBezTo>
                  <a:pt x="65570" y="50847"/>
                  <a:pt x="54639" y="61778"/>
                  <a:pt x="41154" y="61778"/>
                </a:cubicBezTo>
                <a:cubicBezTo>
                  <a:pt x="27670" y="61778"/>
                  <a:pt x="16738" y="50847"/>
                  <a:pt x="16738" y="37362"/>
                </a:cubicBezTo>
                <a:cubicBezTo>
                  <a:pt x="16738" y="23878"/>
                  <a:pt x="27670" y="12947"/>
                  <a:pt x="41154" y="12947"/>
                </a:cubicBezTo>
                <a:cubicBezTo>
                  <a:pt x="54639" y="12947"/>
                  <a:pt x="65570" y="23878"/>
                  <a:pt x="65570" y="37362"/>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1" name="Google Shape;706;p56">
            <a:extLst>
              <a:ext uri="{FF2B5EF4-FFF2-40B4-BE49-F238E27FC236}">
                <a16:creationId xmlns:a16="http://schemas.microsoft.com/office/drawing/2014/main" id="{4CFFF1C4-C1F4-4959-8F7D-E69A67254C35}"/>
              </a:ext>
            </a:extLst>
          </p:cNvPr>
          <p:cNvSpPr/>
          <p:nvPr/>
        </p:nvSpPr>
        <p:spPr>
          <a:xfrm>
            <a:off x="11327598" y="5133056"/>
            <a:ext cx="84477" cy="82685"/>
          </a:xfrm>
          <a:custGeom>
            <a:avLst/>
            <a:gdLst/>
            <a:ahLst/>
            <a:cxnLst/>
            <a:rect l="l" t="t" r="r" b="b"/>
            <a:pathLst>
              <a:path w="48831" h="48830" extrusionOk="0">
                <a:moveTo>
                  <a:pt x="66292" y="38106"/>
                </a:moveTo>
                <a:cubicBezTo>
                  <a:pt x="66292" y="51590"/>
                  <a:pt x="55361" y="62521"/>
                  <a:pt x="41876" y="62521"/>
                </a:cubicBezTo>
                <a:cubicBezTo>
                  <a:pt x="28392" y="62521"/>
                  <a:pt x="17460" y="51590"/>
                  <a:pt x="17460" y="38106"/>
                </a:cubicBezTo>
                <a:cubicBezTo>
                  <a:pt x="17460" y="24621"/>
                  <a:pt x="28392" y="13690"/>
                  <a:pt x="41876" y="13690"/>
                </a:cubicBezTo>
                <a:cubicBezTo>
                  <a:pt x="55361" y="13690"/>
                  <a:pt x="66292" y="24621"/>
                  <a:pt x="66292" y="38106"/>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2" name="Google Shape;707;p56">
            <a:extLst>
              <a:ext uri="{FF2B5EF4-FFF2-40B4-BE49-F238E27FC236}">
                <a16:creationId xmlns:a16="http://schemas.microsoft.com/office/drawing/2014/main" id="{9C1675E2-A01B-4823-8F98-C19AA8DCCC7B}"/>
              </a:ext>
            </a:extLst>
          </p:cNvPr>
          <p:cNvSpPr/>
          <p:nvPr/>
        </p:nvSpPr>
        <p:spPr>
          <a:xfrm>
            <a:off x="11476940" y="4874582"/>
            <a:ext cx="84477" cy="82685"/>
          </a:xfrm>
          <a:custGeom>
            <a:avLst/>
            <a:gdLst/>
            <a:ahLst/>
            <a:cxnLst/>
            <a:rect l="l" t="t" r="r" b="b"/>
            <a:pathLst>
              <a:path w="48831" h="48830" extrusionOk="0">
                <a:moveTo>
                  <a:pt x="66826" y="37162"/>
                </a:moveTo>
                <a:cubicBezTo>
                  <a:pt x="66826" y="50646"/>
                  <a:pt x="55895" y="61577"/>
                  <a:pt x="42410" y="61577"/>
                </a:cubicBezTo>
                <a:cubicBezTo>
                  <a:pt x="28926" y="61577"/>
                  <a:pt x="17994" y="50646"/>
                  <a:pt x="17994" y="37162"/>
                </a:cubicBezTo>
                <a:cubicBezTo>
                  <a:pt x="17994" y="23677"/>
                  <a:pt x="28926" y="12746"/>
                  <a:pt x="42410" y="12746"/>
                </a:cubicBezTo>
                <a:cubicBezTo>
                  <a:pt x="55895" y="12746"/>
                  <a:pt x="66826" y="23677"/>
                  <a:pt x="66826" y="37162"/>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3" name="Google Shape;708;p56">
            <a:extLst>
              <a:ext uri="{FF2B5EF4-FFF2-40B4-BE49-F238E27FC236}">
                <a16:creationId xmlns:a16="http://schemas.microsoft.com/office/drawing/2014/main" id="{692EA69B-41F2-4B5F-8076-A2DC3F20995D}"/>
              </a:ext>
            </a:extLst>
          </p:cNvPr>
          <p:cNvSpPr/>
          <p:nvPr/>
        </p:nvSpPr>
        <p:spPr>
          <a:xfrm>
            <a:off x="11322003" y="4926332"/>
            <a:ext cx="84477" cy="82685"/>
          </a:xfrm>
          <a:custGeom>
            <a:avLst/>
            <a:gdLst/>
            <a:ahLst/>
            <a:cxnLst/>
            <a:rect l="l" t="t" r="r" b="b"/>
            <a:pathLst>
              <a:path w="48831" h="48830" extrusionOk="0">
                <a:moveTo>
                  <a:pt x="66272" y="37351"/>
                </a:moveTo>
                <a:cubicBezTo>
                  <a:pt x="66272" y="50835"/>
                  <a:pt x="55341" y="61766"/>
                  <a:pt x="41856" y="61766"/>
                </a:cubicBezTo>
                <a:cubicBezTo>
                  <a:pt x="28372" y="61766"/>
                  <a:pt x="17440" y="50835"/>
                  <a:pt x="17440" y="37351"/>
                </a:cubicBezTo>
                <a:cubicBezTo>
                  <a:pt x="17440" y="23866"/>
                  <a:pt x="28372" y="12935"/>
                  <a:pt x="41856" y="12935"/>
                </a:cubicBezTo>
                <a:cubicBezTo>
                  <a:pt x="55341" y="12935"/>
                  <a:pt x="66272" y="23866"/>
                  <a:pt x="66272" y="37351"/>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4" name="Google Shape;709;p56">
            <a:extLst>
              <a:ext uri="{FF2B5EF4-FFF2-40B4-BE49-F238E27FC236}">
                <a16:creationId xmlns:a16="http://schemas.microsoft.com/office/drawing/2014/main" id="{0D6C4B82-28BA-4BB0-956A-39EF421DF381}"/>
              </a:ext>
            </a:extLst>
          </p:cNvPr>
          <p:cNvSpPr/>
          <p:nvPr/>
        </p:nvSpPr>
        <p:spPr>
          <a:xfrm>
            <a:off x="11551915" y="5659193"/>
            <a:ext cx="84477" cy="82685"/>
          </a:xfrm>
          <a:custGeom>
            <a:avLst/>
            <a:gdLst/>
            <a:ahLst/>
            <a:cxnLst/>
            <a:rect l="l" t="t" r="r" b="b"/>
            <a:pathLst>
              <a:path w="48831" h="48830" extrusionOk="0">
                <a:moveTo>
                  <a:pt x="68053" y="40479"/>
                </a:moveTo>
                <a:cubicBezTo>
                  <a:pt x="68053" y="53964"/>
                  <a:pt x="57121" y="64895"/>
                  <a:pt x="43637" y="64895"/>
                </a:cubicBezTo>
                <a:cubicBezTo>
                  <a:pt x="30152" y="64895"/>
                  <a:pt x="19221" y="53964"/>
                  <a:pt x="19221" y="40479"/>
                </a:cubicBezTo>
                <a:cubicBezTo>
                  <a:pt x="19221" y="26995"/>
                  <a:pt x="30152" y="16064"/>
                  <a:pt x="43637" y="16064"/>
                </a:cubicBezTo>
                <a:cubicBezTo>
                  <a:pt x="57121" y="16064"/>
                  <a:pt x="68053" y="26995"/>
                  <a:pt x="68053" y="40479"/>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5" name="Google Shape;710;p56">
            <a:extLst>
              <a:ext uri="{FF2B5EF4-FFF2-40B4-BE49-F238E27FC236}">
                <a16:creationId xmlns:a16="http://schemas.microsoft.com/office/drawing/2014/main" id="{E52887F8-151C-452A-AC0F-39148CA34462}"/>
              </a:ext>
            </a:extLst>
          </p:cNvPr>
          <p:cNvSpPr/>
          <p:nvPr/>
        </p:nvSpPr>
        <p:spPr>
          <a:xfrm>
            <a:off x="11419800" y="5853240"/>
            <a:ext cx="84477" cy="82685"/>
          </a:xfrm>
          <a:custGeom>
            <a:avLst/>
            <a:gdLst/>
            <a:ahLst/>
            <a:cxnLst/>
            <a:rect l="l" t="t" r="r" b="b"/>
            <a:pathLst>
              <a:path w="48831" h="48830" extrusionOk="0">
                <a:moveTo>
                  <a:pt x="67580" y="41188"/>
                </a:moveTo>
                <a:cubicBezTo>
                  <a:pt x="67580" y="54672"/>
                  <a:pt x="56649" y="65604"/>
                  <a:pt x="43164" y="65604"/>
                </a:cubicBezTo>
                <a:cubicBezTo>
                  <a:pt x="29680" y="65604"/>
                  <a:pt x="18749" y="54672"/>
                  <a:pt x="18749" y="41188"/>
                </a:cubicBezTo>
                <a:cubicBezTo>
                  <a:pt x="18749" y="27704"/>
                  <a:pt x="29680" y="16773"/>
                  <a:pt x="43164" y="16773"/>
                </a:cubicBezTo>
                <a:cubicBezTo>
                  <a:pt x="56649" y="16773"/>
                  <a:pt x="67580" y="27704"/>
                  <a:pt x="67580" y="41188"/>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6" name="Google Shape;711;p56">
            <a:extLst>
              <a:ext uri="{FF2B5EF4-FFF2-40B4-BE49-F238E27FC236}">
                <a16:creationId xmlns:a16="http://schemas.microsoft.com/office/drawing/2014/main" id="{5AF73CA5-873C-47D3-9ABB-9BCF1F297527}"/>
              </a:ext>
            </a:extLst>
          </p:cNvPr>
          <p:cNvSpPr/>
          <p:nvPr/>
        </p:nvSpPr>
        <p:spPr>
          <a:xfrm>
            <a:off x="11674858" y="5917914"/>
            <a:ext cx="84477" cy="82685"/>
          </a:xfrm>
          <a:custGeom>
            <a:avLst/>
            <a:gdLst/>
            <a:ahLst/>
            <a:cxnLst/>
            <a:rect l="l" t="t" r="r" b="b"/>
            <a:pathLst>
              <a:path w="48831" h="48830" extrusionOk="0">
                <a:moveTo>
                  <a:pt x="68492" y="41424"/>
                </a:moveTo>
                <a:cubicBezTo>
                  <a:pt x="68492" y="54909"/>
                  <a:pt x="57561" y="65840"/>
                  <a:pt x="44076" y="65840"/>
                </a:cubicBezTo>
                <a:cubicBezTo>
                  <a:pt x="30592" y="65840"/>
                  <a:pt x="19661" y="54909"/>
                  <a:pt x="19661" y="41424"/>
                </a:cubicBezTo>
                <a:cubicBezTo>
                  <a:pt x="19661" y="27940"/>
                  <a:pt x="30592" y="17009"/>
                  <a:pt x="44076" y="17009"/>
                </a:cubicBezTo>
                <a:cubicBezTo>
                  <a:pt x="57561" y="17009"/>
                  <a:pt x="68492" y="27940"/>
                  <a:pt x="68492" y="41424"/>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7" name="Google Shape;712;p56">
            <a:extLst>
              <a:ext uri="{FF2B5EF4-FFF2-40B4-BE49-F238E27FC236}">
                <a16:creationId xmlns:a16="http://schemas.microsoft.com/office/drawing/2014/main" id="{51F488DF-0FBC-4ACB-9FB7-35DD822B3DFA}"/>
              </a:ext>
            </a:extLst>
          </p:cNvPr>
          <p:cNvSpPr/>
          <p:nvPr/>
        </p:nvSpPr>
        <p:spPr>
          <a:xfrm>
            <a:off x="11731715" y="5682524"/>
            <a:ext cx="84477" cy="82685"/>
          </a:xfrm>
          <a:custGeom>
            <a:avLst/>
            <a:gdLst/>
            <a:ahLst/>
            <a:cxnLst/>
            <a:rect l="l" t="t" r="r" b="b"/>
            <a:pathLst>
              <a:path w="48831" h="48830" extrusionOk="0">
                <a:moveTo>
                  <a:pt x="68696" y="40565"/>
                </a:moveTo>
                <a:cubicBezTo>
                  <a:pt x="68696" y="54049"/>
                  <a:pt x="57764" y="64980"/>
                  <a:pt x="44280" y="64980"/>
                </a:cubicBezTo>
                <a:cubicBezTo>
                  <a:pt x="30795" y="64980"/>
                  <a:pt x="19864" y="54049"/>
                  <a:pt x="19864" y="40565"/>
                </a:cubicBezTo>
                <a:cubicBezTo>
                  <a:pt x="19864" y="27080"/>
                  <a:pt x="30795" y="16149"/>
                  <a:pt x="44280" y="16149"/>
                </a:cubicBezTo>
                <a:cubicBezTo>
                  <a:pt x="57764" y="16149"/>
                  <a:pt x="68696" y="27080"/>
                  <a:pt x="68696" y="40565"/>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8" name="Google Shape;713;p56">
            <a:extLst>
              <a:ext uri="{FF2B5EF4-FFF2-40B4-BE49-F238E27FC236}">
                <a16:creationId xmlns:a16="http://schemas.microsoft.com/office/drawing/2014/main" id="{504EF86A-8A65-4E20-B3B1-7D723D86F68C}"/>
              </a:ext>
            </a:extLst>
          </p:cNvPr>
          <p:cNvSpPr/>
          <p:nvPr/>
        </p:nvSpPr>
        <p:spPr>
          <a:xfrm>
            <a:off x="11575743" y="5811896"/>
            <a:ext cx="84477" cy="82685"/>
          </a:xfrm>
          <a:custGeom>
            <a:avLst/>
            <a:gdLst/>
            <a:ahLst/>
            <a:cxnLst/>
            <a:rect l="l" t="t" r="r" b="b"/>
            <a:pathLst>
              <a:path w="48831" h="48830" extrusionOk="0">
                <a:moveTo>
                  <a:pt x="68138" y="41037"/>
                </a:moveTo>
                <a:cubicBezTo>
                  <a:pt x="68138" y="54521"/>
                  <a:pt x="57206" y="65453"/>
                  <a:pt x="43722" y="65453"/>
                </a:cubicBezTo>
                <a:cubicBezTo>
                  <a:pt x="30237" y="65453"/>
                  <a:pt x="19306" y="54521"/>
                  <a:pt x="19306" y="41037"/>
                </a:cubicBezTo>
                <a:cubicBezTo>
                  <a:pt x="19306" y="27553"/>
                  <a:pt x="30237" y="16622"/>
                  <a:pt x="43722" y="16622"/>
                </a:cubicBezTo>
                <a:cubicBezTo>
                  <a:pt x="57206" y="16622"/>
                  <a:pt x="68138" y="27553"/>
                  <a:pt x="68138" y="41037"/>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59" name="Google Shape;714;p56">
            <a:extLst>
              <a:ext uri="{FF2B5EF4-FFF2-40B4-BE49-F238E27FC236}">
                <a16:creationId xmlns:a16="http://schemas.microsoft.com/office/drawing/2014/main" id="{BC8896A0-F46A-48F0-8233-1CF27F720906}"/>
              </a:ext>
            </a:extLst>
          </p:cNvPr>
          <p:cNvSpPr/>
          <p:nvPr/>
        </p:nvSpPr>
        <p:spPr>
          <a:xfrm>
            <a:off x="11269255" y="5894586"/>
            <a:ext cx="84477" cy="82685"/>
          </a:xfrm>
          <a:custGeom>
            <a:avLst/>
            <a:gdLst/>
            <a:ahLst/>
            <a:cxnLst/>
            <a:rect l="l" t="t" r="r" b="b"/>
            <a:pathLst>
              <a:path w="48831" h="48830" extrusionOk="0">
                <a:moveTo>
                  <a:pt x="67042" y="41339"/>
                </a:moveTo>
                <a:cubicBezTo>
                  <a:pt x="67042" y="54823"/>
                  <a:pt x="56111" y="65755"/>
                  <a:pt x="42626" y="65755"/>
                </a:cubicBezTo>
                <a:cubicBezTo>
                  <a:pt x="29142" y="65755"/>
                  <a:pt x="18210" y="54823"/>
                  <a:pt x="18210" y="41339"/>
                </a:cubicBezTo>
                <a:cubicBezTo>
                  <a:pt x="18210" y="27855"/>
                  <a:pt x="29142" y="16924"/>
                  <a:pt x="42626" y="16924"/>
                </a:cubicBezTo>
                <a:cubicBezTo>
                  <a:pt x="56111" y="16924"/>
                  <a:pt x="67042" y="27855"/>
                  <a:pt x="67042" y="41339"/>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0" name="Google Shape;715;p56">
            <a:extLst>
              <a:ext uri="{FF2B5EF4-FFF2-40B4-BE49-F238E27FC236}">
                <a16:creationId xmlns:a16="http://schemas.microsoft.com/office/drawing/2014/main" id="{C2271747-3CF9-4AB1-B0EB-E369C8EAFC07}"/>
              </a:ext>
            </a:extLst>
          </p:cNvPr>
          <p:cNvSpPr/>
          <p:nvPr/>
        </p:nvSpPr>
        <p:spPr>
          <a:xfrm>
            <a:off x="11401398" y="5626858"/>
            <a:ext cx="84477" cy="82685"/>
          </a:xfrm>
          <a:custGeom>
            <a:avLst/>
            <a:gdLst/>
            <a:ahLst/>
            <a:cxnLst/>
            <a:rect l="l" t="t" r="r" b="b"/>
            <a:pathLst>
              <a:path w="48831" h="48830" extrusionOk="0">
                <a:moveTo>
                  <a:pt x="67514" y="40361"/>
                </a:moveTo>
                <a:cubicBezTo>
                  <a:pt x="67514" y="53846"/>
                  <a:pt x="56583" y="64777"/>
                  <a:pt x="43099" y="64777"/>
                </a:cubicBezTo>
                <a:cubicBezTo>
                  <a:pt x="29614" y="64777"/>
                  <a:pt x="18683" y="53846"/>
                  <a:pt x="18683" y="40361"/>
                </a:cubicBezTo>
                <a:cubicBezTo>
                  <a:pt x="18683" y="26877"/>
                  <a:pt x="29614" y="15946"/>
                  <a:pt x="43099" y="15946"/>
                </a:cubicBezTo>
                <a:cubicBezTo>
                  <a:pt x="56583" y="15946"/>
                  <a:pt x="67514" y="26877"/>
                  <a:pt x="67514" y="40361"/>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1" name="Google Shape;716;p56">
            <a:extLst>
              <a:ext uri="{FF2B5EF4-FFF2-40B4-BE49-F238E27FC236}">
                <a16:creationId xmlns:a16="http://schemas.microsoft.com/office/drawing/2014/main" id="{91DAE101-4BD8-4637-872C-F49AA1FED306}"/>
              </a:ext>
            </a:extLst>
          </p:cNvPr>
          <p:cNvSpPr/>
          <p:nvPr/>
        </p:nvSpPr>
        <p:spPr>
          <a:xfrm>
            <a:off x="11533514" y="5973578"/>
            <a:ext cx="84477" cy="82685"/>
          </a:xfrm>
          <a:custGeom>
            <a:avLst/>
            <a:gdLst/>
            <a:ahLst/>
            <a:cxnLst/>
            <a:rect l="l" t="t" r="r" b="b"/>
            <a:pathLst>
              <a:path w="48831" h="48830" extrusionOk="0">
                <a:moveTo>
                  <a:pt x="67987" y="41628"/>
                </a:moveTo>
                <a:cubicBezTo>
                  <a:pt x="67987" y="55112"/>
                  <a:pt x="57055" y="66043"/>
                  <a:pt x="43571" y="66043"/>
                </a:cubicBezTo>
                <a:cubicBezTo>
                  <a:pt x="30086" y="66043"/>
                  <a:pt x="19155" y="55112"/>
                  <a:pt x="19155" y="41628"/>
                </a:cubicBezTo>
                <a:cubicBezTo>
                  <a:pt x="19155" y="28143"/>
                  <a:pt x="30086" y="17212"/>
                  <a:pt x="43571" y="17212"/>
                </a:cubicBezTo>
                <a:cubicBezTo>
                  <a:pt x="57055" y="17212"/>
                  <a:pt x="67987" y="28143"/>
                  <a:pt x="67987" y="41628"/>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2" name="Google Shape;717;p56">
            <a:extLst>
              <a:ext uri="{FF2B5EF4-FFF2-40B4-BE49-F238E27FC236}">
                <a16:creationId xmlns:a16="http://schemas.microsoft.com/office/drawing/2014/main" id="{BC1A88ED-5D50-40AD-9A29-84ECABDEACEF}"/>
              </a:ext>
            </a:extLst>
          </p:cNvPr>
          <p:cNvSpPr/>
          <p:nvPr/>
        </p:nvSpPr>
        <p:spPr>
          <a:xfrm>
            <a:off x="11419800" y="6088605"/>
            <a:ext cx="84477" cy="82685"/>
          </a:xfrm>
          <a:custGeom>
            <a:avLst/>
            <a:gdLst/>
            <a:ahLst/>
            <a:cxnLst/>
            <a:rect l="l" t="t" r="r" b="b"/>
            <a:pathLst>
              <a:path w="48831" h="48830" extrusionOk="0">
                <a:moveTo>
                  <a:pt x="67580" y="42048"/>
                </a:moveTo>
                <a:cubicBezTo>
                  <a:pt x="67580" y="55532"/>
                  <a:pt x="56649" y="66463"/>
                  <a:pt x="43164" y="66463"/>
                </a:cubicBezTo>
                <a:cubicBezTo>
                  <a:pt x="29680" y="66463"/>
                  <a:pt x="18749" y="55532"/>
                  <a:pt x="18749" y="42048"/>
                </a:cubicBezTo>
                <a:cubicBezTo>
                  <a:pt x="18749" y="28563"/>
                  <a:pt x="29680" y="17632"/>
                  <a:pt x="43164" y="17632"/>
                </a:cubicBezTo>
                <a:cubicBezTo>
                  <a:pt x="56649" y="17632"/>
                  <a:pt x="67580" y="28563"/>
                  <a:pt x="67580" y="42048"/>
                </a:cubicBezTo>
                <a:close/>
              </a:path>
            </a:pathLst>
          </a:custGeom>
          <a:solidFill>
            <a:srgbClr val="3378E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3" name="Google Shape;718;p56">
            <a:extLst>
              <a:ext uri="{FF2B5EF4-FFF2-40B4-BE49-F238E27FC236}">
                <a16:creationId xmlns:a16="http://schemas.microsoft.com/office/drawing/2014/main" id="{18DC3FD3-E797-496F-975D-AAD76A2C873E}"/>
              </a:ext>
            </a:extLst>
          </p:cNvPr>
          <p:cNvSpPr/>
          <p:nvPr/>
        </p:nvSpPr>
        <p:spPr>
          <a:xfrm>
            <a:off x="9652604" y="5093812"/>
            <a:ext cx="84477" cy="82685"/>
          </a:xfrm>
          <a:custGeom>
            <a:avLst/>
            <a:gdLst/>
            <a:ahLst/>
            <a:cxnLst/>
            <a:rect l="l" t="t" r="r" b="b"/>
            <a:pathLst>
              <a:path w="48831" h="48830" extrusionOk="0">
                <a:moveTo>
                  <a:pt x="60303" y="38415"/>
                </a:moveTo>
                <a:cubicBezTo>
                  <a:pt x="60303" y="51899"/>
                  <a:pt x="49371" y="62830"/>
                  <a:pt x="35887" y="62830"/>
                </a:cubicBezTo>
                <a:cubicBezTo>
                  <a:pt x="22402" y="62830"/>
                  <a:pt x="11471" y="51899"/>
                  <a:pt x="11471" y="38415"/>
                </a:cubicBezTo>
                <a:cubicBezTo>
                  <a:pt x="11471" y="24930"/>
                  <a:pt x="22402" y="13999"/>
                  <a:pt x="35887" y="13999"/>
                </a:cubicBezTo>
                <a:cubicBezTo>
                  <a:pt x="49371" y="13999"/>
                  <a:pt x="60303" y="24930"/>
                  <a:pt x="60303" y="38415"/>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4" name="Google Shape;719;p56">
            <a:extLst>
              <a:ext uri="{FF2B5EF4-FFF2-40B4-BE49-F238E27FC236}">
                <a16:creationId xmlns:a16="http://schemas.microsoft.com/office/drawing/2014/main" id="{C909832E-49A4-4EDC-9A07-A894F16D671F}"/>
              </a:ext>
            </a:extLst>
          </p:cNvPr>
          <p:cNvSpPr/>
          <p:nvPr/>
        </p:nvSpPr>
        <p:spPr>
          <a:xfrm>
            <a:off x="9899831" y="5089430"/>
            <a:ext cx="84477" cy="82685"/>
          </a:xfrm>
          <a:custGeom>
            <a:avLst/>
            <a:gdLst/>
            <a:ahLst/>
            <a:cxnLst/>
            <a:rect l="l" t="t" r="r" b="b"/>
            <a:pathLst>
              <a:path w="48831" h="48830" extrusionOk="0">
                <a:moveTo>
                  <a:pt x="61187" y="38399"/>
                </a:moveTo>
                <a:cubicBezTo>
                  <a:pt x="61187" y="51883"/>
                  <a:pt x="50255" y="62814"/>
                  <a:pt x="36771" y="62814"/>
                </a:cubicBezTo>
                <a:cubicBezTo>
                  <a:pt x="23286" y="62814"/>
                  <a:pt x="12355" y="51883"/>
                  <a:pt x="12355" y="38399"/>
                </a:cubicBezTo>
                <a:cubicBezTo>
                  <a:pt x="12355" y="24914"/>
                  <a:pt x="23286" y="13983"/>
                  <a:pt x="36771" y="13983"/>
                </a:cubicBezTo>
                <a:cubicBezTo>
                  <a:pt x="50255" y="13983"/>
                  <a:pt x="61187" y="24914"/>
                  <a:pt x="61187" y="38399"/>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5" name="Google Shape;720;p56">
            <a:extLst>
              <a:ext uri="{FF2B5EF4-FFF2-40B4-BE49-F238E27FC236}">
                <a16:creationId xmlns:a16="http://schemas.microsoft.com/office/drawing/2014/main" id="{1B8AD571-616C-4A18-B57E-0F93F0BE7A7C}"/>
              </a:ext>
            </a:extLst>
          </p:cNvPr>
          <p:cNvSpPr/>
          <p:nvPr/>
        </p:nvSpPr>
        <p:spPr>
          <a:xfrm>
            <a:off x="9650926" y="5384569"/>
            <a:ext cx="84477" cy="82685"/>
          </a:xfrm>
          <a:custGeom>
            <a:avLst/>
            <a:gdLst/>
            <a:ahLst/>
            <a:cxnLst/>
            <a:rect l="l" t="t" r="r" b="b"/>
            <a:pathLst>
              <a:path w="48831" h="48830" extrusionOk="0">
                <a:moveTo>
                  <a:pt x="60297" y="39301"/>
                </a:moveTo>
                <a:cubicBezTo>
                  <a:pt x="60297" y="52785"/>
                  <a:pt x="49365" y="63716"/>
                  <a:pt x="35881" y="63716"/>
                </a:cubicBezTo>
                <a:cubicBezTo>
                  <a:pt x="22396" y="63716"/>
                  <a:pt x="11465" y="52785"/>
                  <a:pt x="11465" y="39301"/>
                </a:cubicBezTo>
                <a:cubicBezTo>
                  <a:pt x="11465" y="25816"/>
                  <a:pt x="22396" y="14885"/>
                  <a:pt x="35881" y="14885"/>
                </a:cubicBezTo>
                <a:cubicBezTo>
                  <a:pt x="49365" y="14885"/>
                  <a:pt x="60297" y="25816"/>
                  <a:pt x="60297" y="39301"/>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6" name="Google Shape;721;p56">
            <a:extLst>
              <a:ext uri="{FF2B5EF4-FFF2-40B4-BE49-F238E27FC236}">
                <a16:creationId xmlns:a16="http://schemas.microsoft.com/office/drawing/2014/main" id="{809DFFC7-AB6C-45E2-8F08-CBC7F543354F}"/>
              </a:ext>
            </a:extLst>
          </p:cNvPr>
          <p:cNvSpPr/>
          <p:nvPr/>
        </p:nvSpPr>
        <p:spPr>
          <a:xfrm>
            <a:off x="9401740" y="5091894"/>
            <a:ext cx="84477" cy="82685"/>
          </a:xfrm>
          <a:custGeom>
            <a:avLst/>
            <a:gdLst/>
            <a:ahLst/>
            <a:cxnLst/>
            <a:rect l="l" t="t" r="r" b="b"/>
            <a:pathLst>
              <a:path w="48831" h="48830" extrusionOk="0">
                <a:moveTo>
                  <a:pt x="59406" y="38408"/>
                </a:moveTo>
                <a:cubicBezTo>
                  <a:pt x="59406" y="51892"/>
                  <a:pt x="48474" y="62823"/>
                  <a:pt x="34990" y="62823"/>
                </a:cubicBezTo>
                <a:cubicBezTo>
                  <a:pt x="21505" y="62823"/>
                  <a:pt x="10574" y="51892"/>
                  <a:pt x="10574" y="38408"/>
                </a:cubicBezTo>
                <a:cubicBezTo>
                  <a:pt x="10574" y="24923"/>
                  <a:pt x="21505" y="13992"/>
                  <a:pt x="34990" y="13992"/>
                </a:cubicBezTo>
                <a:cubicBezTo>
                  <a:pt x="48474" y="13992"/>
                  <a:pt x="59406" y="24923"/>
                  <a:pt x="59406" y="38408"/>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7" name="Google Shape;722;p56">
            <a:extLst>
              <a:ext uri="{FF2B5EF4-FFF2-40B4-BE49-F238E27FC236}">
                <a16:creationId xmlns:a16="http://schemas.microsoft.com/office/drawing/2014/main" id="{EC1AADC6-0375-4E41-B603-C853302A487C}"/>
              </a:ext>
            </a:extLst>
          </p:cNvPr>
          <p:cNvSpPr/>
          <p:nvPr/>
        </p:nvSpPr>
        <p:spPr>
          <a:xfrm>
            <a:off x="10204420" y="5384294"/>
            <a:ext cx="84477" cy="82685"/>
          </a:xfrm>
          <a:custGeom>
            <a:avLst/>
            <a:gdLst/>
            <a:ahLst/>
            <a:cxnLst/>
            <a:rect l="l" t="t" r="r" b="b"/>
            <a:pathLst>
              <a:path w="48831" h="48830" extrusionOk="0">
                <a:moveTo>
                  <a:pt x="62089" y="39300"/>
                </a:moveTo>
                <a:cubicBezTo>
                  <a:pt x="62089" y="52784"/>
                  <a:pt x="51157" y="63715"/>
                  <a:pt x="37673" y="63715"/>
                </a:cubicBezTo>
                <a:cubicBezTo>
                  <a:pt x="24188" y="63715"/>
                  <a:pt x="13257" y="52784"/>
                  <a:pt x="13257" y="39300"/>
                </a:cubicBezTo>
                <a:cubicBezTo>
                  <a:pt x="13257" y="25815"/>
                  <a:pt x="24188" y="14884"/>
                  <a:pt x="37673" y="14884"/>
                </a:cubicBezTo>
                <a:cubicBezTo>
                  <a:pt x="51157" y="14884"/>
                  <a:pt x="62089" y="25815"/>
                  <a:pt x="62089" y="39300"/>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8" name="Google Shape;723;p56">
            <a:extLst>
              <a:ext uri="{FF2B5EF4-FFF2-40B4-BE49-F238E27FC236}">
                <a16:creationId xmlns:a16="http://schemas.microsoft.com/office/drawing/2014/main" id="{EF444F0B-8842-4070-B386-DB6E57188746}"/>
              </a:ext>
            </a:extLst>
          </p:cNvPr>
          <p:cNvSpPr/>
          <p:nvPr/>
        </p:nvSpPr>
        <p:spPr>
          <a:xfrm>
            <a:off x="9900110" y="5385389"/>
            <a:ext cx="84477" cy="82685"/>
          </a:xfrm>
          <a:custGeom>
            <a:avLst/>
            <a:gdLst/>
            <a:ahLst/>
            <a:cxnLst/>
            <a:rect l="l" t="t" r="r" b="b"/>
            <a:pathLst>
              <a:path w="48831" h="48830" extrusionOk="0">
                <a:moveTo>
                  <a:pt x="61188" y="39304"/>
                </a:moveTo>
                <a:cubicBezTo>
                  <a:pt x="61188" y="52788"/>
                  <a:pt x="50256" y="63719"/>
                  <a:pt x="36772" y="63719"/>
                </a:cubicBezTo>
                <a:cubicBezTo>
                  <a:pt x="23287" y="63719"/>
                  <a:pt x="12356" y="52788"/>
                  <a:pt x="12356" y="39304"/>
                </a:cubicBezTo>
                <a:cubicBezTo>
                  <a:pt x="12356" y="25819"/>
                  <a:pt x="23287" y="14888"/>
                  <a:pt x="36772" y="14888"/>
                </a:cubicBezTo>
                <a:cubicBezTo>
                  <a:pt x="50256" y="14888"/>
                  <a:pt x="61188" y="25819"/>
                  <a:pt x="61188" y="39304"/>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69" name="Google Shape;724;p56">
            <a:extLst>
              <a:ext uri="{FF2B5EF4-FFF2-40B4-BE49-F238E27FC236}">
                <a16:creationId xmlns:a16="http://schemas.microsoft.com/office/drawing/2014/main" id="{F75C76D4-A6BD-42EA-AC2F-BD071161E747}"/>
              </a:ext>
            </a:extLst>
          </p:cNvPr>
          <p:cNvSpPr/>
          <p:nvPr/>
        </p:nvSpPr>
        <p:spPr>
          <a:xfrm>
            <a:off x="9399783" y="5384569"/>
            <a:ext cx="84477" cy="82685"/>
          </a:xfrm>
          <a:custGeom>
            <a:avLst/>
            <a:gdLst/>
            <a:ahLst/>
            <a:cxnLst/>
            <a:rect l="l" t="t" r="r" b="b"/>
            <a:pathLst>
              <a:path w="48831" h="48830" extrusionOk="0">
                <a:moveTo>
                  <a:pt x="59399" y="39301"/>
                </a:moveTo>
                <a:cubicBezTo>
                  <a:pt x="59399" y="52785"/>
                  <a:pt x="48467" y="63716"/>
                  <a:pt x="34983" y="63716"/>
                </a:cubicBezTo>
                <a:cubicBezTo>
                  <a:pt x="21498" y="63716"/>
                  <a:pt x="10567" y="52785"/>
                  <a:pt x="10567" y="39301"/>
                </a:cubicBezTo>
                <a:cubicBezTo>
                  <a:pt x="10567" y="25816"/>
                  <a:pt x="21498" y="14885"/>
                  <a:pt x="34983" y="14885"/>
                </a:cubicBezTo>
                <a:cubicBezTo>
                  <a:pt x="48467" y="14885"/>
                  <a:pt x="59399" y="25816"/>
                  <a:pt x="59399" y="39301"/>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0" name="Google Shape;725;p56">
            <a:extLst>
              <a:ext uri="{FF2B5EF4-FFF2-40B4-BE49-F238E27FC236}">
                <a16:creationId xmlns:a16="http://schemas.microsoft.com/office/drawing/2014/main" id="{D19AB3F8-1789-4E33-A437-CCF9EB2BD42A}"/>
              </a:ext>
            </a:extLst>
          </p:cNvPr>
          <p:cNvSpPr/>
          <p:nvPr/>
        </p:nvSpPr>
        <p:spPr>
          <a:xfrm>
            <a:off x="9650646" y="4836200"/>
            <a:ext cx="84477" cy="82685"/>
          </a:xfrm>
          <a:custGeom>
            <a:avLst/>
            <a:gdLst/>
            <a:ahLst/>
            <a:cxnLst/>
            <a:rect l="l" t="t" r="r" b="b"/>
            <a:pathLst>
              <a:path w="48831" h="48830" extrusionOk="0">
                <a:moveTo>
                  <a:pt x="60296" y="37670"/>
                </a:moveTo>
                <a:cubicBezTo>
                  <a:pt x="60296" y="51154"/>
                  <a:pt x="49364" y="62085"/>
                  <a:pt x="35880" y="62085"/>
                </a:cubicBezTo>
                <a:cubicBezTo>
                  <a:pt x="22395" y="62085"/>
                  <a:pt x="11464" y="51154"/>
                  <a:pt x="11464" y="37670"/>
                </a:cubicBezTo>
                <a:cubicBezTo>
                  <a:pt x="11464" y="24185"/>
                  <a:pt x="22395" y="13254"/>
                  <a:pt x="35880" y="13254"/>
                </a:cubicBezTo>
                <a:cubicBezTo>
                  <a:pt x="49364" y="13254"/>
                  <a:pt x="60296" y="24185"/>
                  <a:pt x="60296" y="37670"/>
                </a:cubicBezTo>
                <a:close/>
              </a:path>
            </a:pathLst>
          </a:custGeom>
          <a:solidFill>
            <a:srgbClr val="FFE914"/>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1" name="Google Shape;726;p56">
            <a:extLst>
              <a:ext uri="{FF2B5EF4-FFF2-40B4-BE49-F238E27FC236}">
                <a16:creationId xmlns:a16="http://schemas.microsoft.com/office/drawing/2014/main" id="{8B2A0979-4CA3-47AD-ABB1-F7934504173E}"/>
              </a:ext>
            </a:extLst>
          </p:cNvPr>
          <p:cNvSpPr/>
          <p:nvPr/>
        </p:nvSpPr>
        <p:spPr>
          <a:xfrm>
            <a:off x="9693283" y="4973310"/>
            <a:ext cx="1397" cy="118553"/>
          </a:xfrm>
          <a:custGeom>
            <a:avLst/>
            <a:gdLst/>
            <a:ahLst/>
            <a:cxnLst/>
            <a:rect l="l" t="t" r="r" b="b"/>
            <a:pathLst>
              <a:path w="808" h="70012" extrusionOk="0">
                <a:moveTo>
                  <a:pt x="971" y="59"/>
                </a:moveTo>
                <a:lnTo>
                  <a:pt x="1779" y="70072"/>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2" name="Google Shape;727;p56">
            <a:extLst>
              <a:ext uri="{FF2B5EF4-FFF2-40B4-BE49-F238E27FC236}">
                <a16:creationId xmlns:a16="http://schemas.microsoft.com/office/drawing/2014/main" id="{2F9C1476-C3A1-4ADD-B1D0-EE72BDB7EC11}"/>
              </a:ext>
            </a:extLst>
          </p:cNvPr>
          <p:cNvSpPr/>
          <p:nvPr/>
        </p:nvSpPr>
        <p:spPr>
          <a:xfrm>
            <a:off x="9474315" y="4953589"/>
            <a:ext cx="183783" cy="150588"/>
          </a:xfrm>
          <a:custGeom>
            <a:avLst/>
            <a:gdLst/>
            <a:ahLst/>
            <a:cxnLst/>
            <a:rect l="l" t="t" r="r" b="b"/>
            <a:pathLst>
              <a:path w="106233" h="88930" extrusionOk="0">
                <a:moveTo>
                  <a:pt x="107199" y="68"/>
                </a:moveTo>
                <a:lnTo>
                  <a:pt x="966" y="88999"/>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3" name="Google Shape;728;p56">
            <a:extLst>
              <a:ext uri="{FF2B5EF4-FFF2-40B4-BE49-F238E27FC236}">
                <a16:creationId xmlns:a16="http://schemas.microsoft.com/office/drawing/2014/main" id="{6080D033-DBD1-40A0-B722-77FB58AB3FD8}"/>
              </a:ext>
            </a:extLst>
          </p:cNvPr>
          <p:cNvSpPr/>
          <p:nvPr/>
        </p:nvSpPr>
        <p:spPr>
          <a:xfrm>
            <a:off x="9731878" y="4948391"/>
            <a:ext cx="181265" cy="151956"/>
          </a:xfrm>
          <a:custGeom>
            <a:avLst/>
            <a:gdLst/>
            <a:ahLst/>
            <a:cxnLst/>
            <a:rect l="l" t="t" r="r" b="b"/>
            <a:pathLst>
              <a:path w="104778" h="89738" extrusionOk="0">
                <a:moveTo>
                  <a:pt x="968" y="64"/>
                </a:moveTo>
                <a:lnTo>
                  <a:pt x="105746" y="89803"/>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4" name="Google Shape;729;p56">
            <a:extLst>
              <a:ext uri="{FF2B5EF4-FFF2-40B4-BE49-F238E27FC236}">
                <a16:creationId xmlns:a16="http://schemas.microsoft.com/office/drawing/2014/main" id="{10CA1A6F-2C30-46C1-AC54-043DB1134546}"/>
              </a:ext>
            </a:extLst>
          </p:cNvPr>
          <p:cNvSpPr/>
          <p:nvPr/>
        </p:nvSpPr>
        <p:spPr>
          <a:xfrm>
            <a:off x="9441581" y="5223554"/>
            <a:ext cx="279" cy="160720"/>
          </a:xfrm>
          <a:custGeom>
            <a:avLst/>
            <a:gdLst/>
            <a:ahLst/>
            <a:cxnLst/>
            <a:rect l="l" t="t" r="r" b="b"/>
            <a:pathLst>
              <a:path w="161" h="94913" extrusionOk="0">
                <a:moveTo>
                  <a:pt x="971" y="61"/>
                </a:moveTo>
                <a:lnTo>
                  <a:pt x="971" y="94974"/>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5" name="Google Shape;730;p56">
            <a:extLst>
              <a:ext uri="{FF2B5EF4-FFF2-40B4-BE49-F238E27FC236}">
                <a16:creationId xmlns:a16="http://schemas.microsoft.com/office/drawing/2014/main" id="{8776A041-273C-45FB-AD8E-B094771D7035}"/>
              </a:ext>
            </a:extLst>
          </p:cNvPr>
          <p:cNvSpPr/>
          <p:nvPr/>
        </p:nvSpPr>
        <p:spPr>
          <a:xfrm>
            <a:off x="9694401" y="5224097"/>
            <a:ext cx="279" cy="159256"/>
          </a:xfrm>
          <a:custGeom>
            <a:avLst/>
            <a:gdLst/>
            <a:ahLst/>
            <a:cxnLst/>
            <a:rect l="l" t="t" r="r" b="b"/>
            <a:pathLst>
              <a:path w="161" h="94049" extrusionOk="0">
                <a:moveTo>
                  <a:pt x="971" y="60"/>
                </a:moveTo>
                <a:lnTo>
                  <a:pt x="971" y="94109"/>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6" name="Google Shape;731;p56">
            <a:extLst>
              <a:ext uri="{FF2B5EF4-FFF2-40B4-BE49-F238E27FC236}">
                <a16:creationId xmlns:a16="http://schemas.microsoft.com/office/drawing/2014/main" id="{77727EA8-CD56-41BA-841E-1509C0BC0047}"/>
              </a:ext>
            </a:extLst>
          </p:cNvPr>
          <p:cNvSpPr/>
          <p:nvPr/>
        </p:nvSpPr>
        <p:spPr>
          <a:xfrm>
            <a:off x="9942747" y="5219715"/>
            <a:ext cx="279" cy="164825"/>
          </a:xfrm>
          <a:custGeom>
            <a:avLst/>
            <a:gdLst/>
            <a:ahLst/>
            <a:cxnLst/>
            <a:rect l="l" t="t" r="r" b="b"/>
            <a:pathLst>
              <a:path w="161" h="97338" extrusionOk="0">
                <a:moveTo>
                  <a:pt x="963" y="67"/>
                </a:moveTo>
                <a:lnTo>
                  <a:pt x="963" y="97406"/>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7" name="Google Shape;732;p56">
            <a:extLst>
              <a:ext uri="{FF2B5EF4-FFF2-40B4-BE49-F238E27FC236}">
                <a16:creationId xmlns:a16="http://schemas.microsoft.com/office/drawing/2014/main" id="{B8F6585E-E523-41AE-A5DA-73507BF369ED}"/>
              </a:ext>
            </a:extLst>
          </p:cNvPr>
          <p:cNvSpPr/>
          <p:nvPr/>
        </p:nvSpPr>
        <p:spPr>
          <a:xfrm>
            <a:off x="10030031" y="5201362"/>
            <a:ext cx="190776" cy="191109"/>
          </a:xfrm>
          <a:custGeom>
            <a:avLst/>
            <a:gdLst/>
            <a:ahLst/>
            <a:cxnLst/>
            <a:rect l="l" t="t" r="r" b="b"/>
            <a:pathLst>
              <a:path w="110275" h="112860" extrusionOk="0">
                <a:moveTo>
                  <a:pt x="966" y="62"/>
                </a:moveTo>
                <a:lnTo>
                  <a:pt x="111242" y="112923"/>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8" name="Google Shape;733;p56">
            <a:extLst>
              <a:ext uri="{FF2B5EF4-FFF2-40B4-BE49-F238E27FC236}">
                <a16:creationId xmlns:a16="http://schemas.microsoft.com/office/drawing/2014/main" id="{78AFEDAB-F3FC-4F17-A156-0CBDA54266AE}"/>
              </a:ext>
            </a:extLst>
          </p:cNvPr>
          <p:cNvSpPr/>
          <p:nvPr/>
        </p:nvSpPr>
        <p:spPr>
          <a:xfrm>
            <a:off x="9015943" y="5412152"/>
            <a:ext cx="84477" cy="82685"/>
          </a:xfrm>
          <a:custGeom>
            <a:avLst/>
            <a:gdLst/>
            <a:ahLst/>
            <a:cxnLst/>
            <a:rect l="l" t="t" r="r" b="b"/>
            <a:pathLst>
              <a:path w="48831" h="48830" extrusionOk="0">
                <a:moveTo>
                  <a:pt x="58026" y="39773"/>
                </a:moveTo>
                <a:cubicBezTo>
                  <a:pt x="58026" y="53257"/>
                  <a:pt x="47095" y="64189"/>
                  <a:pt x="33610" y="64189"/>
                </a:cubicBezTo>
                <a:cubicBezTo>
                  <a:pt x="20126" y="64189"/>
                  <a:pt x="9195" y="53257"/>
                  <a:pt x="9195" y="39773"/>
                </a:cubicBezTo>
                <a:cubicBezTo>
                  <a:pt x="9195" y="26289"/>
                  <a:pt x="20126" y="15358"/>
                  <a:pt x="33610" y="15358"/>
                </a:cubicBezTo>
                <a:cubicBezTo>
                  <a:pt x="47095" y="15358"/>
                  <a:pt x="58026" y="26289"/>
                  <a:pt x="58026" y="39773"/>
                </a:cubicBezTo>
                <a:close/>
              </a:path>
            </a:pathLst>
          </a:custGeom>
          <a:solidFill>
            <a:srgbClr val="5E72FE">
              <a:alpha val="84710"/>
            </a:srgbClr>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79" name="Google Shape;734;p56">
            <a:extLst>
              <a:ext uri="{FF2B5EF4-FFF2-40B4-BE49-F238E27FC236}">
                <a16:creationId xmlns:a16="http://schemas.microsoft.com/office/drawing/2014/main" id="{B5C915F1-AA12-423D-8EB7-4B9766AF0669}"/>
              </a:ext>
            </a:extLst>
          </p:cNvPr>
          <p:cNvSpPr/>
          <p:nvPr/>
        </p:nvSpPr>
        <p:spPr>
          <a:xfrm>
            <a:off x="9188779" y="5716309"/>
            <a:ext cx="84477" cy="82685"/>
          </a:xfrm>
          <a:custGeom>
            <a:avLst/>
            <a:gdLst/>
            <a:ahLst/>
            <a:cxnLst/>
            <a:rect l="l" t="t" r="r" b="b"/>
            <a:pathLst>
              <a:path w="48831" h="48830" extrusionOk="0">
                <a:moveTo>
                  <a:pt x="58644" y="40688"/>
                </a:moveTo>
                <a:cubicBezTo>
                  <a:pt x="58644" y="54172"/>
                  <a:pt x="47713" y="65104"/>
                  <a:pt x="34228" y="65104"/>
                </a:cubicBezTo>
                <a:cubicBezTo>
                  <a:pt x="20744" y="65104"/>
                  <a:pt x="9813" y="54172"/>
                  <a:pt x="9813" y="40688"/>
                </a:cubicBezTo>
                <a:cubicBezTo>
                  <a:pt x="9813" y="27204"/>
                  <a:pt x="20744" y="16273"/>
                  <a:pt x="34228" y="16273"/>
                </a:cubicBezTo>
                <a:cubicBezTo>
                  <a:pt x="47713" y="16273"/>
                  <a:pt x="58644" y="27204"/>
                  <a:pt x="58644" y="40688"/>
                </a:cubicBezTo>
                <a:close/>
              </a:path>
            </a:pathLst>
          </a:custGeom>
          <a:solidFill>
            <a:srgbClr val="5E72FE">
              <a:alpha val="84710"/>
            </a:srgbClr>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0" name="Google Shape;735;p56">
            <a:extLst>
              <a:ext uri="{FF2B5EF4-FFF2-40B4-BE49-F238E27FC236}">
                <a16:creationId xmlns:a16="http://schemas.microsoft.com/office/drawing/2014/main" id="{5CE468F6-69CB-438B-BFD7-787D44853FA1}"/>
              </a:ext>
            </a:extLst>
          </p:cNvPr>
          <p:cNvSpPr/>
          <p:nvPr/>
        </p:nvSpPr>
        <p:spPr>
          <a:xfrm>
            <a:off x="9013424" y="6016636"/>
            <a:ext cx="84477" cy="82685"/>
          </a:xfrm>
          <a:custGeom>
            <a:avLst/>
            <a:gdLst/>
            <a:ahLst/>
            <a:cxnLst/>
            <a:rect l="l" t="t" r="r" b="b"/>
            <a:pathLst>
              <a:path w="48831" h="48830" extrusionOk="0">
                <a:moveTo>
                  <a:pt x="58017" y="41589"/>
                </a:moveTo>
                <a:cubicBezTo>
                  <a:pt x="58017" y="55073"/>
                  <a:pt x="47086" y="66005"/>
                  <a:pt x="33601" y="66005"/>
                </a:cubicBezTo>
                <a:cubicBezTo>
                  <a:pt x="20117" y="66005"/>
                  <a:pt x="9186" y="55073"/>
                  <a:pt x="9186" y="41589"/>
                </a:cubicBezTo>
                <a:cubicBezTo>
                  <a:pt x="9186" y="28105"/>
                  <a:pt x="20117" y="17174"/>
                  <a:pt x="33601" y="17174"/>
                </a:cubicBezTo>
                <a:cubicBezTo>
                  <a:pt x="47086" y="17174"/>
                  <a:pt x="58017" y="28105"/>
                  <a:pt x="58017" y="41589"/>
                </a:cubicBezTo>
                <a:close/>
              </a:path>
            </a:pathLst>
          </a:custGeom>
          <a:solidFill>
            <a:srgbClr val="5E72FE">
              <a:alpha val="84710"/>
            </a:srgbClr>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1" name="Google Shape;736;p56">
            <a:extLst>
              <a:ext uri="{FF2B5EF4-FFF2-40B4-BE49-F238E27FC236}">
                <a16:creationId xmlns:a16="http://schemas.microsoft.com/office/drawing/2014/main" id="{57AA5876-2B1C-4CEF-919C-3476CA51BAAF}"/>
              </a:ext>
            </a:extLst>
          </p:cNvPr>
          <p:cNvSpPr/>
          <p:nvPr/>
        </p:nvSpPr>
        <p:spPr>
          <a:xfrm>
            <a:off x="9202482" y="6017182"/>
            <a:ext cx="84477" cy="82685"/>
          </a:xfrm>
          <a:custGeom>
            <a:avLst/>
            <a:gdLst/>
            <a:ahLst/>
            <a:cxnLst/>
            <a:rect l="l" t="t" r="r" b="b"/>
            <a:pathLst>
              <a:path w="48831" h="48830" extrusionOk="0">
                <a:moveTo>
                  <a:pt x="58693" y="41591"/>
                </a:moveTo>
                <a:cubicBezTo>
                  <a:pt x="58693" y="55075"/>
                  <a:pt x="47762" y="66007"/>
                  <a:pt x="34277" y="66007"/>
                </a:cubicBezTo>
                <a:cubicBezTo>
                  <a:pt x="20793" y="66007"/>
                  <a:pt x="9862" y="55075"/>
                  <a:pt x="9862" y="41591"/>
                </a:cubicBezTo>
                <a:cubicBezTo>
                  <a:pt x="9862" y="28107"/>
                  <a:pt x="20793" y="17176"/>
                  <a:pt x="34277" y="17176"/>
                </a:cubicBezTo>
                <a:cubicBezTo>
                  <a:pt x="47762" y="17176"/>
                  <a:pt x="58693" y="28107"/>
                  <a:pt x="58693" y="41591"/>
                </a:cubicBezTo>
                <a:close/>
              </a:path>
            </a:pathLst>
          </a:custGeom>
          <a:solidFill>
            <a:srgbClr val="5E72FE">
              <a:alpha val="84710"/>
            </a:srgbClr>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2" name="Google Shape;737;p56">
            <a:extLst>
              <a:ext uri="{FF2B5EF4-FFF2-40B4-BE49-F238E27FC236}">
                <a16:creationId xmlns:a16="http://schemas.microsoft.com/office/drawing/2014/main" id="{07F4F38A-82D8-4455-A5C3-963961EA7B1E}"/>
              </a:ext>
            </a:extLst>
          </p:cNvPr>
          <p:cNvSpPr/>
          <p:nvPr/>
        </p:nvSpPr>
        <p:spPr>
          <a:xfrm>
            <a:off x="9013986" y="5718501"/>
            <a:ext cx="84477" cy="82685"/>
          </a:xfrm>
          <a:custGeom>
            <a:avLst/>
            <a:gdLst/>
            <a:ahLst/>
            <a:cxnLst/>
            <a:rect l="l" t="t" r="r" b="b"/>
            <a:pathLst>
              <a:path w="48831" h="48830" extrusionOk="0">
                <a:moveTo>
                  <a:pt x="58019" y="40696"/>
                </a:moveTo>
                <a:cubicBezTo>
                  <a:pt x="58019" y="54180"/>
                  <a:pt x="47088" y="65112"/>
                  <a:pt x="33603" y="65112"/>
                </a:cubicBezTo>
                <a:cubicBezTo>
                  <a:pt x="20119" y="65112"/>
                  <a:pt x="9188" y="54180"/>
                  <a:pt x="9188" y="40696"/>
                </a:cubicBezTo>
                <a:cubicBezTo>
                  <a:pt x="9188" y="27212"/>
                  <a:pt x="20119" y="16281"/>
                  <a:pt x="33603" y="16281"/>
                </a:cubicBezTo>
                <a:cubicBezTo>
                  <a:pt x="47088" y="16281"/>
                  <a:pt x="58019" y="27212"/>
                  <a:pt x="58019" y="40696"/>
                </a:cubicBezTo>
                <a:close/>
              </a:path>
            </a:pathLst>
          </a:custGeom>
          <a:solidFill>
            <a:srgbClr val="5E72FE">
              <a:alpha val="84710"/>
            </a:srgbClr>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3" name="Google Shape;738;p56">
            <a:extLst>
              <a:ext uri="{FF2B5EF4-FFF2-40B4-BE49-F238E27FC236}">
                <a16:creationId xmlns:a16="http://schemas.microsoft.com/office/drawing/2014/main" id="{98E11C71-8212-4936-9B27-03EDE60A981D}"/>
              </a:ext>
            </a:extLst>
          </p:cNvPr>
          <p:cNvSpPr/>
          <p:nvPr/>
        </p:nvSpPr>
        <p:spPr>
          <a:xfrm>
            <a:off x="8797242" y="5958629"/>
            <a:ext cx="84477" cy="82685"/>
          </a:xfrm>
          <a:custGeom>
            <a:avLst/>
            <a:gdLst/>
            <a:ahLst/>
            <a:cxnLst/>
            <a:rect l="l" t="t" r="r" b="b"/>
            <a:pathLst>
              <a:path w="48831" h="48830" extrusionOk="0">
                <a:moveTo>
                  <a:pt x="57244" y="41573"/>
                </a:moveTo>
                <a:cubicBezTo>
                  <a:pt x="57244" y="55057"/>
                  <a:pt x="46313" y="65989"/>
                  <a:pt x="32828" y="65989"/>
                </a:cubicBezTo>
                <a:cubicBezTo>
                  <a:pt x="19344" y="65989"/>
                  <a:pt x="8413" y="55057"/>
                  <a:pt x="8413" y="41573"/>
                </a:cubicBezTo>
                <a:cubicBezTo>
                  <a:pt x="8413" y="28089"/>
                  <a:pt x="19344" y="17158"/>
                  <a:pt x="32828" y="17158"/>
                </a:cubicBezTo>
                <a:cubicBezTo>
                  <a:pt x="46313" y="17158"/>
                  <a:pt x="57244" y="28089"/>
                  <a:pt x="57244" y="41573"/>
                </a:cubicBezTo>
                <a:close/>
              </a:path>
            </a:pathLst>
          </a:custGeom>
          <a:solidFill>
            <a:srgbClr val="5E72FE">
              <a:alpha val="84710"/>
            </a:srgbClr>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4" name="Google Shape;739;p56">
            <a:extLst>
              <a:ext uri="{FF2B5EF4-FFF2-40B4-BE49-F238E27FC236}">
                <a16:creationId xmlns:a16="http://schemas.microsoft.com/office/drawing/2014/main" id="{54A51513-CB31-4042-915C-4A3AEEA790C2}"/>
              </a:ext>
            </a:extLst>
          </p:cNvPr>
          <p:cNvSpPr/>
          <p:nvPr/>
        </p:nvSpPr>
        <p:spPr>
          <a:xfrm>
            <a:off x="9013986" y="5718501"/>
            <a:ext cx="84477" cy="82685"/>
          </a:xfrm>
          <a:custGeom>
            <a:avLst/>
            <a:gdLst/>
            <a:ahLst/>
            <a:cxnLst/>
            <a:rect l="l" t="t" r="r" b="b"/>
            <a:pathLst>
              <a:path w="48831" h="48830" extrusionOk="0">
                <a:moveTo>
                  <a:pt x="58019" y="40696"/>
                </a:moveTo>
                <a:cubicBezTo>
                  <a:pt x="58019" y="54180"/>
                  <a:pt x="47088" y="65112"/>
                  <a:pt x="33603" y="65112"/>
                </a:cubicBezTo>
                <a:cubicBezTo>
                  <a:pt x="20119" y="65112"/>
                  <a:pt x="9188" y="54180"/>
                  <a:pt x="9188" y="40696"/>
                </a:cubicBezTo>
                <a:cubicBezTo>
                  <a:pt x="9188" y="27212"/>
                  <a:pt x="20119" y="16281"/>
                  <a:pt x="33603" y="16281"/>
                </a:cubicBezTo>
                <a:cubicBezTo>
                  <a:pt x="47088" y="16281"/>
                  <a:pt x="58019" y="27212"/>
                  <a:pt x="58019" y="40696"/>
                </a:cubicBezTo>
                <a:close/>
              </a:path>
            </a:pathLst>
          </a:custGeom>
          <a:solidFill>
            <a:srgbClr val="6C81F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 name="Google Shape;740;p56">
            <a:extLst>
              <a:ext uri="{FF2B5EF4-FFF2-40B4-BE49-F238E27FC236}">
                <a16:creationId xmlns:a16="http://schemas.microsoft.com/office/drawing/2014/main" id="{3F6A5A61-E210-4CA7-A424-BCDEB37DA5CA}"/>
              </a:ext>
            </a:extLst>
          </p:cNvPr>
          <p:cNvSpPr/>
          <p:nvPr/>
        </p:nvSpPr>
        <p:spPr>
          <a:xfrm>
            <a:off x="9055206" y="5548146"/>
            <a:ext cx="279" cy="169753"/>
          </a:xfrm>
          <a:custGeom>
            <a:avLst/>
            <a:gdLst/>
            <a:ahLst/>
            <a:cxnLst/>
            <a:rect l="l" t="t" r="r" b="b"/>
            <a:pathLst>
              <a:path w="161" h="100248" extrusionOk="0">
                <a:moveTo>
                  <a:pt x="1106" y="844"/>
                </a:moveTo>
                <a:lnTo>
                  <a:pt x="1106" y="101093"/>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6" name="Google Shape;741;p56">
            <a:extLst>
              <a:ext uri="{FF2B5EF4-FFF2-40B4-BE49-F238E27FC236}">
                <a16:creationId xmlns:a16="http://schemas.microsoft.com/office/drawing/2014/main" id="{7F50D150-0649-4236-8364-DB438BC4AD5B}"/>
              </a:ext>
            </a:extLst>
          </p:cNvPr>
          <p:cNvSpPr/>
          <p:nvPr/>
        </p:nvSpPr>
        <p:spPr>
          <a:xfrm>
            <a:off x="9124584" y="5540220"/>
            <a:ext cx="84715" cy="183719"/>
          </a:xfrm>
          <a:custGeom>
            <a:avLst/>
            <a:gdLst/>
            <a:ahLst/>
            <a:cxnLst/>
            <a:rect l="l" t="t" r="r" b="b"/>
            <a:pathLst>
              <a:path w="71792" h="108495" extrusionOk="0">
                <a:moveTo>
                  <a:pt x="1106" y="839"/>
                </a:moveTo>
                <a:lnTo>
                  <a:pt x="72898" y="109335"/>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7" name="Google Shape;742;p56">
            <a:extLst>
              <a:ext uri="{FF2B5EF4-FFF2-40B4-BE49-F238E27FC236}">
                <a16:creationId xmlns:a16="http://schemas.microsoft.com/office/drawing/2014/main" id="{4BCBBF16-632C-4197-A30F-B6E3B712E0AF}"/>
              </a:ext>
            </a:extLst>
          </p:cNvPr>
          <p:cNvSpPr/>
          <p:nvPr/>
        </p:nvSpPr>
        <p:spPr>
          <a:xfrm>
            <a:off x="9057454" y="5855343"/>
            <a:ext cx="279" cy="160720"/>
          </a:xfrm>
          <a:custGeom>
            <a:avLst/>
            <a:gdLst/>
            <a:ahLst/>
            <a:cxnLst/>
            <a:rect l="l" t="t" r="r" b="b"/>
            <a:pathLst>
              <a:path w="161" h="94913" extrusionOk="0">
                <a:moveTo>
                  <a:pt x="1106" y="843"/>
                </a:moveTo>
                <a:lnTo>
                  <a:pt x="1106" y="95756"/>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8" name="Google Shape;743;p56">
            <a:extLst>
              <a:ext uri="{FF2B5EF4-FFF2-40B4-BE49-F238E27FC236}">
                <a16:creationId xmlns:a16="http://schemas.microsoft.com/office/drawing/2014/main" id="{83B8FCB4-CA68-4F33-8024-A50CC0C9C142}"/>
              </a:ext>
            </a:extLst>
          </p:cNvPr>
          <p:cNvSpPr/>
          <p:nvPr/>
        </p:nvSpPr>
        <p:spPr>
          <a:xfrm>
            <a:off x="8862805" y="5785550"/>
            <a:ext cx="158607" cy="177968"/>
          </a:xfrm>
          <a:custGeom>
            <a:avLst/>
            <a:gdLst/>
            <a:ahLst/>
            <a:cxnLst/>
            <a:rect l="l" t="t" r="r" b="b"/>
            <a:pathLst>
              <a:path w="91680" h="105099" extrusionOk="0">
                <a:moveTo>
                  <a:pt x="92787" y="839"/>
                </a:moveTo>
                <a:lnTo>
                  <a:pt x="1106" y="105939"/>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9" name="Google Shape;744;p56">
            <a:extLst>
              <a:ext uri="{FF2B5EF4-FFF2-40B4-BE49-F238E27FC236}">
                <a16:creationId xmlns:a16="http://schemas.microsoft.com/office/drawing/2014/main" id="{32B73FF5-64C1-4344-8065-107EE482D6FA}"/>
              </a:ext>
            </a:extLst>
          </p:cNvPr>
          <p:cNvSpPr/>
          <p:nvPr/>
        </p:nvSpPr>
        <p:spPr>
          <a:xfrm>
            <a:off x="9237002" y="5851237"/>
            <a:ext cx="3356" cy="165375"/>
          </a:xfrm>
          <a:custGeom>
            <a:avLst/>
            <a:gdLst/>
            <a:ahLst/>
            <a:cxnLst/>
            <a:rect l="l" t="t" r="r" b="b"/>
            <a:pathLst>
              <a:path w="1940" h="97662" extrusionOk="0">
                <a:moveTo>
                  <a:pt x="1099" y="843"/>
                </a:moveTo>
                <a:lnTo>
                  <a:pt x="3039" y="98505"/>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0" name="Google Shape;745;p56">
            <a:extLst>
              <a:ext uri="{FF2B5EF4-FFF2-40B4-BE49-F238E27FC236}">
                <a16:creationId xmlns:a16="http://schemas.microsoft.com/office/drawing/2014/main" id="{8F4B22E0-F799-4B44-A08E-C55E9C1244AA}"/>
              </a:ext>
            </a:extLst>
          </p:cNvPr>
          <p:cNvSpPr/>
          <p:nvPr/>
        </p:nvSpPr>
        <p:spPr>
          <a:xfrm>
            <a:off x="10554735" y="5337265"/>
            <a:ext cx="84477" cy="82685"/>
          </a:xfrm>
          <a:custGeom>
            <a:avLst/>
            <a:gdLst/>
            <a:ahLst/>
            <a:cxnLst/>
            <a:rect l="l" t="t" r="r" b="b"/>
            <a:pathLst>
              <a:path w="48831" h="48830" extrusionOk="0">
                <a:moveTo>
                  <a:pt x="63540" y="39500"/>
                </a:moveTo>
                <a:cubicBezTo>
                  <a:pt x="63540" y="52984"/>
                  <a:pt x="52609" y="63915"/>
                  <a:pt x="39124" y="63915"/>
                </a:cubicBezTo>
                <a:cubicBezTo>
                  <a:pt x="25640" y="63915"/>
                  <a:pt x="14709" y="52984"/>
                  <a:pt x="14709" y="39500"/>
                </a:cubicBezTo>
                <a:cubicBezTo>
                  <a:pt x="14709" y="26015"/>
                  <a:pt x="25640" y="15084"/>
                  <a:pt x="39124" y="15084"/>
                </a:cubicBezTo>
                <a:cubicBezTo>
                  <a:pt x="52609" y="15084"/>
                  <a:pt x="63540" y="26015"/>
                  <a:pt x="63540" y="39500"/>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1" name="Google Shape;746;p56">
            <a:extLst>
              <a:ext uri="{FF2B5EF4-FFF2-40B4-BE49-F238E27FC236}">
                <a16:creationId xmlns:a16="http://schemas.microsoft.com/office/drawing/2014/main" id="{A77035D1-BF72-48B2-AA26-F0F38D3E012A}"/>
              </a:ext>
            </a:extLst>
          </p:cNvPr>
          <p:cNvSpPr/>
          <p:nvPr/>
        </p:nvSpPr>
        <p:spPr>
          <a:xfrm>
            <a:off x="10557752" y="5639508"/>
            <a:ext cx="84477" cy="82685"/>
          </a:xfrm>
          <a:custGeom>
            <a:avLst/>
            <a:gdLst/>
            <a:ahLst/>
            <a:cxnLst/>
            <a:rect l="l" t="t" r="r" b="b"/>
            <a:pathLst>
              <a:path w="48831" h="48830" extrusionOk="0">
                <a:moveTo>
                  <a:pt x="63539" y="40408"/>
                </a:moveTo>
                <a:cubicBezTo>
                  <a:pt x="63539" y="53892"/>
                  <a:pt x="52608" y="64823"/>
                  <a:pt x="39123" y="64823"/>
                </a:cubicBezTo>
                <a:cubicBezTo>
                  <a:pt x="25639" y="64823"/>
                  <a:pt x="14708" y="53892"/>
                  <a:pt x="14708" y="40408"/>
                </a:cubicBezTo>
                <a:cubicBezTo>
                  <a:pt x="14708" y="26923"/>
                  <a:pt x="25639" y="15992"/>
                  <a:pt x="39123" y="15992"/>
                </a:cubicBezTo>
                <a:cubicBezTo>
                  <a:pt x="52608" y="15992"/>
                  <a:pt x="63539" y="26923"/>
                  <a:pt x="63539" y="40408"/>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2" name="Google Shape;747;p56">
            <a:extLst>
              <a:ext uri="{FF2B5EF4-FFF2-40B4-BE49-F238E27FC236}">
                <a16:creationId xmlns:a16="http://schemas.microsoft.com/office/drawing/2014/main" id="{7A73C14D-6A24-43C7-B511-D34E7DA6D8F5}"/>
              </a:ext>
            </a:extLst>
          </p:cNvPr>
          <p:cNvSpPr/>
          <p:nvPr/>
        </p:nvSpPr>
        <p:spPr>
          <a:xfrm>
            <a:off x="10551040" y="5887849"/>
            <a:ext cx="84477" cy="82685"/>
          </a:xfrm>
          <a:custGeom>
            <a:avLst/>
            <a:gdLst/>
            <a:ahLst/>
            <a:cxnLst/>
            <a:rect l="l" t="t" r="r" b="b"/>
            <a:pathLst>
              <a:path w="48831" h="48830" extrusionOk="0">
                <a:moveTo>
                  <a:pt x="63515" y="41315"/>
                </a:moveTo>
                <a:cubicBezTo>
                  <a:pt x="63515" y="54799"/>
                  <a:pt x="52584" y="65730"/>
                  <a:pt x="39099" y="65730"/>
                </a:cubicBezTo>
                <a:cubicBezTo>
                  <a:pt x="25615" y="65730"/>
                  <a:pt x="14684" y="54799"/>
                  <a:pt x="14684" y="41315"/>
                </a:cubicBezTo>
                <a:cubicBezTo>
                  <a:pt x="14684" y="27830"/>
                  <a:pt x="25615" y="16899"/>
                  <a:pt x="39099" y="16899"/>
                </a:cubicBezTo>
                <a:cubicBezTo>
                  <a:pt x="52584" y="16899"/>
                  <a:pt x="63515" y="27830"/>
                  <a:pt x="63515" y="41315"/>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3" name="Google Shape;748;p56">
            <a:extLst>
              <a:ext uri="{FF2B5EF4-FFF2-40B4-BE49-F238E27FC236}">
                <a16:creationId xmlns:a16="http://schemas.microsoft.com/office/drawing/2014/main" id="{00D3781A-7A65-42CD-9D5F-584335D46B1C}"/>
              </a:ext>
            </a:extLst>
          </p:cNvPr>
          <p:cNvSpPr/>
          <p:nvPr/>
        </p:nvSpPr>
        <p:spPr>
          <a:xfrm>
            <a:off x="10292875" y="5936288"/>
            <a:ext cx="84477" cy="82685"/>
          </a:xfrm>
          <a:custGeom>
            <a:avLst/>
            <a:gdLst/>
            <a:ahLst/>
            <a:cxnLst/>
            <a:rect l="l" t="t" r="r" b="b"/>
            <a:pathLst>
              <a:path w="48831" h="48830" extrusionOk="0">
                <a:moveTo>
                  <a:pt x="62779" y="41316"/>
                </a:moveTo>
                <a:cubicBezTo>
                  <a:pt x="62779" y="54800"/>
                  <a:pt x="51848" y="65731"/>
                  <a:pt x="38363" y="65731"/>
                </a:cubicBezTo>
                <a:cubicBezTo>
                  <a:pt x="24879" y="65731"/>
                  <a:pt x="13948" y="54800"/>
                  <a:pt x="13948" y="41316"/>
                </a:cubicBezTo>
                <a:cubicBezTo>
                  <a:pt x="13948" y="27831"/>
                  <a:pt x="24879" y="16900"/>
                  <a:pt x="38363" y="16900"/>
                </a:cubicBezTo>
                <a:cubicBezTo>
                  <a:pt x="51848" y="16900"/>
                  <a:pt x="62779" y="27831"/>
                  <a:pt x="62779" y="41316"/>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4" name="Google Shape;749;p56">
            <a:extLst>
              <a:ext uri="{FF2B5EF4-FFF2-40B4-BE49-F238E27FC236}">
                <a16:creationId xmlns:a16="http://schemas.microsoft.com/office/drawing/2014/main" id="{EE9CBBD8-65ED-401B-AB11-919844176865}"/>
              </a:ext>
            </a:extLst>
          </p:cNvPr>
          <p:cNvSpPr/>
          <p:nvPr/>
        </p:nvSpPr>
        <p:spPr>
          <a:xfrm>
            <a:off x="10391098" y="6191460"/>
            <a:ext cx="84477" cy="82685"/>
          </a:xfrm>
          <a:custGeom>
            <a:avLst/>
            <a:gdLst/>
            <a:ahLst/>
            <a:cxnLst/>
            <a:rect l="l" t="t" r="r" b="b"/>
            <a:pathLst>
              <a:path w="48831" h="48830" extrusionOk="0">
                <a:moveTo>
                  <a:pt x="63142" y="42228"/>
                </a:moveTo>
                <a:cubicBezTo>
                  <a:pt x="63142" y="55712"/>
                  <a:pt x="52211" y="66643"/>
                  <a:pt x="38726" y="66643"/>
                </a:cubicBezTo>
                <a:cubicBezTo>
                  <a:pt x="25242" y="66643"/>
                  <a:pt x="14311" y="55712"/>
                  <a:pt x="14311" y="42228"/>
                </a:cubicBezTo>
                <a:cubicBezTo>
                  <a:pt x="14311" y="28743"/>
                  <a:pt x="25242" y="17812"/>
                  <a:pt x="38726" y="17812"/>
                </a:cubicBezTo>
                <a:cubicBezTo>
                  <a:pt x="52211" y="17812"/>
                  <a:pt x="63142" y="28743"/>
                  <a:pt x="63142" y="42228"/>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5" name="Google Shape;750;p56">
            <a:extLst>
              <a:ext uri="{FF2B5EF4-FFF2-40B4-BE49-F238E27FC236}">
                <a16:creationId xmlns:a16="http://schemas.microsoft.com/office/drawing/2014/main" id="{9AEE9131-F82C-4AAB-8FD0-81DBA075F2C1}"/>
              </a:ext>
            </a:extLst>
          </p:cNvPr>
          <p:cNvSpPr/>
          <p:nvPr/>
        </p:nvSpPr>
        <p:spPr>
          <a:xfrm>
            <a:off x="10681926" y="6189269"/>
            <a:ext cx="84477" cy="82685"/>
          </a:xfrm>
          <a:custGeom>
            <a:avLst/>
            <a:gdLst/>
            <a:ahLst/>
            <a:cxnLst/>
            <a:rect l="l" t="t" r="r" b="b"/>
            <a:pathLst>
              <a:path w="48831" h="48830" extrusionOk="0">
                <a:moveTo>
                  <a:pt x="63983" y="42220"/>
                </a:moveTo>
                <a:cubicBezTo>
                  <a:pt x="63983" y="55704"/>
                  <a:pt x="53052" y="66635"/>
                  <a:pt x="39567" y="66635"/>
                </a:cubicBezTo>
                <a:cubicBezTo>
                  <a:pt x="26083" y="66635"/>
                  <a:pt x="15152" y="55704"/>
                  <a:pt x="15152" y="42220"/>
                </a:cubicBezTo>
                <a:cubicBezTo>
                  <a:pt x="15152" y="28735"/>
                  <a:pt x="26083" y="17804"/>
                  <a:pt x="39567" y="17804"/>
                </a:cubicBezTo>
                <a:cubicBezTo>
                  <a:pt x="53052" y="17804"/>
                  <a:pt x="63983" y="28735"/>
                  <a:pt x="63983" y="42220"/>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6" name="Google Shape;751;p56">
            <a:extLst>
              <a:ext uri="{FF2B5EF4-FFF2-40B4-BE49-F238E27FC236}">
                <a16:creationId xmlns:a16="http://schemas.microsoft.com/office/drawing/2014/main" id="{4EA37EE6-2D7A-4226-8D7E-CBF7465BD0F9}"/>
              </a:ext>
            </a:extLst>
          </p:cNvPr>
          <p:cNvSpPr/>
          <p:nvPr/>
        </p:nvSpPr>
        <p:spPr>
          <a:xfrm>
            <a:off x="10798826" y="5589153"/>
            <a:ext cx="84477" cy="82685"/>
          </a:xfrm>
          <a:custGeom>
            <a:avLst/>
            <a:gdLst/>
            <a:ahLst/>
            <a:cxnLst/>
            <a:rect l="l" t="t" r="r" b="b"/>
            <a:pathLst>
              <a:path w="48831" h="48830" extrusionOk="0">
                <a:moveTo>
                  <a:pt x="64401" y="40400"/>
                </a:moveTo>
                <a:cubicBezTo>
                  <a:pt x="64401" y="53884"/>
                  <a:pt x="53470" y="64815"/>
                  <a:pt x="39985" y="64815"/>
                </a:cubicBezTo>
                <a:cubicBezTo>
                  <a:pt x="26501" y="64815"/>
                  <a:pt x="15570" y="53884"/>
                  <a:pt x="15570" y="40400"/>
                </a:cubicBezTo>
                <a:cubicBezTo>
                  <a:pt x="15570" y="26915"/>
                  <a:pt x="26501" y="15984"/>
                  <a:pt x="39985" y="15984"/>
                </a:cubicBezTo>
                <a:cubicBezTo>
                  <a:pt x="53470" y="15984"/>
                  <a:pt x="64401" y="26915"/>
                  <a:pt x="64401" y="40400"/>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7" name="Google Shape;752;p56">
            <a:extLst>
              <a:ext uri="{FF2B5EF4-FFF2-40B4-BE49-F238E27FC236}">
                <a16:creationId xmlns:a16="http://schemas.microsoft.com/office/drawing/2014/main" id="{837F66DB-3655-4294-BE12-F35518804B3A}"/>
              </a:ext>
            </a:extLst>
          </p:cNvPr>
          <p:cNvSpPr/>
          <p:nvPr/>
        </p:nvSpPr>
        <p:spPr>
          <a:xfrm>
            <a:off x="10806378" y="5890314"/>
            <a:ext cx="84477" cy="82685"/>
          </a:xfrm>
          <a:custGeom>
            <a:avLst/>
            <a:gdLst/>
            <a:ahLst/>
            <a:cxnLst/>
            <a:rect l="l" t="t" r="r" b="b"/>
            <a:pathLst>
              <a:path w="48831" h="48830" extrusionOk="0">
                <a:moveTo>
                  <a:pt x="64428" y="41324"/>
                </a:moveTo>
                <a:cubicBezTo>
                  <a:pt x="64428" y="54808"/>
                  <a:pt x="53497" y="65739"/>
                  <a:pt x="40012" y="65739"/>
                </a:cubicBezTo>
                <a:cubicBezTo>
                  <a:pt x="26528" y="65739"/>
                  <a:pt x="15597" y="54808"/>
                  <a:pt x="15597" y="41324"/>
                </a:cubicBezTo>
                <a:cubicBezTo>
                  <a:pt x="15597" y="27839"/>
                  <a:pt x="26528" y="16908"/>
                  <a:pt x="40012" y="16908"/>
                </a:cubicBezTo>
                <a:cubicBezTo>
                  <a:pt x="53497" y="16908"/>
                  <a:pt x="64428" y="27839"/>
                  <a:pt x="64428" y="41324"/>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8" name="Google Shape;753;p56">
            <a:extLst>
              <a:ext uri="{FF2B5EF4-FFF2-40B4-BE49-F238E27FC236}">
                <a16:creationId xmlns:a16="http://schemas.microsoft.com/office/drawing/2014/main" id="{049BF2EA-2CA8-4B6F-940A-AC17DCDBDAA9}"/>
              </a:ext>
            </a:extLst>
          </p:cNvPr>
          <p:cNvSpPr/>
          <p:nvPr/>
        </p:nvSpPr>
        <p:spPr>
          <a:xfrm>
            <a:off x="10806378" y="5890314"/>
            <a:ext cx="84477" cy="82685"/>
          </a:xfrm>
          <a:custGeom>
            <a:avLst/>
            <a:gdLst/>
            <a:ahLst/>
            <a:cxnLst/>
            <a:rect l="l" t="t" r="r" b="b"/>
            <a:pathLst>
              <a:path w="48831" h="48830" extrusionOk="0">
                <a:moveTo>
                  <a:pt x="64428" y="41324"/>
                </a:moveTo>
                <a:cubicBezTo>
                  <a:pt x="64428" y="54808"/>
                  <a:pt x="53497" y="65739"/>
                  <a:pt x="40012" y="65739"/>
                </a:cubicBezTo>
                <a:cubicBezTo>
                  <a:pt x="26528" y="65739"/>
                  <a:pt x="15597" y="54808"/>
                  <a:pt x="15597" y="41324"/>
                </a:cubicBezTo>
                <a:cubicBezTo>
                  <a:pt x="15597" y="27839"/>
                  <a:pt x="26528" y="16908"/>
                  <a:pt x="40012" y="16908"/>
                </a:cubicBezTo>
                <a:cubicBezTo>
                  <a:pt x="53497" y="16908"/>
                  <a:pt x="64428" y="27839"/>
                  <a:pt x="64428" y="41324"/>
                </a:cubicBezTo>
                <a:close/>
              </a:path>
            </a:pathLst>
          </a:custGeom>
          <a:solidFill>
            <a:srgbClr val="B1D626"/>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9" name="Google Shape;754;p56">
            <a:extLst>
              <a:ext uri="{FF2B5EF4-FFF2-40B4-BE49-F238E27FC236}">
                <a16:creationId xmlns:a16="http://schemas.microsoft.com/office/drawing/2014/main" id="{2F44F091-B677-486A-BF6B-7E2F91D1C62D}"/>
              </a:ext>
            </a:extLst>
          </p:cNvPr>
          <p:cNvSpPr/>
          <p:nvPr/>
        </p:nvSpPr>
        <p:spPr>
          <a:xfrm>
            <a:off x="10599535" y="5474374"/>
            <a:ext cx="279" cy="164552"/>
          </a:xfrm>
          <a:custGeom>
            <a:avLst/>
            <a:gdLst/>
            <a:ahLst/>
            <a:cxnLst/>
            <a:rect l="l" t="t" r="r" b="b"/>
            <a:pathLst>
              <a:path w="161" h="97176" extrusionOk="0">
                <a:moveTo>
                  <a:pt x="1361" y="862"/>
                </a:moveTo>
                <a:lnTo>
                  <a:pt x="1199" y="98039"/>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0" name="Google Shape;755;p56">
            <a:extLst>
              <a:ext uri="{FF2B5EF4-FFF2-40B4-BE49-F238E27FC236}">
                <a16:creationId xmlns:a16="http://schemas.microsoft.com/office/drawing/2014/main" id="{35FFBF4A-2005-40A5-A2CE-2CA5A656829A}"/>
              </a:ext>
            </a:extLst>
          </p:cNvPr>
          <p:cNvSpPr/>
          <p:nvPr/>
        </p:nvSpPr>
        <p:spPr>
          <a:xfrm>
            <a:off x="10683464" y="5460955"/>
            <a:ext cx="138600" cy="160935"/>
          </a:xfrm>
          <a:custGeom>
            <a:avLst/>
            <a:gdLst/>
            <a:ahLst/>
            <a:cxnLst/>
            <a:rect l="l" t="t" r="r" b="b"/>
            <a:pathLst>
              <a:path w="106071" h="108495" extrusionOk="0">
                <a:moveTo>
                  <a:pt x="1199" y="862"/>
                </a:moveTo>
                <a:lnTo>
                  <a:pt x="107271" y="109357"/>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1" name="Google Shape;756;p56">
            <a:extLst>
              <a:ext uri="{FF2B5EF4-FFF2-40B4-BE49-F238E27FC236}">
                <a16:creationId xmlns:a16="http://schemas.microsoft.com/office/drawing/2014/main" id="{522FBA43-F618-45DF-ABDC-3AF209BCD5CD}"/>
              </a:ext>
            </a:extLst>
          </p:cNvPr>
          <p:cNvSpPr/>
          <p:nvPr/>
        </p:nvSpPr>
        <p:spPr>
          <a:xfrm>
            <a:off x="10405165" y="5743775"/>
            <a:ext cx="154969" cy="194943"/>
          </a:xfrm>
          <a:custGeom>
            <a:avLst/>
            <a:gdLst/>
            <a:ahLst/>
            <a:cxnLst/>
            <a:rect l="l" t="t" r="r" b="b"/>
            <a:pathLst>
              <a:path w="89578" h="115124" extrusionOk="0">
                <a:moveTo>
                  <a:pt x="90778" y="862"/>
                </a:moveTo>
                <a:lnTo>
                  <a:pt x="1199" y="115987"/>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2" name="Google Shape;757;p56">
            <a:extLst>
              <a:ext uri="{FF2B5EF4-FFF2-40B4-BE49-F238E27FC236}">
                <a16:creationId xmlns:a16="http://schemas.microsoft.com/office/drawing/2014/main" id="{CDBBF682-AAFC-4385-A066-AB20880DC26B}"/>
              </a:ext>
            </a:extLst>
          </p:cNvPr>
          <p:cNvSpPr/>
          <p:nvPr/>
        </p:nvSpPr>
        <p:spPr>
          <a:xfrm>
            <a:off x="10671086" y="5707938"/>
            <a:ext cx="138615" cy="178021"/>
          </a:xfrm>
          <a:custGeom>
            <a:avLst/>
            <a:gdLst/>
            <a:ahLst/>
            <a:cxnLst/>
            <a:rect l="l" t="t" r="r" b="b"/>
            <a:pathLst>
              <a:path w="108011" h="111729" extrusionOk="0">
                <a:moveTo>
                  <a:pt x="1199" y="112591"/>
                </a:moveTo>
                <a:lnTo>
                  <a:pt x="109211" y="862"/>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3" name="Google Shape;758;p56">
            <a:extLst>
              <a:ext uri="{FF2B5EF4-FFF2-40B4-BE49-F238E27FC236}">
                <a16:creationId xmlns:a16="http://schemas.microsoft.com/office/drawing/2014/main" id="{A5138E76-BF2D-4BB6-85E5-04ABAE3EDFAB}"/>
              </a:ext>
            </a:extLst>
          </p:cNvPr>
          <p:cNvSpPr/>
          <p:nvPr/>
        </p:nvSpPr>
        <p:spPr>
          <a:xfrm>
            <a:off x="10505009" y="6018404"/>
            <a:ext cx="68812" cy="174957"/>
          </a:xfrm>
          <a:custGeom>
            <a:avLst/>
            <a:gdLst/>
            <a:ahLst/>
            <a:cxnLst/>
            <a:rect l="l" t="t" r="r" b="b"/>
            <a:pathLst>
              <a:path w="39776" h="103321" extrusionOk="0">
                <a:moveTo>
                  <a:pt x="40985" y="865"/>
                </a:moveTo>
                <a:lnTo>
                  <a:pt x="1209" y="104186"/>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4" name="Google Shape;759;p56">
            <a:extLst>
              <a:ext uri="{FF2B5EF4-FFF2-40B4-BE49-F238E27FC236}">
                <a16:creationId xmlns:a16="http://schemas.microsoft.com/office/drawing/2014/main" id="{80477578-2FAB-46AF-BFCC-6CCAEF76D52E}"/>
              </a:ext>
            </a:extLst>
          </p:cNvPr>
          <p:cNvSpPr/>
          <p:nvPr/>
        </p:nvSpPr>
        <p:spPr>
          <a:xfrm>
            <a:off x="10671382" y="6019212"/>
            <a:ext cx="92311" cy="173861"/>
          </a:xfrm>
          <a:custGeom>
            <a:avLst/>
            <a:gdLst/>
            <a:ahLst/>
            <a:cxnLst/>
            <a:rect l="l" t="t" r="r" b="b"/>
            <a:pathLst>
              <a:path w="53359" h="102674" extrusionOk="0">
                <a:moveTo>
                  <a:pt x="1197" y="863"/>
                </a:moveTo>
                <a:lnTo>
                  <a:pt x="54556" y="103537"/>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5" name="Google Shape;760;p56">
            <a:extLst>
              <a:ext uri="{FF2B5EF4-FFF2-40B4-BE49-F238E27FC236}">
                <a16:creationId xmlns:a16="http://schemas.microsoft.com/office/drawing/2014/main" id="{836F26EA-C294-4AEC-A29E-67A59EFA512C}"/>
              </a:ext>
            </a:extLst>
          </p:cNvPr>
          <p:cNvSpPr txBox="1"/>
          <p:nvPr/>
        </p:nvSpPr>
        <p:spPr>
          <a:xfrm>
            <a:off x="8747169" y="5021685"/>
            <a:ext cx="642000" cy="317200"/>
          </a:xfrm>
          <a:prstGeom prst="rect">
            <a:avLst/>
          </a:prstGeom>
          <a:noFill/>
          <a:ln>
            <a:noFill/>
          </a:ln>
        </p:spPr>
        <p:txBody>
          <a:bodyPr spcFirstLastPara="1" wrap="square" lIns="91433" tIns="45700" rIns="91433" bIns="45700" anchor="t" anchorCtr="0">
            <a:noAutofit/>
          </a:bodyPr>
          <a:lstStyle/>
          <a:p>
            <a:r>
              <a:rPr lang="en" sz="1200" b="1">
                <a:solidFill>
                  <a:schemeClr val="dk2"/>
                </a:solidFill>
                <a:latin typeface="Proxima Nova"/>
                <a:ea typeface="Proxima Nova"/>
                <a:cs typeface="Proxima Nova"/>
                <a:sym typeface="Proxima Nova"/>
              </a:rPr>
              <a:t>Drugs</a:t>
            </a:r>
            <a:endParaRPr sz="1200">
              <a:solidFill>
                <a:schemeClr val="dk2"/>
              </a:solidFill>
              <a:latin typeface="Proxima Nova"/>
              <a:ea typeface="Proxima Nova"/>
              <a:cs typeface="Proxima Nova"/>
              <a:sym typeface="Proxima Nova"/>
            </a:endParaRPr>
          </a:p>
        </p:txBody>
      </p:sp>
      <p:sp>
        <p:nvSpPr>
          <p:cNvPr id="106" name="Google Shape;761;p56">
            <a:extLst>
              <a:ext uri="{FF2B5EF4-FFF2-40B4-BE49-F238E27FC236}">
                <a16:creationId xmlns:a16="http://schemas.microsoft.com/office/drawing/2014/main" id="{F287E368-E215-45CE-A8E2-9802C37EC1F4}"/>
              </a:ext>
            </a:extLst>
          </p:cNvPr>
          <p:cNvSpPr txBox="1"/>
          <p:nvPr/>
        </p:nvSpPr>
        <p:spPr>
          <a:xfrm>
            <a:off x="11013676" y="4419225"/>
            <a:ext cx="721600" cy="317200"/>
          </a:xfrm>
          <a:prstGeom prst="rect">
            <a:avLst/>
          </a:prstGeom>
          <a:noFill/>
          <a:ln>
            <a:noFill/>
          </a:ln>
        </p:spPr>
        <p:txBody>
          <a:bodyPr spcFirstLastPara="1" wrap="square" lIns="91433" tIns="45700" rIns="91433" bIns="45700" anchor="t" anchorCtr="0">
            <a:noAutofit/>
          </a:bodyPr>
          <a:lstStyle/>
          <a:p>
            <a:r>
              <a:rPr lang="en" sz="1200" b="1">
                <a:solidFill>
                  <a:schemeClr val="dk2"/>
                </a:solidFill>
                <a:latin typeface="Proxima Nova"/>
                <a:ea typeface="Proxima Nova"/>
                <a:cs typeface="Proxima Nova"/>
                <a:sym typeface="Proxima Nova"/>
              </a:rPr>
              <a:t>Genes</a:t>
            </a:r>
            <a:endParaRPr sz="1200">
              <a:solidFill>
                <a:schemeClr val="dk2"/>
              </a:solidFill>
              <a:latin typeface="Proxima Nova"/>
              <a:ea typeface="Proxima Nova"/>
              <a:cs typeface="Proxima Nova"/>
              <a:sym typeface="Proxima Nova"/>
            </a:endParaRPr>
          </a:p>
        </p:txBody>
      </p:sp>
      <p:sp>
        <p:nvSpPr>
          <p:cNvPr id="107" name="Google Shape;762;p56">
            <a:extLst>
              <a:ext uri="{FF2B5EF4-FFF2-40B4-BE49-F238E27FC236}">
                <a16:creationId xmlns:a16="http://schemas.microsoft.com/office/drawing/2014/main" id="{1588F5FC-515A-4E95-A856-E9798F2B2FA7}"/>
              </a:ext>
            </a:extLst>
          </p:cNvPr>
          <p:cNvSpPr txBox="1"/>
          <p:nvPr/>
        </p:nvSpPr>
        <p:spPr>
          <a:xfrm>
            <a:off x="11168107" y="5302017"/>
            <a:ext cx="948400" cy="317200"/>
          </a:xfrm>
          <a:prstGeom prst="rect">
            <a:avLst/>
          </a:prstGeom>
          <a:noFill/>
          <a:ln>
            <a:noFill/>
          </a:ln>
        </p:spPr>
        <p:txBody>
          <a:bodyPr spcFirstLastPara="1" wrap="square" lIns="91433" tIns="45700" rIns="91433" bIns="45700" anchor="t" anchorCtr="0">
            <a:noAutofit/>
          </a:bodyPr>
          <a:lstStyle/>
          <a:p>
            <a:r>
              <a:rPr lang="en" sz="1200" b="1">
                <a:solidFill>
                  <a:schemeClr val="dk2"/>
                </a:solidFill>
                <a:latin typeface="Proxima Nova"/>
                <a:ea typeface="Proxima Nova"/>
                <a:cs typeface="Proxima Nova"/>
                <a:sym typeface="Proxima Nova"/>
              </a:rPr>
              <a:t>Literature</a:t>
            </a:r>
            <a:endParaRPr sz="1200">
              <a:solidFill>
                <a:schemeClr val="dk2"/>
              </a:solidFill>
              <a:latin typeface="Proxima Nova"/>
              <a:ea typeface="Proxima Nova"/>
              <a:cs typeface="Proxima Nova"/>
              <a:sym typeface="Proxima Nova"/>
            </a:endParaRPr>
          </a:p>
        </p:txBody>
      </p:sp>
      <p:sp>
        <p:nvSpPr>
          <p:cNvPr id="108" name="Google Shape;763;p56">
            <a:extLst>
              <a:ext uri="{FF2B5EF4-FFF2-40B4-BE49-F238E27FC236}">
                <a16:creationId xmlns:a16="http://schemas.microsoft.com/office/drawing/2014/main" id="{617DDF4E-569F-42C6-BFC3-3D77D64D7A35}"/>
              </a:ext>
            </a:extLst>
          </p:cNvPr>
          <p:cNvSpPr/>
          <p:nvPr/>
        </p:nvSpPr>
        <p:spPr>
          <a:xfrm>
            <a:off x="11197946" y="5001498"/>
            <a:ext cx="138465" cy="145112"/>
          </a:xfrm>
          <a:custGeom>
            <a:avLst/>
            <a:gdLst/>
            <a:ahLst/>
            <a:cxnLst/>
            <a:rect l="l" t="t" r="r" b="b"/>
            <a:pathLst>
              <a:path w="80038" h="85696" extrusionOk="0">
                <a:moveTo>
                  <a:pt x="14155" y="13313"/>
                </a:moveTo>
                <a:lnTo>
                  <a:pt x="94194" y="99009"/>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09" name="Google Shape;764;p56">
            <a:extLst>
              <a:ext uri="{FF2B5EF4-FFF2-40B4-BE49-F238E27FC236}">
                <a16:creationId xmlns:a16="http://schemas.microsoft.com/office/drawing/2014/main" id="{7EF1183A-A2A9-4A60-8BFD-F29B267C0E2D}"/>
              </a:ext>
            </a:extLst>
          </p:cNvPr>
          <p:cNvSpPr/>
          <p:nvPr/>
        </p:nvSpPr>
        <p:spPr>
          <a:xfrm>
            <a:off x="11212225" y="4969455"/>
            <a:ext cx="113291" cy="0"/>
          </a:xfrm>
          <a:custGeom>
            <a:avLst/>
            <a:gdLst/>
            <a:ahLst/>
            <a:cxnLst/>
            <a:rect l="l" t="t" r="r" b="b"/>
            <a:pathLst>
              <a:path w="65486" h="120000" extrusionOk="0">
                <a:moveTo>
                  <a:pt x="14177" y="0"/>
                </a:moveTo>
                <a:lnTo>
                  <a:pt x="79663" y="0"/>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0" name="Google Shape;765;p56">
            <a:extLst>
              <a:ext uri="{FF2B5EF4-FFF2-40B4-BE49-F238E27FC236}">
                <a16:creationId xmlns:a16="http://schemas.microsoft.com/office/drawing/2014/main" id="{DB263B17-CE84-4699-B888-11F3E4586FFF}"/>
              </a:ext>
            </a:extLst>
          </p:cNvPr>
          <p:cNvSpPr/>
          <p:nvPr/>
        </p:nvSpPr>
        <p:spPr>
          <a:xfrm>
            <a:off x="11394851" y="4955208"/>
            <a:ext cx="110213" cy="183991"/>
          </a:xfrm>
          <a:custGeom>
            <a:avLst/>
            <a:gdLst/>
            <a:ahLst/>
            <a:cxnLst/>
            <a:rect l="l" t="t" r="r" b="b"/>
            <a:pathLst>
              <a:path w="63707" h="108656" extrusionOk="0">
                <a:moveTo>
                  <a:pt x="14172" y="121966"/>
                </a:moveTo>
                <a:lnTo>
                  <a:pt x="77880" y="13309"/>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1" name="Google Shape;766;p56">
            <a:extLst>
              <a:ext uri="{FF2B5EF4-FFF2-40B4-BE49-F238E27FC236}">
                <a16:creationId xmlns:a16="http://schemas.microsoft.com/office/drawing/2014/main" id="{0122DF8B-B3E2-4DB7-8850-78793E6E3DDE}"/>
              </a:ext>
            </a:extLst>
          </p:cNvPr>
          <p:cNvSpPr txBox="1"/>
          <p:nvPr/>
        </p:nvSpPr>
        <p:spPr>
          <a:xfrm>
            <a:off x="8176335" y="6099699"/>
            <a:ext cx="952602" cy="349600"/>
          </a:xfrm>
          <a:prstGeom prst="rect">
            <a:avLst/>
          </a:prstGeom>
          <a:noFill/>
          <a:ln>
            <a:noFill/>
          </a:ln>
        </p:spPr>
        <p:txBody>
          <a:bodyPr spcFirstLastPara="1" wrap="square" lIns="91433" tIns="45700" rIns="91433" bIns="45700" anchor="t" anchorCtr="0">
            <a:noAutofit/>
          </a:bodyPr>
          <a:lstStyle/>
          <a:p>
            <a:r>
              <a:rPr lang="en" sz="1200" b="1" dirty="0">
                <a:solidFill>
                  <a:schemeClr val="dk2"/>
                </a:solidFill>
                <a:latin typeface="Proxima Nova"/>
                <a:ea typeface="Proxima Nova"/>
                <a:cs typeface="Proxima Nova"/>
                <a:sym typeface="Proxima Nova"/>
              </a:rPr>
              <a:t>Diseases</a:t>
            </a:r>
            <a:endParaRPr sz="1200" dirty="0">
              <a:solidFill>
                <a:schemeClr val="dk2"/>
              </a:solidFill>
              <a:latin typeface="Proxima Nova"/>
              <a:ea typeface="Proxima Nova"/>
              <a:cs typeface="Proxima Nova"/>
              <a:sym typeface="Proxima Nova"/>
            </a:endParaRPr>
          </a:p>
        </p:txBody>
      </p:sp>
      <p:sp>
        <p:nvSpPr>
          <p:cNvPr id="112" name="Google Shape;767;p56">
            <a:extLst>
              <a:ext uri="{FF2B5EF4-FFF2-40B4-BE49-F238E27FC236}">
                <a16:creationId xmlns:a16="http://schemas.microsoft.com/office/drawing/2014/main" id="{9465312B-524B-4894-ACBF-1799B2856C81}"/>
              </a:ext>
            </a:extLst>
          </p:cNvPr>
          <p:cNvSpPr txBox="1"/>
          <p:nvPr/>
        </p:nvSpPr>
        <p:spPr>
          <a:xfrm>
            <a:off x="9491897" y="5502857"/>
            <a:ext cx="904800" cy="349600"/>
          </a:xfrm>
          <a:prstGeom prst="rect">
            <a:avLst/>
          </a:prstGeom>
          <a:noFill/>
          <a:ln>
            <a:noFill/>
          </a:ln>
        </p:spPr>
        <p:txBody>
          <a:bodyPr spcFirstLastPara="1" wrap="square" lIns="91433" tIns="45700" rIns="91433" bIns="45700" anchor="t" anchorCtr="0">
            <a:noAutofit/>
          </a:bodyPr>
          <a:lstStyle/>
          <a:p>
            <a:r>
              <a:rPr lang="en" sz="1200" b="1">
                <a:solidFill>
                  <a:schemeClr val="dk2"/>
                </a:solidFill>
                <a:latin typeface="Proxima Nova"/>
                <a:ea typeface="Proxima Nova"/>
                <a:cs typeface="Proxima Nova"/>
                <a:sym typeface="Proxima Nova"/>
              </a:rPr>
              <a:t>Gene functions</a:t>
            </a:r>
            <a:endParaRPr sz="1200">
              <a:solidFill>
                <a:schemeClr val="dk2"/>
              </a:solidFill>
              <a:latin typeface="Proxima Nova"/>
              <a:ea typeface="Proxima Nova"/>
              <a:cs typeface="Proxima Nova"/>
              <a:sym typeface="Proxima Nova"/>
            </a:endParaRPr>
          </a:p>
        </p:txBody>
      </p:sp>
      <p:sp>
        <p:nvSpPr>
          <p:cNvPr id="113" name="Google Shape;768;p56">
            <a:extLst>
              <a:ext uri="{FF2B5EF4-FFF2-40B4-BE49-F238E27FC236}">
                <a16:creationId xmlns:a16="http://schemas.microsoft.com/office/drawing/2014/main" id="{8728F453-99BB-4243-930D-972DA68E3D4F}"/>
              </a:ext>
            </a:extLst>
          </p:cNvPr>
          <p:cNvSpPr txBox="1"/>
          <p:nvPr/>
        </p:nvSpPr>
        <p:spPr>
          <a:xfrm>
            <a:off x="10194585" y="6325522"/>
            <a:ext cx="1336400" cy="251600"/>
          </a:xfrm>
          <a:prstGeom prst="rect">
            <a:avLst/>
          </a:prstGeom>
          <a:noFill/>
          <a:ln>
            <a:noFill/>
          </a:ln>
        </p:spPr>
        <p:txBody>
          <a:bodyPr spcFirstLastPara="1" wrap="square" lIns="91433" tIns="45700" rIns="91433" bIns="45700" anchor="t" anchorCtr="0">
            <a:noAutofit/>
          </a:bodyPr>
          <a:lstStyle/>
          <a:p>
            <a:r>
              <a:rPr lang="en" sz="1200" b="1">
                <a:solidFill>
                  <a:schemeClr val="dk2"/>
                </a:solidFill>
                <a:latin typeface="Proxima Nova"/>
                <a:ea typeface="Proxima Nova"/>
                <a:cs typeface="Proxima Nova"/>
                <a:sym typeface="Proxima Nova"/>
              </a:rPr>
              <a:t>Phenotypes</a:t>
            </a:r>
            <a:endParaRPr sz="1200">
              <a:solidFill>
                <a:schemeClr val="dk2"/>
              </a:solidFill>
              <a:latin typeface="Proxima Nova"/>
              <a:ea typeface="Proxima Nova"/>
              <a:cs typeface="Proxima Nova"/>
              <a:sym typeface="Proxima Nova"/>
            </a:endParaRPr>
          </a:p>
        </p:txBody>
      </p:sp>
      <p:sp>
        <p:nvSpPr>
          <p:cNvPr id="114" name="Google Shape;769;p56">
            <a:extLst>
              <a:ext uri="{FF2B5EF4-FFF2-40B4-BE49-F238E27FC236}">
                <a16:creationId xmlns:a16="http://schemas.microsoft.com/office/drawing/2014/main" id="{2A9FA97F-0365-4AAC-9F7A-4FFC98FE1DE8}"/>
              </a:ext>
            </a:extLst>
          </p:cNvPr>
          <p:cNvSpPr/>
          <p:nvPr/>
        </p:nvSpPr>
        <p:spPr>
          <a:xfrm rot="10800000" flipH="1">
            <a:off x="10959179" y="5936354"/>
            <a:ext cx="580139" cy="17497"/>
          </a:xfrm>
          <a:custGeom>
            <a:avLst/>
            <a:gdLst/>
            <a:ahLst/>
            <a:cxnLst/>
            <a:rect l="l" t="t" r="r" b="b"/>
            <a:pathLst>
              <a:path w="447408" h="122077" extrusionOk="0">
                <a:moveTo>
                  <a:pt x="-439" y="122172"/>
                </a:moveTo>
                <a:lnTo>
                  <a:pt x="446969" y="95"/>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5" name="Google Shape;770;p56">
            <a:extLst>
              <a:ext uri="{FF2B5EF4-FFF2-40B4-BE49-F238E27FC236}">
                <a16:creationId xmlns:a16="http://schemas.microsoft.com/office/drawing/2014/main" id="{A9361123-7C39-480E-A99C-495D2D8CF1C0}"/>
              </a:ext>
            </a:extLst>
          </p:cNvPr>
          <p:cNvSpPr/>
          <p:nvPr/>
        </p:nvSpPr>
        <p:spPr>
          <a:xfrm>
            <a:off x="10683100" y="5737186"/>
            <a:ext cx="722433" cy="179589"/>
          </a:xfrm>
          <a:custGeom>
            <a:avLst/>
            <a:gdLst/>
            <a:ahLst/>
            <a:cxnLst/>
            <a:rect l="l" t="t" r="r" b="b"/>
            <a:pathLst>
              <a:path w="454361" h="140671" extrusionOk="0">
                <a:moveTo>
                  <a:pt x="-402" y="140494"/>
                </a:moveTo>
                <a:lnTo>
                  <a:pt x="453959" y="-178"/>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6" name="Google Shape;771;p56">
            <a:extLst>
              <a:ext uri="{FF2B5EF4-FFF2-40B4-BE49-F238E27FC236}">
                <a16:creationId xmlns:a16="http://schemas.microsoft.com/office/drawing/2014/main" id="{6CFBD56B-98B3-41EE-85FA-C6E32DA62876}"/>
              </a:ext>
            </a:extLst>
          </p:cNvPr>
          <p:cNvSpPr/>
          <p:nvPr/>
        </p:nvSpPr>
        <p:spPr>
          <a:xfrm>
            <a:off x="10133036" y="4865275"/>
            <a:ext cx="1449577" cy="987363"/>
          </a:xfrm>
          <a:custGeom>
            <a:avLst/>
            <a:gdLst/>
            <a:ahLst/>
            <a:cxnLst/>
            <a:rect l="l" t="t" r="r" b="b"/>
            <a:pathLst>
              <a:path w="917454" h="579665" extrusionOk="0">
                <a:moveTo>
                  <a:pt x="2348" y="550"/>
                </a:moveTo>
                <a:lnTo>
                  <a:pt x="919802" y="580216"/>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7" name="Google Shape;772;p56">
            <a:extLst>
              <a:ext uri="{FF2B5EF4-FFF2-40B4-BE49-F238E27FC236}">
                <a16:creationId xmlns:a16="http://schemas.microsoft.com/office/drawing/2014/main" id="{EB226A8B-033E-45A2-976B-F541250CA4A0}"/>
              </a:ext>
            </a:extLst>
          </p:cNvPr>
          <p:cNvSpPr/>
          <p:nvPr/>
        </p:nvSpPr>
        <p:spPr>
          <a:xfrm rot="10800000" flipH="1">
            <a:off x="9357882" y="5970702"/>
            <a:ext cx="947933" cy="72189"/>
          </a:xfrm>
          <a:custGeom>
            <a:avLst/>
            <a:gdLst/>
            <a:ahLst/>
            <a:cxnLst/>
            <a:rect l="l" t="t" r="r" b="b"/>
            <a:pathLst>
              <a:path w="606354" h="40031" extrusionOk="0">
                <a:moveTo>
                  <a:pt x="607292" y="40425"/>
                </a:moveTo>
                <a:lnTo>
                  <a:pt x="938" y="394"/>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8" name="Google Shape;773;p56">
            <a:extLst>
              <a:ext uri="{FF2B5EF4-FFF2-40B4-BE49-F238E27FC236}">
                <a16:creationId xmlns:a16="http://schemas.microsoft.com/office/drawing/2014/main" id="{1F6BA60A-CAEE-444F-BC51-2267FE3C7ADF}"/>
              </a:ext>
            </a:extLst>
          </p:cNvPr>
          <p:cNvSpPr/>
          <p:nvPr/>
        </p:nvSpPr>
        <p:spPr>
          <a:xfrm rot="164289">
            <a:off x="10053283" y="5483081"/>
            <a:ext cx="512685" cy="167451"/>
          </a:xfrm>
          <a:custGeom>
            <a:avLst/>
            <a:gdLst/>
            <a:ahLst/>
            <a:cxnLst/>
            <a:rect l="l" t="t" r="r" b="b"/>
            <a:pathLst>
              <a:path w="333978" h="132380" extrusionOk="0">
                <a:moveTo>
                  <a:pt x="560" y="-6"/>
                </a:moveTo>
                <a:lnTo>
                  <a:pt x="334538" y="132374"/>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19" name="Google Shape;774;p56">
            <a:extLst>
              <a:ext uri="{FF2B5EF4-FFF2-40B4-BE49-F238E27FC236}">
                <a16:creationId xmlns:a16="http://schemas.microsoft.com/office/drawing/2014/main" id="{0C28C0B5-FBB9-40F6-A76B-D89592F9CD29}"/>
              </a:ext>
            </a:extLst>
          </p:cNvPr>
          <p:cNvSpPr/>
          <p:nvPr/>
        </p:nvSpPr>
        <p:spPr>
          <a:xfrm>
            <a:off x="9166651" y="5694816"/>
            <a:ext cx="128956" cy="126220"/>
          </a:xfrm>
          <a:custGeom>
            <a:avLst/>
            <a:gdLst/>
            <a:ahLst/>
            <a:cxnLst/>
            <a:rect l="l" t="t" r="r" b="b"/>
            <a:pathLst>
              <a:path w="74541" h="74539" extrusionOk="0">
                <a:moveTo>
                  <a:pt x="47084" y="16274"/>
                </a:moveTo>
                <a:cubicBezTo>
                  <a:pt x="67654" y="16274"/>
                  <a:pt x="84354" y="32974"/>
                  <a:pt x="84354" y="53544"/>
                </a:cubicBezTo>
                <a:cubicBezTo>
                  <a:pt x="84354" y="74114"/>
                  <a:pt x="67654" y="90814"/>
                  <a:pt x="47084" y="90814"/>
                </a:cubicBezTo>
                <a:cubicBezTo>
                  <a:pt x="26513" y="90814"/>
                  <a:pt x="9813" y="74114"/>
                  <a:pt x="9813" y="53544"/>
                </a:cubicBezTo>
                <a:cubicBezTo>
                  <a:pt x="9813" y="32974"/>
                  <a:pt x="26513" y="16274"/>
                  <a:pt x="47084" y="16274"/>
                </a:cubicBezTo>
                <a:close/>
                <a:moveTo>
                  <a:pt x="47084" y="25966"/>
                </a:moveTo>
                <a:cubicBezTo>
                  <a:pt x="62303" y="25966"/>
                  <a:pt x="74661" y="38325"/>
                  <a:pt x="74661" y="53544"/>
                </a:cubicBezTo>
                <a:cubicBezTo>
                  <a:pt x="74661" y="68763"/>
                  <a:pt x="62303" y="81121"/>
                  <a:pt x="47084" y="81121"/>
                </a:cubicBezTo>
                <a:cubicBezTo>
                  <a:pt x="31864" y="81121"/>
                  <a:pt x="19506" y="68763"/>
                  <a:pt x="19506" y="53544"/>
                </a:cubicBezTo>
                <a:cubicBezTo>
                  <a:pt x="19506" y="38325"/>
                  <a:pt x="31864" y="25966"/>
                  <a:pt x="47084" y="25966"/>
                </a:cubicBezTo>
                <a:close/>
              </a:path>
            </a:pathLst>
          </a:custGeom>
          <a:solidFill>
            <a:srgbClr val="FFFFFF"/>
          </a:solidFill>
          <a:ln w="9525" cap="rnd" cmpd="sng">
            <a:solidFill>
              <a:srgbClr val="000000">
                <a:alpha val="0"/>
              </a:srgbClr>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0" name="Google Shape;775;p56">
            <a:extLst>
              <a:ext uri="{FF2B5EF4-FFF2-40B4-BE49-F238E27FC236}">
                <a16:creationId xmlns:a16="http://schemas.microsoft.com/office/drawing/2014/main" id="{6982FD09-6EDA-4457-A09A-CA27EAF15A92}"/>
              </a:ext>
            </a:extLst>
          </p:cNvPr>
          <p:cNvSpPr/>
          <p:nvPr/>
        </p:nvSpPr>
        <p:spPr>
          <a:xfrm>
            <a:off x="10535330" y="5618288"/>
            <a:ext cx="128956" cy="126220"/>
          </a:xfrm>
          <a:custGeom>
            <a:avLst/>
            <a:gdLst/>
            <a:ahLst/>
            <a:cxnLst/>
            <a:rect l="l" t="t" r="r" b="b"/>
            <a:pathLst>
              <a:path w="74541" h="74539" extrusionOk="0">
                <a:moveTo>
                  <a:pt x="51977" y="15994"/>
                </a:moveTo>
                <a:cubicBezTo>
                  <a:pt x="72548" y="15994"/>
                  <a:pt x="89248" y="32694"/>
                  <a:pt x="89248" y="53264"/>
                </a:cubicBezTo>
                <a:cubicBezTo>
                  <a:pt x="89248" y="73834"/>
                  <a:pt x="72548" y="90534"/>
                  <a:pt x="51977" y="90534"/>
                </a:cubicBezTo>
                <a:cubicBezTo>
                  <a:pt x="31407" y="90534"/>
                  <a:pt x="14707" y="73834"/>
                  <a:pt x="14707" y="53264"/>
                </a:cubicBezTo>
                <a:cubicBezTo>
                  <a:pt x="14707" y="32694"/>
                  <a:pt x="31407" y="15994"/>
                  <a:pt x="51977" y="15994"/>
                </a:cubicBezTo>
                <a:close/>
                <a:moveTo>
                  <a:pt x="51977" y="25687"/>
                </a:moveTo>
                <a:cubicBezTo>
                  <a:pt x="67197" y="25687"/>
                  <a:pt x="79555" y="38045"/>
                  <a:pt x="79555" y="53264"/>
                </a:cubicBezTo>
                <a:cubicBezTo>
                  <a:pt x="79555" y="68483"/>
                  <a:pt x="67197" y="80841"/>
                  <a:pt x="51977" y="80841"/>
                </a:cubicBezTo>
                <a:cubicBezTo>
                  <a:pt x="36758" y="80841"/>
                  <a:pt x="24400" y="68483"/>
                  <a:pt x="24400" y="53264"/>
                </a:cubicBezTo>
                <a:cubicBezTo>
                  <a:pt x="24400" y="38045"/>
                  <a:pt x="36758" y="25687"/>
                  <a:pt x="51977" y="25687"/>
                </a:cubicBezTo>
                <a:close/>
              </a:path>
            </a:pathLst>
          </a:custGeom>
          <a:solidFill>
            <a:srgbClr val="FFFFFF"/>
          </a:solidFill>
          <a:ln w="9525" cap="rnd" cmpd="sng">
            <a:solidFill>
              <a:srgbClr val="000000">
                <a:alpha val="0"/>
              </a:srgbClr>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1" name="Google Shape;776;p56">
            <a:extLst>
              <a:ext uri="{FF2B5EF4-FFF2-40B4-BE49-F238E27FC236}">
                <a16:creationId xmlns:a16="http://schemas.microsoft.com/office/drawing/2014/main" id="{DE631577-3D28-4EF5-8209-C37235BCE300}"/>
              </a:ext>
            </a:extLst>
          </p:cNvPr>
          <p:cNvSpPr/>
          <p:nvPr/>
        </p:nvSpPr>
        <p:spPr>
          <a:xfrm>
            <a:off x="10529177" y="5866356"/>
            <a:ext cx="128956" cy="126220"/>
          </a:xfrm>
          <a:custGeom>
            <a:avLst/>
            <a:gdLst/>
            <a:ahLst/>
            <a:cxnLst/>
            <a:rect l="l" t="t" r="r" b="b"/>
            <a:pathLst>
              <a:path w="74541" h="74539" extrusionOk="0">
                <a:moveTo>
                  <a:pt x="51955" y="16900"/>
                </a:moveTo>
                <a:cubicBezTo>
                  <a:pt x="72526" y="16900"/>
                  <a:pt x="89226" y="33600"/>
                  <a:pt x="89226" y="54170"/>
                </a:cubicBezTo>
                <a:cubicBezTo>
                  <a:pt x="89226" y="74740"/>
                  <a:pt x="72526" y="91440"/>
                  <a:pt x="51955" y="91440"/>
                </a:cubicBezTo>
                <a:cubicBezTo>
                  <a:pt x="31385" y="91440"/>
                  <a:pt x="14685" y="74740"/>
                  <a:pt x="14685" y="54170"/>
                </a:cubicBezTo>
                <a:cubicBezTo>
                  <a:pt x="14685" y="33600"/>
                  <a:pt x="31385" y="16900"/>
                  <a:pt x="51955" y="16900"/>
                </a:cubicBezTo>
                <a:close/>
                <a:moveTo>
                  <a:pt x="51955" y="26593"/>
                </a:moveTo>
                <a:cubicBezTo>
                  <a:pt x="67175" y="26593"/>
                  <a:pt x="79533" y="38951"/>
                  <a:pt x="79533" y="54170"/>
                </a:cubicBezTo>
                <a:cubicBezTo>
                  <a:pt x="79533" y="69389"/>
                  <a:pt x="67175" y="81747"/>
                  <a:pt x="51955" y="81747"/>
                </a:cubicBezTo>
                <a:cubicBezTo>
                  <a:pt x="36736" y="81747"/>
                  <a:pt x="24378" y="69389"/>
                  <a:pt x="24378" y="54170"/>
                </a:cubicBezTo>
                <a:cubicBezTo>
                  <a:pt x="24378" y="38951"/>
                  <a:pt x="36736" y="26593"/>
                  <a:pt x="51955" y="26593"/>
                </a:cubicBezTo>
                <a:close/>
              </a:path>
            </a:pathLst>
          </a:custGeom>
          <a:solidFill>
            <a:srgbClr val="FFFFFF"/>
          </a:solidFill>
          <a:ln w="9525" cap="rnd" cmpd="sng">
            <a:solidFill>
              <a:srgbClr val="000000">
                <a:alpha val="0"/>
              </a:srgbClr>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2" name="Google Shape;777;p56">
            <a:extLst>
              <a:ext uri="{FF2B5EF4-FFF2-40B4-BE49-F238E27FC236}">
                <a16:creationId xmlns:a16="http://schemas.microsoft.com/office/drawing/2014/main" id="{8BA4AE91-C5F6-4C2F-B83B-AC566CFD0956}"/>
              </a:ext>
            </a:extLst>
          </p:cNvPr>
          <p:cNvSpPr/>
          <p:nvPr/>
        </p:nvSpPr>
        <p:spPr>
          <a:xfrm>
            <a:off x="10784235" y="5868272"/>
            <a:ext cx="128956" cy="126220"/>
          </a:xfrm>
          <a:custGeom>
            <a:avLst/>
            <a:gdLst/>
            <a:ahLst/>
            <a:cxnLst/>
            <a:rect l="l" t="t" r="r" b="b"/>
            <a:pathLst>
              <a:path w="74541" h="74539" extrusionOk="0">
                <a:moveTo>
                  <a:pt x="52867" y="16907"/>
                </a:moveTo>
                <a:cubicBezTo>
                  <a:pt x="73438" y="16907"/>
                  <a:pt x="90138" y="33607"/>
                  <a:pt x="90138" y="54177"/>
                </a:cubicBezTo>
                <a:cubicBezTo>
                  <a:pt x="90138" y="74747"/>
                  <a:pt x="73438" y="91447"/>
                  <a:pt x="52867" y="91447"/>
                </a:cubicBezTo>
                <a:cubicBezTo>
                  <a:pt x="32297" y="91447"/>
                  <a:pt x="15597" y="74747"/>
                  <a:pt x="15597" y="54177"/>
                </a:cubicBezTo>
                <a:cubicBezTo>
                  <a:pt x="15597" y="33607"/>
                  <a:pt x="32297" y="16907"/>
                  <a:pt x="52867" y="16907"/>
                </a:cubicBezTo>
                <a:close/>
                <a:moveTo>
                  <a:pt x="52867" y="26600"/>
                </a:moveTo>
                <a:cubicBezTo>
                  <a:pt x="68087" y="26600"/>
                  <a:pt x="80445" y="38958"/>
                  <a:pt x="80445" y="54177"/>
                </a:cubicBezTo>
                <a:cubicBezTo>
                  <a:pt x="80445" y="69396"/>
                  <a:pt x="68087" y="81754"/>
                  <a:pt x="52867" y="81754"/>
                </a:cubicBezTo>
                <a:cubicBezTo>
                  <a:pt x="37648" y="81754"/>
                  <a:pt x="25290" y="69396"/>
                  <a:pt x="25290" y="54177"/>
                </a:cubicBezTo>
                <a:cubicBezTo>
                  <a:pt x="25290" y="38958"/>
                  <a:pt x="37648" y="26600"/>
                  <a:pt x="52867" y="26600"/>
                </a:cubicBezTo>
                <a:close/>
              </a:path>
            </a:pathLst>
          </a:custGeom>
          <a:solidFill>
            <a:srgbClr val="FFFFFF"/>
          </a:solidFill>
          <a:ln w="9525" cap="rnd" cmpd="sng">
            <a:solidFill>
              <a:srgbClr val="000000">
                <a:alpha val="0"/>
              </a:srgbClr>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3" name="Google Shape;778;p56">
            <a:extLst>
              <a:ext uri="{FF2B5EF4-FFF2-40B4-BE49-F238E27FC236}">
                <a16:creationId xmlns:a16="http://schemas.microsoft.com/office/drawing/2014/main" id="{7636DDA3-C3A3-4E21-BD85-CFB25068C447}"/>
              </a:ext>
            </a:extLst>
          </p:cNvPr>
          <p:cNvSpPr/>
          <p:nvPr/>
        </p:nvSpPr>
        <p:spPr>
          <a:xfrm>
            <a:off x="8991578" y="5696733"/>
            <a:ext cx="128956" cy="126220"/>
          </a:xfrm>
          <a:custGeom>
            <a:avLst/>
            <a:gdLst/>
            <a:ahLst/>
            <a:cxnLst/>
            <a:rect l="l" t="t" r="r" b="b"/>
            <a:pathLst>
              <a:path w="74541" h="74539" extrusionOk="0">
                <a:moveTo>
                  <a:pt x="46458" y="16281"/>
                </a:moveTo>
                <a:cubicBezTo>
                  <a:pt x="67028" y="16281"/>
                  <a:pt x="83728" y="32981"/>
                  <a:pt x="83728" y="53551"/>
                </a:cubicBezTo>
                <a:cubicBezTo>
                  <a:pt x="83728" y="74121"/>
                  <a:pt x="67028" y="90821"/>
                  <a:pt x="46458" y="90821"/>
                </a:cubicBezTo>
                <a:cubicBezTo>
                  <a:pt x="25887" y="90821"/>
                  <a:pt x="9187" y="74121"/>
                  <a:pt x="9187" y="53551"/>
                </a:cubicBezTo>
                <a:cubicBezTo>
                  <a:pt x="9187" y="32981"/>
                  <a:pt x="25887" y="16281"/>
                  <a:pt x="46458" y="16281"/>
                </a:cubicBezTo>
                <a:close/>
                <a:moveTo>
                  <a:pt x="46458" y="25973"/>
                </a:moveTo>
                <a:cubicBezTo>
                  <a:pt x="61677" y="25973"/>
                  <a:pt x="74035" y="38332"/>
                  <a:pt x="74035" y="53551"/>
                </a:cubicBezTo>
                <a:cubicBezTo>
                  <a:pt x="74035" y="68770"/>
                  <a:pt x="61677" y="81128"/>
                  <a:pt x="46458" y="81128"/>
                </a:cubicBezTo>
                <a:cubicBezTo>
                  <a:pt x="31238" y="81128"/>
                  <a:pt x="18880" y="68770"/>
                  <a:pt x="18880" y="53551"/>
                </a:cubicBezTo>
                <a:cubicBezTo>
                  <a:pt x="18880" y="38332"/>
                  <a:pt x="31238" y="25973"/>
                  <a:pt x="46458" y="25973"/>
                </a:cubicBezTo>
                <a:close/>
              </a:path>
            </a:pathLst>
          </a:custGeom>
          <a:solidFill>
            <a:srgbClr val="FFFFFF"/>
          </a:solidFill>
          <a:ln w="9525" cap="rnd" cmpd="sng">
            <a:solidFill>
              <a:srgbClr val="000000">
                <a:alpha val="0"/>
              </a:srgbClr>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4" name="Google Shape;779;p56">
            <a:extLst>
              <a:ext uri="{FF2B5EF4-FFF2-40B4-BE49-F238E27FC236}">
                <a16:creationId xmlns:a16="http://schemas.microsoft.com/office/drawing/2014/main" id="{ADE907FD-7467-4C41-96B7-0E641DC62BC3}"/>
              </a:ext>
            </a:extLst>
          </p:cNvPr>
          <p:cNvSpPr/>
          <p:nvPr/>
        </p:nvSpPr>
        <p:spPr>
          <a:xfrm rot="10800000" flipH="1">
            <a:off x="9304163" y="5501009"/>
            <a:ext cx="329452" cy="246324"/>
          </a:xfrm>
          <a:custGeom>
            <a:avLst/>
            <a:gdLst/>
            <a:ahLst/>
            <a:cxnLst/>
            <a:rect l="l" t="t" r="r" b="b"/>
            <a:pathLst>
              <a:path w="606354" h="40031" extrusionOk="0">
                <a:moveTo>
                  <a:pt x="607292" y="40425"/>
                </a:moveTo>
                <a:lnTo>
                  <a:pt x="938" y="394"/>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5" name="Google Shape;780;p56">
            <a:extLst>
              <a:ext uri="{FF2B5EF4-FFF2-40B4-BE49-F238E27FC236}">
                <a16:creationId xmlns:a16="http://schemas.microsoft.com/office/drawing/2014/main" id="{2C21D0CD-F379-47CF-97F7-9FB4D90095E9}"/>
              </a:ext>
            </a:extLst>
          </p:cNvPr>
          <p:cNvSpPr/>
          <p:nvPr/>
        </p:nvSpPr>
        <p:spPr>
          <a:xfrm>
            <a:off x="10861177" y="5715195"/>
            <a:ext cx="279" cy="164552"/>
          </a:xfrm>
          <a:custGeom>
            <a:avLst/>
            <a:gdLst/>
            <a:ahLst/>
            <a:cxnLst/>
            <a:rect l="l" t="t" r="r" b="b"/>
            <a:pathLst>
              <a:path w="161" h="97176" extrusionOk="0">
                <a:moveTo>
                  <a:pt x="1361" y="862"/>
                </a:moveTo>
                <a:lnTo>
                  <a:pt x="1199" y="98039"/>
                </a:lnTo>
              </a:path>
            </a:pathLst>
          </a:custGeom>
          <a:noFill/>
          <a:ln w="9525" cap="flat" cmpd="sng">
            <a:solidFill>
              <a:srgbClr val="000000"/>
            </a:solidFill>
            <a:prstDash val="solid"/>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6" name="Google Shape;781;p56">
            <a:extLst>
              <a:ext uri="{FF2B5EF4-FFF2-40B4-BE49-F238E27FC236}">
                <a16:creationId xmlns:a16="http://schemas.microsoft.com/office/drawing/2014/main" id="{4E38B8D2-C27A-474B-88C4-0C4B42C921B5}"/>
              </a:ext>
            </a:extLst>
          </p:cNvPr>
          <p:cNvSpPr/>
          <p:nvPr/>
        </p:nvSpPr>
        <p:spPr>
          <a:xfrm>
            <a:off x="11384535" y="4700773"/>
            <a:ext cx="84477" cy="82685"/>
          </a:xfrm>
          <a:custGeom>
            <a:avLst/>
            <a:gdLst/>
            <a:ahLst/>
            <a:cxnLst/>
            <a:rect l="l" t="t" r="r" b="b"/>
            <a:pathLst>
              <a:path w="48831" h="48830" extrusionOk="0">
                <a:moveTo>
                  <a:pt x="66826" y="37162"/>
                </a:moveTo>
                <a:cubicBezTo>
                  <a:pt x="66826" y="50646"/>
                  <a:pt x="55895" y="61577"/>
                  <a:pt x="42410" y="61577"/>
                </a:cubicBezTo>
                <a:cubicBezTo>
                  <a:pt x="28926" y="61577"/>
                  <a:pt x="17994" y="50646"/>
                  <a:pt x="17994" y="37162"/>
                </a:cubicBezTo>
                <a:cubicBezTo>
                  <a:pt x="17994" y="23677"/>
                  <a:pt x="28926" y="12746"/>
                  <a:pt x="42410" y="12746"/>
                </a:cubicBezTo>
                <a:cubicBezTo>
                  <a:pt x="55895" y="12746"/>
                  <a:pt x="66826" y="23677"/>
                  <a:pt x="66826" y="37162"/>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7" name="Google Shape;782;p56">
            <a:extLst>
              <a:ext uri="{FF2B5EF4-FFF2-40B4-BE49-F238E27FC236}">
                <a16:creationId xmlns:a16="http://schemas.microsoft.com/office/drawing/2014/main" id="{928241A0-C4DA-4FF7-A9EF-60C4204E4821}"/>
              </a:ext>
            </a:extLst>
          </p:cNvPr>
          <p:cNvSpPr/>
          <p:nvPr/>
        </p:nvSpPr>
        <p:spPr>
          <a:xfrm>
            <a:off x="11107319" y="4700773"/>
            <a:ext cx="84477" cy="82685"/>
          </a:xfrm>
          <a:custGeom>
            <a:avLst/>
            <a:gdLst/>
            <a:ahLst/>
            <a:cxnLst/>
            <a:rect l="l" t="t" r="r" b="b"/>
            <a:pathLst>
              <a:path w="48831" h="48830" extrusionOk="0">
                <a:moveTo>
                  <a:pt x="66826" y="37162"/>
                </a:moveTo>
                <a:cubicBezTo>
                  <a:pt x="66826" y="50646"/>
                  <a:pt x="55895" y="61577"/>
                  <a:pt x="42410" y="61577"/>
                </a:cubicBezTo>
                <a:cubicBezTo>
                  <a:pt x="28926" y="61577"/>
                  <a:pt x="17994" y="50646"/>
                  <a:pt x="17994" y="37162"/>
                </a:cubicBezTo>
                <a:cubicBezTo>
                  <a:pt x="17994" y="23677"/>
                  <a:pt x="28926" y="12746"/>
                  <a:pt x="42410" y="12746"/>
                </a:cubicBezTo>
                <a:cubicBezTo>
                  <a:pt x="55895" y="12746"/>
                  <a:pt x="66826" y="23677"/>
                  <a:pt x="66826" y="37162"/>
                </a:cubicBezTo>
                <a:close/>
              </a:path>
            </a:pathLst>
          </a:custGeom>
          <a:solidFill>
            <a:srgbClr val="9DE9EC"/>
          </a:solidFill>
          <a:ln w="9525" cap="rnd" cmpd="sng">
            <a:solidFill>
              <a:srgbClr val="00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8" name="Google Shape;783;p56">
            <a:extLst>
              <a:ext uri="{FF2B5EF4-FFF2-40B4-BE49-F238E27FC236}">
                <a16:creationId xmlns:a16="http://schemas.microsoft.com/office/drawing/2014/main" id="{4A009C20-5E39-4D98-A7DA-503228D4E06D}"/>
              </a:ext>
            </a:extLst>
          </p:cNvPr>
          <p:cNvSpPr/>
          <p:nvPr/>
        </p:nvSpPr>
        <p:spPr>
          <a:xfrm>
            <a:off x="11210187" y="4757750"/>
            <a:ext cx="248079" cy="144717"/>
          </a:xfrm>
          <a:custGeom>
            <a:avLst/>
            <a:gdLst/>
            <a:ahLst/>
            <a:cxnLst/>
            <a:rect l="l" t="t" r="r" b="b"/>
            <a:pathLst>
              <a:path w="230414" h="230932" extrusionOk="0">
                <a:moveTo>
                  <a:pt x="1304" y="649"/>
                </a:moveTo>
                <a:lnTo>
                  <a:pt x="231719" y="231581"/>
                </a:lnTo>
              </a:path>
            </a:pathLst>
          </a:custGeom>
          <a:noFill/>
          <a:ln w="9525" cap="flat" cmpd="sng">
            <a:solidFill>
              <a:srgbClr val="000000"/>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9" name="Google Shape;784;p56">
            <a:extLst>
              <a:ext uri="{FF2B5EF4-FFF2-40B4-BE49-F238E27FC236}">
                <a16:creationId xmlns:a16="http://schemas.microsoft.com/office/drawing/2014/main" id="{6F377F74-695B-4192-9894-AAC26AEFE50A}"/>
              </a:ext>
            </a:extLst>
          </p:cNvPr>
          <p:cNvSpPr/>
          <p:nvPr/>
        </p:nvSpPr>
        <p:spPr>
          <a:xfrm rot="5400000">
            <a:off x="10145267" y="3394531"/>
            <a:ext cx="958800" cy="398000"/>
          </a:xfrm>
          <a:prstGeom prst="notchedRightArrow">
            <a:avLst>
              <a:gd name="adj1" fmla="val 50000"/>
              <a:gd name="adj2" fmla="val 37605"/>
            </a:avLst>
          </a:prstGeom>
          <a:solidFill>
            <a:srgbClr val="994AA4">
              <a:alpha val="51959"/>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0" name="Google Shape;785;p56">
            <a:extLst>
              <a:ext uri="{FF2B5EF4-FFF2-40B4-BE49-F238E27FC236}">
                <a16:creationId xmlns:a16="http://schemas.microsoft.com/office/drawing/2014/main" id="{16336682-BB84-46B5-89D9-CDBEEF1E6EDD}"/>
              </a:ext>
            </a:extLst>
          </p:cNvPr>
          <p:cNvSpPr/>
          <p:nvPr/>
        </p:nvSpPr>
        <p:spPr>
          <a:xfrm>
            <a:off x="1956129" y="4677190"/>
            <a:ext cx="158400" cy="158400"/>
          </a:xfrm>
          <a:prstGeom prst="ellipse">
            <a:avLst/>
          </a:prstGeom>
          <a:solidFill>
            <a:srgbClr val="85200C"/>
          </a:solidFill>
          <a:ln w="19050" cap="flat" cmpd="sng">
            <a:solidFill>
              <a:srgbClr val="999999"/>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31" name="Google Shape;786;p56">
            <a:extLst>
              <a:ext uri="{FF2B5EF4-FFF2-40B4-BE49-F238E27FC236}">
                <a16:creationId xmlns:a16="http://schemas.microsoft.com/office/drawing/2014/main" id="{8092D36D-6D62-4F52-A4EC-8DCA8C9550CD}"/>
              </a:ext>
            </a:extLst>
          </p:cNvPr>
          <p:cNvSpPr/>
          <p:nvPr/>
        </p:nvSpPr>
        <p:spPr>
          <a:xfrm>
            <a:off x="2583535" y="5584732"/>
            <a:ext cx="160800" cy="148400"/>
          </a:xfrm>
          <a:prstGeom prst="ellipse">
            <a:avLst/>
          </a:prstGeom>
          <a:solidFill>
            <a:srgbClr val="FFC500"/>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32" name="Google Shape;787;p56">
            <a:extLst>
              <a:ext uri="{FF2B5EF4-FFF2-40B4-BE49-F238E27FC236}">
                <a16:creationId xmlns:a16="http://schemas.microsoft.com/office/drawing/2014/main" id="{1B2BA799-EC82-42F3-A1D6-847128D5349D}"/>
              </a:ext>
            </a:extLst>
          </p:cNvPr>
          <p:cNvSpPr/>
          <p:nvPr/>
        </p:nvSpPr>
        <p:spPr>
          <a:xfrm>
            <a:off x="2480249" y="5813236"/>
            <a:ext cx="160800" cy="158400"/>
          </a:xfrm>
          <a:prstGeom prst="ellipse">
            <a:avLst/>
          </a:prstGeom>
          <a:solidFill>
            <a:srgbClr val="FFC500"/>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33" name="Google Shape;788;p56">
            <a:extLst>
              <a:ext uri="{FF2B5EF4-FFF2-40B4-BE49-F238E27FC236}">
                <a16:creationId xmlns:a16="http://schemas.microsoft.com/office/drawing/2014/main" id="{885089EC-5A2B-4B3F-B219-D126D698C1C9}"/>
              </a:ext>
            </a:extLst>
          </p:cNvPr>
          <p:cNvSpPr/>
          <p:nvPr/>
        </p:nvSpPr>
        <p:spPr>
          <a:xfrm>
            <a:off x="2173416" y="5932806"/>
            <a:ext cx="146400" cy="146400"/>
          </a:xfrm>
          <a:prstGeom prst="ellipse">
            <a:avLst/>
          </a:prstGeom>
          <a:solidFill>
            <a:srgbClr val="9DE9EC"/>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34" name="Google Shape;789;p56">
            <a:extLst>
              <a:ext uri="{FF2B5EF4-FFF2-40B4-BE49-F238E27FC236}">
                <a16:creationId xmlns:a16="http://schemas.microsoft.com/office/drawing/2014/main" id="{62BB42DD-7FEF-4B61-9659-AB0466277764}"/>
              </a:ext>
            </a:extLst>
          </p:cNvPr>
          <p:cNvSpPr/>
          <p:nvPr/>
        </p:nvSpPr>
        <p:spPr>
          <a:xfrm>
            <a:off x="3021709" y="5813236"/>
            <a:ext cx="160800" cy="158400"/>
          </a:xfrm>
          <a:prstGeom prst="ellipse">
            <a:avLst/>
          </a:prstGeom>
          <a:solidFill>
            <a:srgbClr val="FFC500"/>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35" name="Google Shape;790;p56">
            <a:extLst>
              <a:ext uri="{FF2B5EF4-FFF2-40B4-BE49-F238E27FC236}">
                <a16:creationId xmlns:a16="http://schemas.microsoft.com/office/drawing/2014/main" id="{021370EE-2ABE-4509-90C1-C2E2F1C7118C}"/>
              </a:ext>
            </a:extLst>
          </p:cNvPr>
          <p:cNvSpPr/>
          <p:nvPr/>
        </p:nvSpPr>
        <p:spPr>
          <a:xfrm>
            <a:off x="3218603" y="5482905"/>
            <a:ext cx="160800" cy="148400"/>
          </a:xfrm>
          <a:prstGeom prst="ellipse">
            <a:avLst/>
          </a:prstGeom>
          <a:solidFill>
            <a:srgbClr val="FFC500"/>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36" name="Google Shape;791;p56">
            <a:extLst>
              <a:ext uri="{FF2B5EF4-FFF2-40B4-BE49-F238E27FC236}">
                <a16:creationId xmlns:a16="http://schemas.microsoft.com/office/drawing/2014/main" id="{6B0DA511-4CED-4C0E-9670-D38B1D3C8956}"/>
              </a:ext>
            </a:extLst>
          </p:cNvPr>
          <p:cNvSpPr/>
          <p:nvPr/>
        </p:nvSpPr>
        <p:spPr>
          <a:xfrm>
            <a:off x="2131727" y="5465929"/>
            <a:ext cx="160800" cy="148400"/>
          </a:xfrm>
          <a:prstGeom prst="ellipse">
            <a:avLst/>
          </a:prstGeom>
          <a:solidFill>
            <a:srgbClr val="FFC500"/>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cxnSp>
        <p:nvCxnSpPr>
          <p:cNvPr id="137" name="Google Shape;792;p56">
            <a:extLst>
              <a:ext uri="{FF2B5EF4-FFF2-40B4-BE49-F238E27FC236}">
                <a16:creationId xmlns:a16="http://schemas.microsoft.com/office/drawing/2014/main" id="{2C210678-B565-4EEA-8AFC-1078D6084789}"/>
              </a:ext>
            </a:extLst>
          </p:cNvPr>
          <p:cNvCxnSpPr/>
          <p:nvPr/>
        </p:nvCxnSpPr>
        <p:spPr>
          <a:xfrm>
            <a:off x="1752619" y="6228269"/>
            <a:ext cx="2156800" cy="4000"/>
          </a:xfrm>
          <a:prstGeom prst="straightConnector1">
            <a:avLst/>
          </a:prstGeom>
          <a:noFill/>
          <a:ln w="38100" cap="flat" cmpd="sng">
            <a:solidFill>
              <a:srgbClr val="999999"/>
            </a:solidFill>
            <a:prstDash val="solid"/>
            <a:round/>
            <a:headEnd type="none" w="med" len="med"/>
            <a:tailEnd type="none" w="med" len="med"/>
          </a:ln>
        </p:spPr>
      </p:cxnSp>
      <p:cxnSp>
        <p:nvCxnSpPr>
          <p:cNvPr id="138" name="Google Shape;793;p56">
            <a:extLst>
              <a:ext uri="{FF2B5EF4-FFF2-40B4-BE49-F238E27FC236}">
                <a16:creationId xmlns:a16="http://schemas.microsoft.com/office/drawing/2014/main" id="{63EA1389-24F0-4195-B087-93468B91D905}"/>
              </a:ext>
            </a:extLst>
          </p:cNvPr>
          <p:cNvCxnSpPr/>
          <p:nvPr/>
        </p:nvCxnSpPr>
        <p:spPr>
          <a:xfrm rot="10800000">
            <a:off x="1757803" y="4321900"/>
            <a:ext cx="5600" cy="1922000"/>
          </a:xfrm>
          <a:prstGeom prst="straightConnector1">
            <a:avLst/>
          </a:prstGeom>
          <a:noFill/>
          <a:ln w="38100" cap="flat" cmpd="sng">
            <a:solidFill>
              <a:srgbClr val="999999"/>
            </a:solidFill>
            <a:prstDash val="solid"/>
            <a:round/>
            <a:headEnd type="none" w="med" len="med"/>
            <a:tailEnd type="none" w="med" len="med"/>
          </a:ln>
        </p:spPr>
      </p:cxnSp>
      <p:cxnSp>
        <p:nvCxnSpPr>
          <p:cNvPr id="139" name="Google Shape;794;p56">
            <a:extLst>
              <a:ext uri="{FF2B5EF4-FFF2-40B4-BE49-F238E27FC236}">
                <a16:creationId xmlns:a16="http://schemas.microsoft.com/office/drawing/2014/main" id="{EB9D00F7-7B7E-4766-AEA3-7C355101B237}"/>
              </a:ext>
            </a:extLst>
          </p:cNvPr>
          <p:cNvCxnSpPr>
            <a:stCxn id="147" idx="1"/>
            <a:endCxn id="130" idx="6"/>
          </p:cNvCxnSpPr>
          <p:nvPr/>
        </p:nvCxnSpPr>
        <p:spPr>
          <a:xfrm rot="10800000">
            <a:off x="2114439" y="4756280"/>
            <a:ext cx="698800" cy="658400"/>
          </a:xfrm>
          <a:prstGeom prst="straightConnector1">
            <a:avLst/>
          </a:prstGeom>
          <a:noFill/>
          <a:ln w="19050" cap="flat" cmpd="sng">
            <a:solidFill>
              <a:srgbClr val="595959"/>
            </a:solidFill>
            <a:prstDash val="solid"/>
            <a:round/>
            <a:headEnd type="stealth" w="med" len="med"/>
            <a:tailEnd type="stealth" w="med" len="med"/>
          </a:ln>
        </p:spPr>
      </p:cxnSp>
      <p:cxnSp>
        <p:nvCxnSpPr>
          <p:cNvPr id="140" name="Google Shape;796;p56">
            <a:extLst>
              <a:ext uri="{FF2B5EF4-FFF2-40B4-BE49-F238E27FC236}">
                <a16:creationId xmlns:a16="http://schemas.microsoft.com/office/drawing/2014/main" id="{AF90429F-45CD-4205-BB70-4C015BA7E5E9}"/>
              </a:ext>
            </a:extLst>
          </p:cNvPr>
          <p:cNvCxnSpPr>
            <a:stCxn id="136" idx="0"/>
            <a:endCxn id="130" idx="4"/>
          </p:cNvCxnSpPr>
          <p:nvPr/>
        </p:nvCxnSpPr>
        <p:spPr>
          <a:xfrm rot="10800000">
            <a:off x="2035327" y="4835529"/>
            <a:ext cx="176800" cy="630400"/>
          </a:xfrm>
          <a:prstGeom prst="straightConnector1">
            <a:avLst/>
          </a:prstGeom>
          <a:noFill/>
          <a:ln w="19050" cap="flat" cmpd="sng">
            <a:solidFill>
              <a:srgbClr val="595959"/>
            </a:solidFill>
            <a:prstDash val="solid"/>
            <a:round/>
            <a:headEnd type="stealth" w="med" len="med"/>
            <a:tailEnd type="stealth" w="med" len="med"/>
          </a:ln>
        </p:spPr>
      </p:cxnSp>
      <p:cxnSp>
        <p:nvCxnSpPr>
          <p:cNvPr id="141" name="Google Shape;797;p56">
            <a:extLst>
              <a:ext uri="{FF2B5EF4-FFF2-40B4-BE49-F238E27FC236}">
                <a16:creationId xmlns:a16="http://schemas.microsoft.com/office/drawing/2014/main" id="{FB060309-F25B-455A-A37F-394D6F0C6391}"/>
              </a:ext>
            </a:extLst>
          </p:cNvPr>
          <p:cNvCxnSpPr>
            <a:stCxn id="131" idx="1"/>
            <a:endCxn id="130" idx="5"/>
          </p:cNvCxnSpPr>
          <p:nvPr/>
        </p:nvCxnSpPr>
        <p:spPr>
          <a:xfrm rot="10800000">
            <a:off x="2091483" y="4812465"/>
            <a:ext cx="515600" cy="794000"/>
          </a:xfrm>
          <a:prstGeom prst="straightConnector1">
            <a:avLst/>
          </a:prstGeom>
          <a:noFill/>
          <a:ln w="19050" cap="flat" cmpd="sng">
            <a:solidFill>
              <a:srgbClr val="595959"/>
            </a:solidFill>
            <a:prstDash val="solid"/>
            <a:round/>
            <a:headEnd type="stealth" w="med" len="med"/>
            <a:tailEnd type="stealth" w="med" len="med"/>
          </a:ln>
        </p:spPr>
      </p:cxnSp>
      <p:sp>
        <p:nvSpPr>
          <p:cNvPr id="143" name="Google Shape;799;p56" descr="This is a schematic of the Monarch Architecture">
            <a:extLst>
              <a:ext uri="{FF2B5EF4-FFF2-40B4-BE49-F238E27FC236}">
                <a16:creationId xmlns:a16="http://schemas.microsoft.com/office/drawing/2014/main" id="{C64F882E-8528-4107-9E0E-F0BC63B58E6F}"/>
              </a:ext>
            </a:extLst>
          </p:cNvPr>
          <p:cNvSpPr txBox="1"/>
          <p:nvPr/>
        </p:nvSpPr>
        <p:spPr>
          <a:xfrm>
            <a:off x="1944492" y="4342938"/>
            <a:ext cx="1720000" cy="433600"/>
          </a:xfrm>
          <a:prstGeom prst="rect">
            <a:avLst/>
          </a:prstGeom>
          <a:noFill/>
          <a:ln>
            <a:noFill/>
          </a:ln>
        </p:spPr>
        <p:txBody>
          <a:bodyPr spcFirstLastPara="1" wrap="square" lIns="91433" tIns="45700" rIns="91433" bIns="45700" anchor="t" anchorCtr="0">
            <a:noAutofit/>
          </a:bodyPr>
          <a:lstStyle/>
          <a:p>
            <a:pPr>
              <a:lnSpc>
                <a:spcPct val="115000"/>
              </a:lnSpc>
              <a:spcAft>
                <a:spcPts val="2133"/>
              </a:spcAft>
              <a:buClr>
                <a:schemeClr val="dk1"/>
              </a:buClr>
              <a:buSzPts val="1100"/>
            </a:pPr>
            <a:r>
              <a:rPr lang="en" sz="2400" b="1">
                <a:solidFill>
                  <a:schemeClr val="dk2"/>
                </a:solidFill>
                <a:latin typeface="Proxima Nova"/>
                <a:ea typeface="Proxima Nova"/>
                <a:cs typeface="Proxima Nova"/>
                <a:sym typeface="Proxima Nova"/>
              </a:rPr>
              <a:t>Long COVID</a:t>
            </a:r>
            <a:endParaRPr sz="1467" b="1">
              <a:solidFill>
                <a:srgbClr val="0A283E"/>
              </a:solidFill>
              <a:latin typeface="Proxima Nova"/>
              <a:ea typeface="Proxima Nova"/>
              <a:cs typeface="Proxima Nova"/>
              <a:sym typeface="Proxima Nova"/>
            </a:endParaRPr>
          </a:p>
        </p:txBody>
      </p:sp>
      <p:sp>
        <p:nvSpPr>
          <p:cNvPr id="144" name="Google Shape;800;p56" descr="This is a schematic of the Monarch Architecture">
            <a:extLst>
              <a:ext uri="{FF2B5EF4-FFF2-40B4-BE49-F238E27FC236}">
                <a16:creationId xmlns:a16="http://schemas.microsoft.com/office/drawing/2014/main" id="{2929C308-4256-498B-8467-82D9430A2704}"/>
              </a:ext>
            </a:extLst>
          </p:cNvPr>
          <p:cNvSpPr txBox="1"/>
          <p:nvPr/>
        </p:nvSpPr>
        <p:spPr>
          <a:xfrm>
            <a:off x="3131343" y="5460538"/>
            <a:ext cx="1336400" cy="656400"/>
          </a:xfrm>
          <a:prstGeom prst="rect">
            <a:avLst/>
          </a:prstGeom>
          <a:noFill/>
          <a:ln>
            <a:noFill/>
          </a:ln>
        </p:spPr>
        <p:txBody>
          <a:bodyPr spcFirstLastPara="1" wrap="square" lIns="91433" tIns="45700" rIns="91433" bIns="45700" anchor="ctr" anchorCtr="0">
            <a:noAutofit/>
          </a:bodyPr>
          <a:lstStyle/>
          <a:p>
            <a:pPr algn="ctr">
              <a:buClr>
                <a:schemeClr val="dk1"/>
              </a:buClr>
              <a:buSzPts val="1100"/>
            </a:pPr>
            <a:r>
              <a:rPr lang="en" sz="1333" b="1">
                <a:solidFill>
                  <a:srgbClr val="595959"/>
                </a:solidFill>
                <a:latin typeface="Proxima Nova"/>
                <a:ea typeface="Proxima Nova"/>
                <a:cs typeface="Proxima Nova"/>
                <a:sym typeface="Proxima Nova"/>
              </a:rPr>
              <a:t>Drug candidates</a:t>
            </a:r>
            <a:endParaRPr sz="933" b="1">
              <a:solidFill>
                <a:srgbClr val="595959"/>
              </a:solidFill>
              <a:latin typeface="Proxima Nova"/>
              <a:ea typeface="Proxima Nova"/>
              <a:cs typeface="Proxima Nova"/>
              <a:sym typeface="Proxima Nova"/>
            </a:endParaRPr>
          </a:p>
        </p:txBody>
      </p:sp>
      <p:sp>
        <p:nvSpPr>
          <p:cNvPr id="145" name="Google Shape;801;p56" descr="This is a schematic of the Monarch Architecture">
            <a:extLst>
              <a:ext uri="{FF2B5EF4-FFF2-40B4-BE49-F238E27FC236}">
                <a16:creationId xmlns:a16="http://schemas.microsoft.com/office/drawing/2014/main" id="{D6FCB3AA-84FB-4CB0-8F4E-0CFAF6BC715D}"/>
              </a:ext>
            </a:extLst>
          </p:cNvPr>
          <p:cNvSpPr txBox="1"/>
          <p:nvPr/>
        </p:nvSpPr>
        <p:spPr>
          <a:xfrm>
            <a:off x="4958351" y="4668772"/>
            <a:ext cx="2803379" cy="462000"/>
          </a:xfrm>
          <a:prstGeom prst="rect">
            <a:avLst/>
          </a:prstGeom>
          <a:noFill/>
          <a:ln>
            <a:noFill/>
          </a:ln>
        </p:spPr>
        <p:txBody>
          <a:bodyPr spcFirstLastPara="1" wrap="square" lIns="91433" tIns="45700" rIns="91433" bIns="45700" anchor="ctr" anchorCtr="0">
            <a:noAutofit/>
          </a:bodyPr>
          <a:lstStyle/>
          <a:p>
            <a:pPr algn="ctr"/>
            <a:r>
              <a:rPr lang="en" sz="1333" b="1" dirty="0">
                <a:solidFill>
                  <a:srgbClr val="595959"/>
                </a:solidFill>
                <a:latin typeface="Proxima Nova"/>
                <a:ea typeface="Proxima Nova"/>
                <a:cs typeface="Proxima Nova"/>
                <a:sym typeface="Proxima Nova"/>
              </a:rPr>
              <a:t>Machine Learning for drug repurposing</a:t>
            </a:r>
            <a:endParaRPr sz="1333" b="1" dirty="0">
              <a:solidFill>
                <a:srgbClr val="595959"/>
              </a:solidFill>
              <a:latin typeface="Proxima Nova"/>
              <a:ea typeface="Proxima Nova"/>
              <a:cs typeface="Proxima Nova"/>
              <a:sym typeface="Proxima Nova"/>
            </a:endParaRPr>
          </a:p>
        </p:txBody>
      </p:sp>
      <p:sp>
        <p:nvSpPr>
          <p:cNvPr id="146" name="Google Shape;802;p56">
            <a:extLst>
              <a:ext uri="{FF2B5EF4-FFF2-40B4-BE49-F238E27FC236}">
                <a16:creationId xmlns:a16="http://schemas.microsoft.com/office/drawing/2014/main" id="{93448960-0746-4798-AC08-24CC2BF8158A}"/>
              </a:ext>
            </a:extLst>
          </p:cNvPr>
          <p:cNvSpPr/>
          <p:nvPr/>
        </p:nvSpPr>
        <p:spPr>
          <a:xfrm rot="10800000">
            <a:off x="5373840" y="5232495"/>
            <a:ext cx="1655600" cy="398000"/>
          </a:xfrm>
          <a:prstGeom prst="notchedRightArrow">
            <a:avLst>
              <a:gd name="adj1" fmla="val 50000"/>
              <a:gd name="adj2" fmla="val 37605"/>
            </a:avLst>
          </a:prstGeom>
          <a:solidFill>
            <a:srgbClr val="994AA4">
              <a:alpha val="51959"/>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 name="Google Shape;795;p56">
            <a:extLst>
              <a:ext uri="{FF2B5EF4-FFF2-40B4-BE49-F238E27FC236}">
                <a16:creationId xmlns:a16="http://schemas.microsoft.com/office/drawing/2014/main" id="{1D6F1365-BB98-41F4-96EF-6EEC5F3034DD}"/>
              </a:ext>
            </a:extLst>
          </p:cNvPr>
          <p:cNvSpPr/>
          <p:nvPr/>
        </p:nvSpPr>
        <p:spPr>
          <a:xfrm>
            <a:off x="2791800" y="5393240"/>
            <a:ext cx="146400" cy="146400"/>
          </a:xfrm>
          <a:prstGeom prst="ellipse">
            <a:avLst/>
          </a:prstGeom>
          <a:solidFill>
            <a:srgbClr val="9DE9EC"/>
          </a:solidFill>
          <a:ln w="19050" cap="flat" cmpd="sng">
            <a:solidFill>
              <a:srgbClr val="888888"/>
            </a:solidFill>
            <a:prstDash val="solid"/>
            <a:miter lim="800000"/>
            <a:headEnd type="none" w="sm" len="sm"/>
            <a:tailEnd type="none" w="sm" len="sm"/>
          </a:ln>
        </p:spPr>
        <p:txBody>
          <a:bodyPr spcFirstLastPara="1" wrap="square" lIns="0" tIns="0" rIns="0" bIns="0" anchor="ctr" anchorCtr="0">
            <a:noAutofit/>
          </a:bodyPr>
          <a:lstStyle/>
          <a:p>
            <a:pPr algn="ctr">
              <a:buClr>
                <a:srgbClr val="FFFFFF"/>
              </a:buClr>
              <a:buSzPts val="500"/>
            </a:pPr>
            <a:endParaRPr sz="667">
              <a:solidFill>
                <a:srgbClr val="FFFFFF"/>
              </a:solidFill>
              <a:latin typeface="Calibri"/>
              <a:ea typeface="Calibri"/>
              <a:cs typeface="Calibri"/>
              <a:sym typeface="Calibri"/>
            </a:endParaRPr>
          </a:p>
        </p:txBody>
      </p:sp>
      <p:sp>
        <p:nvSpPr>
          <p:cNvPr id="148" name="Google Shape;803;p56">
            <a:extLst>
              <a:ext uri="{FF2B5EF4-FFF2-40B4-BE49-F238E27FC236}">
                <a16:creationId xmlns:a16="http://schemas.microsoft.com/office/drawing/2014/main" id="{4EA982FC-9F47-4B91-8B0B-196BB4CB0BE6}"/>
              </a:ext>
            </a:extLst>
          </p:cNvPr>
          <p:cNvSpPr/>
          <p:nvPr/>
        </p:nvSpPr>
        <p:spPr>
          <a:xfrm>
            <a:off x="10886300" y="5026097"/>
            <a:ext cx="284733" cy="585660"/>
          </a:xfrm>
          <a:custGeom>
            <a:avLst/>
            <a:gdLst/>
            <a:ahLst/>
            <a:cxnLst/>
            <a:rect l="l" t="t" r="r" b="b"/>
            <a:pathLst>
              <a:path w="454361" h="140671" extrusionOk="0">
                <a:moveTo>
                  <a:pt x="-402" y="140494"/>
                </a:moveTo>
                <a:lnTo>
                  <a:pt x="453959" y="-178"/>
                </a:lnTo>
              </a:path>
            </a:pathLst>
          </a:custGeom>
          <a:noFill/>
          <a:ln w="9525" cap="flat" cmpd="sng">
            <a:solidFill>
              <a:srgbClr val="090606"/>
            </a:solidFill>
            <a:prstDash val="dot"/>
            <a:bevel/>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49" name="Google Shape;804;p56" descr="This is a schematic of the Monarch Architecture">
            <a:extLst>
              <a:ext uri="{FF2B5EF4-FFF2-40B4-BE49-F238E27FC236}">
                <a16:creationId xmlns:a16="http://schemas.microsoft.com/office/drawing/2014/main" id="{3D80F30E-0D0C-4CCF-9830-2BD24084B70A}"/>
              </a:ext>
            </a:extLst>
          </p:cNvPr>
          <p:cNvSpPr txBox="1"/>
          <p:nvPr/>
        </p:nvSpPr>
        <p:spPr>
          <a:xfrm>
            <a:off x="6899833" y="3546409"/>
            <a:ext cx="2392000" cy="398000"/>
          </a:xfrm>
          <a:prstGeom prst="rect">
            <a:avLst/>
          </a:prstGeom>
          <a:noFill/>
          <a:ln>
            <a:noFill/>
          </a:ln>
        </p:spPr>
        <p:txBody>
          <a:bodyPr spcFirstLastPara="1" wrap="square" lIns="91433" tIns="45700" rIns="91433" bIns="45700" anchor="ctr" anchorCtr="0">
            <a:noAutofit/>
          </a:bodyPr>
          <a:lstStyle/>
          <a:p>
            <a:pPr algn="ctr"/>
            <a:r>
              <a:rPr lang="en" sz="1200" b="1">
                <a:solidFill>
                  <a:schemeClr val="dk2"/>
                </a:solidFill>
                <a:latin typeface="Proxima Nova"/>
                <a:ea typeface="Proxima Nova"/>
                <a:cs typeface="Proxima Nova"/>
                <a:sym typeface="Proxima Nova"/>
              </a:rPr>
              <a:t>&gt;160 curated long COVID phenotypes as HPO terms</a:t>
            </a:r>
            <a:endParaRPr sz="1200" b="1">
              <a:solidFill>
                <a:schemeClr val="dk2"/>
              </a:solidFill>
              <a:latin typeface="Proxima Nova"/>
              <a:ea typeface="Proxima Nova"/>
              <a:cs typeface="Proxima Nova"/>
              <a:sym typeface="Proxima Nova"/>
            </a:endParaRPr>
          </a:p>
        </p:txBody>
      </p:sp>
      <p:grpSp>
        <p:nvGrpSpPr>
          <p:cNvPr id="150" name="Google Shape;805;p56">
            <a:extLst>
              <a:ext uri="{FF2B5EF4-FFF2-40B4-BE49-F238E27FC236}">
                <a16:creationId xmlns:a16="http://schemas.microsoft.com/office/drawing/2014/main" id="{037A9CCE-AB53-4C60-AC04-BCEB14E559CC}"/>
              </a:ext>
            </a:extLst>
          </p:cNvPr>
          <p:cNvGrpSpPr/>
          <p:nvPr/>
        </p:nvGrpSpPr>
        <p:grpSpPr>
          <a:xfrm>
            <a:off x="993719" y="1589833"/>
            <a:ext cx="4916808" cy="2337277"/>
            <a:chOff x="-53070" y="1305626"/>
            <a:chExt cx="3687606" cy="1752958"/>
          </a:xfrm>
        </p:grpSpPr>
        <p:sp>
          <p:nvSpPr>
            <p:cNvPr id="151" name="Google Shape;806;p56">
              <a:extLst>
                <a:ext uri="{FF2B5EF4-FFF2-40B4-BE49-F238E27FC236}">
                  <a16:creationId xmlns:a16="http://schemas.microsoft.com/office/drawing/2014/main" id="{B9FCB603-234D-4623-8BA0-D7061E10C256}"/>
                </a:ext>
              </a:extLst>
            </p:cNvPr>
            <p:cNvSpPr/>
            <p:nvPr/>
          </p:nvSpPr>
          <p:spPr>
            <a:xfrm>
              <a:off x="175443" y="1734100"/>
              <a:ext cx="3271500" cy="1077600"/>
            </a:xfrm>
            <a:prstGeom prst="roundRect">
              <a:avLst>
                <a:gd name="adj" fmla="val 12001"/>
              </a:avLst>
            </a:prstGeom>
            <a:solidFill>
              <a:srgbClr val="E7E3F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8" name="Google Shape;807;p56">
              <a:extLst>
                <a:ext uri="{FF2B5EF4-FFF2-40B4-BE49-F238E27FC236}">
                  <a16:creationId xmlns:a16="http://schemas.microsoft.com/office/drawing/2014/main" id="{426E637F-E6EC-4726-9E2F-87C81E2E88AD}"/>
                </a:ext>
              </a:extLst>
            </p:cNvPr>
            <p:cNvSpPr/>
            <p:nvPr/>
          </p:nvSpPr>
          <p:spPr>
            <a:xfrm rot="1559079" flipH="1">
              <a:off x="1195463" y="1562413"/>
              <a:ext cx="463561" cy="262574"/>
            </a:xfrm>
            <a:prstGeom prst="parallelogram">
              <a:avLst>
                <a:gd name="adj" fmla="val 48156"/>
              </a:avLst>
            </a:prstGeom>
            <a:solidFill>
              <a:srgbClr val="833F8C"/>
            </a:solidFill>
            <a:ln>
              <a:noFill/>
            </a:ln>
          </p:spPr>
          <p:txBody>
            <a:bodyPr spcFirstLastPara="1" wrap="square" lIns="121900" tIns="121900" rIns="121900" bIns="121900" anchor="ctr" anchorCtr="0">
              <a:noAutofit/>
            </a:bodyPr>
            <a:lstStyle/>
            <a:p>
              <a:endParaRPr sz="2400"/>
            </a:p>
          </p:txBody>
        </p:sp>
        <p:sp>
          <p:nvSpPr>
            <p:cNvPr id="159" name="Google Shape;808;p56">
              <a:extLst>
                <a:ext uri="{FF2B5EF4-FFF2-40B4-BE49-F238E27FC236}">
                  <a16:creationId xmlns:a16="http://schemas.microsoft.com/office/drawing/2014/main" id="{107F53EC-6DC6-49E9-9B4E-EFC8409C259D}"/>
                </a:ext>
              </a:extLst>
            </p:cNvPr>
            <p:cNvSpPr/>
            <p:nvPr/>
          </p:nvSpPr>
          <p:spPr>
            <a:xfrm>
              <a:off x="1577555" y="1621676"/>
              <a:ext cx="606300" cy="291600"/>
            </a:xfrm>
            <a:prstGeom prst="rect">
              <a:avLst/>
            </a:prstGeom>
            <a:solidFill>
              <a:srgbClr val="994AA4"/>
            </a:solidFill>
            <a:ln>
              <a:noFill/>
            </a:ln>
          </p:spPr>
          <p:txBody>
            <a:bodyPr spcFirstLastPara="1" wrap="square" lIns="121900" tIns="121900" rIns="121900" bIns="121900" anchor="ctr" anchorCtr="0">
              <a:noAutofit/>
            </a:bodyPr>
            <a:lstStyle/>
            <a:p>
              <a:endParaRPr sz="2400"/>
            </a:p>
          </p:txBody>
        </p:sp>
        <p:sp>
          <p:nvSpPr>
            <p:cNvPr id="160" name="Google Shape;809;p56">
              <a:extLst>
                <a:ext uri="{FF2B5EF4-FFF2-40B4-BE49-F238E27FC236}">
                  <a16:creationId xmlns:a16="http://schemas.microsoft.com/office/drawing/2014/main" id="{0DF608C2-7357-47DA-AD1F-25499F8B3164}"/>
                </a:ext>
              </a:extLst>
            </p:cNvPr>
            <p:cNvSpPr/>
            <p:nvPr/>
          </p:nvSpPr>
          <p:spPr>
            <a:xfrm rot="-1559079">
              <a:off x="2102054" y="1561888"/>
              <a:ext cx="463561" cy="262574"/>
            </a:xfrm>
            <a:prstGeom prst="parallelogram">
              <a:avLst>
                <a:gd name="adj" fmla="val 48156"/>
              </a:avLst>
            </a:prstGeom>
            <a:solidFill>
              <a:srgbClr val="833F8C"/>
            </a:solidFill>
            <a:ln>
              <a:noFill/>
            </a:ln>
          </p:spPr>
          <p:txBody>
            <a:bodyPr spcFirstLastPara="1" wrap="square" lIns="121900" tIns="121900" rIns="121900" bIns="121900" anchor="ctr" anchorCtr="0">
              <a:noAutofit/>
            </a:bodyPr>
            <a:lstStyle/>
            <a:p>
              <a:endParaRPr sz="2400"/>
            </a:p>
          </p:txBody>
        </p:sp>
        <p:sp>
          <p:nvSpPr>
            <p:cNvPr id="161" name="Google Shape;810;p56">
              <a:extLst>
                <a:ext uri="{FF2B5EF4-FFF2-40B4-BE49-F238E27FC236}">
                  <a16:creationId xmlns:a16="http://schemas.microsoft.com/office/drawing/2014/main" id="{4A5F9D8F-A6F3-4550-89CC-3FF3AF3C5F1B}"/>
                </a:ext>
              </a:extLst>
            </p:cNvPr>
            <p:cNvSpPr/>
            <p:nvPr/>
          </p:nvSpPr>
          <p:spPr>
            <a:xfrm>
              <a:off x="2482836" y="1327026"/>
              <a:ext cx="1151700" cy="584700"/>
            </a:xfrm>
            <a:prstGeom prst="rightArrow">
              <a:avLst>
                <a:gd name="adj1" fmla="val 50000"/>
                <a:gd name="adj2" fmla="val 40310"/>
              </a:avLst>
            </a:prstGeom>
            <a:solidFill>
              <a:srgbClr val="994AA4"/>
            </a:solidFill>
            <a:ln>
              <a:noFill/>
            </a:ln>
          </p:spPr>
          <p:txBody>
            <a:bodyPr spcFirstLastPara="1" wrap="square" lIns="121900" tIns="121900" rIns="121900" bIns="121900" anchor="ctr" anchorCtr="0">
              <a:noAutofit/>
            </a:bodyPr>
            <a:lstStyle/>
            <a:p>
              <a:endParaRPr sz="2400"/>
            </a:p>
          </p:txBody>
        </p:sp>
        <p:pic>
          <p:nvPicPr>
            <p:cNvPr id="162" name="Google Shape;811;p56">
              <a:extLst>
                <a:ext uri="{FF2B5EF4-FFF2-40B4-BE49-F238E27FC236}">
                  <a16:creationId xmlns:a16="http://schemas.microsoft.com/office/drawing/2014/main" id="{56FD3459-CF3A-43A2-910B-08E1119C6223}"/>
                </a:ext>
              </a:extLst>
            </p:cNvPr>
            <p:cNvPicPr preferRelativeResize="0"/>
            <p:nvPr/>
          </p:nvPicPr>
          <p:blipFill>
            <a:blip r:embed="rId8">
              <a:alphaModFix/>
            </a:blip>
            <a:stretch>
              <a:fillRect/>
            </a:stretch>
          </p:blipFill>
          <p:spPr>
            <a:xfrm>
              <a:off x="1670609" y="2054150"/>
              <a:ext cx="435126" cy="435149"/>
            </a:xfrm>
            <a:prstGeom prst="rect">
              <a:avLst/>
            </a:prstGeom>
            <a:noFill/>
            <a:ln>
              <a:noFill/>
            </a:ln>
          </p:spPr>
        </p:pic>
        <p:sp>
          <p:nvSpPr>
            <p:cNvPr id="163" name="Google Shape;812;p56">
              <a:extLst>
                <a:ext uri="{FF2B5EF4-FFF2-40B4-BE49-F238E27FC236}">
                  <a16:creationId xmlns:a16="http://schemas.microsoft.com/office/drawing/2014/main" id="{A230FC34-EFE7-4989-BF0A-70F72503428D}"/>
                </a:ext>
              </a:extLst>
            </p:cNvPr>
            <p:cNvSpPr/>
            <p:nvPr/>
          </p:nvSpPr>
          <p:spPr>
            <a:xfrm>
              <a:off x="2381995" y="1954292"/>
              <a:ext cx="123300" cy="123300"/>
            </a:xfrm>
            <a:prstGeom prst="ellipse">
              <a:avLst/>
            </a:prstGeom>
            <a:solidFill>
              <a:srgbClr val="3D85C6"/>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64" name="Google Shape;813;p56">
              <a:extLst>
                <a:ext uri="{FF2B5EF4-FFF2-40B4-BE49-F238E27FC236}">
                  <a16:creationId xmlns:a16="http://schemas.microsoft.com/office/drawing/2014/main" id="{19533072-AFF4-4809-8452-A49A27F52B69}"/>
                </a:ext>
              </a:extLst>
            </p:cNvPr>
            <p:cNvSpPr txBox="1"/>
            <p:nvPr/>
          </p:nvSpPr>
          <p:spPr>
            <a:xfrm>
              <a:off x="2365993" y="1464500"/>
              <a:ext cx="951900" cy="298500"/>
            </a:xfrm>
            <a:prstGeom prst="rect">
              <a:avLst/>
            </a:prstGeom>
            <a:noFill/>
            <a:ln>
              <a:noFill/>
            </a:ln>
          </p:spPr>
          <p:txBody>
            <a:bodyPr spcFirstLastPara="1" wrap="square" lIns="121900" tIns="121900" rIns="121900" bIns="121900" anchor="ctr" anchorCtr="0">
              <a:noAutofit/>
            </a:bodyPr>
            <a:lstStyle/>
            <a:p>
              <a:pPr algn="ctr"/>
              <a:r>
                <a:rPr lang="en" sz="1267">
                  <a:solidFill>
                    <a:srgbClr val="EFEFEF"/>
                  </a:solidFill>
                  <a:latin typeface="Oswald"/>
                  <a:ea typeface="Oswald"/>
                  <a:cs typeface="Oswald"/>
                  <a:sym typeface="Oswald"/>
                </a:rPr>
                <a:t>90 days</a:t>
              </a:r>
              <a:endParaRPr sz="1267">
                <a:solidFill>
                  <a:srgbClr val="EFEFEF"/>
                </a:solidFill>
                <a:latin typeface="Oswald"/>
                <a:ea typeface="Oswald"/>
                <a:cs typeface="Oswald"/>
                <a:sym typeface="Oswald"/>
              </a:endParaRPr>
            </a:p>
          </p:txBody>
        </p:sp>
        <p:sp>
          <p:nvSpPr>
            <p:cNvPr id="165" name="Google Shape;814;p56">
              <a:extLst>
                <a:ext uri="{FF2B5EF4-FFF2-40B4-BE49-F238E27FC236}">
                  <a16:creationId xmlns:a16="http://schemas.microsoft.com/office/drawing/2014/main" id="{5F0226A1-044C-40BB-AE9A-FF3926E80428}"/>
                </a:ext>
              </a:extLst>
            </p:cNvPr>
            <p:cNvSpPr/>
            <p:nvPr/>
          </p:nvSpPr>
          <p:spPr>
            <a:xfrm>
              <a:off x="2554268" y="1954292"/>
              <a:ext cx="123300" cy="123300"/>
            </a:xfrm>
            <a:prstGeom prst="ellipse">
              <a:avLst/>
            </a:prstGeom>
            <a:solidFill>
              <a:srgbClr val="3D85C6"/>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66" name="Google Shape;815;p56">
              <a:extLst>
                <a:ext uri="{FF2B5EF4-FFF2-40B4-BE49-F238E27FC236}">
                  <a16:creationId xmlns:a16="http://schemas.microsoft.com/office/drawing/2014/main" id="{8ED3FDAA-317A-4403-BA73-255170E33423}"/>
                </a:ext>
              </a:extLst>
            </p:cNvPr>
            <p:cNvSpPr/>
            <p:nvPr/>
          </p:nvSpPr>
          <p:spPr>
            <a:xfrm>
              <a:off x="2726540" y="1954292"/>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67" name="Google Shape;816;p56">
              <a:extLst>
                <a:ext uri="{FF2B5EF4-FFF2-40B4-BE49-F238E27FC236}">
                  <a16:creationId xmlns:a16="http://schemas.microsoft.com/office/drawing/2014/main" id="{E2BC1C81-6342-4AA0-9E6B-FFC17BEFBC6F}"/>
                </a:ext>
              </a:extLst>
            </p:cNvPr>
            <p:cNvSpPr/>
            <p:nvPr/>
          </p:nvSpPr>
          <p:spPr>
            <a:xfrm>
              <a:off x="2726540" y="2578420"/>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68" name="Google Shape;817;p56">
              <a:extLst>
                <a:ext uri="{FF2B5EF4-FFF2-40B4-BE49-F238E27FC236}">
                  <a16:creationId xmlns:a16="http://schemas.microsoft.com/office/drawing/2014/main" id="{5C3E2AE8-84E0-4AB4-BE27-20DEA66F1763}"/>
                </a:ext>
              </a:extLst>
            </p:cNvPr>
            <p:cNvSpPr/>
            <p:nvPr/>
          </p:nvSpPr>
          <p:spPr>
            <a:xfrm>
              <a:off x="2922724" y="2266356"/>
              <a:ext cx="123300" cy="123300"/>
            </a:xfrm>
            <a:prstGeom prst="ellipse">
              <a:avLst/>
            </a:prstGeom>
            <a:solidFill>
              <a:srgbClr val="93C47D"/>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69" name="Google Shape;818;p56">
              <a:extLst>
                <a:ext uri="{FF2B5EF4-FFF2-40B4-BE49-F238E27FC236}">
                  <a16:creationId xmlns:a16="http://schemas.microsoft.com/office/drawing/2014/main" id="{AB817E66-DE11-40CA-B6DD-8E640DF21C53}"/>
                </a:ext>
              </a:extLst>
            </p:cNvPr>
            <p:cNvSpPr/>
            <p:nvPr/>
          </p:nvSpPr>
          <p:spPr>
            <a:xfrm>
              <a:off x="2922724" y="2578420"/>
              <a:ext cx="123300" cy="123300"/>
            </a:xfrm>
            <a:prstGeom prst="ellipse">
              <a:avLst/>
            </a:prstGeom>
            <a:solidFill>
              <a:srgbClr val="93C47D"/>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70" name="Google Shape;819;p56">
              <a:extLst>
                <a:ext uri="{FF2B5EF4-FFF2-40B4-BE49-F238E27FC236}">
                  <a16:creationId xmlns:a16="http://schemas.microsoft.com/office/drawing/2014/main" id="{7D0E522A-D2D2-4387-AC27-0C4D8407C09F}"/>
                </a:ext>
              </a:extLst>
            </p:cNvPr>
            <p:cNvSpPr/>
            <p:nvPr/>
          </p:nvSpPr>
          <p:spPr>
            <a:xfrm>
              <a:off x="3098800" y="1954292"/>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71" name="Google Shape;820;p56">
              <a:extLst>
                <a:ext uri="{FF2B5EF4-FFF2-40B4-BE49-F238E27FC236}">
                  <a16:creationId xmlns:a16="http://schemas.microsoft.com/office/drawing/2014/main" id="{7FA372A8-C16F-4DE4-83E3-E23B6F4D29D2}"/>
                </a:ext>
              </a:extLst>
            </p:cNvPr>
            <p:cNvSpPr/>
            <p:nvPr/>
          </p:nvSpPr>
          <p:spPr>
            <a:xfrm>
              <a:off x="3098800" y="2578420"/>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72" name="Google Shape;821;p56">
              <a:extLst>
                <a:ext uri="{FF2B5EF4-FFF2-40B4-BE49-F238E27FC236}">
                  <a16:creationId xmlns:a16="http://schemas.microsoft.com/office/drawing/2014/main" id="{5FAE3C50-5A05-49A6-B2A6-3BA7BCA8AAE0}"/>
                </a:ext>
              </a:extLst>
            </p:cNvPr>
            <p:cNvSpPr/>
            <p:nvPr/>
          </p:nvSpPr>
          <p:spPr>
            <a:xfrm>
              <a:off x="3098800" y="2266356"/>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73" name="Google Shape;822;p56">
              <a:extLst>
                <a:ext uri="{FF2B5EF4-FFF2-40B4-BE49-F238E27FC236}">
                  <a16:creationId xmlns:a16="http://schemas.microsoft.com/office/drawing/2014/main" id="{B3606324-F5AF-49F1-B28D-A148B1C0E907}"/>
                </a:ext>
              </a:extLst>
            </p:cNvPr>
            <p:cNvSpPr/>
            <p:nvPr/>
          </p:nvSpPr>
          <p:spPr>
            <a:xfrm>
              <a:off x="3260116" y="2266356"/>
              <a:ext cx="123300" cy="123300"/>
            </a:xfrm>
            <a:prstGeom prst="ellipse">
              <a:avLst/>
            </a:prstGeom>
            <a:solidFill>
              <a:srgbClr val="3D85C6"/>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74" name="Google Shape;823;p56">
              <a:extLst>
                <a:ext uri="{FF2B5EF4-FFF2-40B4-BE49-F238E27FC236}">
                  <a16:creationId xmlns:a16="http://schemas.microsoft.com/office/drawing/2014/main" id="{C96708D7-CAC0-4642-B1E8-770BCD4F86CC}"/>
                </a:ext>
              </a:extLst>
            </p:cNvPr>
            <p:cNvSpPr/>
            <p:nvPr/>
          </p:nvSpPr>
          <p:spPr>
            <a:xfrm>
              <a:off x="3260116" y="2578420"/>
              <a:ext cx="123300" cy="123300"/>
            </a:xfrm>
            <a:prstGeom prst="ellipse">
              <a:avLst/>
            </a:prstGeom>
            <a:solidFill>
              <a:srgbClr val="3D85C6"/>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75" name="Google Shape;824;p56">
              <a:extLst>
                <a:ext uri="{FF2B5EF4-FFF2-40B4-BE49-F238E27FC236}">
                  <a16:creationId xmlns:a16="http://schemas.microsoft.com/office/drawing/2014/main" id="{ED661B4B-734E-47D8-B552-81DECEF24A9E}"/>
                </a:ext>
              </a:extLst>
            </p:cNvPr>
            <p:cNvSpPr/>
            <p:nvPr/>
          </p:nvSpPr>
          <p:spPr>
            <a:xfrm>
              <a:off x="1000377" y="1474089"/>
              <a:ext cx="277200" cy="291600"/>
            </a:xfrm>
            <a:prstGeom prst="rect">
              <a:avLst/>
            </a:prstGeom>
            <a:solidFill>
              <a:srgbClr val="994AA4"/>
            </a:solidFill>
            <a:ln>
              <a:noFill/>
            </a:ln>
          </p:spPr>
          <p:txBody>
            <a:bodyPr spcFirstLastPara="1" wrap="square" lIns="121900" tIns="121900" rIns="121900" bIns="121900" anchor="ctr" anchorCtr="0">
              <a:noAutofit/>
            </a:bodyPr>
            <a:lstStyle/>
            <a:p>
              <a:endParaRPr sz="2400"/>
            </a:p>
          </p:txBody>
        </p:sp>
        <p:sp>
          <p:nvSpPr>
            <p:cNvPr id="176" name="Google Shape;825;p56">
              <a:extLst>
                <a:ext uri="{FF2B5EF4-FFF2-40B4-BE49-F238E27FC236}">
                  <a16:creationId xmlns:a16="http://schemas.microsoft.com/office/drawing/2014/main" id="{21452521-4D5F-44E7-A231-143E6145BDC4}"/>
                </a:ext>
              </a:extLst>
            </p:cNvPr>
            <p:cNvSpPr/>
            <p:nvPr/>
          </p:nvSpPr>
          <p:spPr>
            <a:xfrm>
              <a:off x="34632" y="1474101"/>
              <a:ext cx="1124700" cy="291600"/>
            </a:xfrm>
            <a:prstGeom prst="chevron">
              <a:avLst>
                <a:gd name="adj" fmla="val 50000"/>
              </a:avLst>
            </a:prstGeom>
            <a:solidFill>
              <a:srgbClr val="994AA4"/>
            </a:solidFill>
            <a:ln>
              <a:noFill/>
            </a:ln>
          </p:spPr>
          <p:txBody>
            <a:bodyPr spcFirstLastPara="1" wrap="square" lIns="121900" tIns="121900" rIns="121900" bIns="121900" anchor="ctr" anchorCtr="0">
              <a:noAutofit/>
            </a:bodyPr>
            <a:lstStyle/>
            <a:p>
              <a:endParaRPr sz="2400"/>
            </a:p>
          </p:txBody>
        </p:sp>
        <p:sp>
          <p:nvSpPr>
            <p:cNvPr id="177" name="Google Shape;826;p56">
              <a:extLst>
                <a:ext uri="{FF2B5EF4-FFF2-40B4-BE49-F238E27FC236}">
                  <a16:creationId xmlns:a16="http://schemas.microsoft.com/office/drawing/2014/main" id="{9832633E-2E80-4D4D-94BA-26E6B44666AB}"/>
                </a:ext>
              </a:extLst>
            </p:cNvPr>
            <p:cNvSpPr txBox="1"/>
            <p:nvPr/>
          </p:nvSpPr>
          <p:spPr>
            <a:xfrm>
              <a:off x="-53070" y="1305626"/>
              <a:ext cx="1515600" cy="615600"/>
            </a:xfrm>
            <a:prstGeom prst="rect">
              <a:avLst/>
            </a:prstGeom>
            <a:noFill/>
            <a:ln>
              <a:noFill/>
            </a:ln>
          </p:spPr>
          <p:txBody>
            <a:bodyPr spcFirstLastPara="1" wrap="square" lIns="121900" tIns="121900" rIns="121900" bIns="121900" anchor="ctr" anchorCtr="0">
              <a:noAutofit/>
            </a:bodyPr>
            <a:lstStyle/>
            <a:p>
              <a:pPr algn="ctr"/>
              <a:r>
                <a:rPr lang="en" sz="1267">
                  <a:solidFill>
                    <a:srgbClr val="EFEFEF"/>
                  </a:solidFill>
                  <a:latin typeface="Oswald"/>
                  <a:ea typeface="Oswald"/>
                  <a:cs typeface="Oswald"/>
                  <a:sym typeface="Oswald"/>
                </a:rPr>
                <a:t>1 year clinical history</a:t>
              </a:r>
              <a:endParaRPr sz="1267">
                <a:solidFill>
                  <a:srgbClr val="EFEFEF"/>
                </a:solidFill>
                <a:latin typeface="Oswald"/>
                <a:ea typeface="Oswald"/>
                <a:cs typeface="Oswald"/>
                <a:sym typeface="Oswald"/>
              </a:endParaRPr>
            </a:p>
          </p:txBody>
        </p:sp>
        <p:pic>
          <p:nvPicPr>
            <p:cNvPr id="178" name="Google Shape;827;p56">
              <a:extLst>
                <a:ext uri="{FF2B5EF4-FFF2-40B4-BE49-F238E27FC236}">
                  <a16:creationId xmlns:a16="http://schemas.microsoft.com/office/drawing/2014/main" id="{BE720DE8-BB90-41C8-80AA-AB9504808A09}"/>
                </a:ext>
              </a:extLst>
            </p:cNvPr>
            <p:cNvPicPr preferRelativeResize="0"/>
            <p:nvPr/>
          </p:nvPicPr>
          <p:blipFill>
            <a:blip r:embed="rId9">
              <a:alphaModFix/>
            </a:blip>
            <a:stretch>
              <a:fillRect/>
            </a:stretch>
          </p:blipFill>
          <p:spPr>
            <a:xfrm flipH="1">
              <a:off x="360071" y="2190846"/>
              <a:ext cx="274320" cy="274320"/>
            </a:xfrm>
            <a:prstGeom prst="rect">
              <a:avLst/>
            </a:prstGeom>
            <a:noFill/>
            <a:ln>
              <a:noFill/>
            </a:ln>
          </p:spPr>
        </p:pic>
        <p:pic>
          <p:nvPicPr>
            <p:cNvPr id="179" name="Google Shape;828;p56">
              <a:extLst>
                <a:ext uri="{FF2B5EF4-FFF2-40B4-BE49-F238E27FC236}">
                  <a16:creationId xmlns:a16="http://schemas.microsoft.com/office/drawing/2014/main" id="{854BC3E6-82B3-4D69-8307-69D0F449F789}"/>
                </a:ext>
              </a:extLst>
            </p:cNvPr>
            <p:cNvPicPr preferRelativeResize="0"/>
            <p:nvPr/>
          </p:nvPicPr>
          <p:blipFill>
            <a:blip r:embed="rId9">
              <a:alphaModFix/>
            </a:blip>
            <a:stretch>
              <a:fillRect/>
            </a:stretch>
          </p:blipFill>
          <p:spPr>
            <a:xfrm>
              <a:off x="360071" y="2502910"/>
              <a:ext cx="274320" cy="274320"/>
            </a:xfrm>
            <a:prstGeom prst="rect">
              <a:avLst/>
            </a:prstGeom>
            <a:noFill/>
            <a:ln>
              <a:noFill/>
            </a:ln>
          </p:spPr>
        </p:pic>
        <p:sp>
          <p:nvSpPr>
            <p:cNvPr id="180" name="Google Shape;829;p56">
              <a:extLst>
                <a:ext uri="{FF2B5EF4-FFF2-40B4-BE49-F238E27FC236}">
                  <a16:creationId xmlns:a16="http://schemas.microsoft.com/office/drawing/2014/main" id="{BAA9CFF1-C203-4C54-B1B2-F0BD9C8F6A31}"/>
                </a:ext>
              </a:extLst>
            </p:cNvPr>
            <p:cNvSpPr/>
            <p:nvPr/>
          </p:nvSpPr>
          <p:spPr>
            <a:xfrm>
              <a:off x="721464" y="2578420"/>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pic>
          <p:nvPicPr>
            <p:cNvPr id="181" name="Google Shape;830;p56">
              <a:extLst>
                <a:ext uri="{FF2B5EF4-FFF2-40B4-BE49-F238E27FC236}">
                  <a16:creationId xmlns:a16="http://schemas.microsoft.com/office/drawing/2014/main" id="{8F08275A-6885-484A-BFCE-7A4FE4302FA9}"/>
                </a:ext>
              </a:extLst>
            </p:cNvPr>
            <p:cNvPicPr preferRelativeResize="0"/>
            <p:nvPr/>
          </p:nvPicPr>
          <p:blipFill>
            <a:blip r:embed="rId9">
              <a:alphaModFix/>
            </a:blip>
            <a:stretch>
              <a:fillRect/>
            </a:stretch>
          </p:blipFill>
          <p:spPr>
            <a:xfrm>
              <a:off x="360071" y="1878782"/>
              <a:ext cx="274320" cy="274320"/>
            </a:xfrm>
            <a:prstGeom prst="rect">
              <a:avLst/>
            </a:prstGeom>
            <a:noFill/>
            <a:ln>
              <a:noFill/>
            </a:ln>
          </p:spPr>
        </p:pic>
        <p:sp>
          <p:nvSpPr>
            <p:cNvPr id="182" name="Google Shape;831;p56">
              <a:extLst>
                <a:ext uri="{FF2B5EF4-FFF2-40B4-BE49-F238E27FC236}">
                  <a16:creationId xmlns:a16="http://schemas.microsoft.com/office/drawing/2014/main" id="{54EC39AA-6BF0-4C3B-91D3-1BBFF0BBF423}"/>
                </a:ext>
              </a:extLst>
            </p:cNvPr>
            <p:cNvSpPr/>
            <p:nvPr/>
          </p:nvSpPr>
          <p:spPr>
            <a:xfrm>
              <a:off x="721464" y="1954292"/>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83" name="Google Shape;832;p56">
              <a:extLst>
                <a:ext uri="{FF2B5EF4-FFF2-40B4-BE49-F238E27FC236}">
                  <a16:creationId xmlns:a16="http://schemas.microsoft.com/office/drawing/2014/main" id="{B1C651E2-A36D-4024-BC2C-4B247E184198}"/>
                </a:ext>
              </a:extLst>
            </p:cNvPr>
            <p:cNvSpPr/>
            <p:nvPr/>
          </p:nvSpPr>
          <p:spPr>
            <a:xfrm>
              <a:off x="899490" y="1954280"/>
              <a:ext cx="123300" cy="123300"/>
            </a:xfrm>
            <a:prstGeom prst="ellipse">
              <a:avLst/>
            </a:prstGeom>
            <a:solidFill>
              <a:srgbClr val="93C47D"/>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grpSp>
          <p:nvGrpSpPr>
            <p:cNvPr id="184" name="Google Shape;833;p56">
              <a:extLst>
                <a:ext uri="{FF2B5EF4-FFF2-40B4-BE49-F238E27FC236}">
                  <a16:creationId xmlns:a16="http://schemas.microsoft.com/office/drawing/2014/main" id="{67646228-DB3C-466D-9233-182A8AC241EF}"/>
                </a:ext>
              </a:extLst>
            </p:cNvPr>
            <p:cNvGrpSpPr/>
            <p:nvPr/>
          </p:nvGrpSpPr>
          <p:grpSpPr>
            <a:xfrm>
              <a:off x="530811" y="2796379"/>
              <a:ext cx="2671670" cy="262205"/>
              <a:chOff x="683379" y="2796379"/>
              <a:chExt cx="2671670" cy="262205"/>
            </a:xfrm>
          </p:grpSpPr>
          <p:sp>
            <p:nvSpPr>
              <p:cNvPr id="195" name="Google Shape;834;p56">
                <a:extLst>
                  <a:ext uri="{FF2B5EF4-FFF2-40B4-BE49-F238E27FC236}">
                    <a16:creationId xmlns:a16="http://schemas.microsoft.com/office/drawing/2014/main" id="{031E82AD-EC87-46C0-ABCE-A038117C0C20}"/>
                  </a:ext>
                </a:extLst>
              </p:cNvPr>
              <p:cNvSpPr txBox="1"/>
              <p:nvPr/>
            </p:nvSpPr>
            <p:spPr>
              <a:xfrm>
                <a:off x="2604841" y="2796384"/>
                <a:ext cx="750208" cy="262200"/>
              </a:xfrm>
              <a:prstGeom prst="rect">
                <a:avLst/>
              </a:prstGeom>
              <a:noFill/>
              <a:ln>
                <a:noFill/>
              </a:ln>
            </p:spPr>
            <p:txBody>
              <a:bodyPr spcFirstLastPara="1" wrap="square" lIns="91433" tIns="45700" rIns="91433" bIns="45700" anchor="t" anchorCtr="0">
                <a:noAutofit/>
              </a:bodyPr>
              <a:lstStyle/>
              <a:p>
                <a:pPr algn="ctr"/>
                <a:r>
                  <a:rPr lang="en" sz="1200" b="1" dirty="0">
                    <a:solidFill>
                      <a:schemeClr val="dk2"/>
                    </a:solidFill>
                    <a:latin typeface="Proxima Nova"/>
                    <a:ea typeface="Proxima Nova"/>
                    <a:cs typeface="Proxima Nova"/>
                    <a:sym typeface="Proxima Nova"/>
                  </a:rPr>
                  <a:t>anxiety</a:t>
                </a:r>
                <a:endParaRPr sz="1200" dirty="0">
                  <a:solidFill>
                    <a:schemeClr val="dk2"/>
                  </a:solidFill>
                  <a:latin typeface="Proxima Nova"/>
                  <a:ea typeface="Proxima Nova"/>
                  <a:cs typeface="Proxima Nova"/>
                  <a:sym typeface="Proxima Nova"/>
                </a:endParaRPr>
              </a:p>
            </p:txBody>
          </p:sp>
          <p:sp>
            <p:nvSpPr>
              <p:cNvPr id="196" name="Google Shape;835;p56">
                <a:extLst>
                  <a:ext uri="{FF2B5EF4-FFF2-40B4-BE49-F238E27FC236}">
                    <a16:creationId xmlns:a16="http://schemas.microsoft.com/office/drawing/2014/main" id="{87730F56-F8EE-42F0-8B5E-C482C65BEF0B}"/>
                  </a:ext>
                </a:extLst>
              </p:cNvPr>
              <p:cNvSpPr txBox="1"/>
              <p:nvPr/>
            </p:nvSpPr>
            <p:spPr>
              <a:xfrm>
                <a:off x="2000697" y="2796379"/>
                <a:ext cx="630300" cy="262200"/>
              </a:xfrm>
              <a:prstGeom prst="rect">
                <a:avLst/>
              </a:prstGeom>
              <a:noFill/>
              <a:ln>
                <a:noFill/>
              </a:ln>
            </p:spPr>
            <p:txBody>
              <a:bodyPr spcFirstLastPara="1" wrap="square" lIns="91433" tIns="45700" rIns="91433" bIns="45700" anchor="t" anchorCtr="0">
                <a:noAutofit/>
              </a:bodyPr>
              <a:lstStyle/>
              <a:p>
                <a:pPr algn="ctr"/>
                <a:r>
                  <a:rPr lang="en" sz="1200" b="1">
                    <a:solidFill>
                      <a:schemeClr val="dk2"/>
                    </a:solidFill>
                    <a:latin typeface="Proxima Nova"/>
                    <a:ea typeface="Proxima Nova"/>
                    <a:cs typeface="Proxima Nova"/>
                    <a:sym typeface="Proxima Nova"/>
                  </a:rPr>
                  <a:t>fatigue</a:t>
                </a:r>
                <a:endParaRPr sz="1200">
                  <a:solidFill>
                    <a:schemeClr val="dk2"/>
                  </a:solidFill>
                  <a:latin typeface="Proxima Nova"/>
                  <a:ea typeface="Proxima Nova"/>
                  <a:cs typeface="Proxima Nova"/>
                  <a:sym typeface="Proxima Nova"/>
                </a:endParaRPr>
              </a:p>
            </p:txBody>
          </p:sp>
          <p:sp>
            <p:nvSpPr>
              <p:cNvPr id="197" name="Google Shape;836;p56">
                <a:extLst>
                  <a:ext uri="{FF2B5EF4-FFF2-40B4-BE49-F238E27FC236}">
                    <a16:creationId xmlns:a16="http://schemas.microsoft.com/office/drawing/2014/main" id="{C9D3B889-90BB-4ECE-8E9F-EA83759168AE}"/>
                  </a:ext>
                </a:extLst>
              </p:cNvPr>
              <p:cNvSpPr txBox="1"/>
              <p:nvPr/>
            </p:nvSpPr>
            <p:spPr>
              <a:xfrm>
                <a:off x="1552157" y="2796379"/>
                <a:ext cx="481500" cy="262200"/>
              </a:xfrm>
              <a:prstGeom prst="rect">
                <a:avLst/>
              </a:prstGeom>
              <a:noFill/>
              <a:ln>
                <a:noFill/>
              </a:ln>
            </p:spPr>
            <p:txBody>
              <a:bodyPr spcFirstLastPara="1" wrap="square" lIns="91433" tIns="45700" rIns="91433" bIns="45700" anchor="t" anchorCtr="0">
                <a:noAutofit/>
              </a:bodyPr>
              <a:lstStyle/>
              <a:p>
                <a:pPr algn="ctr"/>
                <a:r>
                  <a:rPr lang="en" sz="1200" b="1">
                    <a:solidFill>
                      <a:schemeClr val="dk2"/>
                    </a:solidFill>
                    <a:latin typeface="Proxima Nova"/>
                    <a:ea typeface="Proxima Nova"/>
                    <a:cs typeface="Proxima Nova"/>
                    <a:sym typeface="Proxima Nova"/>
                  </a:rPr>
                  <a:t>pain</a:t>
                </a:r>
                <a:endParaRPr sz="1200">
                  <a:solidFill>
                    <a:schemeClr val="dk2"/>
                  </a:solidFill>
                  <a:latin typeface="Proxima Nova"/>
                  <a:ea typeface="Proxima Nova"/>
                  <a:cs typeface="Proxima Nova"/>
                  <a:sym typeface="Proxima Nova"/>
                </a:endParaRPr>
              </a:p>
            </p:txBody>
          </p:sp>
          <p:sp>
            <p:nvSpPr>
              <p:cNvPr id="198" name="Google Shape;837;p56">
                <a:extLst>
                  <a:ext uri="{FF2B5EF4-FFF2-40B4-BE49-F238E27FC236}">
                    <a16:creationId xmlns:a16="http://schemas.microsoft.com/office/drawing/2014/main" id="{9D8A85E0-9BC2-449C-B674-852FA14ADB79}"/>
                  </a:ext>
                </a:extLst>
              </p:cNvPr>
              <p:cNvSpPr/>
              <p:nvPr/>
            </p:nvSpPr>
            <p:spPr>
              <a:xfrm>
                <a:off x="1546209" y="2853320"/>
                <a:ext cx="123300" cy="123300"/>
              </a:xfrm>
              <a:prstGeom prst="ellipse">
                <a:avLst/>
              </a:prstGeom>
              <a:solidFill>
                <a:srgbClr val="CC0000"/>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199" name="Google Shape;838;p56">
                <a:extLst>
                  <a:ext uri="{FF2B5EF4-FFF2-40B4-BE49-F238E27FC236}">
                    <a16:creationId xmlns:a16="http://schemas.microsoft.com/office/drawing/2014/main" id="{38D7A76B-1C91-401C-BC02-B96320329D92}"/>
                  </a:ext>
                </a:extLst>
              </p:cNvPr>
              <p:cNvSpPr/>
              <p:nvPr/>
            </p:nvSpPr>
            <p:spPr>
              <a:xfrm>
                <a:off x="1996379" y="2853320"/>
                <a:ext cx="123300" cy="123300"/>
              </a:xfrm>
              <a:prstGeom prst="ellipse">
                <a:avLst/>
              </a:prstGeom>
              <a:solidFill>
                <a:srgbClr val="93C47D"/>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200" name="Google Shape;839;p56">
                <a:extLst>
                  <a:ext uri="{FF2B5EF4-FFF2-40B4-BE49-F238E27FC236}">
                    <a16:creationId xmlns:a16="http://schemas.microsoft.com/office/drawing/2014/main" id="{034C24C1-4243-4B0F-B03C-F052DD701FE8}"/>
                  </a:ext>
                </a:extLst>
              </p:cNvPr>
              <p:cNvSpPr/>
              <p:nvPr/>
            </p:nvSpPr>
            <p:spPr>
              <a:xfrm>
                <a:off x="2535809" y="2853320"/>
                <a:ext cx="123300" cy="123300"/>
              </a:xfrm>
              <a:prstGeom prst="ellipse">
                <a:avLst/>
              </a:prstGeom>
              <a:solidFill>
                <a:srgbClr val="3D85C6"/>
              </a:solidFill>
              <a:ln w="12700" cap="flat" cmpd="sng">
                <a:solidFill>
                  <a:srgbClr val="F3F3F3"/>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700"/>
                </a:pPr>
                <a:endParaRPr sz="800">
                  <a:solidFill>
                    <a:srgbClr val="FFFFFF"/>
                  </a:solidFill>
                  <a:latin typeface="Calibri"/>
                  <a:ea typeface="Calibri"/>
                  <a:cs typeface="Calibri"/>
                  <a:sym typeface="Calibri"/>
                </a:endParaRPr>
              </a:p>
            </p:txBody>
          </p:sp>
          <p:sp>
            <p:nvSpPr>
              <p:cNvPr id="201" name="Google Shape;840;p56">
                <a:extLst>
                  <a:ext uri="{FF2B5EF4-FFF2-40B4-BE49-F238E27FC236}">
                    <a16:creationId xmlns:a16="http://schemas.microsoft.com/office/drawing/2014/main" id="{775E5315-D1EC-4C55-A16B-4BA8E186D33B}"/>
                  </a:ext>
                </a:extLst>
              </p:cNvPr>
              <p:cNvSpPr txBox="1"/>
              <p:nvPr/>
            </p:nvSpPr>
            <p:spPr>
              <a:xfrm>
                <a:off x="683379" y="2796379"/>
                <a:ext cx="826502" cy="262200"/>
              </a:xfrm>
              <a:prstGeom prst="rect">
                <a:avLst/>
              </a:prstGeom>
              <a:noFill/>
              <a:ln>
                <a:noFill/>
              </a:ln>
            </p:spPr>
            <p:txBody>
              <a:bodyPr spcFirstLastPara="1" wrap="square" lIns="91433" tIns="45700" rIns="91433" bIns="45700" anchor="t" anchorCtr="0">
                <a:noAutofit/>
              </a:bodyPr>
              <a:lstStyle/>
              <a:p>
                <a:pPr algn="ctr"/>
                <a:r>
                  <a:rPr lang="en" sz="1200" b="1" dirty="0">
                    <a:solidFill>
                      <a:schemeClr val="dk2"/>
                    </a:solidFill>
                    <a:latin typeface="Proxima Nova"/>
                    <a:ea typeface="Proxima Nova"/>
                    <a:cs typeface="Proxima Nova"/>
                    <a:sym typeface="Proxima Nova"/>
                  </a:rPr>
                  <a:t>symptoms:</a:t>
                </a:r>
                <a:endParaRPr sz="1200" dirty="0">
                  <a:solidFill>
                    <a:schemeClr val="dk2"/>
                  </a:solidFill>
                  <a:latin typeface="Proxima Nova"/>
                  <a:ea typeface="Proxima Nova"/>
                  <a:cs typeface="Proxima Nova"/>
                  <a:sym typeface="Proxima Nova"/>
                </a:endParaRPr>
              </a:p>
            </p:txBody>
          </p:sp>
        </p:grpSp>
        <p:sp>
          <p:nvSpPr>
            <p:cNvPr id="185" name="Google Shape;841;p56">
              <a:extLst>
                <a:ext uri="{FF2B5EF4-FFF2-40B4-BE49-F238E27FC236}">
                  <a16:creationId xmlns:a16="http://schemas.microsoft.com/office/drawing/2014/main" id="{83AE0F74-977A-4664-8808-112643CABE31}"/>
                </a:ext>
              </a:extLst>
            </p:cNvPr>
            <p:cNvSpPr txBox="1"/>
            <p:nvPr/>
          </p:nvSpPr>
          <p:spPr>
            <a:xfrm>
              <a:off x="1463959" y="1584148"/>
              <a:ext cx="821400" cy="359100"/>
            </a:xfrm>
            <a:prstGeom prst="rect">
              <a:avLst/>
            </a:prstGeom>
            <a:noFill/>
            <a:ln>
              <a:noFill/>
            </a:ln>
          </p:spPr>
          <p:txBody>
            <a:bodyPr spcFirstLastPara="1" wrap="square" lIns="121900" tIns="121900" rIns="121900" bIns="121900" anchor="ctr" anchorCtr="0">
              <a:noAutofit/>
            </a:bodyPr>
            <a:lstStyle/>
            <a:p>
              <a:pPr algn="ctr"/>
              <a:r>
                <a:rPr lang="en" sz="1400">
                  <a:solidFill>
                    <a:srgbClr val="F3F3F3"/>
                  </a:solidFill>
                  <a:latin typeface="Oswald"/>
                  <a:ea typeface="Oswald"/>
                  <a:cs typeface="Oswald"/>
                  <a:sym typeface="Oswald"/>
                </a:rPr>
                <a:t>Acute phase</a:t>
              </a:r>
              <a:endParaRPr sz="1400">
                <a:solidFill>
                  <a:srgbClr val="F3F3F3"/>
                </a:solidFill>
                <a:latin typeface="Oswald"/>
                <a:ea typeface="Oswald"/>
                <a:cs typeface="Oswald"/>
                <a:sym typeface="Oswald"/>
              </a:endParaRPr>
            </a:p>
          </p:txBody>
        </p:sp>
        <p:sp>
          <p:nvSpPr>
            <p:cNvPr id="186" name="Google Shape;842;p56">
              <a:extLst>
                <a:ext uri="{FF2B5EF4-FFF2-40B4-BE49-F238E27FC236}">
                  <a16:creationId xmlns:a16="http://schemas.microsoft.com/office/drawing/2014/main" id="{C5BD4901-8811-4CC8-8183-86167C3C827F}"/>
                </a:ext>
              </a:extLst>
            </p:cNvPr>
            <p:cNvSpPr txBox="1"/>
            <p:nvPr/>
          </p:nvSpPr>
          <p:spPr>
            <a:xfrm>
              <a:off x="1360463" y="2436084"/>
              <a:ext cx="1151700" cy="359100"/>
            </a:xfrm>
            <a:prstGeom prst="rect">
              <a:avLst/>
            </a:prstGeom>
            <a:noFill/>
            <a:ln>
              <a:noFill/>
            </a:ln>
          </p:spPr>
          <p:txBody>
            <a:bodyPr spcFirstLastPara="1" wrap="square" lIns="121900" tIns="121900" rIns="121900" bIns="121900" anchor="ctr" anchorCtr="0">
              <a:noAutofit/>
            </a:bodyPr>
            <a:lstStyle/>
            <a:p>
              <a:pPr algn="ctr"/>
              <a:r>
                <a:rPr lang="en" sz="1267">
                  <a:solidFill>
                    <a:srgbClr val="595959"/>
                  </a:solidFill>
                  <a:latin typeface="Oswald"/>
                  <a:ea typeface="Oswald"/>
                  <a:cs typeface="Oswald"/>
                  <a:sym typeface="Oswald"/>
                </a:rPr>
                <a:t>COVID Diagnosis</a:t>
              </a:r>
              <a:endParaRPr sz="1267">
                <a:solidFill>
                  <a:srgbClr val="595959"/>
                </a:solidFill>
                <a:latin typeface="Oswald"/>
                <a:ea typeface="Oswald"/>
                <a:cs typeface="Oswald"/>
                <a:sym typeface="Oswald"/>
              </a:endParaRPr>
            </a:p>
          </p:txBody>
        </p:sp>
        <p:cxnSp>
          <p:nvCxnSpPr>
            <p:cNvPr id="187" name="Google Shape;843;p56">
              <a:extLst>
                <a:ext uri="{FF2B5EF4-FFF2-40B4-BE49-F238E27FC236}">
                  <a16:creationId xmlns:a16="http://schemas.microsoft.com/office/drawing/2014/main" id="{4EAD9A32-255F-4310-A656-F497FAB9EAB7}"/>
                </a:ext>
              </a:extLst>
            </p:cNvPr>
            <p:cNvCxnSpPr/>
            <p:nvPr/>
          </p:nvCxnSpPr>
          <p:spPr>
            <a:xfrm>
              <a:off x="781147"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88" name="Google Shape;844;p56">
              <a:extLst>
                <a:ext uri="{FF2B5EF4-FFF2-40B4-BE49-F238E27FC236}">
                  <a16:creationId xmlns:a16="http://schemas.microsoft.com/office/drawing/2014/main" id="{04D7E13B-B829-4730-A5EF-A4DF0E80636A}"/>
                </a:ext>
              </a:extLst>
            </p:cNvPr>
            <p:cNvCxnSpPr/>
            <p:nvPr/>
          </p:nvCxnSpPr>
          <p:spPr>
            <a:xfrm>
              <a:off x="946734"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89" name="Google Shape;845;p56">
              <a:extLst>
                <a:ext uri="{FF2B5EF4-FFF2-40B4-BE49-F238E27FC236}">
                  <a16:creationId xmlns:a16="http://schemas.microsoft.com/office/drawing/2014/main" id="{B5443555-FF2D-45E3-99EB-880734C8008D}"/>
                </a:ext>
              </a:extLst>
            </p:cNvPr>
            <p:cNvCxnSpPr/>
            <p:nvPr/>
          </p:nvCxnSpPr>
          <p:spPr>
            <a:xfrm>
              <a:off x="2622522"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90" name="Google Shape;846;p56">
              <a:extLst>
                <a:ext uri="{FF2B5EF4-FFF2-40B4-BE49-F238E27FC236}">
                  <a16:creationId xmlns:a16="http://schemas.microsoft.com/office/drawing/2014/main" id="{FE6157C4-222F-4370-B8AC-F859D7DA7724}"/>
                </a:ext>
              </a:extLst>
            </p:cNvPr>
            <p:cNvCxnSpPr/>
            <p:nvPr/>
          </p:nvCxnSpPr>
          <p:spPr>
            <a:xfrm>
              <a:off x="2788197"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91" name="Google Shape;847;p56">
              <a:extLst>
                <a:ext uri="{FF2B5EF4-FFF2-40B4-BE49-F238E27FC236}">
                  <a16:creationId xmlns:a16="http://schemas.microsoft.com/office/drawing/2014/main" id="{B4D74B3E-0432-45AF-B9E3-42C598C275F1}"/>
                </a:ext>
              </a:extLst>
            </p:cNvPr>
            <p:cNvCxnSpPr/>
            <p:nvPr/>
          </p:nvCxnSpPr>
          <p:spPr>
            <a:xfrm>
              <a:off x="2984372"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92" name="Google Shape;848;p56">
              <a:extLst>
                <a:ext uri="{FF2B5EF4-FFF2-40B4-BE49-F238E27FC236}">
                  <a16:creationId xmlns:a16="http://schemas.microsoft.com/office/drawing/2014/main" id="{30768198-234E-435C-A6E2-E35C706E2F43}"/>
                </a:ext>
              </a:extLst>
            </p:cNvPr>
            <p:cNvCxnSpPr/>
            <p:nvPr/>
          </p:nvCxnSpPr>
          <p:spPr>
            <a:xfrm>
              <a:off x="3160447"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93" name="Google Shape;849;p56">
              <a:extLst>
                <a:ext uri="{FF2B5EF4-FFF2-40B4-BE49-F238E27FC236}">
                  <a16:creationId xmlns:a16="http://schemas.microsoft.com/office/drawing/2014/main" id="{6C6DE96F-4FFA-4206-8F9B-A7A4D4F0260A}"/>
                </a:ext>
              </a:extLst>
            </p:cNvPr>
            <p:cNvCxnSpPr/>
            <p:nvPr/>
          </p:nvCxnSpPr>
          <p:spPr>
            <a:xfrm>
              <a:off x="3321772"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94" name="Google Shape;850;p56">
              <a:extLst>
                <a:ext uri="{FF2B5EF4-FFF2-40B4-BE49-F238E27FC236}">
                  <a16:creationId xmlns:a16="http://schemas.microsoft.com/office/drawing/2014/main" id="{01550AD8-3F9D-4AA2-AAB9-15AD6105E83D}"/>
                </a:ext>
              </a:extLst>
            </p:cNvPr>
            <p:cNvCxnSpPr/>
            <p:nvPr/>
          </p:nvCxnSpPr>
          <p:spPr>
            <a:xfrm>
              <a:off x="2469356" y="1717879"/>
              <a:ext cx="0" cy="2001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grpSp>
      <p:grpSp>
        <p:nvGrpSpPr>
          <p:cNvPr id="202" name="Google Shape;851;p56">
            <a:extLst>
              <a:ext uri="{FF2B5EF4-FFF2-40B4-BE49-F238E27FC236}">
                <a16:creationId xmlns:a16="http://schemas.microsoft.com/office/drawing/2014/main" id="{EE99BC5F-FD3F-46B1-8B53-28CE7C2A3D8B}"/>
              </a:ext>
            </a:extLst>
          </p:cNvPr>
          <p:cNvGrpSpPr/>
          <p:nvPr/>
        </p:nvGrpSpPr>
        <p:grpSpPr>
          <a:xfrm>
            <a:off x="6889991" y="2315666"/>
            <a:ext cx="2369893" cy="1169511"/>
            <a:chOff x="5188193" y="1850000"/>
            <a:chExt cx="1777420" cy="877133"/>
          </a:xfrm>
        </p:grpSpPr>
        <p:sp>
          <p:nvSpPr>
            <p:cNvPr id="203" name="Google Shape;852;p56">
              <a:extLst>
                <a:ext uri="{FF2B5EF4-FFF2-40B4-BE49-F238E27FC236}">
                  <a16:creationId xmlns:a16="http://schemas.microsoft.com/office/drawing/2014/main" id="{BAF4FEE3-F0BB-49CF-8364-33EB8EC80498}"/>
                </a:ext>
              </a:extLst>
            </p:cNvPr>
            <p:cNvSpPr/>
            <p:nvPr/>
          </p:nvSpPr>
          <p:spPr>
            <a:xfrm>
              <a:off x="5188193" y="1860546"/>
              <a:ext cx="1734600" cy="822600"/>
            </a:xfrm>
            <a:prstGeom prst="roundRect">
              <a:avLst>
                <a:gd name="adj" fmla="val 12001"/>
              </a:avLst>
            </a:prstGeom>
            <a:solidFill>
              <a:srgbClr val="EFEFE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04" name="Google Shape;853;p56">
              <a:extLst>
                <a:ext uri="{FF2B5EF4-FFF2-40B4-BE49-F238E27FC236}">
                  <a16:creationId xmlns:a16="http://schemas.microsoft.com/office/drawing/2014/main" id="{FEA3A19C-0CD9-4A5A-9385-84DA8A00116F}"/>
                </a:ext>
              </a:extLst>
            </p:cNvPr>
            <p:cNvSpPr txBox="1"/>
            <p:nvPr/>
          </p:nvSpPr>
          <p:spPr>
            <a:xfrm>
              <a:off x="5213613" y="1850000"/>
              <a:ext cx="1752000" cy="877133"/>
            </a:xfrm>
            <a:prstGeom prst="rect">
              <a:avLst/>
            </a:prstGeom>
            <a:noFill/>
            <a:ln>
              <a:noFill/>
            </a:ln>
          </p:spPr>
          <p:txBody>
            <a:bodyPr spcFirstLastPara="1" wrap="square" lIns="121900" tIns="121900" rIns="121900" bIns="121900" anchor="t" anchorCtr="0">
              <a:spAutoFit/>
            </a:bodyPr>
            <a:lstStyle/>
            <a:p>
              <a:r>
                <a:rPr lang="en" sz="1200" b="1">
                  <a:solidFill>
                    <a:schemeClr val="dk2"/>
                  </a:solidFill>
                  <a:latin typeface="Book Antiqua"/>
                  <a:ea typeface="Book Antiqua"/>
                  <a:cs typeface="Book Antiqua"/>
                  <a:sym typeface="Book Antiqua"/>
                </a:rPr>
                <a:t>Pain (HP:0012351)=</a:t>
              </a:r>
              <a:endParaRPr sz="1200" b="1">
                <a:solidFill>
                  <a:schemeClr val="dk2"/>
                </a:solidFill>
                <a:latin typeface="Book Antiqua"/>
                <a:ea typeface="Book Antiqua"/>
                <a:cs typeface="Book Antiqua"/>
                <a:sym typeface="Book Antiqua"/>
              </a:endParaRPr>
            </a:p>
            <a:p>
              <a:r>
                <a:rPr lang="en" sz="1200" b="1">
                  <a:solidFill>
                    <a:schemeClr val="dk2"/>
                  </a:solidFill>
                  <a:latin typeface="Book Antiqua"/>
                  <a:ea typeface="Book Antiqua"/>
                  <a:cs typeface="Book Antiqua"/>
                  <a:sym typeface="Book Antiqua"/>
                </a:rPr>
                <a:t>Aching pain (OMOP:27635008)</a:t>
              </a:r>
              <a:endParaRPr sz="1200" b="1">
                <a:solidFill>
                  <a:schemeClr val="dk2"/>
                </a:solidFill>
                <a:latin typeface="Book Antiqua"/>
                <a:ea typeface="Book Antiqua"/>
                <a:cs typeface="Book Antiqua"/>
                <a:sym typeface="Book Antiqua"/>
              </a:endParaRPr>
            </a:p>
            <a:p>
              <a:r>
                <a:rPr lang="en" sz="1200" b="1">
                  <a:solidFill>
                    <a:schemeClr val="dk2"/>
                  </a:solidFill>
                  <a:latin typeface="Book Antiqua"/>
                  <a:ea typeface="Book Antiqua"/>
                  <a:cs typeface="Book Antiqua"/>
                  <a:sym typeface="Book Antiqua"/>
                </a:rPr>
                <a:t>+Crushing pain(279098001)</a:t>
              </a:r>
              <a:endParaRPr sz="1200" b="1">
                <a:solidFill>
                  <a:schemeClr val="dk2"/>
                </a:solidFill>
                <a:latin typeface="Book Antiqua"/>
                <a:ea typeface="Book Antiqua"/>
                <a:cs typeface="Book Antiqua"/>
                <a:sym typeface="Book Antiqua"/>
              </a:endParaRPr>
            </a:p>
            <a:p>
              <a:r>
                <a:rPr lang="en" sz="1200" b="1">
                  <a:solidFill>
                    <a:schemeClr val="dk2"/>
                  </a:solidFill>
                  <a:latin typeface="Book Antiqua"/>
                  <a:ea typeface="Book Antiqua"/>
                  <a:cs typeface="Book Antiqua"/>
                  <a:sym typeface="Book Antiqua"/>
                </a:rPr>
                <a:t>…….</a:t>
              </a:r>
              <a:endParaRPr sz="1200" b="1">
                <a:solidFill>
                  <a:schemeClr val="dk2"/>
                </a:solidFill>
                <a:latin typeface="Book Antiqua"/>
                <a:ea typeface="Book Antiqua"/>
                <a:cs typeface="Book Antiqua"/>
                <a:sym typeface="Book Antiqua"/>
              </a:endParaRPr>
            </a:p>
          </p:txBody>
        </p:sp>
      </p:grpSp>
      <p:sp>
        <p:nvSpPr>
          <p:cNvPr id="205" name="Google Shape;854;p56">
            <a:extLst>
              <a:ext uri="{FF2B5EF4-FFF2-40B4-BE49-F238E27FC236}">
                <a16:creationId xmlns:a16="http://schemas.microsoft.com/office/drawing/2014/main" id="{E972B045-165A-4EE9-A7D0-537716366C4E}"/>
              </a:ext>
            </a:extLst>
          </p:cNvPr>
          <p:cNvSpPr txBox="1"/>
          <p:nvPr/>
        </p:nvSpPr>
        <p:spPr>
          <a:xfrm>
            <a:off x="10151033" y="3925607"/>
            <a:ext cx="2392000" cy="615513"/>
          </a:xfrm>
          <a:prstGeom prst="rect">
            <a:avLst/>
          </a:prstGeom>
          <a:noFill/>
          <a:ln>
            <a:noFill/>
          </a:ln>
        </p:spPr>
        <p:txBody>
          <a:bodyPr spcFirstLastPara="1" wrap="square" lIns="121900" tIns="121900" rIns="121900" bIns="121900" anchor="t" anchorCtr="0">
            <a:spAutoFit/>
          </a:bodyPr>
          <a:lstStyle/>
          <a:p>
            <a:pPr algn="ctr"/>
            <a:r>
              <a:rPr lang="en" sz="2400" b="1">
                <a:solidFill>
                  <a:schemeClr val="dk2"/>
                </a:solidFill>
                <a:latin typeface="Proxima Nova"/>
                <a:ea typeface="Proxima Nova"/>
                <a:cs typeface="Proxima Nova"/>
                <a:sym typeface="Proxima Nova"/>
              </a:rPr>
              <a:t>COVID-KG</a:t>
            </a:r>
            <a:r>
              <a:rPr lang="en" sz="1200" b="1">
                <a:solidFill>
                  <a:schemeClr val="dk2"/>
                </a:solidFill>
                <a:latin typeface="Proxima Nova"/>
                <a:ea typeface="Proxima Nova"/>
                <a:cs typeface="Proxima Nova"/>
                <a:sym typeface="Proxima Nova"/>
              </a:rPr>
              <a:t> </a:t>
            </a:r>
            <a:endParaRPr sz="1200" b="1">
              <a:solidFill>
                <a:schemeClr val="dk2"/>
              </a:solidFill>
              <a:latin typeface="Proxima Nova"/>
              <a:ea typeface="Proxima Nova"/>
              <a:cs typeface="Proxima Nova"/>
              <a:sym typeface="Proxima Nova"/>
            </a:endParaRPr>
          </a:p>
        </p:txBody>
      </p:sp>
      <p:cxnSp>
        <p:nvCxnSpPr>
          <p:cNvPr id="206" name="Google Shape;855;p56">
            <a:extLst>
              <a:ext uri="{FF2B5EF4-FFF2-40B4-BE49-F238E27FC236}">
                <a16:creationId xmlns:a16="http://schemas.microsoft.com/office/drawing/2014/main" id="{8317E283-ADC4-4085-957E-9415443B8952}"/>
              </a:ext>
            </a:extLst>
          </p:cNvPr>
          <p:cNvCxnSpPr/>
          <p:nvPr/>
        </p:nvCxnSpPr>
        <p:spPr>
          <a:xfrm>
            <a:off x="3581601" y="2342683"/>
            <a:ext cx="0" cy="266800"/>
          </a:xfrm>
          <a:prstGeom prst="straightConnector1">
            <a:avLst/>
          </a:prstGeom>
          <a:noFill/>
          <a:ln w="28575"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effectLst>
        </p:spPr>
      </p:cxnSp>
      <p:sp>
        <p:nvSpPr>
          <p:cNvPr id="207" name="Google Shape;857;p56">
            <a:extLst>
              <a:ext uri="{FF2B5EF4-FFF2-40B4-BE49-F238E27FC236}">
                <a16:creationId xmlns:a16="http://schemas.microsoft.com/office/drawing/2014/main" id="{06AA2F0A-342A-4E63-81A1-133B5F4CCCEA}"/>
              </a:ext>
            </a:extLst>
          </p:cNvPr>
          <p:cNvSpPr txBox="1"/>
          <p:nvPr/>
        </p:nvSpPr>
        <p:spPr>
          <a:xfrm>
            <a:off x="0" y="2827665"/>
            <a:ext cx="1356896" cy="800179"/>
          </a:xfrm>
          <a:prstGeom prst="rect">
            <a:avLst/>
          </a:prstGeom>
          <a:noFill/>
          <a:ln>
            <a:noFill/>
          </a:ln>
        </p:spPr>
        <p:txBody>
          <a:bodyPr spcFirstLastPara="1" wrap="square" lIns="121900" tIns="121900" rIns="121900" bIns="121900" anchor="t" anchorCtr="0">
            <a:spAutoFit/>
          </a:bodyPr>
          <a:lstStyle/>
          <a:p>
            <a:pPr algn="ctr"/>
            <a:r>
              <a:rPr lang="en" sz="1200" b="1" dirty="0">
                <a:solidFill>
                  <a:schemeClr val="dk2"/>
                </a:solidFill>
                <a:latin typeface="Roboto"/>
                <a:ea typeface="Proxima Nova"/>
                <a:cs typeface="Proxima Nova"/>
                <a:sym typeface="Proxima Nova"/>
              </a:rPr>
              <a:t>N3C OMOP</a:t>
            </a:r>
            <a:endParaRPr sz="1200" b="1" dirty="0">
              <a:solidFill>
                <a:schemeClr val="dk2"/>
              </a:solidFill>
              <a:latin typeface="Roboto"/>
              <a:ea typeface="Proxima Nova"/>
              <a:cs typeface="Proxima Nova"/>
              <a:sym typeface="Proxima Nova"/>
            </a:endParaRPr>
          </a:p>
          <a:p>
            <a:pPr algn="ctr"/>
            <a:r>
              <a:rPr lang="en" sz="1200" b="1" dirty="0">
                <a:solidFill>
                  <a:schemeClr val="dk2"/>
                </a:solidFill>
                <a:latin typeface="Roboto"/>
                <a:ea typeface="Proxima Nova"/>
                <a:cs typeface="Proxima Nova"/>
                <a:sym typeface="Proxima Nova"/>
              </a:rPr>
              <a:t>Harmonized </a:t>
            </a:r>
            <a:endParaRPr sz="1200" b="1" dirty="0">
              <a:solidFill>
                <a:schemeClr val="dk2"/>
              </a:solidFill>
              <a:latin typeface="Roboto"/>
              <a:ea typeface="Proxima Nova"/>
              <a:cs typeface="Proxima Nova"/>
              <a:sym typeface="Proxima Nova"/>
            </a:endParaRPr>
          </a:p>
          <a:p>
            <a:pPr algn="ctr"/>
            <a:r>
              <a:rPr lang="en" sz="1200" b="1" dirty="0">
                <a:solidFill>
                  <a:schemeClr val="dk2"/>
                </a:solidFill>
                <a:latin typeface="Roboto"/>
                <a:ea typeface="Proxima Nova"/>
                <a:cs typeface="Proxima Nova"/>
                <a:sym typeface="Proxima Nova"/>
              </a:rPr>
              <a:t>data</a:t>
            </a:r>
            <a:endParaRPr sz="1200" b="1" dirty="0">
              <a:solidFill>
                <a:schemeClr val="dk2"/>
              </a:solidFill>
              <a:latin typeface="Roboto"/>
              <a:ea typeface="Proxima Nova"/>
              <a:cs typeface="Proxima Nova"/>
              <a:sym typeface="Proxima Nova"/>
            </a:endParaRPr>
          </a:p>
        </p:txBody>
      </p:sp>
      <p:sp>
        <p:nvSpPr>
          <p:cNvPr id="208" name="Google Shape;858;p56">
            <a:extLst>
              <a:ext uri="{FF2B5EF4-FFF2-40B4-BE49-F238E27FC236}">
                <a16:creationId xmlns:a16="http://schemas.microsoft.com/office/drawing/2014/main" id="{935606E5-55CA-412A-AE31-6BE5E3138664}"/>
              </a:ext>
            </a:extLst>
          </p:cNvPr>
          <p:cNvSpPr/>
          <p:nvPr/>
        </p:nvSpPr>
        <p:spPr>
          <a:xfrm>
            <a:off x="20967" y="2045998"/>
            <a:ext cx="128800" cy="349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209" name="Google Shape;859;p56">
            <a:extLst>
              <a:ext uri="{FF2B5EF4-FFF2-40B4-BE49-F238E27FC236}">
                <a16:creationId xmlns:a16="http://schemas.microsoft.com/office/drawing/2014/main" id="{9B1CFA9D-6B9F-40E8-910C-AFD8F96FFAD4}"/>
              </a:ext>
            </a:extLst>
          </p:cNvPr>
          <p:cNvSpPr/>
          <p:nvPr/>
        </p:nvSpPr>
        <p:spPr>
          <a:xfrm rot="896573">
            <a:off x="1012963" y="2017192"/>
            <a:ext cx="128755" cy="165239"/>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210" name="Picture 209">
            <a:extLst>
              <a:ext uri="{FF2B5EF4-FFF2-40B4-BE49-F238E27FC236}">
                <a16:creationId xmlns:a16="http://schemas.microsoft.com/office/drawing/2014/main" id="{7E14489B-5A28-4858-8582-22E5D63D37BC}"/>
              </a:ext>
            </a:extLst>
          </p:cNvPr>
          <p:cNvPicPr>
            <a:picLocks noChangeAspect="1"/>
          </p:cNvPicPr>
          <p:nvPr/>
        </p:nvPicPr>
        <p:blipFill>
          <a:blip r:embed="rId10"/>
          <a:stretch>
            <a:fillRect/>
          </a:stretch>
        </p:blipFill>
        <p:spPr>
          <a:xfrm>
            <a:off x="9705838" y="1346908"/>
            <a:ext cx="2133600" cy="1676400"/>
          </a:xfrm>
          <a:prstGeom prst="rect">
            <a:avLst/>
          </a:prstGeom>
        </p:spPr>
      </p:pic>
      <p:sp>
        <p:nvSpPr>
          <p:cNvPr id="211" name="Google Shape;656;p56">
            <a:extLst>
              <a:ext uri="{FF2B5EF4-FFF2-40B4-BE49-F238E27FC236}">
                <a16:creationId xmlns:a16="http://schemas.microsoft.com/office/drawing/2014/main" id="{81165FB4-EFBC-4DAD-AA55-6623416FB006}"/>
              </a:ext>
            </a:extLst>
          </p:cNvPr>
          <p:cNvSpPr txBox="1"/>
          <p:nvPr/>
        </p:nvSpPr>
        <p:spPr>
          <a:xfrm>
            <a:off x="9704740" y="1100564"/>
            <a:ext cx="2133601" cy="315043"/>
          </a:xfrm>
          <a:prstGeom prst="rect">
            <a:avLst/>
          </a:prstGeom>
          <a:noFill/>
          <a:ln>
            <a:noFill/>
          </a:ln>
        </p:spPr>
        <p:txBody>
          <a:bodyPr spcFirstLastPara="1" wrap="square" lIns="121900" tIns="121900" rIns="121900" bIns="121900" anchor="ctr" anchorCtr="0">
            <a:noAutofit/>
          </a:bodyPr>
          <a:lstStyle/>
          <a:p>
            <a:pPr algn="ctr"/>
            <a:r>
              <a:rPr lang="en" sz="1400" b="1" dirty="0">
                <a:solidFill>
                  <a:schemeClr val="dk2"/>
                </a:solidFill>
                <a:latin typeface="Proxima Nova"/>
                <a:ea typeface="Proxima Nova"/>
                <a:cs typeface="Proxima Nova"/>
                <a:sym typeface="Proxima Nova"/>
              </a:rPr>
              <a:t>Phenotype Profiles</a:t>
            </a:r>
            <a:endParaRPr sz="1400" b="1" dirty="0">
              <a:solidFill>
                <a:schemeClr val="dk2"/>
              </a:solidFill>
              <a:latin typeface="Proxima Nova"/>
              <a:ea typeface="Proxima Nova"/>
              <a:cs typeface="Proxima Nova"/>
              <a:sym typeface="Proxima Nova"/>
            </a:endParaRPr>
          </a:p>
        </p:txBody>
      </p:sp>
    </p:spTree>
    <p:extLst>
      <p:ext uri="{BB962C8B-B14F-4D97-AF65-F5344CB8AC3E}">
        <p14:creationId xmlns:p14="http://schemas.microsoft.com/office/powerpoint/2010/main" val="694438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0"/>
          <p:cNvPicPr preferRelativeResize="0"/>
          <p:nvPr/>
        </p:nvPicPr>
        <p:blipFill>
          <a:blip r:embed="rId3">
            <a:alphaModFix/>
          </a:blip>
          <a:stretch>
            <a:fillRect/>
          </a:stretch>
        </p:blipFill>
        <p:spPr>
          <a:xfrm>
            <a:off x="5041463" y="2196412"/>
            <a:ext cx="4521669" cy="4108349"/>
          </a:xfrm>
          <a:prstGeom prst="rect">
            <a:avLst/>
          </a:prstGeom>
          <a:noFill/>
          <a:ln>
            <a:noFill/>
          </a:ln>
        </p:spPr>
      </p:pic>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ct val="88888"/>
            </a:pPr>
            <a:r>
              <a:rPr lang="en" sz="4800" b="1" dirty="0">
                <a:solidFill>
                  <a:schemeClr val="bg1">
                    <a:lumMod val="65000"/>
                  </a:schemeClr>
                </a:solidFill>
              </a:rPr>
              <a:t>Privacy Preserving Record Linkage</a:t>
            </a:r>
            <a:endParaRPr sz="4800" b="1" dirty="0">
              <a:solidFill>
                <a:schemeClr val="bg1">
                  <a:lumMod val="65000"/>
                </a:schemeClr>
              </a:solidFill>
              <a:latin typeface="Arial"/>
              <a:ea typeface="Arial"/>
              <a:cs typeface="Arial"/>
              <a:sym typeface="Aria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4">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5">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170" name="Google Shape;170;p20"/>
          <p:cNvSpPr txBox="1"/>
          <p:nvPr/>
        </p:nvSpPr>
        <p:spPr>
          <a:xfrm>
            <a:off x="1827616" y="4755768"/>
            <a:ext cx="3328000" cy="246221"/>
          </a:xfrm>
          <a:prstGeom prst="rect">
            <a:avLst/>
          </a:prstGeom>
          <a:noFill/>
          <a:ln>
            <a:noFill/>
          </a:ln>
        </p:spPr>
        <p:txBody>
          <a:bodyPr spcFirstLastPara="1" wrap="square" lIns="0" tIns="0" rIns="0" bIns="0" anchor="t" anchorCtr="0">
            <a:spAutoFit/>
          </a:bodyPr>
          <a:lstStyle/>
          <a:p>
            <a:pPr>
              <a:lnSpc>
                <a:spcPct val="80000"/>
              </a:lnSpc>
            </a:pPr>
            <a:r>
              <a:rPr lang="en" sz="2000"/>
              <a:t>Cohort Discovery</a:t>
            </a:r>
            <a:endParaRPr sz="2000"/>
          </a:p>
        </p:txBody>
      </p:sp>
      <p:sp>
        <p:nvSpPr>
          <p:cNvPr id="171" name="Google Shape;171;p20"/>
          <p:cNvSpPr txBox="1"/>
          <p:nvPr/>
        </p:nvSpPr>
        <p:spPr>
          <a:xfrm>
            <a:off x="1827616" y="3747488"/>
            <a:ext cx="3328000" cy="246221"/>
          </a:xfrm>
          <a:prstGeom prst="rect">
            <a:avLst/>
          </a:prstGeom>
          <a:noFill/>
          <a:ln>
            <a:noFill/>
          </a:ln>
        </p:spPr>
        <p:txBody>
          <a:bodyPr spcFirstLastPara="1" wrap="square" lIns="0" tIns="0" rIns="0" bIns="0" anchor="t" anchorCtr="0">
            <a:spAutoFit/>
          </a:bodyPr>
          <a:lstStyle/>
          <a:p>
            <a:pPr>
              <a:lnSpc>
                <a:spcPct val="80000"/>
              </a:lnSpc>
            </a:pPr>
            <a:r>
              <a:rPr lang="en" sz="2000" dirty="0"/>
              <a:t>Multimodal Data Analytics</a:t>
            </a:r>
            <a:endParaRPr sz="2000" dirty="0"/>
          </a:p>
        </p:txBody>
      </p:sp>
      <p:sp>
        <p:nvSpPr>
          <p:cNvPr id="172" name="Google Shape;172;p20"/>
          <p:cNvSpPr txBox="1"/>
          <p:nvPr/>
        </p:nvSpPr>
        <p:spPr>
          <a:xfrm>
            <a:off x="1827616" y="4258216"/>
            <a:ext cx="3328000" cy="246221"/>
          </a:xfrm>
          <a:prstGeom prst="rect">
            <a:avLst/>
          </a:prstGeom>
          <a:noFill/>
          <a:ln>
            <a:noFill/>
          </a:ln>
        </p:spPr>
        <p:txBody>
          <a:bodyPr spcFirstLastPara="1" wrap="square" lIns="0" tIns="0" rIns="0" bIns="0" anchor="t" anchorCtr="0">
            <a:spAutoFit/>
          </a:bodyPr>
          <a:lstStyle/>
          <a:p>
            <a:pPr>
              <a:lnSpc>
                <a:spcPct val="80000"/>
              </a:lnSpc>
            </a:pPr>
            <a:r>
              <a:rPr lang="en" sz="2000"/>
              <a:t>Patient Deduplication</a:t>
            </a:r>
            <a:endParaRPr sz="2000"/>
          </a:p>
        </p:txBody>
      </p:sp>
      <p:sp>
        <p:nvSpPr>
          <p:cNvPr id="173" name="Google Shape;173;p20"/>
          <p:cNvSpPr txBox="1"/>
          <p:nvPr/>
        </p:nvSpPr>
        <p:spPr>
          <a:xfrm>
            <a:off x="1827616" y="5253288"/>
            <a:ext cx="3153600" cy="492443"/>
          </a:xfrm>
          <a:prstGeom prst="rect">
            <a:avLst/>
          </a:prstGeom>
          <a:noFill/>
          <a:ln>
            <a:noFill/>
          </a:ln>
        </p:spPr>
        <p:txBody>
          <a:bodyPr spcFirstLastPara="1" wrap="square" lIns="0" tIns="0" rIns="0" bIns="0" anchor="t" anchorCtr="0">
            <a:spAutoFit/>
          </a:bodyPr>
          <a:lstStyle/>
          <a:p>
            <a:pPr>
              <a:lnSpc>
                <a:spcPct val="80000"/>
              </a:lnSpc>
            </a:pPr>
            <a:r>
              <a:rPr lang="en" sz="2000"/>
              <a:t>Prospective Observational Linkage</a:t>
            </a:r>
            <a:endParaRPr sz="2000"/>
          </a:p>
        </p:txBody>
      </p:sp>
      <p:pic>
        <p:nvPicPr>
          <p:cNvPr id="174" name="Google Shape;174;p20"/>
          <p:cNvPicPr preferRelativeResize="0"/>
          <p:nvPr/>
        </p:nvPicPr>
        <p:blipFill rotWithShape="1">
          <a:blip r:embed="rId6">
            <a:alphaModFix/>
          </a:blip>
          <a:srcRect/>
          <a:stretch/>
        </p:blipFill>
        <p:spPr>
          <a:xfrm>
            <a:off x="1202329" y="3518545"/>
            <a:ext cx="502725" cy="502725"/>
          </a:xfrm>
          <a:prstGeom prst="rect">
            <a:avLst/>
          </a:prstGeom>
          <a:noFill/>
          <a:ln>
            <a:noFill/>
          </a:ln>
        </p:spPr>
      </p:pic>
      <p:pic>
        <p:nvPicPr>
          <p:cNvPr id="175" name="Google Shape;175;p20"/>
          <p:cNvPicPr preferRelativeResize="0"/>
          <p:nvPr/>
        </p:nvPicPr>
        <p:blipFill rotWithShape="1">
          <a:blip r:embed="rId6">
            <a:alphaModFix/>
          </a:blip>
          <a:srcRect/>
          <a:stretch/>
        </p:blipFill>
        <p:spPr>
          <a:xfrm>
            <a:off x="1202329" y="4106715"/>
            <a:ext cx="502725" cy="502725"/>
          </a:xfrm>
          <a:prstGeom prst="rect">
            <a:avLst/>
          </a:prstGeom>
          <a:noFill/>
          <a:ln>
            <a:noFill/>
          </a:ln>
        </p:spPr>
      </p:pic>
      <p:pic>
        <p:nvPicPr>
          <p:cNvPr id="176" name="Google Shape;176;p20"/>
          <p:cNvPicPr preferRelativeResize="0"/>
          <p:nvPr/>
        </p:nvPicPr>
        <p:blipFill rotWithShape="1">
          <a:blip r:embed="rId6">
            <a:alphaModFix/>
          </a:blip>
          <a:srcRect/>
          <a:stretch/>
        </p:blipFill>
        <p:spPr>
          <a:xfrm>
            <a:off x="1202329" y="5333857"/>
            <a:ext cx="502725" cy="502725"/>
          </a:xfrm>
          <a:prstGeom prst="rect">
            <a:avLst/>
          </a:prstGeom>
          <a:noFill/>
          <a:ln>
            <a:noFill/>
          </a:ln>
        </p:spPr>
      </p:pic>
      <p:pic>
        <p:nvPicPr>
          <p:cNvPr id="177" name="Google Shape;177;p20"/>
          <p:cNvPicPr preferRelativeResize="0"/>
          <p:nvPr/>
        </p:nvPicPr>
        <p:blipFill rotWithShape="1">
          <a:blip r:embed="rId6">
            <a:alphaModFix/>
          </a:blip>
          <a:srcRect/>
          <a:stretch/>
        </p:blipFill>
        <p:spPr>
          <a:xfrm>
            <a:off x="1202329" y="4694886"/>
            <a:ext cx="502725" cy="502725"/>
          </a:xfrm>
          <a:prstGeom prst="rect">
            <a:avLst/>
          </a:prstGeom>
          <a:noFill/>
          <a:ln>
            <a:noFill/>
          </a:ln>
        </p:spPr>
      </p:pic>
      <p:sp>
        <p:nvSpPr>
          <p:cNvPr id="178" name="Google Shape;178;p20"/>
          <p:cNvSpPr txBox="1">
            <a:spLocks noGrp="1"/>
          </p:cNvSpPr>
          <p:nvPr>
            <p:ph type="body" idx="4294967295"/>
          </p:nvPr>
        </p:nvSpPr>
        <p:spPr>
          <a:xfrm>
            <a:off x="934900" y="2255360"/>
            <a:ext cx="3540400" cy="1149600"/>
          </a:xfrm>
          <a:prstGeom prst="rect">
            <a:avLst/>
          </a:prstGeom>
          <a:noFill/>
          <a:ln>
            <a:noFill/>
          </a:ln>
        </p:spPr>
        <p:txBody>
          <a:bodyPr spcFirstLastPara="1" vert="horz" wrap="square" lIns="91433" tIns="45700" rIns="91433" bIns="45700" rtlCol="0" anchor="t" anchorCtr="0">
            <a:normAutofit lnSpcReduction="10000"/>
          </a:bodyPr>
          <a:lstStyle/>
          <a:p>
            <a:pPr marL="135463" indent="0">
              <a:spcBef>
                <a:spcPts val="1067"/>
              </a:spcBef>
              <a:buSzPts val="2000"/>
              <a:buNone/>
            </a:pPr>
            <a:r>
              <a:rPr lang="en" sz="2267" b="1" dirty="0">
                <a:solidFill>
                  <a:srgbClr val="000000"/>
                </a:solidFill>
                <a:latin typeface="Arial"/>
                <a:ea typeface="Arial"/>
                <a:cs typeface="Arial"/>
                <a:sym typeface="Arial"/>
              </a:rPr>
              <a:t>PPRL enables key scientific requirements:</a:t>
            </a:r>
            <a:endParaRPr sz="2267" b="1" dirty="0">
              <a:solidFill>
                <a:srgbClr val="000000"/>
              </a:solidFill>
              <a:latin typeface="Arial"/>
              <a:ea typeface="Arial"/>
              <a:cs typeface="Arial"/>
              <a:sym typeface="Arial"/>
            </a:endParaRPr>
          </a:p>
        </p:txBody>
      </p:sp>
      <p:sp>
        <p:nvSpPr>
          <p:cNvPr id="179" name="Google Shape;179;p20"/>
          <p:cNvSpPr txBox="1">
            <a:spLocks noGrp="1"/>
          </p:cNvSpPr>
          <p:nvPr>
            <p:ph type="body" idx="4294967295"/>
          </p:nvPr>
        </p:nvSpPr>
        <p:spPr>
          <a:xfrm>
            <a:off x="355473" y="1146276"/>
            <a:ext cx="11557200" cy="544400"/>
          </a:xfrm>
          <a:prstGeom prst="rect">
            <a:avLst/>
          </a:prstGeom>
          <a:noFill/>
          <a:ln>
            <a:noFill/>
          </a:ln>
        </p:spPr>
        <p:txBody>
          <a:bodyPr spcFirstLastPara="1" vert="horz" wrap="square" lIns="91433" tIns="45700" rIns="91433" bIns="45700" rtlCol="0" anchor="t" anchorCtr="0">
            <a:normAutofit/>
          </a:bodyPr>
          <a:lstStyle/>
          <a:p>
            <a:pPr marL="0" indent="0" algn="ctr">
              <a:spcBef>
                <a:spcPts val="1067"/>
              </a:spcBef>
              <a:buSzPts val="2000"/>
              <a:buNone/>
            </a:pPr>
            <a:r>
              <a:rPr lang="en" sz="2133" dirty="0">
                <a:solidFill>
                  <a:srgbClr val="3F3F3F"/>
                </a:solidFill>
                <a:latin typeface="Arial"/>
                <a:ea typeface="Arial"/>
                <a:cs typeface="Arial"/>
                <a:sym typeface="Arial"/>
              </a:rPr>
              <a:t>PPRL: Method to generate de-identified patient keys “hashes”, retaining data linkability.</a:t>
            </a:r>
            <a:endParaRPr dirty="0">
              <a:latin typeface="Arial"/>
              <a:ea typeface="Arial"/>
              <a:cs typeface="Arial"/>
              <a:sym typeface="Arial"/>
            </a:endParaRPr>
          </a:p>
        </p:txBody>
      </p:sp>
    </p:spTree>
    <p:extLst>
      <p:ext uri="{BB962C8B-B14F-4D97-AF65-F5344CB8AC3E}">
        <p14:creationId xmlns:p14="http://schemas.microsoft.com/office/powerpoint/2010/main" val="334240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ct val="88888"/>
            </a:pPr>
            <a:r>
              <a:rPr lang="en" sz="4800" b="1" dirty="0">
                <a:solidFill>
                  <a:schemeClr val="bg1">
                    <a:lumMod val="65000"/>
                  </a:schemeClr>
                </a:solidFill>
              </a:rPr>
              <a:t>Privacy Preserving Record Linkage</a:t>
            </a:r>
            <a:endParaRPr sz="4800" b="1" dirty="0">
              <a:solidFill>
                <a:schemeClr val="bg1">
                  <a:lumMod val="65000"/>
                </a:schemeClr>
              </a:solidFill>
              <a:latin typeface="Arial"/>
              <a:ea typeface="Arial"/>
              <a:cs typeface="Arial"/>
              <a:sym typeface="Aria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grpSp>
        <p:nvGrpSpPr>
          <p:cNvPr id="31" name="Group 30">
            <a:extLst>
              <a:ext uri="{FF2B5EF4-FFF2-40B4-BE49-F238E27FC236}">
                <a16:creationId xmlns:a16="http://schemas.microsoft.com/office/drawing/2014/main" id="{D7E77451-EBD8-41F5-BE6A-6E7536CB96D6}"/>
              </a:ext>
            </a:extLst>
          </p:cNvPr>
          <p:cNvGrpSpPr/>
          <p:nvPr/>
        </p:nvGrpSpPr>
        <p:grpSpPr>
          <a:xfrm>
            <a:off x="8591788" y="2628405"/>
            <a:ext cx="3218693" cy="2711826"/>
            <a:chOff x="4431759" y="978009"/>
            <a:chExt cx="4003137" cy="3189969"/>
          </a:xfrm>
        </p:grpSpPr>
        <p:cxnSp>
          <p:nvCxnSpPr>
            <p:cNvPr id="32" name="Straight Connector 31">
              <a:extLst>
                <a:ext uri="{FF2B5EF4-FFF2-40B4-BE49-F238E27FC236}">
                  <a16:creationId xmlns:a16="http://schemas.microsoft.com/office/drawing/2014/main" id="{E80C2DBC-B768-4C40-9FC6-12B68CE23ACA}"/>
                </a:ext>
              </a:extLst>
            </p:cNvPr>
            <p:cNvCxnSpPr>
              <a:cxnSpLocks/>
            </p:cNvCxnSpPr>
            <p:nvPr/>
          </p:nvCxnSpPr>
          <p:spPr>
            <a:xfrm>
              <a:off x="6203312" y="1362867"/>
              <a:ext cx="0" cy="2133453"/>
            </a:xfrm>
            <a:prstGeom prst="line">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C03D37-E47A-43E3-A474-BEDC7118FE15}"/>
                </a:ext>
              </a:extLst>
            </p:cNvPr>
            <p:cNvCxnSpPr>
              <a:cxnSpLocks/>
            </p:cNvCxnSpPr>
            <p:nvPr/>
          </p:nvCxnSpPr>
          <p:spPr>
            <a:xfrm flipH="1">
              <a:off x="5895973" y="3513149"/>
              <a:ext cx="1082637" cy="0"/>
            </a:xfrm>
            <a:prstGeom prst="line">
              <a:avLst/>
            </a:prstGeom>
            <a:ln w="889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0E6DAD-1CB7-44C8-B50C-1DCECD00A569}"/>
                </a:ext>
              </a:extLst>
            </p:cNvPr>
            <p:cNvCxnSpPr>
              <a:cxnSpLocks/>
            </p:cNvCxnSpPr>
            <p:nvPr/>
          </p:nvCxnSpPr>
          <p:spPr>
            <a:xfrm>
              <a:off x="6667519" y="1362867"/>
              <a:ext cx="0" cy="2133453"/>
            </a:xfrm>
            <a:prstGeom prst="line">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716DF44B-FBF4-412D-B0B2-2190B3CDA048}"/>
                </a:ext>
              </a:extLst>
            </p:cNvPr>
            <p:cNvSpPr/>
            <p:nvPr/>
          </p:nvSpPr>
          <p:spPr>
            <a:xfrm>
              <a:off x="6131675" y="1414826"/>
              <a:ext cx="617878" cy="593661"/>
            </a:xfrm>
            <a:prstGeom prst="ellipse">
              <a:avLst/>
            </a:prstGeom>
            <a:solidFill>
              <a:schemeClr val="bg1"/>
            </a:solidFill>
            <a:ln w="889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9D91DCC-E4E1-4DB4-8108-04CEBF1479C6}"/>
                </a:ext>
              </a:extLst>
            </p:cNvPr>
            <p:cNvGrpSpPr/>
            <p:nvPr/>
          </p:nvGrpSpPr>
          <p:grpSpPr>
            <a:xfrm>
              <a:off x="4431759" y="3680512"/>
              <a:ext cx="4003137" cy="487466"/>
              <a:chOff x="4431759" y="3680512"/>
              <a:chExt cx="4003137" cy="487466"/>
            </a:xfrm>
          </p:grpSpPr>
          <p:sp>
            <p:nvSpPr>
              <p:cNvPr id="48" name="Rectangle 47">
                <a:extLst>
                  <a:ext uri="{FF2B5EF4-FFF2-40B4-BE49-F238E27FC236}">
                    <a16:creationId xmlns:a16="http://schemas.microsoft.com/office/drawing/2014/main" id="{55E3B566-5326-4B12-968B-529F4E817F74}"/>
                  </a:ext>
                </a:extLst>
              </p:cNvPr>
              <p:cNvSpPr/>
              <p:nvPr/>
            </p:nvSpPr>
            <p:spPr>
              <a:xfrm>
                <a:off x="4827016" y="3915422"/>
                <a:ext cx="3225644" cy="252556"/>
              </a:xfrm>
              <a:prstGeom prst="rect">
                <a:avLst/>
              </a:prstGeom>
              <a:solidFill>
                <a:srgbClr val="FFFFFF"/>
              </a:solidFill>
              <a:ln w="88900"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1677101C-5D2E-4DFC-AE4F-E2E6CAD50C31}"/>
                  </a:ext>
                </a:extLst>
              </p:cNvPr>
              <p:cNvGrpSpPr/>
              <p:nvPr/>
            </p:nvGrpSpPr>
            <p:grpSpPr>
              <a:xfrm>
                <a:off x="4431759" y="3680512"/>
                <a:ext cx="1986096" cy="436159"/>
                <a:chOff x="4431759" y="3680512"/>
                <a:chExt cx="1986096" cy="436159"/>
              </a:xfrm>
            </p:grpSpPr>
            <p:sp>
              <p:nvSpPr>
                <p:cNvPr id="53" name="Arc 52">
                  <a:extLst>
                    <a:ext uri="{FF2B5EF4-FFF2-40B4-BE49-F238E27FC236}">
                      <a16:creationId xmlns:a16="http://schemas.microsoft.com/office/drawing/2014/main" id="{C6D654E7-AE41-4586-8F65-93D4D6DC7BDD}"/>
                    </a:ext>
                  </a:extLst>
                </p:cNvPr>
                <p:cNvSpPr/>
                <p:nvPr/>
              </p:nvSpPr>
              <p:spPr>
                <a:xfrm>
                  <a:off x="4431759" y="3680512"/>
                  <a:ext cx="1986096" cy="436159"/>
                </a:xfrm>
                <a:prstGeom prst="arc">
                  <a:avLst>
                    <a:gd name="adj1" fmla="val 15864495"/>
                    <a:gd name="adj2" fmla="val 0"/>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D409B8F-37CF-465A-81CB-5DCAAE65AF2E}"/>
                    </a:ext>
                  </a:extLst>
                </p:cNvPr>
                <p:cNvCxnSpPr>
                  <a:cxnSpLocks/>
                </p:cNvCxnSpPr>
                <p:nvPr/>
              </p:nvCxnSpPr>
              <p:spPr>
                <a:xfrm>
                  <a:off x="5388308" y="3680512"/>
                  <a:ext cx="0" cy="224163"/>
                </a:xfrm>
                <a:prstGeom prst="line">
                  <a:avLst/>
                </a:prstGeom>
                <a:ln w="889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5D6B836-7171-4858-8A30-125A18EFBCBD}"/>
                  </a:ext>
                </a:extLst>
              </p:cNvPr>
              <p:cNvGrpSpPr/>
              <p:nvPr/>
            </p:nvGrpSpPr>
            <p:grpSpPr>
              <a:xfrm flipH="1">
                <a:off x="6448800" y="3680512"/>
                <a:ext cx="1986096" cy="436159"/>
                <a:chOff x="4431759" y="3680512"/>
                <a:chExt cx="1986096" cy="436159"/>
              </a:xfrm>
            </p:grpSpPr>
            <p:sp>
              <p:nvSpPr>
                <p:cNvPr id="51" name="Arc 50">
                  <a:extLst>
                    <a:ext uri="{FF2B5EF4-FFF2-40B4-BE49-F238E27FC236}">
                      <a16:creationId xmlns:a16="http://schemas.microsoft.com/office/drawing/2014/main" id="{ECFEFC8E-6D6C-4C8F-A47C-B1519F42F571}"/>
                    </a:ext>
                  </a:extLst>
                </p:cNvPr>
                <p:cNvSpPr/>
                <p:nvPr/>
              </p:nvSpPr>
              <p:spPr>
                <a:xfrm>
                  <a:off x="4431759" y="3680512"/>
                  <a:ext cx="1986096" cy="436159"/>
                </a:xfrm>
                <a:prstGeom prst="arc">
                  <a:avLst>
                    <a:gd name="adj1" fmla="val 15864495"/>
                    <a:gd name="adj2" fmla="val 0"/>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0C75AC18-596F-436E-8B61-7A21C2AC6A26}"/>
                    </a:ext>
                  </a:extLst>
                </p:cNvPr>
                <p:cNvCxnSpPr>
                  <a:cxnSpLocks/>
                </p:cNvCxnSpPr>
                <p:nvPr/>
              </p:nvCxnSpPr>
              <p:spPr>
                <a:xfrm>
                  <a:off x="5388308" y="3680512"/>
                  <a:ext cx="0" cy="224163"/>
                </a:xfrm>
                <a:prstGeom prst="line">
                  <a:avLst/>
                </a:prstGeom>
                <a:ln w="889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37" name="Right Brace 36">
              <a:extLst>
                <a:ext uri="{FF2B5EF4-FFF2-40B4-BE49-F238E27FC236}">
                  <a16:creationId xmlns:a16="http://schemas.microsoft.com/office/drawing/2014/main" id="{3C373F06-8857-4170-8D57-0271DC2900FD}"/>
                </a:ext>
              </a:extLst>
            </p:cNvPr>
            <p:cNvSpPr/>
            <p:nvPr/>
          </p:nvSpPr>
          <p:spPr>
            <a:xfrm rot="16200000">
              <a:off x="6004910" y="162017"/>
              <a:ext cx="878626" cy="2510609"/>
            </a:xfrm>
            <a:prstGeom prst="rightBrace">
              <a:avLst>
                <a:gd name="adj1" fmla="val 51404"/>
                <a:gd name="adj2" fmla="val 50000"/>
              </a:avLst>
            </a:prstGeom>
            <a:ln w="889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a:extLst>
                <a:ext uri="{FF2B5EF4-FFF2-40B4-BE49-F238E27FC236}">
                  <a16:creationId xmlns:a16="http://schemas.microsoft.com/office/drawing/2014/main" id="{0D706280-370F-4C91-850B-4479F8625CE7}"/>
                </a:ext>
              </a:extLst>
            </p:cNvPr>
            <p:cNvGrpSpPr/>
            <p:nvPr/>
          </p:nvGrpSpPr>
          <p:grpSpPr>
            <a:xfrm>
              <a:off x="7310487" y="1844439"/>
              <a:ext cx="771190" cy="1410454"/>
              <a:chOff x="7175320" y="1792751"/>
              <a:chExt cx="771190" cy="1410454"/>
            </a:xfrm>
          </p:grpSpPr>
          <p:sp>
            <p:nvSpPr>
              <p:cNvPr id="44" name="Block Arc 43">
                <a:extLst>
                  <a:ext uri="{FF2B5EF4-FFF2-40B4-BE49-F238E27FC236}">
                    <a16:creationId xmlns:a16="http://schemas.microsoft.com/office/drawing/2014/main" id="{352BC86C-13CE-4AB0-89A5-95B790C095F8}"/>
                  </a:ext>
                </a:extLst>
              </p:cNvPr>
              <p:cNvSpPr/>
              <p:nvPr/>
            </p:nvSpPr>
            <p:spPr>
              <a:xfrm flipV="1">
                <a:off x="7175321" y="2576119"/>
                <a:ext cx="771189" cy="627086"/>
              </a:xfrm>
              <a:prstGeom prst="blockArc">
                <a:avLst>
                  <a:gd name="adj1" fmla="val 10896626"/>
                  <a:gd name="adj2" fmla="val 1905"/>
                  <a:gd name="adj3" fmla="val 15214"/>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FF"/>
                    </a:solidFill>
                  </a:ln>
                  <a:solidFill>
                    <a:schemeClr val="tx1"/>
                  </a:solidFill>
                </a:endParaRPr>
              </a:p>
            </p:txBody>
          </p:sp>
          <p:sp>
            <p:nvSpPr>
              <p:cNvPr id="45" name="Isosceles Triangle 44">
                <a:extLst>
                  <a:ext uri="{FF2B5EF4-FFF2-40B4-BE49-F238E27FC236}">
                    <a16:creationId xmlns:a16="http://schemas.microsoft.com/office/drawing/2014/main" id="{8A039170-0BBE-4A9B-8B46-753CB31BBFBF}"/>
                  </a:ext>
                </a:extLst>
              </p:cNvPr>
              <p:cNvSpPr/>
              <p:nvPr/>
            </p:nvSpPr>
            <p:spPr>
              <a:xfrm>
                <a:off x="7175320" y="1955581"/>
                <a:ext cx="771190" cy="950246"/>
              </a:xfrm>
              <a:prstGeom prst="triangle">
                <a:avLst>
                  <a:gd name="adj" fmla="val 51455"/>
                </a:avLst>
              </a:prstGeom>
              <a:noFill/>
              <a:ln w="79375"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B454649-9B13-4F68-AF2E-E5DDE69F8F93}"/>
                  </a:ext>
                </a:extLst>
              </p:cNvPr>
              <p:cNvCxnSpPr>
                <a:cxnSpLocks/>
              </p:cNvCxnSpPr>
              <p:nvPr/>
            </p:nvCxnSpPr>
            <p:spPr>
              <a:xfrm>
                <a:off x="7556406" y="2020148"/>
                <a:ext cx="3768" cy="885679"/>
              </a:xfrm>
              <a:prstGeom prst="line">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A4200A72-3181-4CCE-9C17-55B201D843F7}"/>
                  </a:ext>
                </a:extLst>
              </p:cNvPr>
              <p:cNvSpPr/>
              <p:nvPr/>
            </p:nvSpPr>
            <p:spPr>
              <a:xfrm>
                <a:off x="7406445" y="1792751"/>
                <a:ext cx="308940" cy="296831"/>
              </a:xfrm>
              <a:prstGeom prst="ellipse">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722B65C-1DE9-4194-9C93-BD8956CC780B}"/>
                </a:ext>
              </a:extLst>
            </p:cNvPr>
            <p:cNvGrpSpPr/>
            <p:nvPr/>
          </p:nvGrpSpPr>
          <p:grpSpPr>
            <a:xfrm>
              <a:off x="4826686" y="1809448"/>
              <a:ext cx="771190" cy="1410454"/>
              <a:chOff x="7175320" y="1792751"/>
              <a:chExt cx="771190" cy="1410454"/>
            </a:xfrm>
          </p:grpSpPr>
          <p:sp>
            <p:nvSpPr>
              <p:cNvPr id="40" name="Block Arc 39">
                <a:extLst>
                  <a:ext uri="{FF2B5EF4-FFF2-40B4-BE49-F238E27FC236}">
                    <a16:creationId xmlns:a16="http://schemas.microsoft.com/office/drawing/2014/main" id="{17CA7CEC-2887-4046-A97E-71A8A82D4269}"/>
                  </a:ext>
                </a:extLst>
              </p:cNvPr>
              <p:cNvSpPr/>
              <p:nvPr/>
            </p:nvSpPr>
            <p:spPr>
              <a:xfrm flipV="1">
                <a:off x="7175321" y="2576119"/>
                <a:ext cx="771189" cy="627086"/>
              </a:xfrm>
              <a:prstGeom prst="blockArc">
                <a:avLst>
                  <a:gd name="adj1" fmla="val 10896626"/>
                  <a:gd name="adj2" fmla="val 1905"/>
                  <a:gd name="adj3" fmla="val 15214"/>
                </a:avLst>
              </a:prstGeom>
              <a:solidFill>
                <a:schemeClr val="bg1">
                  <a:lumMod val="85000"/>
                </a:schemeClr>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FF"/>
                    </a:solidFill>
                  </a:ln>
                  <a:solidFill>
                    <a:schemeClr val="tx1"/>
                  </a:solidFill>
                </a:endParaRPr>
              </a:p>
            </p:txBody>
          </p:sp>
          <p:sp>
            <p:nvSpPr>
              <p:cNvPr id="41" name="Isosceles Triangle 40">
                <a:extLst>
                  <a:ext uri="{FF2B5EF4-FFF2-40B4-BE49-F238E27FC236}">
                    <a16:creationId xmlns:a16="http://schemas.microsoft.com/office/drawing/2014/main" id="{5628EF12-7277-4E02-998D-2688F2033843}"/>
                  </a:ext>
                </a:extLst>
              </p:cNvPr>
              <p:cNvSpPr/>
              <p:nvPr/>
            </p:nvSpPr>
            <p:spPr>
              <a:xfrm>
                <a:off x="7175320" y="1955581"/>
                <a:ext cx="771190" cy="950246"/>
              </a:xfrm>
              <a:prstGeom prst="triangle">
                <a:avLst>
                  <a:gd name="adj" fmla="val 51455"/>
                </a:avLst>
              </a:prstGeom>
              <a:noFill/>
              <a:ln w="79375" cap="rnd">
                <a:solidFill>
                  <a:schemeClr val="bg1">
                    <a:lumMod val="8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92559BC-33F9-4E68-8A7E-FD69E913AD25}"/>
                  </a:ext>
                </a:extLst>
              </p:cNvPr>
              <p:cNvCxnSpPr>
                <a:cxnSpLocks/>
              </p:cNvCxnSpPr>
              <p:nvPr/>
            </p:nvCxnSpPr>
            <p:spPr>
              <a:xfrm>
                <a:off x="7556406" y="2020148"/>
                <a:ext cx="3768" cy="885679"/>
              </a:xfrm>
              <a:prstGeom prst="line">
                <a:avLst/>
              </a:pr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32AC84F3-4900-4B8E-A667-55753BC57AC2}"/>
                  </a:ext>
                </a:extLst>
              </p:cNvPr>
              <p:cNvSpPr/>
              <p:nvPr/>
            </p:nvSpPr>
            <p:spPr>
              <a:xfrm>
                <a:off x="7406445" y="1792751"/>
                <a:ext cx="308940" cy="296831"/>
              </a:xfrm>
              <a:prstGeom prst="ellipse">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 name="Can 5">
            <a:extLst>
              <a:ext uri="{FF2B5EF4-FFF2-40B4-BE49-F238E27FC236}">
                <a16:creationId xmlns:a16="http://schemas.microsoft.com/office/drawing/2014/main" id="{32F48435-DE6D-4D68-A594-6BF18D7187CD}"/>
              </a:ext>
            </a:extLst>
          </p:cNvPr>
          <p:cNvSpPr/>
          <p:nvPr/>
        </p:nvSpPr>
        <p:spPr>
          <a:xfrm>
            <a:off x="2913373" y="2873944"/>
            <a:ext cx="1073717" cy="823755"/>
          </a:xfrm>
          <a:prstGeom prst="can">
            <a:avLst/>
          </a:prstGeom>
          <a:solidFill>
            <a:srgbClr val="7B3C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N3C Sites</a:t>
            </a:r>
          </a:p>
        </p:txBody>
      </p:sp>
      <p:sp>
        <p:nvSpPr>
          <p:cNvPr id="56" name="TextBox 55">
            <a:extLst>
              <a:ext uri="{FF2B5EF4-FFF2-40B4-BE49-F238E27FC236}">
                <a16:creationId xmlns:a16="http://schemas.microsoft.com/office/drawing/2014/main" id="{3AF8E2E9-648E-468A-A84C-84AFFA12213A}"/>
              </a:ext>
            </a:extLst>
          </p:cNvPr>
          <p:cNvSpPr txBox="1"/>
          <p:nvPr/>
        </p:nvSpPr>
        <p:spPr>
          <a:xfrm>
            <a:off x="5407513" y="3131663"/>
            <a:ext cx="2303814" cy="338554"/>
          </a:xfrm>
          <a:prstGeom prst="rect">
            <a:avLst/>
          </a:prstGeom>
          <a:noFill/>
        </p:spPr>
        <p:txBody>
          <a:bodyPr wrap="square" rtlCol="0">
            <a:spAutoFit/>
          </a:bodyPr>
          <a:lstStyle/>
          <a:p>
            <a:r>
              <a:rPr lang="en-US" sz="1600" dirty="0">
                <a:solidFill>
                  <a:srgbClr val="22A4DE"/>
                </a:solidFill>
              </a:rPr>
              <a:t>Patient 123</a:t>
            </a:r>
          </a:p>
        </p:txBody>
      </p:sp>
      <p:sp>
        <p:nvSpPr>
          <p:cNvPr id="57" name="TextBox 56">
            <a:extLst>
              <a:ext uri="{FF2B5EF4-FFF2-40B4-BE49-F238E27FC236}">
                <a16:creationId xmlns:a16="http://schemas.microsoft.com/office/drawing/2014/main" id="{246A32F2-D83F-4742-ABDA-B1F230629E74}"/>
              </a:ext>
            </a:extLst>
          </p:cNvPr>
          <p:cNvSpPr txBox="1"/>
          <p:nvPr/>
        </p:nvSpPr>
        <p:spPr>
          <a:xfrm>
            <a:off x="4302479" y="2877450"/>
            <a:ext cx="866900" cy="279723"/>
          </a:xfrm>
          <a:prstGeom prst="rect">
            <a:avLst/>
          </a:prstGeom>
          <a:noFill/>
        </p:spPr>
        <p:txBody>
          <a:bodyPr wrap="square" rtlCol="0">
            <a:spAutoFit/>
          </a:bodyPr>
          <a:lstStyle/>
          <a:p>
            <a:r>
              <a:rPr lang="en-US" sz="1200" dirty="0" err="1"/>
              <a:t>PseudoID</a:t>
            </a:r>
            <a:endParaRPr lang="en-US" sz="1200" dirty="0">
              <a:solidFill>
                <a:srgbClr val="22A4DE"/>
              </a:solidFill>
            </a:endParaRPr>
          </a:p>
        </p:txBody>
      </p:sp>
      <p:sp>
        <p:nvSpPr>
          <p:cNvPr id="58" name="Can 11">
            <a:extLst>
              <a:ext uri="{FF2B5EF4-FFF2-40B4-BE49-F238E27FC236}">
                <a16:creationId xmlns:a16="http://schemas.microsoft.com/office/drawing/2014/main" id="{41460F1F-9909-4E20-90B2-CDFA1C166D3B}"/>
              </a:ext>
            </a:extLst>
          </p:cNvPr>
          <p:cNvSpPr/>
          <p:nvPr/>
        </p:nvSpPr>
        <p:spPr>
          <a:xfrm>
            <a:off x="2920491" y="3979284"/>
            <a:ext cx="1073717" cy="823755"/>
          </a:xfrm>
          <a:prstGeom prst="can">
            <a:avLst/>
          </a:prstGeom>
          <a:solidFill>
            <a:schemeClr val="accent3">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Omics Data</a:t>
            </a:r>
          </a:p>
        </p:txBody>
      </p:sp>
      <p:sp>
        <p:nvSpPr>
          <p:cNvPr id="59" name="Can 13">
            <a:extLst>
              <a:ext uri="{FF2B5EF4-FFF2-40B4-BE49-F238E27FC236}">
                <a16:creationId xmlns:a16="http://schemas.microsoft.com/office/drawing/2014/main" id="{90B90E6D-EE3A-4D1F-AC6A-BE05639333D3}"/>
              </a:ext>
            </a:extLst>
          </p:cNvPr>
          <p:cNvSpPr/>
          <p:nvPr/>
        </p:nvSpPr>
        <p:spPr>
          <a:xfrm>
            <a:off x="2920491" y="5031128"/>
            <a:ext cx="1073717" cy="823755"/>
          </a:xfrm>
          <a:prstGeom prst="can">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10000"/>
                  </a:schemeClr>
                </a:solidFill>
              </a:rPr>
              <a:t>Imaging Date</a:t>
            </a:r>
          </a:p>
        </p:txBody>
      </p:sp>
      <p:sp>
        <p:nvSpPr>
          <p:cNvPr id="60" name="TextBox 59">
            <a:extLst>
              <a:ext uri="{FF2B5EF4-FFF2-40B4-BE49-F238E27FC236}">
                <a16:creationId xmlns:a16="http://schemas.microsoft.com/office/drawing/2014/main" id="{E5C5EDC9-AD8A-47F1-8E2C-4D80D676F1B5}"/>
              </a:ext>
            </a:extLst>
          </p:cNvPr>
          <p:cNvSpPr txBox="1"/>
          <p:nvPr/>
        </p:nvSpPr>
        <p:spPr>
          <a:xfrm>
            <a:off x="4302479" y="3993730"/>
            <a:ext cx="866900" cy="279723"/>
          </a:xfrm>
          <a:prstGeom prst="rect">
            <a:avLst/>
          </a:prstGeom>
          <a:noFill/>
        </p:spPr>
        <p:txBody>
          <a:bodyPr wrap="square" rtlCol="0">
            <a:spAutoFit/>
          </a:bodyPr>
          <a:lstStyle/>
          <a:p>
            <a:r>
              <a:rPr lang="en-US" sz="1200" dirty="0" err="1"/>
              <a:t>PseudoID</a:t>
            </a:r>
            <a:endParaRPr lang="en-US" sz="1200" dirty="0">
              <a:solidFill>
                <a:srgbClr val="22A4DE"/>
              </a:solidFill>
            </a:endParaRPr>
          </a:p>
        </p:txBody>
      </p:sp>
      <p:cxnSp>
        <p:nvCxnSpPr>
          <p:cNvPr id="61" name="Straight Arrow Connector 60">
            <a:extLst>
              <a:ext uri="{FF2B5EF4-FFF2-40B4-BE49-F238E27FC236}">
                <a16:creationId xmlns:a16="http://schemas.microsoft.com/office/drawing/2014/main" id="{2BBD5555-F10E-4DF3-99A6-68CE02A45CB0}"/>
              </a:ext>
            </a:extLst>
          </p:cNvPr>
          <p:cNvCxnSpPr>
            <a:cxnSpLocks/>
          </p:cNvCxnSpPr>
          <p:nvPr/>
        </p:nvCxnSpPr>
        <p:spPr>
          <a:xfrm>
            <a:off x="4212405" y="3291367"/>
            <a:ext cx="1167318"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17C6A6A9-2B4A-41EE-81BF-DEFC337962D8}"/>
              </a:ext>
            </a:extLst>
          </p:cNvPr>
          <p:cNvCxnSpPr>
            <a:cxnSpLocks/>
          </p:cNvCxnSpPr>
          <p:nvPr/>
        </p:nvCxnSpPr>
        <p:spPr>
          <a:xfrm>
            <a:off x="4203736" y="4407647"/>
            <a:ext cx="1167318"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FC180743-B020-4B00-AE5D-25700A893441}"/>
              </a:ext>
            </a:extLst>
          </p:cNvPr>
          <p:cNvCxnSpPr>
            <a:cxnSpLocks/>
          </p:cNvCxnSpPr>
          <p:nvPr/>
        </p:nvCxnSpPr>
        <p:spPr>
          <a:xfrm>
            <a:off x="4203736" y="5518868"/>
            <a:ext cx="1167318"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3906554E-C8F9-4B0B-BFA5-9270D244F179}"/>
              </a:ext>
            </a:extLst>
          </p:cNvPr>
          <p:cNvSpPr txBox="1"/>
          <p:nvPr/>
        </p:nvSpPr>
        <p:spPr>
          <a:xfrm>
            <a:off x="4302479" y="5104951"/>
            <a:ext cx="866900" cy="279723"/>
          </a:xfrm>
          <a:prstGeom prst="rect">
            <a:avLst/>
          </a:prstGeom>
          <a:noFill/>
        </p:spPr>
        <p:txBody>
          <a:bodyPr wrap="square" rtlCol="0">
            <a:spAutoFit/>
          </a:bodyPr>
          <a:lstStyle/>
          <a:p>
            <a:r>
              <a:rPr lang="en-US" sz="1200" dirty="0" err="1"/>
              <a:t>PseudoID</a:t>
            </a:r>
            <a:endParaRPr lang="en-US" sz="1200" dirty="0">
              <a:solidFill>
                <a:srgbClr val="22A4DE"/>
              </a:solidFill>
            </a:endParaRPr>
          </a:p>
        </p:txBody>
      </p:sp>
      <p:sp>
        <p:nvSpPr>
          <p:cNvPr id="65" name="TextBox 64">
            <a:extLst>
              <a:ext uri="{FF2B5EF4-FFF2-40B4-BE49-F238E27FC236}">
                <a16:creationId xmlns:a16="http://schemas.microsoft.com/office/drawing/2014/main" id="{522FF890-D68C-44B5-9834-7495B41ADC89}"/>
              </a:ext>
            </a:extLst>
          </p:cNvPr>
          <p:cNvSpPr txBox="1"/>
          <p:nvPr/>
        </p:nvSpPr>
        <p:spPr>
          <a:xfrm>
            <a:off x="5407513" y="4197854"/>
            <a:ext cx="2303814" cy="338554"/>
          </a:xfrm>
          <a:prstGeom prst="rect">
            <a:avLst/>
          </a:prstGeom>
          <a:noFill/>
        </p:spPr>
        <p:txBody>
          <a:bodyPr wrap="square" rtlCol="0">
            <a:spAutoFit/>
          </a:bodyPr>
          <a:lstStyle/>
          <a:p>
            <a:r>
              <a:rPr lang="en-US" sz="1600" dirty="0">
                <a:solidFill>
                  <a:srgbClr val="22A4DE"/>
                </a:solidFill>
              </a:rPr>
              <a:t>Patient 456</a:t>
            </a:r>
          </a:p>
        </p:txBody>
      </p:sp>
      <p:sp>
        <p:nvSpPr>
          <p:cNvPr id="66" name="TextBox 65">
            <a:extLst>
              <a:ext uri="{FF2B5EF4-FFF2-40B4-BE49-F238E27FC236}">
                <a16:creationId xmlns:a16="http://schemas.microsoft.com/office/drawing/2014/main" id="{B99FDA3B-B429-4C28-8690-250C59838BF1}"/>
              </a:ext>
            </a:extLst>
          </p:cNvPr>
          <p:cNvSpPr txBox="1"/>
          <p:nvPr/>
        </p:nvSpPr>
        <p:spPr>
          <a:xfrm>
            <a:off x="5407513" y="5314174"/>
            <a:ext cx="2303814" cy="338554"/>
          </a:xfrm>
          <a:prstGeom prst="rect">
            <a:avLst/>
          </a:prstGeom>
          <a:noFill/>
        </p:spPr>
        <p:txBody>
          <a:bodyPr wrap="square" rtlCol="0">
            <a:spAutoFit/>
          </a:bodyPr>
          <a:lstStyle/>
          <a:p>
            <a:r>
              <a:rPr lang="en-US" sz="1600" dirty="0">
                <a:solidFill>
                  <a:srgbClr val="22A4DE"/>
                </a:solidFill>
              </a:rPr>
              <a:t>Patient 789</a:t>
            </a:r>
          </a:p>
        </p:txBody>
      </p:sp>
      <p:grpSp>
        <p:nvGrpSpPr>
          <p:cNvPr id="67" name="Group 66">
            <a:extLst>
              <a:ext uri="{FF2B5EF4-FFF2-40B4-BE49-F238E27FC236}">
                <a16:creationId xmlns:a16="http://schemas.microsoft.com/office/drawing/2014/main" id="{A7461E5F-5F9D-45D9-B552-B069B3C9F265}"/>
              </a:ext>
            </a:extLst>
          </p:cNvPr>
          <p:cNvGrpSpPr/>
          <p:nvPr/>
        </p:nvGrpSpPr>
        <p:grpSpPr>
          <a:xfrm>
            <a:off x="538219" y="2999748"/>
            <a:ext cx="1660213" cy="1752284"/>
            <a:chOff x="514106" y="2783736"/>
            <a:chExt cx="1660213" cy="1752284"/>
          </a:xfrm>
        </p:grpSpPr>
        <p:sp>
          <p:nvSpPr>
            <p:cNvPr id="68" name="Rectangle 67">
              <a:extLst>
                <a:ext uri="{FF2B5EF4-FFF2-40B4-BE49-F238E27FC236}">
                  <a16:creationId xmlns:a16="http://schemas.microsoft.com/office/drawing/2014/main" id="{3F050B0A-2FFE-4EBB-824D-92375139D358}"/>
                </a:ext>
              </a:extLst>
            </p:cNvPr>
            <p:cNvSpPr/>
            <p:nvPr/>
          </p:nvSpPr>
          <p:spPr>
            <a:xfrm>
              <a:off x="514106" y="3612690"/>
              <a:ext cx="1660213" cy="923330"/>
            </a:xfrm>
            <a:prstGeom prst="rect">
              <a:avLst/>
            </a:prstGeom>
          </p:spPr>
          <p:txBody>
            <a:bodyPr wrap="square">
              <a:spAutoFit/>
            </a:bodyPr>
            <a:lstStyle/>
            <a:p>
              <a:pPr lvl="0" algn="ctr">
                <a:defRPr/>
              </a:pPr>
              <a:r>
                <a:rPr lang="pt-BR" dirty="0">
                  <a:solidFill>
                    <a:srgbClr val="FF0000"/>
                  </a:solidFill>
                </a:rPr>
                <a:t>Jon</a:t>
              </a:r>
              <a:r>
                <a:rPr lang="pt-BR" dirty="0">
                  <a:solidFill>
                    <a:schemeClr val="bg2">
                      <a:lumMod val="10000"/>
                    </a:schemeClr>
                  </a:solidFill>
                </a:rPr>
                <a:t>/</a:t>
              </a:r>
              <a:r>
                <a:rPr lang="pt-BR" dirty="0">
                  <a:solidFill>
                    <a:srgbClr val="FF0000"/>
                  </a:solidFill>
                </a:rPr>
                <a:t>John</a:t>
              </a:r>
              <a:r>
                <a:rPr lang="pt-BR" dirty="0">
                  <a:solidFill>
                    <a:schemeClr val="bg2">
                      <a:lumMod val="10000"/>
                    </a:schemeClr>
                  </a:solidFill>
                </a:rPr>
                <a:t> Smith </a:t>
              </a:r>
            </a:p>
            <a:p>
              <a:pPr lvl="0" algn="ctr">
                <a:defRPr/>
              </a:pPr>
              <a:r>
                <a:rPr lang="pt-BR" dirty="0">
                  <a:solidFill>
                    <a:schemeClr val="bg2">
                      <a:lumMod val="10000"/>
                    </a:schemeClr>
                  </a:solidFill>
                </a:rPr>
                <a:t>03/27/1945</a:t>
              </a:r>
            </a:p>
            <a:p>
              <a:pPr lvl="0" algn="ctr">
                <a:defRPr/>
              </a:pPr>
              <a:r>
                <a:rPr lang="pt-BR" dirty="0">
                  <a:solidFill>
                    <a:schemeClr val="bg2">
                      <a:lumMod val="10000"/>
                    </a:schemeClr>
                  </a:solidFill>
                </a:rPr>
                <a:t>Male</a:t>
              </a:r>
              <a:endParaRPr lang="en-US" dirty="0">
                <a:solidFill>
                  <a:schemeClr val="bg2">
                    <a:lumMod val="10000"/>
                  </a:schemeClr>
                </a:solidFill>
              </a:endParaRPr>
            </a:p>
          </p:txBody>
        </p:sp>
        <p:grpSp>
          <p:nvGrpSpPr>
            <p:cNvPr id="69" name="Group 68">
              <a:extLst>
                <a:ext uri="{FF2B5EF4-FFF2-40B4-BE49-F238E27FC236}">
                  <a16:creationId xmlns:a16="http://schemas.microsoft.com/office/drawing/2014/main" id="{56A20E29-AFB1-40CB-A1D5-9DD2A95EF1F3}"/>
                </a:ext>
              </a:extLst>
            </p:cNvPr>
            <p:cNvGrpSpPr/>
            <p:nvPr/>
          </p:nvGrpSpPr>
          <p:grpSpPr>
            <a:xfrm>
              <a:off x="1084142" y="2783736"/>
              <a:ext cx="426537" cy="850273"/>
              <a:chOff x="9610697" y="4989440"/>
              <a:chExt cx="452783" cy="902592"/>
            </a:xfrm>
            <a:solidFill>
              <a:srgbClr val="1E304C"/>
            </a:solidFill>
          </p:grpSpPr>
          <p:sp>
            <p:nvSpPr>
              <p:cNvPr id="70" name="Freeform 25">
                <a:extLst>
                  <a:ext uri="{FF2B5EF4-FFF2-40B4-BE49-F238E27FC236}">
                    <a16:creationId xmlns:a16="http://schemas.microsoft.com/office/drawing/2014/main" id="{483EF6DB-A7D7-4863-9526-40115E12D999}"/>
                  </a:ext>
                </a:extLst>
              </p:cNvPr>
              <p:cNvSpPr>
                <a:spLocks noEditPoints="1"/>
              </p:cNvSpPr>
              <p:nvPr/>
            </p:nvSpPr>
            <p:spPr bwMode="auto">
              <a:xfrm>
                <a:off x="9751387" y="4989440"/>
                <a:ext cx="170413" cy="170412"/>
              </a:xfrm>
              <a:custGeom>
                <a:avLst/>
                <a:gdLst>
                  <a:gd name="T0" fmla="*/ 23 w 46"/>
                  <a:gd name="T1" fmla="*/ 46 h 46"/>
                  <a:gd name="T2" fmla="*/ 0 w 46"/>
                  <a:gd name="T3" fmla="*/ 23 h 46"/>
                  <a:gd name="T4" fmla="*/ 23 w 46"/>
                  <a:gd name="T5" fmla="*/ 0 h 46"/>
                  <a:gd name="T6" fmla="*/ 46 w 46"/>
                  <a:gd name="T7" fmla="*/ 23 h 46"/>
                  <a:gd name="T8" fmla="*/ 23 w 46"/>
                  <a:gd name="T9" fmla="*/ 46 h 46"/>
                  <a:gd name="T10" fmla="*/ 23 w 46"/>
                  <a:gd name="T11" fmla="*/ 4 h 46"/>
                  <a:gd name="T12" fmla="*/ 5 w 46"/>
                  <a:gd name="T13" fmla="*/ 23 h 46"/>
                  <a:gd name="T14" fmla="*/ 23 w 46"/>
                  <a:gd name="T15" fmla="*/ 41 h 46"/>
                  <a:gd name="T16" fmla="*/ 41 w 46"/>
                  <a:gd name="T17" fmla="*/ 23 h 46"/>
                  <a:gd name="T18" fmla="*/ 23 w 46"/>
                  <a:gd name="T1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46"/>
                    </a:moveTo>
                    <a:cubicBezTo>
                      <a:pt x="10" y="46"/>
                      <a:pt x="0" y="35"/>
                      <a:pt x="0" y="23"/>
                    </a:cubicBezTo>
                    <a:cubicBezTo>
                      <a:pt x="0" y="10"/>
                      <a:pt x="10" y="0"/>
                      <a:pt x="23" y="0"/>
                    </a:cubicBezTo>
                    <a:cubicBezTo>
                      <a:pt x="36" y="0"/>
                      <a:pt x="46" y="10"/>
                      <a:pt x="46" y="23"/>
                    </a:cubicBezTo>
                    <a:cubicBezTo>
                      <a:pt x="46" y="35"/>
                      <a:pt x="36" y="46"/>
                      <a:pt x="23" y="46"/>
                    </a:cubicBezTo>
                    <a:close/>
                    <a:moveTo>
                      <a:pt x="23" y="4"/>
                    </a:moveTo>
                    <a:cubicBezTo>
                      <a:pt x="13" y="4"/>
                      <a:pt x="5" y="13"/>
                      <a:pt x="5" y="23"/>
                    </a:cubicBezTo>
                    <a:cubicBezTo>
                      <a:pt x="5" y="33"/>
                      <a:pt x="13" y="41"/>
                      <a:pt x="23" y="41"/>
                    </a:cubicBezTo>
                    <a:cubicBezTo>
                      <a:pt x="33" y="41"/>
                      <a:pt x="41" y="33"/>
                      <a:pt x="41" y="23"/>
                    </a:cubicBezTo>
                    <a:cubicBezTo>
                      <a:pt x="41" y="13"/>
                      <a:pt x="33" y="4"/>
                      <a:pt x="23" y="4"/>
                    </a:cubicBezTo>
                    <a:close/>
                  </a:path>
                </a:pathLst>
              </a:custGeom>
              <a:grpFill/>
              <a:ln w="63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71" name="Freeform 26">
                <a:extLst>
                  <a:ext uri="{FF2B5EF4-FFF2-40B4-BE49-F238E27FC236}">
                    <a16:creationId xmlns:a16="http://schemas.microsoft.com/office/drawing/2014/main" id="{EAB080C7-F668-400A-A0E1-5693867B1CE5}"/>
                  </a:ext>
                </a:extLst>
              </p:cNvPr>
              <p:cNvSpPr>
                <a:spLocks noEditPoints="1"/>
              </p:cNvSpPr>
              <p:nvPr/>
            </p:nvSpPr>
            <p:spPr bwMode="auto">
              <a:xfrm>
                <a:off x="9610697" y="5178678"/>
                <a:ext cx="452783" cy="713354"/>
              </a:xfrm>
              <a:custGeom>
                <a:avLst/>
                <a:gdLst>
                  <a:gd name="T0" fmla="*/ 68 w 122"/>
                  <a:gd name="T1" fmla="*/ 182 h 192"/>
                  <a:gd name="T2" fmla="*/ 54 w 122"/>
                  <a:gd name="T3" fmla="*/ 183 h 192"/>
                  <a:gd name="T4" fmla="*/ 32 w 122"/>
                  <a:gd name="T5" fmla="*/ 182 h 192"/>
                  <a:gd name="T6" fmla="*/ 35 w 122"/>
                  <a:gd name="T7" fmla="*/ 54 h 192"/>
                  <a:gd name="T8" fmla="*/ 10 w 122"/>
                  <a:gd name="T9" fmla="*/ 96 h 192"/>
                  <a:gd name="T10" fmla="*/ 1 w 122"/>
                  <a:gd name="T11" fmla="*/ 85 h 192"/>
                  <a:gd name="T12" fmla="*/ 4 w 122"/>
                  <a:gd name="T13" fmla="*/ 76 h 192"/>
                  <a:gd name="T14" fmla="*/ 61 w 122"/>
                  <a:gd name="T15" fmla="*/ 0 h 192"/>
                  <a:gd name="T16" fmla="*/ 118 w 122"/>
                  <a:gd name="T17" fmla="*/ 76 h 192"/>
                  <a:gd name="T18" fmla="*/ 121 w 122"/>
                  <a:gd name="T19" fmla="*/ 85 h 192"/>
                  <a:gd name="T20" fmla="*/ 112 w 122"/>
                  <a:gd name="T21" fmla="*/ 96 h 192"/>
                  <a:gd name="T22" fmla="*/ 87 w 122"/>
                  <a:gd name="T23" fmla="*/ 54 h 192"/>
                  <a:gd name="T24" fmla="*/ 90 w 122"/>
                  <a:gd name="T25" fmla="*/ 182 h 192"/>
                  <a:gd name="T26" fmla="*/ 79 w 122"/>
                  <a:gd name="T27" fmla="*/ 192 h 192"/>
                  <a:gd name="T28" fmla="*/ 63 w 122"/>
                  <a:gd name="T29" fmla="*/ 100 h 192"/>
                  <a:gd name="T30" fmla="*/ 79 w 122"/>
                  <a:gd name="T31" fmla="*/ 187 h 192"/>
                  <a:gd name="T32" fmla="*/ 79 w 122"/>
                  <a:gd name="T33" fmla="*/ 187 h 192"/>
                  <a:gd name="T34" fmla="*/ 86 w 122"/>
                  <a:gd name="T35" fmla="*/ 182 h 192"/>
                  <a:gd name="T36" fmla="*/ 85 w 122"/>
                  <a:gd name="T37" fmla="*/ 160 h 192"/>
                  <a:gd name="T38" fmla="*/ 82 w 122"/>
                  <a:gd name="T39" fmla="*/ 43 h 192"/>
                  <a:gd name="T40" fmla="*/ 87 w 122"/>
                  <a:gd name="T41" fmla="*/ 42 h 192"/>
                  <a:gd name="T42" fmla="*/ 112 w 122"/>
                  <a:gd name="T43" fmla="*/ 91 h 192"/>
                  <a:gd name="T44" fmla="*/ 116 w 122"/>
                  <a:gd name="T45" fmla="*/ 86 h 192"/>
                  <a:gd name="T46" fmla="*/ 116 w 122"/>
                  <a:gd name="T47" fmla="*/ 84 h 192"/>
                  <a:gd name="T48" fmla="*/ 93 w 122"/>
                  <a:gd name="T49" fmla="*/ 17 h 192"/>
                  <a:gd name="T50" fmla="*/ 29 w 122"/>
                  <a:gd name="T51" fmla="*/ 17 h 192"/>
                  <a:gd name="T52" fmla="*/ 6 w 122"/>
                  <a:gd name="T53" fmla="*/ 84 h 192"/>
                  <a:gd name="T54" fmla="*/ 6 w 122"/>
                  <a:gd name="T55" fmla="*/ 86 h 192"/>
                  <a:gd name="T56" fmla="*/ 10 w 122"/>
                  <a:gd name="T57" fmla="*/ 91 h 192"/>
                  <a:gd name="T58" fmla="*/ 35 w 122"/>
                  <a:gd name="T59" fmla="*/ 42 h 192"/>
                  <a:gd name="T60" fmla="*/ 40 w 122"/>
                  <a:gd name="T61" fmla="*/ 43 h 192"/>
                  <a:gd name="T62" fmla="*/ 37 w 122"/>
                  <a:gd name="T63" fmla="*/ 160 h 192"/>
                  <a:gd name="T64" fmla="*/ 36 w 122"/>
                  <a:gd name="T65" fmla="*/ 181 h 192"/>
                  <a:gd name="T66" fmla="*/ 43 w 122"/>
                  <a:gd name="T67" fmla="*/ 187 h 192"/>
                  <a:gd name="T68" fmla="*/ 59 w 122"/>
                  <a:gd name="T69"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192">
                    <a:moveTo>
                      <a:pt x="79" y="192"/>
                    </a:moveTo>
                    <a:cubicBezTo>
                      <a:pt x="74" y="192"/>
                      <a:pt x="69" y="188"/>
                      <a:pt x="68" y="182"/>
                    </a:cubicBezTo>
                    <a:cubicBezTo>
                      <a:pt x="61" y="120"/>
                      <a:pt x="61" y="120"/>
                      <a:pt x="61" y="120"/>
                    </a:cubicBezTo>
                    <a:cubicBezTo>
                      <a:pt x="54" y="183"/>
                      <a:pt x="54" y="183"/>
                      <a:pt x="54" y="183"/>
                    </a:cubicBezTo>
                    <a:cubicBezTo>
                      <a:pt x="53" y="188"/>
                      <a:pt x="48" y="192"/>
                      <a:pt x="43" y="192"/>
                    </a:cubicBezTo>
                    <a:cubicBezTo>
                      <a:pt x="37" y="192"/>
                      <a:pt x="32" y="188"/>
                      <a:pt x="32" y="182"/>
                    </a:cubicBezTo>
                    <a:cubicBezTo>
                      <a:pt x="32" y="182"/>
                      <a:pt x="32" y="182"/>
                      <a:pt x="32" y="182"/>
                    </a:cubicBezTo>
                    <a:cubicBezTo>
                      <a:pt x="32" y="179"/>
                      <a:pt x="34" y="103"/>
                      <a:pt x="35" y="54"/>
                    </a:cubicBezTo>
                    <a:cubicBezTo>
                      <a:pt x="18" y="91"/>
                      <a:pt x="18" y="91"/>
                      <a:pt x="18" y="91"/>
                    </a:cubicBezTo>
                    <a:cubicBezTo>
                      <a:pt x="17" y="94"/>
                      <a:pt x="14" y="96"/>
                      <a:pt x="10" y="96"/>
                    </a:cubicBezTo>
                    <a:cubicBezTo>
                      <a:pt x="9" y="96"/>
                      <a:pt x="8" y="96"/>
                      <a:pt x="7" y="95"/>
                    </a:cubicBezTo>
                    <a:cubicBezTo>
                      <a:pt x="3" y="94"/>
                      <a:pt x="0" y="89"/>
                      <a:pt x="1" y="85"/>
                    </a:cubicBezTo>
                    <a:cubicBezTo>
                      <a:pt x="1" y="85"/>
                      <a:pt x="1" y="85"/>
                      <a:pt x="1" y="85"/>
                    </a:cubicBezTo>
                    <a:cubicBezTo>
                      <a:pt x="1" y="84"/>
                      <a:pt x="3" y="81"/>
                      <a:pt x="4" y="76"/>
                    </a:cubicBezTo>
                    <a:cubicBezTo>
                      <a:pt x="10" y="58"/>
                      <a:pt x="22" y="21"/>
                      <a:pt x="25" y="15"/>
                    </a:cubicBezTo>
                    <a:cubicBezTo>
                      <a:pt x="30" y="4"/>
                      <a:pt x="41" y="0"/>
                      <a:pt x="61" y="0"/>
                    </a:cubicBezTo>
                    <a:cubicBezTo>
                      <a:pt x="81" y="0"/>
                      <a:pt x="92" y="4"/>
                      <a:pt x="97" y="15"/>
                    </a:cubicBezTo>
                    <a:cubicBezTo>
                      <a:pt x="100" y="21"/>
                      <a:pt x="112" y="58"/>
                      <a:pt x="118" y="76"/>
                    </a:cubicBezTo>
                    <a:cubicBezTo>
                      <a:pt x="119" y="81"/>
                      <a:pt x="121" y="84"/>
                      <a:pt x="121" y="85"/>
                    </a:cubicBezTo>
                    <a:cubicBezTo>
                      <a:pt x="121" y="85"/>
                      <a:pt x="121" y="85"/>
                      <a:pt x="121" y="85"/>
                    </a:cubicBezTo>
                    <a:cubicBezTo>
                      <a:pt x="122" y="89"/>
                      <a:pt x="119" y="94"/>
                      <a:pt x="115" y="95"/>
                    </a:cubicBezTo>
                    <a:cubicBezTo>
                      <a:pt x="114" y="96"/>
                      <a:pt x="113" y="96"/>
                      <a:pt x="112" y="96"/>
                    </a:cubicBezTo>
                    <a:cubicBezTo>
                      <a:pt x="108" y="96"/>
                      <a:pt x="105" y="94"/>
                      <a:pt x="104" y="91"/>
                    </a:cubicBezTo>
                    <a:cubicBezTo>
                      <a:pt x="87" y="54"/>
                      <a:pt x="87" y="54"/>
                      <a:pt x="87" y="54"/>
                    </a:cubicBezTo>
                    <a:cubicBezTo>
                      <a:pt x="88" y="103"/>
                      <a:pt x="90" y="179"/>
                      <a:pt x="90" y="182"/>
                    </a:cubicBezTo>
                    <a:cubicBezTo>
                      <a:pt x="90" y="182"/>
                      <a:pt x="90" y="182"/>
                      <a:pt x="90" y="182"/>
                    </a:cubicBezTo>
                    <a:cubicBezTo>
                      <a:pt x="90" y="188"/>
                      <a:pt x="85" y="192"/>
                      <a:pt x="79" y="192"/>
                    </a:cubicBezTo>
                    <a:cubicBezTo>
                      <a:pt x="79" y="192"/>
                      <a:pt x="79" y="192"/>
                      <a:pt x="79" y="192"/>
                    </a:cubicBezTo>
                    <a:close/>
                    <a:moveTo>
                      <a:pt x="61" y="98"/>
                    </a:moveTo>
                    <a:cubicBezTo>
                      <a:pt x="62" y="98"/>
                      <a:pt x="63" y="99"/>
                      <a:pt x="63" y="100"/>
                    </a:cubicBezTo>
                    <a:cubicBezTo>
                      <a:pt x="73" y="182"/>
                      <a:pt x="73" y="182"/>
                      <a:pt x="73" y="182"/>
                    </a:cubicBezTo>
                    <a:cubicBezTo>
                      <a:pt x="73" y="185"/>
                      <a:pt x="76" y="187"/>
                      <a:pt x="79" y="187"/>
                    </a:cubicBezTo>
                    <a:cubicBezTo>
                      <a:pt x="79" y="189"/>
                      <a:pt x="79" y="189"/>
                      <a:pt x="79" y="189"/>
                    </a:cubicBezTo>
                    <a:cubicBezTo>
                      <a:pt x="79" y="187"/>
                      <a:pt x="79" y="187"/>
                      <a:pt x="79" y="187"/>
                    </a:cubicBezTo>
                    <a:cubicBezTo>
                      <a:pt x="83" y="187"/>
                      <a:pt x="85" y="185"/>
                      <a:pt x="86" y="182"/>
                    </a:cubicBezTo>
                    <a:cubicBezTo>
                      <a:pt x="86" y="182"/>
                      <a:pt x="86" y="182"/>
                      <a:pt x="86" y="182"/>
                    </a:cubicBezTo>
                    <a:cubicBezTo>
                      <a:pt x="86" y="181"/>
                      <a:pt x="86" y="179"/>
                      <a:pt x="85" y="176"/>
                    </a:cubicBezTo>
                    <a:cubicBezTo>
                      <a:pt x="85" y="172"/>
                      <a:pt x="85" y="167"/>
                      <a:pt x="85" y="160"/>
                    </a:cubicBezTo>
                    <a:cubicBezTo>
                      <a:pt x="85" y="147"/>
                      <a:pt x="84" y="130"/>
                      <a:pt x="84" y="112"/>
                    </a:cubicBezTo>
                    <a:cubicBezTo>
                      <a:pt x="83" y="77"/>
                      <a:pt x="82" y="43"/>
                      <a:pt x="82" y="43"/>
                    </a:cubicBezTo>
                    <a:cubicBezTo>
                      <a:pt x="82" y="41"/>
                      <a:pt x="83" y="41"/>
                      <a:pt x="84" y="40"/>
                    </a:cubicBezTo>
                    <a:cubicBezTo>
                      <a:pt x="85" y="40"/>
                      <a:pt x="86" y="41"/>
                      <a:pt x="87" y="42"/>
                    </a:cubicBezTo>
                    <a:cubicBezTo>
                      <a:pt x="108" y="89"/>
                      <a:pt x="108" y="89"/>
                      <a:pt x="108" y="89"/>
                    </a:cubicBezTo>
                    <a:cubicBezTo>
                      <a:pt x="109" y="90"/>
                      <a:pt x="110" y="91"/>
                      <a:pt x="112" y="91"/>
                    </a:cubicBezTo>
                    <a:cubicBezTo>
                      <a:pt x="112" y="91"/>
                      <a:pt x="113" y="91"/>
                      <a:pt x="113" y="91"/>
                    </a:cubicBezTo>
                    <a:cubicBezTo>
                      <a:pt x="115" y="90"/>
                      <a:pt x="117" y="88"/>
                      <a:pt x="116" y="86"/>
                    </a:cubicBezTo>
                    <a:cubicBezTo>
                      <a:pt x="116" y="86"/>
                      <a:pt x="116" y="86"/>
                      <a:pt x="116" y="86"/>
                    </a:cubicBezTo>
                    <a:cubicBezTo>
                      <a:pt x="116" y="86"/>
                      <a:pt x="116" y="85"/>
                      <a:pt x="116" y="84"/>
                    </a:cubicBezTo>
                    <a:cubicBezTo>
                      <a:pt x="115" y="82"/>
                      <a:pt x="114" y="80"/>
                      <a:pt x="114" y="78"/>
                    </a:cubicBezTo>
                    <a:cubicBezTo>
                      <a:pt x="108" y="61"/>
                      <a:pt x="96" y="23"/>
                      <a:pt x="93" y="17"/>
                    </a:cubicBezTo>
                    <a:cubicBezTo>
                      <a:pt x="90" y="11"/>
                      <a:pt x="84" y="5"/>
                      <a:pt x="61" y="5"/>
                    </a:cubicBezTo>
                    <a:cubicBezTo>
                      <a:pt x="38" y="5"/>
                      <a:pt x="32" y="11"/>
                      <a:pt x="29" y="17"/>
                    </a:cubicBezTo>
                    <a:cubicBezTo>
                      <a:pt x="26" y="23"/>
                      <a:pt x="14" y="61"/>
                      <a:pt x="8" y="78"/>
                    </a:cubicBezTo>
                    <a:cubicBezTo>
                      <a:pt x="8" y="80"/>
                      <a:pt x="7" y="82"/>
                      <a:pt x="6" y="84"/>
                    </a:cubicBezTo>
                    <a:cubicBezTo>
                      <a:pt x="6" y="85"/>
                      <a:pt x="6" y="86"/>
                      <a:pt x="6" y="86"/>
                    </a:cubicBezTo>
                    <a:cubicBezTo>
                      <a:pt x="6" y="86"/>
                      <a:pt x="6" y="86"/>
                      <a:pt x="6" y="86"/>
                    </a:cubicBezTo>
                    <a:cubicBezTo>
                      <a:pt x="5" y="88"/>
                      <a:pt x="6" y="90"/>
                      <a:pt x="9" y="91"/>
                    </a:cubicBezTo>
                    <a:cubicBezTo>
                      <a:pt x="9" y="91"/>
                      <a:pt x="10" y="91"/>
                      <a:pt x="10" y="91"/>
                    </a:cubicBezTo>
                    <a:cubicBezTo>
                      <a:pt x="12" y="91"/>
                      <a:pt x="13" y="90"/>
                      <a:pt x="14" y="89"/>
                    </a:cubicBezTo>
                    <a:cubicBezTo>
                      <a:pt x="35" y="42"/>
                      <a:pt x="35" y="42"/>
                      <a:pt x="35" y="42"/>
                    </a:cubicBezTo>
                    <a:cubicBezTo>
                      <a:pt x="36" y="41"/>
                      <a:pt x="37" y="40"/>
                      <a:pt x="38" y="40"/>
                    </a:cubicBezTo>
                    <a:cubicBezTo>
                      <a:pt x="39" y="41"/>
                      <a:pt x="40" y="41"/>
                      <a:pt x="40" y="43"/>
                    </a:cubicBezTo>
                    <a:cubicBezTo>
                      <a:pt x="40" y="43"/>
                      <a:pt x="39" y="78"/>
                      <a:pt x="38" y="112"/>
                    </a:cubicBezTo>
                    <a:cubicBezTo>
                      <a:pt x="38" y="130"/>
                      <a:pt x="37" y="147"/>
                      <a:pt x="37" y="160"/>
                    </a:cubicBezTo>
                    <a:cubicBezTo>
                      <a:pt x="37" y="167"/>
                      <a:pt x="37" y="172"/>
                      <a:pt x="36" y="176"/>
                    </a:cubicBezTo>
                    <a:cubicBezTo>
                      <a:pt x="36" y="178"/>
                      <a:pt x="36" y="180"/>
                      <a:pt x="36" y="181"/>
                    </a:cubicBezTo>
                    <a:cubicBezTo>
                      <a:pt x="36" y="181"/>
                      <a:pt x="36" y="182"/>
                      <a:pt x="36" y="182"/>
                    </a:cubicBezTo>
                    <a:cubicBezTo>
                      <a:pt x="36" y="185"/>
                      <a:pt x="39" y="187"/>
                      <a:pt x="43" y="187"/>
                    </a:cubicBezTo>
                    <a:cubicBezTo>
                      <a:pt x="46" y="187"/>
                      <a:pt x="49" y="185"/>
                      <a:pt x="49" y="182"/>
                    </a:cubicBezTo>
                    <a:cubicBezTo>
                      <a:pt x="59" y="100"/>
                      <a:pt x="59" y="100"/>
                      <a:pt x="59" y="100"/>
                    </a:cubicBezTo>
                    <a:cubicBezTo>
                      <a:pt x="59" y="99"/>
                      <a:pt x="60" y="98"/>
                      <a:pt x="61" y="98"/>
                    </a:cubicBezTo>
                    <a:close/>
                  </a:path>
                </a:pathLst>
              </a:custGeom>
              <a:grpFill/>
              <a:ln w="63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72" name="Right Brace 71">
            <a:extLst>
              <a:ext uri="{FF2B5EF4-FFF2-40B4-BE49-F238E27FC236}">
                <a16:creationId xmlns:a16="http://schemas.microsoft.com/office/drawing/2014/main" id="{DCBEBC61-E0DF-4639-A21E-C03847F2C952}"/>
              </a:ext>
            </a:extLst>
          </p:cNvPr>
          <p:cNvSpPr/>
          <p:nvPr/>
        </p:nvSpPr>
        <p:spPr>
          <a:xfrm>
            <a:off x="2096087" y="3120502"/>
            <a:ext cx="391885" cy="2518614"/>
          </a:xfrm>
          <a:prstGeom prst="rightBrace">
            <a:avLst>
              <a:gd name="adj1" fmla="val 99288"/>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C543D0BF-0970-476E-95E4-D7743D814574}"/>
              </a:ext>
            </a:extLst>
          </p:cNvPr>
          <p:cNvSpPr txBox="1"/>
          <p:nvPr/>
        </p:nvSpPr>
        <p:spPr>
          <a:xfrm>
            <a:off x="455020" y="4775581"/>
            <a:ext cx="1791246" cy="1015663"/>
          </a:xfrm>
          <a:prstGeom prst="rect">
            <a:avLst/>
          </a:prstGeom>
          <a:noFill/>
        </p:spPr>
        <p:txBody>
          <a:bodyPr wrap="square" rtlCol="0">
            <a:spAutoFit/>
          </a:bodyPr>
          <a:lstStyle/>
          <a:p>
            <a:r>
              <a:rPr lang="en-US" sz="1200" dirty="0">
                <a:solidFill>
                  <a:srgbClr val="22A4DE"/>
                </a:solidFill>
              </a:rPr>
              <a:t>John Smith was admitted to IU Health (N3C Site) from his senior living facility due to shortness of breath.</a:t>
            </a:r>
          </a:p>
        </p:txBody>
      </p:sp>
      <p:sp>
        <p:nvSpPr>
          <p:cNvPr id="74" name="TextBox 73">
            <a:extLst>
              <a:ext uri="{FF2B5EF4-FFF2-40B4-BE49-F238E27FC236}">
                <a16:creationId xmlns:a16="http://schemas.microsoft.com/office/drawing/2014/main" id="{9498D688-2703-4159-B5F2-84B625AB52A0}"/>
              </a:ext>
            </a:extLst>
          </p:cNvPr>
          <p:cNvSpPr txBox="1"/>
          <p:nvPr/>
        </p:nvSpPr>
        <p:spPr>
          <a:xfrm>
            <a:off x="8909326" y="5596874"/>
            <a:ext cx="2838272" cy="338554"/>
          </a:xfrm>
          <a:prstGeom prst="rect">
            <a:avLst/>
          </a:prstGeom>
          <a:noFill/>
        </p:spPr>
        <p:txBody>
          <a:bodyPr wrap="square" rtlCol="0">
            <a:spAutoFit/>
          </a:bodyPr>
          <a:lstStyle/>
          <a:p>
            <a:pPr algn="ctr"/>
            <a:r>
              <a:rPr lang="en-US" sz="1600" dirty="0">
                <a:solidFill>
                  <a:srgbClr val="FF0000"/>
                </a:solidFill>
              </a:rPr>
              <a:t>**Honest Broker has NO PHI**</a:t>
            </a:r>
          </a:p>
        </p:txBody>
      </p:sp>
      <p:sp>
        <p:nvSpPr>
          <p:cNvPr id="75" name="Rectangle 74">
            <a:extLst>
              <a:ext uri="{FF2B5EF4-FFF2-40B4-BE49-F238E27FC236}">
                <a16:creationId xmlns:a16="http://schemas.microsoft.com/office/drawing/2014/main" id="{12F6AA2D-C5BD-4B7D-9467-1C7188FAF80B}"/>
              </a:ext>
            </a:extLst>
          </p:cNvPr>
          <p:cNvSpPr/>
          <p:nvPr/>
        </p:nvSpPr>
        <p:spPr>
          <a:xfrm>
            <a:off x="9615795" y="3259704"/>
            <a:ext cx="1351652" cy="923330"/>
          </a:xfrm>
          <a:prstGeom prst="rect">
            <a:avLst/>
          </a:prstGeom>
        </p:spPr>
        <p:txBody>
          <a:bodyPr wrap="none">
            <a:spAutoFit/>
          </a:bodyPr>
          <a:lstStyle/>
          <a:p>
            <a:r>
              <a:rPr lang="en-US" dirty="0">
                <a:solidFill>
                  <a:srgbClr val="22A4DE"/>
                </a:solidFill>
              </a:rPr>
              <a:t>Patient 123</a:t>
            </a:r>
          </a:p>
          <a:p>
            <a:r>
              <a:rPr lang="en-US" dirty="0">
                <a:solidFill>
                  <a:srgbClr val="22A4DE"/>
                </a:solidFill>
              </a:rPr>
              <a:t>Patient 456</a:t>
            </a:r>
          </a:p>
          <a:p>
            <a:r>
              <a:rPr lang="en-US" dirty="0">
                <a:solidFill>
                  <a:srgbClr val="22A4DE"/>
                </a:solidFill>
              </a:rPr>
              <a:t>Patient 789</a:t>
            </a:r>
          </a:p>
        </p:txBody>
      </p:sp>
      <p:cxnSp>
        <p:nvCxnSpPr>
          <p:cNvPr id="76" name="Straight Arrow Connector 75">
            <a:extLst>
              <a:ext uri="{FF2B5EF4-FFF2-40B4-BE49-F238E27FC236}">
                <a16:creationId xmlns:a16="http://schemas.microsoft.com/office/drawing/2014/main" id="{A4C0D065-9698-46F3-A428-AF44650241AA}"/>
              </a:ext>
            </a:extLst>
          </p:cNvPr>
          <p:cNvCxnSpPr>
            <a:cxnSpLocks/>
          </p:cNvCxnSpPr>
          <p:nvPr/>
        </p:nvCxnSpPr>
        <p:spPr>
          <a:xfrm>
            <a:off x="10186140" y="4124765"/>
            <a:ext cx="0" cy="409497"/>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77" name="Group 76">
            <a:extLst>
              <a:ext uri="{FF2B5EF4-FFF2-40B4-BE49-F238E27FC236}">
                <a16:creationId xmlns:a16="http://schemas.microsoft.com/office/drawing/2014/main" id="{1640AF44-5B71-476D-9946-3B64BD2E78A5}"/>
              </a:ext>
            </a:extLst>
          </p:cNvPr>
          <p:cNvGrpSpPr/>
          <p:nvPr/>
        </p:nvGrpSpPr>
        <p:grpSpPr>
          <a:xfrm>
            <a:off x="9667225" y="4379809"/>
            <a:ext cx="1129337" cy="1210025"/>
            <a:chOff x="10079610" y="4770514"/>
            <a:chExt cx="642828" cy="850273"/>
          </a:xfrm>
        </p:grpSpPr>
        <p:grpSp>
          <p:nvGrpSpPr>
            <p:cNvPr id="78" name="Group 77">
              <a:extLst>
                <a:ext uri="{FF2B5EF4-FFF2-40B4-BE49-F238E27FC236}">
                  <a16:creationId xmlns:a16="http://schemas.microsoft.com/office/drawing/2014/main" id="{99D5DFDE-36B0-4316-8324-6FE02B363445}"/>
                </a:ext>
              </a:extLst>
            </p:cNvPr>
            <p:cNvGrpSpPr/>
            <p:nvPr/>
          </p:nvGrpSpPr>
          <p:grpSpPr>
            <a:xfrm>
              <a:off x="10201855" y="4770514"/>
              <a:ext cx="426537" cy="850273"/>
              <a:chOff x="9610697" y="4989440"/>
              <a:chExt cx="452783" cy="902592"/>
            </a:xfrm>
            <a:solidFill>
              <a:srgbClr val="1E304C"/>
            </a:solidFill>
          </p:grpSpPr>
          <p:sp>
            <p:nvSpPr>
              <p:cNvPr id="80" name="Freeform 40">
                <a:extLst>
                  <a:ext uri="{FF2B5EF4-FFF2-40B4-BE49-F238E27FC236}">
                    <a16:creationId xmlns:a16="http://schemas.microsoft.com/office/drawing/2014/main" id="{59C93187-0B7D-409E-8DB7-E9AEEAA16635}"/>
                  </a:ext>
                </a:extLst>
              </p:cNvPr>
              <p:cNvSpPr>
                <a:spLocks noEditPoints="1"/>
              </p:cNvSpPr>
              <p:nvPr/>
            </p:nvSpPr>
            <p:spPr bwMode="auto">
              <a:xfrm>
                <a:off x="9751387" y="4989440"/>
                <a:ext cx="170413" cy="170412"/>
              </a:xfrm>
              <a:custGeom>
                <a:avLst/>
                <a:gdLst>
                  <a:gd name="T0" fmla="*/ 23 w 46"/>
                  <a:gd name="T1" fmla="*/ 46 h 46"/>
                  <a:gd name="T2" fmla="*/ 0 w 46"/>
                  <a:gd name="T3" fmla="*/ 23 h 46"/>
                  <a:gd name="T4" fmla="*/ 23 w 46"/>
                  <a:gd name="T5" fmla="*/ 0 h 46"/>
                  <a:gd name="T6" fmla="*/ 46 w 46"/>
                  <a:gd name="T7" fmla="*/ 23 h 46"/>
                  <a:gd name="T8" fmla="*/ 23 w 46"/>
                  <a:gd name="T9" fmla="*/ 46 h 46"/>
                  <a:gd name="T10" fmla="*/ 23 w 46"/>
                  <a:gd name="T11" fmla="*/ 4 h 46"/>
                  <a:gd name="T12" fmla="*/ 5 w 46"/>
                  <a:gd name="T13" fmla="*/ 23 h 46"/>
                  <a:gd name="T14" fmla="*/ 23 w 46"/>
                  <a:gd name="T15" fmla="*/ 41 h 46"/>
                  <a:gd name="T16" fmla="*/ 41 w 46"/>
                  <a:gd name="T17" fmla="*/ 23 h 46"/>
                  <a:gd name="T18" fmla="*/ 23 w 46"/>
                  <a:gd name="T1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46"/>
                    </a:moveTo>
                    <a:cubicBezTo>
                      <a:pt x="10" y="46"/>
                      <a:pt x="0" y="35"/>
                      <a:pt x="0" y="23"/>
                    </a:cubicBezTo>
                    <a:cubicBezTo>
                      <a:pt x="0" y="10"/>
                      <a:pt x="10" y="0"/>
                      <a:pt x="23" y="0"/>
                    </a:cubicBezTo>
                    <a:cubicBezTo>
                      <a:pt x="36" y="0"/>
                      <a:pt x="46" y="10"/>
                      <a:pt x="46" y="23"/>
                    </a:cubicBezTo>
                    <a:cubicBezTo>
                      <a:pt x="46" y="35"/>
                      <a:pt x="36" y="46"/>
                      <a:pt x="23" y="46"/>
                    </a:cubicBezTo>
                    <a:close/>
                    <a:moveTo>
                      <a:pt x="23" y="4"/>
                    </a:moveTo>
                    <a:cubicBezTo>
                      <a:pt x="13" y="4"/>
                      <a:pt x="5" y="13"/>
                      <a:pt x="5" y="23"/>
                    </a:cubicBezTo>
                    <a:cubicBezTo>
                      <a:pt x="5" y="33"/>
                      <a:pt x="13" y="41"/>
                      <a:pt x="23" y="41"/>
                    </a:cubicBezTo>
                    <a:cubicBezTo>
                      <a:pt x="33" y="41"/>
                      <a:pt x="41" y="33"/>
                      <a:pt x="41" y="23"/>
                    </a:cubicBezTo>
                    <a:cubicBezTo>
                      <a:pt x="41" y="13"/>
                      <a:pt x="33" y="4"/>
                      <a:pt x="23" y="4"/>
                    </a:cubicBezTo>
                    <a:close/>
                  </a:path>
                </a:pathLst>
              </a:custGeom>
              <a:grpFill/>
              <a:ln w="63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81" name="Freeform 41">
                <a:extLst>
                  <a:ext uri="{FF2B5EF4-FFF2-40B4-BE49-F238E27FC236}">
                    <a16:creationId xmlns:a16="http://schemas.microsoft.com/office/drawing/2014/main" id="{F3C59EAA-3481-4A57-8D80-DEB1123252CD}"/>
                  </a:ext>
                </a:extLst>
              </p:cNvPr>
              <p:cNvSpPr>
                <a:spLocks noEditPoints="1"/>
              </p:cNvSpPr>
              <p:nvPr/>
            </p:nvSpPr>
            <p:spPr bwMode="auto">
              <a:xfrm>
                <a:off x="9610697" y="5178678"/>
                <a:ext cx="452783" cy="713354"/>
              </a:xfrm>
              <a:custGeom>
                <a:avLst/>
                <a:gdLst>
                  <a:gd name="T0" fmla="*/ 68 w 122"/>
                  <a:gd name="T1" fmla="*/ 182 h 192"/>
                  <a:gd name="T2" fmla="*/ 54 w 122"/>
                  <a:gd name="T3" fmla="*/ 183 h 192"/>
                  <a:gd name="T4" fmla="*/ 32 w 122"/>
                  <a:gd name="T5" fmla="*/ 182 h 192"/>
                  <a:gd name="T6" fmla="*/ 35 w 122"/>
                  <a:gd name="T7" fmla="*/ 54 h 192"/>
                  <a:gd name="T8" fmla="*/ 10 w 122"/>
                  <a:gd name="T9" fmla="*/ 96 h 192"/>
                  <a:gd name="T10" fmla="*/ 1 w 122"/>
                  <a:gd name="T11" fmla="*/ 85 h 192"/>
                  <a:gd name="T12" fmla="*/ 4 w 122"/>
                  <a:gd name="T13" fmla="*/ 76 h 192"/>
                  <a:gd name="T14" fmla="*/ 61 w 122"/>
                  <a:gd name="T15" fmla="*/ 0 h 192"/>
                  <a:gd name="T16" fmla="*/ 118 w 122"/>
                  <a:gd name="T17" fmla="*/ 76 h 192"/>
                  <a:gd name="T18" fmla="*/ 121 w 122"/>
                  <a:gd name="T19" fmla="*/ 85 h 192"/>
                  <a:gd name="T20" fmla="*/ 112 w 122"/>
                  <a:gd name="T21" fmla="*/ 96 h 192"/>
                  <a:gd name="T22" fmla="*/ 87 w 122"/>
                  <a:gd name="T23" fmla="*/ 54 h 192"/>
                  <a:gd name="T24" fmla="*/ 90 w 122"/>
                  <a:gd name="T25" fmla="*/ 182 h 192"/>
                  <a:gd name="T26" fmla="*/ 79 w 122"/>
                  <a:gd name="T27" fmla="*/ 192 h 192"/>
                  <a:gd name="T28" fmla="*/ 63 w 122"/>
                  <a:gd name="T29" fmla="*/ 100 h 192"/>
                  <a:gd name="T30" fmla="*/ 79 w 122"/>
                  <a:gd name="T31" fmla="*/ 187 h 192"/>
                  <a:gd name="T32" fmla="*/ 79 w 122"/>
                  <a:gd name="T33" fmla="*/ 187 h 192"/>
                  <a:gd name="T34" fmla="*/ 86 w 122"/>
                  <a:gd name="T35" fmla="*/ 182 h 192"/>
                  <a:gd name="T36" fmla="*/ 85 w 122"/>
                  <a:gd name="T37" fmla="*/ 160 h 192"/>
                  <a:gd name="T38" fmla="*/ 82 w 122"/>
                  <a:gd name="T39" fmla="*/ 43 h 192"/>
                  <a:gd name="T40" fmla="*/ 87 w 122"/>
                  <a:gd name="T41" fmla="*/ 42 h 192"/>
                  <a:gd name="T42" fmla="*/ 112 w 122"/>
                  <a:gd name="T43" fmla="*/ 91 h 192"/>
                  <a:gd name="T44" fmla="*/ 116 w 122"/>
                  <a:gd name="T45" fmla="*/ 86 h 192"/>
                  <a:gd name="T46" fmla="*/ 116 w 122"/>
                  <a:gd name="T47" fmla="*/ 84 h 192"/>
                  <a:gd name="T48" fmla="*/ 93 w 122"/>
                  <a:gd name="T49" fmla="*/ 17 h 192"/>
                  <a:gd name="T50" fmla="*/ 29 w 122"/>
                  <a:gd name="T51" fmla="*/ 17 h 192"/>
                  <a:gd name="T52" fmla="*/ 6 w 122"/>
                  <a:gd name="T53" fmla="*/ 84 h 192"/>
                  <a:gd name="T54" fmla="*/ 6 w 122"/>
                  <a:gd name="T55" fmla="*/ 86 h 192"/>
                  <a:gd name="T56" fmla="*/ 10 w 122"/>
                  <a:gd name="T57" fmla="*/ 91 h 192"/>
                  <a:gd name="T58" fmla="*/ 35 w 122"/>
                  <a:gd name="T59" fmla="*/ 42 h 192"/>
                  <a:gd name="T60" fmla="*/ 40 w 122"/>
                  <a:gd name="T61" fmla="*/ 43 h 192"/>
                  <a:gd name="T62" fmla="*/ 37 w 122"/>
                  <a:gd name="T63" fmla="*/ 160 h 192"/>
                  <a:gd name="T64" fmla="*/ 36 w 122"/>
                  <a:gd name="T65" fmla="*/ 181 h 192"/>
                  <a:gd name="T66" fmla="*/ 43 w 122"/>
                  <a:gd name="T67" fmla="*/ 187 h 192"/>
                  <a:gd name="T68" fmla="*/ 59 w 122"/>
                  <a:gd name="T69"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192">
                    <a:moveTo>
                      <a:pt x="79" y="192"/>
                    </a:moveTo>
                    <a:cubicBezTo>
                      <a:pt x="74" y="192"/>
                      <a:pt x="69" y="188"/>
                      <a:pt x="68" y="182"/>
                    </a:cubicBezTo>
                    <a:cubicBezTo>
                      <a:pt x="61" y="120"/>
                      <a:pt x="61" y="120"/>
                      <a:pt x="61" y="120"/>
                    </a:cubicBezTo>
                    <a:cubicBezTo>
                      <a:pt x="54" y="183"/>
                      <a:pt x="54" y="183"/>
                      <a:pt x="54" y="183"/>
                    </a:cubicBezTo>
                    <a:cubicBezTo>
                      <a:pt x="53" y="188"/>
                      <a:pt x="48" y="192"/>
                      <a:pt x="43" y="192"/>
                    </a:cubicBezTo>
                    <a:cubicBezTo>
                      <a:pt x="37" y="192"/>
                      <a:pt x="32" y="188"/>
                      <a:pt x="32" y="182"/>
                    </a:cubicBezTo>
                    <a:cubicBezTo>
                      <a:pt x="32" y="182"/>
                      <a:pt x="32" y="182"/>
                      <a:pt x="32" y="182"/>
                    </a:cubicBezTo>
                    <a:cubicBezTo>
                      <a:pt x="32" y="179"/>
                      <a:pt x="34" y="103"/>
                      <a:pt x="35" y="54"/>
                    </a:cubicBezTo>
                    <a:cubicBezTo>
                      <a:pt x="18" y="91"/>
                      <a:pt x="18" y="91"/>
                      <a:pt x="18" y="91"/>
                    </a:cubicBezTo>
                    <a:cubicBezTo>
                      <a:pt x="17" y="94"/>
                      <a:pt x="14" y="96"/>
                      <a:pt x="10" y="96"/>
                    </a:cubicBezTo>
                    <a:cubicBezTo>
                      <a:pt x="9" y="96"/>
                      <a:pt x="8" y="96"/>
                      <a:pt x="7" y="95"/>
                    </a:cubicBezTo>
                    <a:cubicBezTo>
                      <a:pt x="3" y="94"/>
                      <a:pt x="0" y="89"/>
                      <a:pt x="1" y="85"/>
                    </a:cubicBezTo>
                    <a:cubicBezTo>
                      <a:pt x="1" y="85"/>
                      <a:pt x="1" y="85"/>
                      <a:pt x="1" y="85"/>
                    </a:cubicBezTo>
                    <a:cubicBezTo>
                      <a:pt x="1" y="84"/>
                      <a:pt x="3" y="81"/>
                      <a:pt x="4" y="76"/>
                    </a:cubicBezTo>
                    <a:cubicBezTo>
                      <a:pt x="10" y="58"/>
                      <a:pt x="22" y="21"/>
                      <a:pt x="25" y="15"/>
                    </a:cubicBezTo>
                    <a:cubicBezTo>
                      <a:pt x="30" y="4"/>
                      <a:pt x="41" y="0"/>
                      <a:pt x="61" y="0"/>
                    </a:cubicBezTo>
                    <a:cubicBezTo>
                      <a:pt x="81" y="0"/>
                      <a:pt x="92" y="4"/>
                      <a:pt x="97" y="15"/>
                    </a:cubicBezTo>
                    <a:cubicBezTo>
                      <a:pt x="100" y="21"/>
                      <a:pt x="112" y="58"/>
                      <a:pt x="118" y="76"/>
                    </a:cubicBezTo>
                    <a:cubicBezTo>
                      <a:pt x="119" y="81"/>
                      <a:pt x="121" y="84"/>
                      <a:pt x="121" y="85"/>
                    </a:cubicBezTo>
                    <a:cubicBezTo>
                      <a:pt x="121" y="85"/>
                      <a:pt x="121" y="85"/>
                      <a:pt x="121" y="85"/>
                    </a:cubicBezTo>
                    <a:cubicBezTo>
                      <a:pt x="122" y="89"/>
                      <a:pt x="119" y="94"/>
                      <a:pt x="115" y="95"/>
                    </a:cubicBezTo>
                    <a:cubicBezTo>
                      <a:pt x="114" y="96"/>
                      <a:pt x="113" y="96"/>
                      <a:pt x="112" y="96"/>
                    </a:cubicBezTo>
                    <a:cubicBezTo>
                      <a:pt x="108" y="96"/>
                      <a:pt x="105" y="94"/>
                      <a:pt x="104" y="91"/>
                    </a:cubicBezTo>
                    <a:cubicBezTo>
                      <a:pt x="87" y="54"/>
                      <a:pt x="87" y="54"/>
                      <a:pt x="87" y="54"/>
                    </a:cubicBezTo>
                    <a:cubicBezTo>
                      <a:pt x="88" y="103"/>
                      <a:pt x="90" y="179"/>
                      <a:pt x="90" y="182"/>
                    </a:cubicBezTo>
                    <a:cubicBezTo>
                      <a:pt x="90" y="182"/>
                      <a:pt x="90" y="182"/>
                      <a:pt x="90" y="182"/>
                    </a:cubicBezTo>
                    <a:cubicBezTo>
                      <a:pt x="90" y="188"/>
                      <a:pt x="85" y="192"/>
                      <a:pt x="79" y="192"/>
                    </a:cubicBezTo>
                    <a:cubicBezTo>
                      <a:pt x="79" y="192"/>
                      <a:pt x="79" y="192"/>
                      <a:pt x="79" y="192"/>
                    </a:cubicBezTo>
                    <a:close/>
                    <a:moveTo>
                      <a:pt x="61" y="98"/>
                    </a:moveTo>
                    <a:cubicBezTo>
                      <a:pt x="62" y="98"/>
                      <a:pt x="63" y="99"/>
                      <a:pt x="63" y="100"/>
                    </a:cubicBezTo>
                    <a:cubicBezTo>
                      <a:pt x="73" y="182"/>
                      <a:pt x="73" y="182"/>
                      <a:pt x="73" y="182"/>
                    </a:cubicBezTo>
                    <a:cubicBezTo>
                      <a:pt x="73" y="185"/>
                      <a:pt x="76" y="187"/>
                      <a:pt x="79" y="187"/>
                    </a:cubicBezTo>
                    <a:cubicBezTo>
                      <a:pt x="79" y="189"/>
                      <a:pt x="79" y="189"/>
                      <a:pt x="79" y="189"/>
                    </a:cubicBezTo>
                    <a:cubicBezTo>
                      <a:pt x="79" y="187"/>
                      <a:pt x="79" y="187"/>
                      <a:pt x="79" y="187"/>
                    </a:cubicBezTo>
                    <a:cubicBezTo>
                      <a:pt x="83" y="187"/>
                      <a:pt x="85" y="185"/>
                      <a:pt x="86" y="182"/>
                    </a:cubicBezTo>
                    <a:cubicBezTo>
                      <a:pt x="86" y="182"/>
                      <a:pt x="86" y="182"/>
                      <a:pt x="86" y="182"/>
                    </a:cubicBezTo>
                    <a:cubicBezTo>
                      <a:pt x="86" y="181"/>
                      <a:pt x="86" y="179"/>
                      <a:pt x="85" y="176"/>
                    </a:cubicBezTo>
                    <a:cubicBezTo>
                      <a:pt x="85" y="172"/>
                      <a:pt x="85" y="167"/>
                      <a:pt x="85" y="160"/>
                    </a:cubicBezTo>
                    <a:cubicBezTo>
                      <a:pt x="85" y="147"/>
                      <a:pt x="84" y="130"/>
                      <a:pt x="84" y="112"/>
                    </a:cubicBezTo>
                    <a:cubicBezTo>
                      <a:pt x="83" y="77"/>
                      <a:pt x="82" y="43"/>
                      <a:pt x="82" y="43"/>
                    </a:cubicBezTo>
                    <a:cubicBezTo>
                      <a:pt x="82" y="41"/>
                      <a:pt x="83" y="41"/>
                      <a:pt x="84" y="40"/>
                    </a:cubicBezTo>
                    <a:cubicBezTo>
                      <a:pt x="85" y="40"/>
                      <a:pt x="86" y="41"/>
                      <a:pt x="87" y="42"/>
                    </a:cubicBezTo>
                    <a:cubicBezTo>
                      <a:pt x="108" y="89"/>
                      <a:pt x="108" y="89"/>
                      <a:pt x="108" y="89"/>
                    </a:cubicBezTo>
                    <a:cubicBezTo>
                      <a:pt x="109" y="90"/>
                      <a:pt x="110" y="91"/>
                      <a:pt x="112" y="91"/>
                    </a:cubicBezTo>
                    <a:cubicBezTo>
                      <a:pt x="112" y="91"/>
                      <a:pt x="113" y="91"/>
                      <a:pt x="113" y="91"/>
                    </a:cubicBezTo>
                    <a:cubicBezTo>
                      <a:pt x="115" y="90"/>
                      <a:pt x="117" y="88"/>
                      <a:pt x="116" y="86"/>
                    </a:cubicBezTo>
                    <a:cubicBezTo>
                      <a:pt x="116" y="86"/>
                      <a:pt x="116" y="86"/>
                      <a:pt x="116" y="86"/>
                    </a:cubicBezTo>
                    <a:cubicBezTo>
                      <a:pt x="116" y="86"/>
                      <a:pt x="116" y="85"/>
                      <a:pt x="116" y="84"/>
                    </a:cubicBezTo>
                    <a:cubicBezTo>
                      <a:pt x="115" y="82"/>
                      <a:pt x="114" y="80"/>
                      <a:pt x="114" y="78"/>
                    </a:cubicBezTo>
                    <a:cubicBezTo>
                      <a:pt x="108" y="61"/>
                      <a:pt x="96" y="23"/>
                      <a:pt x="93" y="17"/>
                    </a:cubicBezTo>
                    <a:cubicBezTo>
                      <a:pt x="90" y="11"/>
                      <a:pt x="84" y="5"/>
                      <a:pt x="61" y="5"/>
                    </a:cubicBezTo>
                    <a:cubicBezTo>
                      <a:pt x="38" y="5"/>
                      <a:pt x="32" y="11"/>
                      <a:pt x="29" y="17"/>
                    </a:cubicBezTo>
                    <a:cubicBezTo>
                      <a:pt x="26" y="23"/>
                      <a:pt x="14" y="61"/>
                      <a:pt x="8" y="78"/>
                    </a:cubicBezTo>
                    <a:cubicBezTo>
                      <a:pt x="8" y="80"/>
                      <a:pt x="7" y="82"/>
                      <a:pt x="6" y="84"/>
                    </a:cubicBezTo>
                    <a:cubicBezTo>
                      <a:pt x="6" y="85"/>
                      <a:pt x="6" y="86"/>
                      <a:pt x="6" y="86"/>
                    </a:cubicBezTo>
                    <a:cubicBezTo>
                      <a:pt x="6" y="86"/>
                      <a:pt x="6" y="86"/>
                      <a:pt x="6" y="86"/>
                    </a:cubicBezTo>
                    <a:cubicBezTo>
                      <a:pt x="5" y="88"/>
                      <a:pt x="6" y="90"/>
                      <a:pt x="9" y="91"/>
                    </a:cubicBezTo>
                    <a:cubicBezTo>
                      <a:pt x="9" y="91"/>
                      <a:pt x="10" y="91"/>
                      <a:pt x="10" y="91"/>
                    </a:cubicBezTo>
                    <a:cubicBezTo>
                      <a:pt x="12" y="91"/>
                      <a:pt x="13" y="90"/>
                      <a:pt x="14" y="89"/>
                    </a:cubicBezTo>
                    <a:cubicBezTo>
                      <a:pt x="35" y="42"/>
                      <a:pt x="35" y="42"/>
                      <a:pt x="35" y="42"/>
                    </a:cubicBezTo>
                    <a:cubicBezTo>
                      <a:pt x="36" y="41"/>
                      <a:pt x="37" y="40"/>
                      <a:pt x="38" y="40"/>
                    </a:cubicBezTo>
                    <a:cubicBezTo>
                      <a:pt x="39" y="41"/>
                      <a:pt x="40" y="41"/>
                      <a:pt x="40" y="43"/>
                    </a:cubicBezTo>
                    <a:cubicBezTo>
                      <a:pt x="40" y="43"/>
                      <a:pt x="39" y="78"/>
                      <a:pt x="38" y="112"/>
                    </a:cubicBezTo>
                    <a:cubicBezTo>
                      <a:pt x="38" y="130"/>
                      <a:pt x="37" y="147"/>
                      <a:pt x="37" y="160"/>
                    </a:cubicBezTo>
                    <a:cubicBezTo>
                      <a:pt x="37" y="167"/>
                      <a:pt x="37" y="172"/>
                      <a:pt x="36" y="176"/>
                    </a:cubicBezTo>
                    <a:cubicBezTo>
                      <a:pt x="36" y="178"/>
                      <a:pt x="36" y="180"/>
                      <a:pt x="36" y="181"/>
                    </a:cubicBezTo>
                    <a:cubicBezTo>
                      <a:pt x="36" y="181"/>
                      <a:pt x="36" y="182"/>
                      <a:pt x="36" y="182"/>
                    </a:cubicBezTo>
                    <a:cubicBezTo>
                      <a:pt x="36" y="185"/>
                      <a:pt x="39" y="187"/>
                      <a:pt x="43" y="187"/>
                    </a:cubicBezTo>
                    <a:cubicBezTo>
                      <a:pt x="46" y="187"/>
                      <a:pt x="49" y="185"/>
                      <a:pt x="49" y="182"/>
                    </a:cubicBezTo>
                    <a:cubicBezTo>
                      <a:pt x="59" y="100"/>
                      <a:pt x="59" y="100"/>
                      <a:pt x="59" y="100"/>
                    </a:cubicBezTo>
                    <a:cubicBezTo>
                      <a:pt x="59" y="99"/>
                      <a:pt x="60" y="98"/>
                      <a:pt x="61" y="98"/>
                    </a:cubicBezTo>
                    <a:close/>
                  </a:path>
                </a:pathLst>
              </a:custGeom>
              <a:grpFill/>
              <a:ln w="6350">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sp>
          <p:nvSpPr>
            <p:cNvPr id="79" name="TextBox 78">
              <a:extLst>
                <a:ext uri="{FF2B5EF4-FFF2-40B4-BE49-F238E27FC236}">
                  <a16:creationId xmlns:a16="http://schemas.microsoft.com/office/drawing/2014/main" id="{538C7AA0-C29E-4DD5-BB6E-357C585B6824}"/>
                </a:ext>
              </a:extLst>
            </p:cNvPr>
            <p:cNvSpPr txBox="1"/>
            <p:nvPr/>
          </p:nvSpPr>
          <p:spPr>
            <a:xfrm>
              <a:off x="10079610" y="5094133"/>
              <a:ext cx="642828" cy="261610"/>
            </a:xfrm>
            <a:prstGeom prst="rect">
              <a:avLst/>
            </a:prstGeom>
            <a:solidFill>
              <a:srgbClr val="1E304C"/>
            </a:solidFill>
          </p:spPr>
          <p:txBody>
            <a:bodyPr wrap="square" rtlCol="0">
              <a:spAutoFit/>
            </a:bodyPr>
            <a:lstStyle/>
            <a:p>
              <a:pPr algn="ctr"/>
              <a:r>
                <a:rPr lang="en-US" sz="1100" b="1" dirty="0">
                  <a:solidFill>
                    <a:schemeClr val="bg1"/>
                  </a:solidFill>
                  <a:latin typeface="Calibri" panose="020F0502020204030204" pitchFamily="34" charset="0"/>
                  <a:cs typeface="Calibri" panose="020F0502020204030204" pitchFamily="34" charset="0"/>
                </a:rPr>
                <a:t>007</a:t>
              </a:r>
            </a:p>
          </p:txBody>
        </p:sp>
      </p:grpSp>
      <p:sp>
        <p:nvSpPr>
          <p:cNvPr id="82" name="Arrow: Right 81">
            <a:extLst>
              <a:ext uri="{FF2B5EF4-FFF2-40B4-BE49-F238E27FC236}">
                <a16:creationId xmlns:a16="http://schemas.microsoft.com/office/drawing/2014/main" id="{2D594DC8-3D85-4091-AD7C-6C88C07D456B}"/>
              </a:ext>
            </a:extLst>
          </p:cNvPr>
          <p:cNvSpPr/>
          <p:nvPr/>
        </p:nvSpPr>
        <p:spPr>
          <a:xfrm>
            <a:off x="7097238" y="4140089"/>
            <a:ext cx="852223" cy="4540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A6AEB3DC-A246-4089-BE9E-B2648940E20D}"/>
              </a:ext>
            </a:extLst>
          </p:cNvPr>
          <p:cNvSpPr txBox="1"/>
          <p:nvPr/>
        </p:nvSpPr>
        <p:spPr>
          <a:xfrm>
            <a:off x="483853" y="1987653"/>
            <a:ext cx="4252076" cy="707886"/>
          </a:xfrm>
          <a:prstGeom prst="rect">
            <a:avLst/>
          </a:prstGeom>
          <a:noFill/>
        </p:spPr>
        <p:txBody>
          <a:bodyPr wrap="square" rtlCol="0">
            <a:spAutoFit/>
          </a:bodyPr>
          <a:lstStyle/>
          <a:p>
            <a:r>
              <a:rPr lang="en-US" sz="4000" b="1" dirty="0"/>
              <a:t>Data Contributors</a:t>
            </a:r>
          </a:p>
        </p:txBody>
      </p:sp>
      <p:sp>
        <p:nvSpPr>
          <p:cNvPr id="84" name="Google Shape;179;p20">
            <a:extLst>
              <a:ext uri="{FF2B5EF4-FFF2-40B4-BE49-F238E27FC236}">
                <a16:creationId xmlns:a16="http://schemas.microsoft.com/office/drawing/2014/main" id="{67F5E0BB-FA46-40DC-A4EC-C23250B4B989}"/>
              </a:ext>
            </a:extLst>
          </p:cNvPr>
          <p:cNvSpPr txBox="1">
            <a:spLocks/>
          </p:cNvSpPr>
          <p:nvPr/>
        </p:nvSpPr>
        <p:spPr>
          <a:xfrm>
            <a:off x="355473" y="1146276"/>
            <a:ext cx="11557200" cy="544400"/>
          </a:xfrm>
          <a:prstGeom prst="rect">
            <a:avLst/>
          </a:prstGeom>
          <a:noFill/>
          <a:ln>
            <a:noFill/>
          </a:ln>
        </p:spPr>
        <p:txBody>
          <a:bodyPr spcFirstLastPara="1" vert="horz" wrap="square" lIns="91433" tIns="45700" rIns="91433"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067"/>
              </a:spcBef>
              <a:buSzPts val="2000"/>
              <a:buFont typeface="Arial" panose="020B0604020202020204" pitchFamily="34" charset="0"/>
              <a:buNone/>
            </a:pPr>
            <a:r>
              <a:rPr lang="en-US" sz="2133">
                <a:solidFill>
                  <a:srgbClr val="3F3F3F"/>
                </a:solidFill>
                <a:latin typeface="Arial"/>
                <a:ea typeface="Arial"/>
                <a:cs typeface="Arial"/>
                <a:sym typeface="Arial"/>
              </a:rPr>
              <a:t>PPRL: Method to generate de-identified patient keys “hashes”, retaining data linkability.</a:t>
            </a:r>
            <a:endParaRPr lang="en-US" dirty="0">
              <a:latin typeface="Arial"/>
              <a:ea typeface="Arial"/>
              <a:cs typeface="Arial"/>
              <a:sym typeface="Arial"/>
            </a:endParaRPr>
          </a:p>
        </p:txBody>
      </p:sp>
    </p:spTree>
    <p:extLst>
      <p:ext uri="{BB962C8B-B14F-4D97-AF65-F5344CB8AC3E}">
        <p14:creationId xmlns:p14="http://schemas.microsoft.com/office/powerpoint/2010/main" val="70547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lnSpc>
                <a:spcPct val="115000"/>
              </a:lnSpc>
            </a:pPr>
            <a:r>
              <a:rPr lang="en-US" sz="4800" dirty="0">
                <a:solidFill>
                  <a:schemeClr val="bg1">
                    <a:lumMod val="65000"/>
                  </a:schemeClr>
                </a:solidFill>
                <a:latin typeface="Roboto"/>
                <a:ea typeface="Lato"/>
                <a:cs typeface="Lato"/>
                <a:sym typeface="Lato"/>
              </a:rPr>
              <a:t>External Datasets and SDoH</a:t>
            </a: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11" name="Google Shape;146;p31">
            <a:extLst>
              <a:ext uri="{FF2B5EF4-FFF2-40B4-BE49-F238E27FC236}">
                <a16:creationId xmlns:a16="http://schemas.microsoft.com/office/drawing/2014/main" id="{6DFD83A2-E1C3-4573-A7F3-29F22FDD218F}"/>
              </a:ext>
            </a:extLst>
          </p:cNvPr>
          <p:cNvSpPr txBox="1"/>
          <p:nvPr/>
        </p:nvSpPr>
        <p:spPr>
          <a:xfrm>
            <a:off x="260900" y="1166467"/>
            <a:ext cx="11695600" cy="1550400"/>
          </a:xfrm>
          <a:prstGeom prst="rect">
            <a:avLst/>
          </a:prstGeom>
          <a:noFill/>
          <a:ln>
            <a:noFill/>
          </a:ln>
        </p:spPr>
        <p:txBody>
          <a:bodyPr spcFirstLastPara="1" wrap="square" lIns="121900" tIns="121900" rIns="121900" bIns="121900" anchor="t" anchorCtr="0">
            <a:noAutofit/>
          </a:bodyPr>
          <a:lstStyle/>
          <a:p>
            <a:pPr algn="ctr"/>
            <a:r>
              <a:rPr lang="en" sz="2000" dirty="0"/>
              <a:t>Users can view the list of external datasets that have been imported into the Enclave, as well as the datasets requested and their current status in the review process by viewing the External Dataset Registry</a:t>
            </a:r>
            <a:endParaRPr sz="2000" dirty="0"/>
          </a:p>
          <a:p>
            <a:endParaRPr sz="2000" dirty="0"/>
          </a:p>
          <a:p>
            <a:pPr algn="ctr"/>
            <a:r>
              <a:rPr lang="en" sz="2000" u="sng" dirty="0">
                <a:solidFill>
                  <a:schemeClr val="hlink"/>
                </a:solidFill>
                <a:hlinkClick r:id="rId5"/>
              </a:rPr>
              <a:t>https://discovery.biothings.io/dataset?guide=/guide/n3c/dataset</a:t>
            </a:r>
            <a:r>
              <a:rPr lang="en" sz="2000" dirty="0">
                <a:solidFill>
                  <a:schemeClr val="dk1"/>
                </a:solidFill>
              </a:rPr>
              <a:t> </a:t>
            </a:r>
            <a:endParaRPr sz="2133" b="1" dirty="0">
              <a:solidFill>
                <a:schemeClr val="dk1"/>
              </a:solidFill>
              <a:latin typeface="Calibri"/>
              <a:ea typeface="Calibri"/>
              <a:cs typeface="Calibri"/>
              <a:sym typeface="Calibri"/>
            </a:endParaRPr>
          </a:p>
        </p:txBody>
      </p:sp>
      <p:pic>
        <p:nvPicPr>
          <p:cNvPr id="12" name="Google Shape;147;p31">
            <a:extLst>
              <a:ext uri="{FF2B5EF4-FFF2-40B4-BE49-F238E27FC236}">
                <a16:creationId xmlns:a16="http://schemas.microsoft.com/office/drawing/2014/main" id="{9604AFF0-3ECB-4A05-8EDE-884818AC82FC}"/>
              </a:ext>
            </a:extLst>
          </p:cNvPr>
          <p:cNvPicPr preferRelativeResize="0"/>
          <p:nvPr/>
        </p:nvPicPr>
        <p:blipFill>
          <a:blip r:embed="rId6">
            <a:alphaModFix/>
          </a:blip>
          <a:stretch>
            <a:fillRect/>
          </a:stretch>
        </p:blipFill>
        <p:spPr>
          <a:xfrm>
            <a:off x="732062" y="2716867"/>
            <a:ext cx="10727875" cy="3508400"/>
          </a:xfrm>
          <a:prstGeom prst="rect">
            <a:avLst/>
          </a:prstGeom>
          <a:noFill/>
          <a:ln>
            <a:noFill/>
          </a:ln>
        </p:spPr>
      </p:pic>
    </p:spTree>
    <p:extLst>
      <p:ext uri="{BB962C8B-B14F-4D97-AF65-F5344CB8AC3E}">
        <p14:creationId xmlns:p14="http://schemas.microsoft.com/office/powerpoint/2010/main" val="2299396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ct val="88888"/>
            </a:pPr>
            <a:r>
              <a:rPr lang="en" sz="4800" b="1" dirty="0">
                <a:solidFill>
                  <a:schemeClr val="bg1">
                    <a:lumMod val="65000"/>
                  </a:schemeClr>
                </a:solidFill>
              </a:rPr>
              <a:t>Multi-Model Data</a:t>
            </a:r>
            <a:endParaRPr sz="4800" b="1" dirty="0">
              <a:solidFill>
                <a:schemeClr val="bg1">
                  <a:lumMod val="65000"/>
                </a:schemeClr>
              </a:solidFill>
              <a:latin typeface="Arial"/>
              <a:ea typeface="Arial"/>
              <a:cs typeface="Arial"/>
              <a:sym typeface="Aria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179" name="Google Shape;179;p20"/>
          <p:cNvSpPr txBox="1">
            <a:spLocks noGrp="1"/>
          </p:cNvSpPr>
          <p:nvPr>
            <p:ph type="body" idx="4294967295"/>
          </p:nvPr>
        </p:nvSpPr>
        <p:spPr>
          <a:xfrm>
            <a:off x="355473" y="934725"/>
            <a:ext cx="11557200" cy="544400"/>
          </a:xfrm>
          <a:prstGeom prst="rect">
            <a:avLst/>
          </a:prstGeom>
          <a:noFill/>
          <a:ln>
            <a:noFill/>
          </a:ln>
        </p:spPr>
        <p:txBody>
          <a:bodyPr spcFirstLastPara="1" vert="horz" wrap="square" lIns="91433" tIns="45700" rIns="91433" bIns="45700" rtlCol="0" anchor="t" anchorCtr="0">
            <a:normAutofit/>
          </a:bodyPr>
          <a:lstStyle/>
          <a:p>
            <a:pPr marL="0" indent="0" algn="ctr">
              <a:spcBef>
                <a:spcPts val="1067"/>
              </a:spcBef>
              <a:buSzPts val="2000"/>
              <a:buNone/>
            </a:pPr>
            <a:r>
              <a:rPr lang="en" sz="2133" dirty="0">
                <a:solidFill>
                  <a:srgbClr val="3F3F3F"/>
                </a:solidFill>
                <a:latin typeface="Arial"/>
                <a:ea typeface="Arial"/>
                <a:cs typeface="Arial"/>
                <a:sym typeface="Arial"/>
              </a:rPr>
              <a:t>PPRL: Method to generate de-identified patient keys “hashes”, retaining data linkability.</a:t>
            </a:r>
            <a:endParaRPr dirty="0">
              <a:latin typeface="Arial"/>
              <a:ea typeface="Arial"/>
              <a:cs typeface="Arial"/>
              <a:sym typeface="Arial"/>
            </a:endParaRPr>
          </a:p>
        </p:txBody>
      </p:sp>
      <p:pic>
        <p:nvPicPr>
          <p:cNvPr id="19" name="Picture 18">
            <a:extLst>
              <a:ext uri="{FF2B5EF4-FFF2-40B4-BE49-F238E27FC236}">
                <a16:creationId xmlns:a16="http://schemas.microsoft.com/office/drawing/2014/main" id="{044CA185-764F-4663-A47C-BB8DB7B0F8B4}"/>
              </a:ext>
            </a:extLst>
          </p:cNvPr>
          <p:cNvPicPr>
            <a:picLocks noChangeAspect="1"/>
          </p:cNvPicPr>
          <p:nvPr/>
        </p:nvPicPr>
        <p:blipFill>
          <a:blip r:embed="rId5"/>
          <a:stretch>
            <a:fillRect/>
          </a:stretch>
        </p:blipFill>
        <p:spPr>
          <a:xfrm>
            <a:off x="279327" y="1615096"/>
            <a:ext cx="6524866" cy="4770414"/>
          </a:xfrm>
          <a:prstGeom prst="rect">
            <a:avLst/>
          </a:prstGeom>
        </p:spPr>
      </p:pic>
      <p:sp>
        <p:nvSpPr>
          <p:cNvPr id="21" name="TextBox 20">
            <a:extLst>
              <a:ext uri="{FF2B5EF4-FFF2-40B4-BE49-F238E27FC236}">
                <a16:creationId xmlns:a16="http://schemas.microsoft.com/office/drawing/2014/main" id="{EDAB6D85-951A-4577-B39B-DB76EB4212AD}"/>
              </a:ext>
            </a:extLst>
          </p:cNvPr>
          <p:cNvSpPr txBox="1"/>
          <p:nvPr/>
        </p:nvSpPr>
        <p:spPr>
          <a:xfrm>
            <a:off x="6942883" y="1797100"/>
            <a:ext cx="4712768" cy="954300"/>
          </a:xfrm>
          <a:prstGeom prst="rect">
            <a:avLst/>
          </a:prstGeom>
          <a:noFill/>
        </p:spPr>
        <p:txBody>
          <a:bodyPr wrap="square" rtlCol="0">
            <a:spAutoFit/>
          </a:bodyPr>
          <a:lstStyle/>
          <a:p>
            <a:r>
              <a:rPr lang="en-US" sz="1867" b="1" dirty="0"/>
              <a:t>EHR and Imaging</a:t>
            </a:r>
          </a:p>
          <a:p>
            <a:r>
              <a:rPr lang="en-US" sz="1867" dirty="0"/>
              <a:t>Chest Xray’s with serial  Lab Correlation of SpO2 and Creatinine</a:t>
            </a:r>
            <a:endParaRPr lang="en-US" sz="1867" b="1" dirty="0"/>
          </a:p>
        </p:txBody>
      </p:sp>
    </p:spTree>
    <p:extLst>
      <p:ext uri="{BB962C8B-B14F-4D97-AF65-F5344CB8AC3E}">
        <p14:creationId xmlns:p14="http://schemas.microsoft.com/office/powerpoint/2010/main" val="44182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11" name="Google Shape;112;p17">
            <a:extLst>
              <a:ext uri="{FF2B5EF4-FFF2-40B4-BE49-F238E27FC236}">
                <a16:creationId xmlns:a16="http://schemas.microsoft.com/office/drawing/2014/main" id="{63A1B4C9-6370-48EB-897A-1AC25EC41DDB}"/>
              </a:ext>
            </a:extLst>
          </p:cNvPr>
          <p:cNvSpPr txBox="1">
            <a:spLocks/>
          </p:cNvSpPr>
          <p:nvPr/>
        </p:nvSpPr>
        <p:spPr>
          <a:xfrm>
            <a:off x="12700" y="105657"/>
            <a:ext cx="8154555" cy="573464"/>
          </a:xfrm>
          <a:prstGeom prst="rect">
            <a:avLst/>
          </a:prstGeom>
          <a:noFill/>
          <a:ln>
            <a:noFill/>
          </a:ln>
        </p:spPr>
        <p:txBody>
          <a:bodyPr spcFirstLastPara="1" vert="horz" wrap="square" lIns="91433" tIns="45700" rIns="0" bIns="45700" rtlCol="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ts val="2000"/>
              <a:buFont typeface="Arial" panose="020B0604020202020204" pitchFamily="34" charset="0"/>
              <a:buNone/>
            </a:pPr>
            <a:r>
              <a:rPr lang="en-US" sz="3600" dirty="0">
                <a:solidFill>
                  <a:schemeClr val="bg2">
                    <a:lumMod val="50000"/>
                  </a:schemeClr>
                </a:solidFill>
              </a:rPr>
              <a:t>Approval for AI/AN research extended DAC proposal</a:t>
            </a:r>
            <a:endParaRPr lang="en-US" sz="2133" dirty="0">
              <a:solidFill>
                <a:schemeClr val="bg2">
                  <a:lumMod val="50000"/>
                </a:schemeClr>
              </a:solidFill>
              <a:latin typeface="Arial"/>
              <a:ea typeface="Arial"/>
              <a:cs typeface="Arial"/>
              <a:sym typeface="Arial"/>
            </a:endParaRPr>
          </a:p>
        </p:txBody>
      </p:sp>
      <p:sp>
        <p:nvSpPr>
          <p:cNvPr id="12" name="Rectangle 11">
            <a:extLst>
              <a:ext uri="{FF2B5EF4-FFF2-40B4-BE49-F238E27FC236}">
                <a16:creationId xmlns:a16="http://schemas.microsoft.com/office/drawing/2014/main" id="{179C8B8B-E579-45F2-B51F-E20D6DA57357}"/>
              </a:ext>
            </a:extLst>
          </p:cNvPr>
          <p:cNvSpPr/>
          <p:nvPr/>
        </p:nvSpPr>
        <p:spPr>
          <a:xfrm>
            <a:off x="5173910" y="894308"/>
            <a:ext cx="6745414" cy="443106"/>
          </a:xfrm>
          <a:prstGeom prst="rect">
            <a:avLst/>
          </a:prstGeom>
          <a:solidFill>
            <a:srgbClr val="EBF1F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12">
            <a:extLst>
              <a:ext uri="{FF2B5EF4-FFF2-40B4-BE49-F238E27FC236}">
                <a16:creationId xmlns:a16="http://schemas.microsoft.com/office/drawing/2014/main" id="{394161BC-9D01-4911-9D12-8327E4F72367}"/>
              </a:ext>
            </a:extLst>
          </p:cNvPr>
          <p:cNvSpPr txBox="1"/>
          <p:nvPr/>
        </p:nvSpPr>
        <p:spPr>
          <a:xfrm>
            <a:off x="5173910" y="956779"/>
            <a:ext cx="1495922" cy="307777"/>
          </a:xfrm>
          <a:prstGeom prst="rect">
            <a:avLst/>
          </a:prstGeom>
          <a:noFill/>
        </p:spPr>
        <p:txBody>
          <a:bodyPr wrap="none" rtlCol="0">
            <a:spAutoFit/>
          </a:bodyPr>
          <a:lstStyle/>
          <a:p>
            <a:r>
              <a:rPr lang="en-US" sz="1400" b="1" dirty="0"/>
              <a:t>Data Use Request</a:t>
            </a:r>
          </a:p>
        </p:txBody>
      </p:sp>
      <p:sp>
        <p:nvSpPr>
          <p:cNvPr id="14" name="TextBox 13">
            <a:extLst>
              <a:ext uri="{FF2B5EF4-FFF2-40B4-BE49-F238E27FC236}">
                <a16:creationId xmlns:a16="http://schemas.microsoft.com/office/drawing/2014/main" id="{561E0A76-2083-4247-8E4B-56DC9289B110}"/>
              </a:ext>
            </a:extLst>
          </p:cNvPr>
          <p:cNvSpPr txBox="1"/>
          <p:nvPr/>
        </p:nvSpPr>
        <p:spPr>
          <a:xfrm>
            <a:off x="5231219" y="1360090"/>
            <a:ext cx="1240724" cy="307777"/>
          </a:xfrm>
          <a:prstGeom prst="rect">
            <a:avLst/>
          </a:prstGeom>
          <a:solidFill>
            <a:schemeClr val="bg1"/>
          </a:solidFill>
        </p:spPr>
        <p:txBody>
          <a:bodyPr wrap="none" rtlCol="0">
            <a:spAutoFit/>
          </a:bodyPr>
          <a:lstStyle/>
          <a:p>
            <a:r>
              <a:rPr lang="en-US" sz="1400" dirty="0">
                <a:solidFill>
                  <a:srgbClr val="FF0000"/>
                </a:solidFill>
              </a:rPr>
              <a:t>* </a:t>
            </a:r>
            <a:r>
              <a:rPr lang="en-US" sz="1400" dirty="0"/>
              <a:t>Project Title</a:t>
            </a:r>
          </a:p>
        </p:txBody>
      </p:sp>
      <p:sp>
        <p:nvSpPr>
          <p:cNvPr id="15" name="TextBox 14">
            <a:extLst>
              <a:ext uri="{FF2B5EF4-FFF2-40B4-BE49-F238E27FC236}">
                <a16:creationId xmlns:a16="http://schemas.microsoft.com/office/drawing/2014/main" id="{2CB76CEF-C9FE-4AE8-A2A8-BB6B2A06A6E4}"/>
              </a:ext>
            </a:extLst>
          </p:cNvPr>
          <p:cNvSpPr txBox="1"/>
          <p:nvPr/>
        </p:nvSpPr>
        <p:spPr>
          <a:xfrm>
            <a:off x="5231219" y="2196064"/>
            <a:ext cx="3426964" cy="307777"/>
          </a:xfrm>
          <a:prstGeom prst="rect">
            <a:avLst/>
          </a:prstGeom>
          <a:solidFill>
            <a:schemeClr val="bg1"/>
          </a:solidFill>
        </p:spPr>
        <p:txBody>
          <a:bodyPr wrap="none" rtlCol="0">
            <a:spAutoFit/>
          </a:bodyPr>
          <a:lstStyle/>
          <a:p>
            <a:r>
              <a:rPr lang="en-US" sz="1400" dirty="0">
                <a:solidFill>
                  <a:srgbClr val="FF0000"/>
                </a:solidFill>
              </a:rPr>
              <a:t>* </a:t>
            </a:r>
            <a:r>
              <a:rPr lang="en-US" sz="1400" dirty="0"/>
              <a:t>Allow other researchers to join this project</a:t>
            </a:r>
          </a:p>
        </p:txBody>
      </p:sp>
      <p:sp>
        <p:nvSpPr>
          <p:cNvPr id="16" name="Rectangle 15">
            <a:extLst>
              <a:ext uri="{FF2B5EF4-FFF2-40B4-BE49-F238E27FC236}">
                <a16:creationId xmlns:a16="http://schemas.microsoft.com/office/drawing/2014/main" id="{6BBEDD7F-021E-4EA0-B0B7-E106F12D20D7}"/>
              </a:ext>
            </a:extLst>
          </p:cNvPr>
          <p:cNvSpPr/>
          <p:nvPr/>
        </p:nvSpPr>
        <p:spPr>
          <a:xfrm>
            <a:off x="5231219" y="1722252"/>
            <a:ext cx="6292110" cy="37017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The title of my project is …..</a:t>
            </a:r>
          </a:p>
        </p:txBody>
      </p:sp>
      <p:sp>
        <p:nvSpPr>
          <p:cNvPr id="17" name="Rectangle 16">
            <a:extLst>
              <a:ext uri="{FF2B5EF4-FFF2-40B4-BE49-F238E27FC236}">
                <a16:creationId xmlns:a16="http://schemas.microsoft.com/office/drawing/2014/main" id="{A7E2FF09-42FF-44AC-A0AC-F21322AFE820}"/>
              </a:ext>
            </a:extLst>
          </p:cNvPr>
          <p:cNvSpPr/>
          <p:nvPr/>
        </p:nvSpPr>
        <p:spPr>
          <a:xfrm>
            <a:off x="5231219" y="3721108"/>
            <a:ext cx="6292110" cy="79623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The description of my project is ………</a:t>
            </a:r>
          </a:p>
        </p:txBody>
      </p:sp>
      <p:sp>
        <p:nvSpPr>
          <p:cNvPr id="18" name="Rectangle 17">
            <a:extLst>
              <a:ext uri="{FF2B5EF4-FFF2-40B4-BE49-F238E27FC236}">
                <a16:creationId xmlns:a16="http://schemas.microsoft.com/office/drawing/2014/main" id="{B3C1721D-DB00-4EBB-978D-7B930D6030A5}"/>
              </a:ext>
            </a:extLst>
          </p:cNvPr>
          <p:cNvSpPr/>
          <p:nvPr/>
        </p:nvSpPr>
        <p:spPr>
          <a:xfrm>
            <a:off x="5231219" y="5057041"/>
            <a:ext cx="6292110" cy="79623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The Research Project Plan is …., and I will be using full zip codes to associate SDoH data on pollution with N3C data</a:t>
            </a:r>
          </a:p>
        </p:txBody>
      </p:sp>
      <p:sp>
        <p:nvSpPr>
          <p:cNvPr id="20" name="TextBox 19">
            <a:extLst>
              <a:ext uri="{FF2B5EF4-FFF2-40B4-BE49-F238E27FC236}">
                <a16:creationId xmlns:a16="http://schemas.microsoft.com/office/drawing/2014/main" id="{9ABF97D5-6AA9-4DBE-B56A-7ECE857562BE}"/>
              </a:ext>
            </a:extLst>
          </p:cNvPr>
          <p:cNvSpPr txBox="1"/>
          <p:nvPr/>
        </p:nvSpPr>
        <p:spPr>
          <a:xfrm>
            <a:off x="5231219" y="3383897"/>
            <a:ext cx="3041474" cy="307777"/>
          </a:xfrm>
          <a:prstGeom prst="rect">
            <a:avLst/>
          </a:prstGeom>
          <a:solidFill>
            <a:schemeClr val="bg1"/>
          </a:solidFill>
        </p:spPr>
        <p:txBody>
          <a:bodyPr wrap="none" rtlCol="0">
            <a:spAutoFit/>
          </a:bodyPr>
          <a:lstStyle/>
          <a:p>
            <a:r>
              <a:rPr lang="en-US" sz="1400" dirty="0">
                <a:solidFill>
                  <a:srgbClr val="FF0000"/>
                </a:solidFill>
              </a:rPr>
              <a:t>* </a:t>
            </a:r>
            <a:r>
              <a:rPr lang="en-US" sz="1400" dirty="0"/>
              <a:t>Non-confidential Research Statement</a:t>
            </a:r>
          </a:p>
        </p:txBody>
      </p:sp>
      <p:sp>
        <p:nvSpPr>
          <p:cNvPr id="22" name="TextBox 21">
            <a:extLst>
              <a:ext uri="{FF2B5EF4-FFF2-40B4-BE49-F238E27FC236}">
                <a16:creationId xmlns:a16="http://schemas.microsoft.com/office/drawing/2014/main" id="{EE96DF58-A7EF-4650-A763-0B349C405DA9}"/>
              </a:ext>
            </a:extLst>
          </p:cNvPr>
          <p:cNvSpPr txBox="1"/>
          <p:nvPr/>
        </p:nvSpPr>
        <p:spPr>
          <a:xfrm>
            <a:off x="5231219" y="4750930"/>
            <a:ext cx="1888017" cy="307777"/>
          </a:xfrm>
          <a:prstGeom prst="rect">
            <a:avLst/>
          </a:prstGeom>
          <a:solidFill>
            <a:schemeClr val="bg1"/>
          </a:solidFill>
        </p:spPr>
        <p:txBody>
          <a:bodyPr wrap="none" rtlCol="0">
            <a:spAutoFit/>
          </a:bodyPr>
          <a:lstStyle/>
          <a:p>
            <a:r>
              <a:rPr lang="en-US" sz="1400" dirty="0">
                <a:solidFill>
                  <a:srgbClr val="FF0000"/>
                </a:solidFill>
              </a:rPr>
              <a:t>* </a:t>
            </a:r>
            <a:r>
              <a:rPr lang="en-US" sz="1400" dirty="0"/>
              <a:t>Research Project Plan</a:t>
            </a:r>
          </a:p>
        </p:txBody>
      </p:sp>
      <p:sp>
        <p:nvSpPr>
          <p:cNvPr id="23" name="Oval 22">
            <a:extLst>
              <a:ext uri="{FF2B5EF4-FFF2-40B4-BE49-F238E27FC236}">
                <a16:creationId xmlns:a16="http://schemas.microsoft.com/office/drawing/2014/main" id="{06043B86-23B3-4401-B5B5-3786494B8CCC}"/>
              </a:ext>
            </a:extLst>
          </p:cNvPr>
          <p:cNvSpPr/>
          <p:nvPr/>
        </p:nvSpPr>
        <p:spPr>
          <a:xfrm>
            <a:off x="5442125" y="2659086"/>
            <a:ext cx="187036" cy="187893"/>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24" name="Oval 23">
            <a:extLst>
              <a:ext uri="{FF2B5EF4-FFF2-40B4-BE49-F238E27FC236}">
                <a16:creationId xmlns:a16="http://schemas.microsoft.com/office/drawing/2014/main" id="{F2A1766F-A570-4D9C-B594-E591DBD686C5}"/>
              </a:ext>
            </a:extLst>
          </p:cNvPr>
          <p:cNvSpPr/>
          <p:nvPr/>
        </p:nvSpPr>
        <p:spPr>
          <a:xfrm>
            <a:off x="6471943" y="2648135"/>
            <a:ext cx="187036" cy="187893"/>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25" name="TextBox 24">
            <a:extLst>
              <a:ext uri="{FF2B5EF4-FFF2-40B4-BE49-F238E27FC236}">
                <a16:creationId xmlns:a16="http://schemas.microsoft.com/office/drawing/2014/main" id="{EC97FC60-B85B-494A-BAAF-D975F771D00F}"/>
              </a:ext>
            </a:extLst>
          </p:cNvPr>
          <p:cNvSpPr txBox="1"/>
          <p:nvPr/>
        </p:nvSpPr>
        <p:spPr>
          <a:xfrm>
            <a:off x="5671391" y="2580650"/>
            <a:ext cx="614271" cy="307777"/>
          </a:xfrm>
          <a:prstGeom prst="rect">
            <a:avLst/>
          </a:prstGeom>
          <a:solidFill>
            <a:schemeClr val="bg1"/>
          </a:solidFill>
        </p:spPr>
        <p:txBody>
          <a:bodyPr wrap="none" rtlCol="0">
            <a:spAutoFit/>
          </a:bodyPr>
          <a:lstStyle/>
          <a:p>
            <a:r>
              <a:rPr lang="en-US" sz="1400" dirty="0"/>
              <a:t>Allow</a:t>
            </a:r>
          </a:p>
        </p:txBody>
      </p:sp>
      <p:sp>
        <p:nvSpPr>
          <p:cNvPr id="26" name="TextBox 25">
            <a:extLst>
              <a:ext uri="{FF2B5EF4-FFF2-40B4-BE49-F238E27FC236}">
                <a16:creationId xmlns:a16="http://schemas.microsoft.com/office/drawing/2014/main" id="{C31D83E2-138A-4927-9FF2-0C1BEEABD7BA}"/>
              </a:ext>
            </a:extLst>
          </p:cNvPr>
          <p:cNvSpPr txBox="1"/>
          <p:nvPr/>
        </p:nvSpPr>
        <p:spPr>
          <a:xfrm>
            <a:off x="6690222" y="2620621"/>
            <a:ext cx="1112099" cy="307777"/>
          </a:xfrm>
          <a:prstGeom prst="rect">
            <a:avLst/>
          </a:prstGeom>
          <a:solidFill>
            <a:schemeClr val="bg1"/>
          </a:solidFill>
        </p:spPr>
        <p:txBody>
          <a:bodyPr wrap="none" rtlCol="0">
            <a:spAutoFit/>
          </a:bodyPr>
          <a:lstStyle/>
          <a:p>
            <a:r>
              <a:rPr lang="en-US" sz="1400" dirty="0"/>
              <a:t>Do not allow</a:t>
            </a:r>
          </a:p>
        </p:txBody>
      </p:sp>
      <p:sp>
        <p:nvSpPr>
          <p:cNvPr id="27" name="Rectangle 26">
            <a:extLst>
              <a:ext uri="{FF2B5EF4-FFF2-40B4-BE49-F238E27FC236}">
                <a16:creationId xmlns:a16="http://schemas.microsoft.com/office/drawing/2014/main" id="{85BC1A44-E2FC-4651-AA1D-EDA036C80B0F}"/>
              </a:ext>
            </a:extLst>
          </p:cNvPr>
          <p:cNvSpPr/>
          <p:nvPr/>
        </p:nvSpPr>
        <p:spPr>
          <a:xfrm>
            <a:off x="5173910" y="1327026"/>
            <a:ext cx="6745414" cy="484517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29E01B-A1D8-413C-943F-A1D9037D1649}"/>
              </a:ext>
            </a:extLst>
          </p:cNvPr>
          <p:cNvSpPr/>
          <p:nvPr/>
        </p:nvSpPr>
        <p:spPr>
          <a:xfrm>
            <a:off x="5470212" y="3013364"/>
            <a:ext cx="187036" cy="2011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29" name="TextBox 28">
            <a:extLst>
              <a:ext uri="{FF2B5EF4-FFF2-40B4-BE49-F238E27FC236}">
                <a16:creationId xmlns:a16="http://schemas.microsoft.com/office/drawing/2014/main" id="{BACCF8A8-2095-4224-B60A-EF8DC0C19C12}"/>
              </a:ext>
            </a:extLst>
          </p:cNvPr>
          <p:cNvSpPr txBox="1"/>
          <p:nvPr/>
        </p:nvSpPr>
        <p:spPr>
          <a:xfrm>
            <a:off x="5709360" y="2980332"/>
            <a:ext cx="3839449" cy="307777"/>
          </a:xfrm>
          <a:prstGeom prst="rect">
            <a:avLst/>
          </a:prstGeom>
          <a:solidFill>
            <a:schemeClr val="bg1"/>
          </a:solidFill>
        </p:spPr>
        <p:txBody>
          <a:bodyPr wrap="none" rtlCol="0">
            <a:spAutoFit/>
          </a:bodyPr>
          <a:lstStyle/>
          <a:p>
            <a:r>
              <a:rPr lang="en-US" sz="1400" i="1" dirty="0">
                <a:solidFill>
                  <a:srgbClr val="FF0000"/>
                </a:solidFill>
              </a:rPr>
              <a:t>Will this Data Use Request involve AI/AN Research</a:t>
            </a:r>
          </a:p>
        </p:txBody>
      </p:sp>
      <p:sp>
        <p:nvSpPr>
          <p:cNvPr id="30" name="TextBox 29">
            <a:extLst>
              <a:ext uri="{FF2B5EF4-FFF2-40B4-BE49-F238E27FC236}">
                <a16:creationId xmlns:a16="http://schemas.microsoft.com/office/drawing/2014/main" id="{3523A0FF-F538-4E0B-8FC1-493C8BAF6669}"/>
              </a:ext>
            </a:extLst>
          </p:cNvPr>
          <p:cNvSpPr txBox="1"/>
          <p:nvPr/>
        </p:nvSpPr>
        <p:spPr>
          <a:xfrm>
            <a:off x="238363" y="782758"/>
            <a:ext cx="4806575" cy="4170372"/>
          </a:xfrm>
          <a:prstGeom prst="rect">
            <a:avLst/>
          </a:prstGeom>
          <a:noFill/>
        </p:spPr>
        <p:txBody>
          <a:bodyPr wrap="square" rtlCol="0">
            <a:spAutoFit/>
          </a:bodyPr>
          <a:lstStyle/>
          <a:p>
            <a:pPr marL="135463" indent="0">
              <a:spcBef>
                <a:spcPts val="1067"/>
              </a:spcBef>
              <a:buSzPts val="2000"/>
              <a:buFont typeface="Arial" panose="020B0604020202020204" pitchFamily="34" charset="0"/>
              <a:buNone/>
            </a:pPr>
            <a:r>
              <a:rPr lang="en-US" sz="1600" dirty="0">
                <a:solidFill>
                  <a:schemeClr val="bg1">
                    <a:lumMod val="50000"/>
                  </a:schemeClr>
                </a:solidFill>
                <a:latin typeface="Arial"/>
                <a:ea typeface="Arial"/>
                <a:cs typeface="Arial"/>
                <a:sym typeface="Arial"/>
              </a:rPr>
              <a:t>AI/AN approved projects will be able to access unique data through an N3C enclave within an enclave</a:t>
            </a:r>
          </a:p>
          <a:p>
            <a:pPr marL="135463" indent="0">
              <a:spcBef>
                <a:spcPts val="1067"/>
              </a:spcBef>
              <a:buSzPts val="2000"/>
              <a:buFont typeface="Arial" panose="020B0604020202020204" pitchFamily="34" charset="0"/>
              <a:buNone/>
            </a:pPr>
            <a:r>
              <a:rPr lang="en-US" sz="1600" dirty="0">
                <a:solidFill>
                  <a:schemeClr val="bg1">
                    <a:lumMod val="50000"/>
                  </a:schemeClr>
                </a:solidFill>
                <a:latin typeface="Arial"/>
                <a:ea typeface="Arial"/>
                <a:cs typeface="Arial"/>
                <a:sym typeface="Arial"/>
              </a:rPr>
              <a:t>Supplemental data available for AI/AN approved research</a:t>
            </a:r>
          </a:p>
          <a:p>
            <a:pPr marL="592663" indent="-457200">
              <a:spcBef>
                <a:spcPts val="1067"/>
              </a:spcBef>
              <a:buSzPts val="2000"/>
              <a:buFont typeface="Arial" panose="020B0604020202020204" pitchFamily="34" charset="0"/>
              <a:buAutoNum type="arabicPeriod"/>
            </a:pPr>
            <a:r>
              <a:rPr lang="en-US" sz="1600" dirty="0">
                <a:solidFill>
                  <a:schemeClr val="bg1">
                    <a:lumMod val="50000"/>
                  </a:schemeClr>
                </a:solidFill>
                <a:latin typeface="Arial"/>
                <a:ea typeface="Arial"/>
                <a:cs typeface="Arial"/>
                <a:sym typeface="Arial"/>
              </a:rPr>
              <a:t>Race - Self-Identified AI/AN</a:t>
            </a:r>
          </a:p>
          <a:p>
            <a:pPr marL="592663" indent="-457200">
              <a:spcBef>
                <a:spcPts val="1067"/>
              </a:spcBef>
              <a:buSzPts val="2000"/>
              <a:buFont typeface="Arial" panose="020B0604020202020204" pitchFamily="34" charset="0"/>
              <a:buAutoNum type="arabicPeriod"/>
            </a:pPr>
            <a:r>
              <a:rPr lang="en-US" sz="1600" dirty="0">
                <a:solidFill>
                  <a:schemeClr val="bg1">
                    <a:lumMod val="50000"/>
                  </a:schemeClr>
                </a:solidFill>
                <a:latin typeface="Arial"/>
                <a:ea typeface="Arial"/>
                <a:cs typeface="Arial"/>
                <a:sym typeface="Arial"/>
              </a:rPr>
              <a:t>2600+ obviated zips codes identified as AI/AN communities</a:t>
            </a:r>
          </a:p>
          <a:p>
            <a:pPr marL="135463" indent="0">
              <a:spcBef>
                <a:spcPts val="1067"/>
              </a:spcBef>
              <a:buSzPts val="2000"/>
              <a:buNone/>
            </a:pPr>
            <a:r>
              <a:rPr lang="en-US" altLang="en-US" sz="1600" dirty="0">
                <a:solidFill>
                  <a:schemeClr val="bg1">
                    <a:lumMod val="50000"/>
                  </a:schemeClr>
                </a:solidFill>
                <a:latin typeface="Arial" panose="020B0604020202020204" pitchFamily="34" charset="0"/>
                <a:ea typeface="Roboto" charset="0"/>
                <a:cs typeface="Roboto" charset="0"/>
              </a:rPr>
              <a:t>Proposed</a:t>
            </a:r>
          </a:p>
          <a:p>
            <a:pPr marL="592663" indent="-457200">
              <a:spcBef>
                <a:spcPts val="1067"/>
              </a:spcBef>
              <a:buSzPts val="2000"/>
              <a:buAutoNum type="arabicPeriod"/>
            </a:pPr>
            <a:r>
              <a:rPr lang="en-US" altLang="en-US" sz="1600" dirty="0">
                <a:solidFill>
                  <a:schemeClr val="bg1">
                    <a:lumMod val="50000"/>
                  </a:schemeClr>
                </a:solidFill>
                <a:latin typeface="Arial" panose="020B0604020202020204" pitchFamily="34" charset="0"/>
                <a:ea typeface="Roboto" charset="0"/>
                <a:cs typeface="Roboto" charset="0"/>
              </a:rPr>
              <a:t>AI/AN Research Question</a:t>
            </a:r>
          </a:p>
          <a:p>
            <a:pPr marL="592663" indent="-457200">
              <a:spcBef>
                <a:spcPts val="1067"/>
              </a:spcBef>
              <a:buSzPts val="2000"/>
              <a:buAutoNum type="arabicPeriod"/>
            </a:pPr>
            <a:r>
              <a:rPr lang="en-US" sz="1600" dirty="0">
                <a:solidFill>
                  <a:schemeClr val="bg1">
                    <a:lumMod val="50000"/>
                  </a:schemeClr>
                </a:solidFill>
                <a:latin typeface="Arial" panose="020B0604020202020204" pitchFamily="34" charset="0"/>
              </a:rPr>
              <a:t>AI/AN DURs are routed to “Extended” DAC  AI/AN members</a:t>
            </a:r>
          </a:p>
          <a:p>
            <a:endParaRPr lang="en-US" sz="1600" dirty="0"/>
          </a:p>
        </p:txBody>
      </p:sp>
    </p:spTree>
    <p:extLst>
      <p:ext uri="{BB962C8B-B14F-4D97-AF65-F5344CB8AC3E}">
        <p14:creationId xmlns:p14="http://schemas.microsoft.com/office/powerpoint/2010/main" val="156179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7" name="Title 1">
            <a:extLst>
              <a:ext uri="{FF2B5EF4-FFF2-40B4-BE49-F238E27FC236}">
                <a16:creationId xmlns:a16="http://schemas.microsoft.com/office/drawing/2014/main" id="{3B452B70-859F-4568-8E07-E7A102F82CF9}"/>
              </a:ext>
            </a:extLst>
          </p:cNvPr>
          <p:cNvSpPr txBox="1">
            <a:spLocks/>
          </p:cNvSpPr>
          <p:nvPr/>
        </p:nvSpPr>
        <p:spPr>
          <a:xfrm>
            <a:off x="12700" y="149210"/>
            <a:ext cx="11083367" cy="82212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lumMod val="65000"/>
                  </a:schemeClr>
                </a:solidFill>
                <a:latin typeface="+mn-lt"/>
              </a:rPr>
              <a:t>Lessons Learned</a:t>
            </a:r>
          </a:p>
        </p:txBody>
      </p:sp>
      <p:sp>
        <p:nvSpPr>
          <p:cNvPr id="8" name="Content Placeholder 2">
            <a:extLst>
              <a:ext uri="{FF2B5EF4-FFF2-40B4-BE49-F238E27FC236}">
                <a16:creationId xmlns:a16="http://schemas.microsoft.com/office/drawing/2014/main" id="{E8FA8BCC-7D20-4F4B-976A-08B836127BD9}"/>
              </a:ext>
            </a:extLst>
          </p:cNvPr>
          <p:cNvSpPr txBox="1">
            <a:spLocks/>
          </p:cNvSpPr>
          <p:nvPr/>
        </p:nvSpPr>
        <p:spPr>
          <a:xfrm>
            <a:off x="1442870" y="945919"/>
            <a:ext cx="10749130" cy="5468129"/>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Shared Infrastructure works</a:t>
            </a:r>
          </a:p>
          <a:p>
            <a:pPr>
              <a:lnSpc>
                <a:spcPct val="110000"/>
              </a:lnSpc>
            </a:pPr>
            <a:r>
              <a:rPr lang="en-US"/>
              <a:t>NIH is a partner our role is to facilitate science</a:t>
            </a:r>
          </a:p>
          <a:p>
            <a:pPr>
              <a:lnSpc>
                <a:spcPct val="110000"/>
              </a:lnSpc>
            </a:pPr>
            <a:r>
              <a:rPr lang="en-US"/>
              <a:t>EHR by itself is not sufficient and needs to be linked</a:t>
            </a:r>
          </a:p>
          <a:p>
            <a:pPr>
              <a:lnSpc>
                <a:spcPct val="110000"/>
              </a:lnSpc>
            </a:pPr>
            <a:r>
              <a:rPr lang="en-US"/>
              <a:t>EHR RDW data quality needs improvement</a:t>
            </a:r>
          </a:p>
          <a:p>
            <a:pPr>
              <a:lnSpc>
                <a:spcPct val="110000"/>
              </a:lnSpc>
            </a:pPr>
            <a:r>
              <a:rPr lang="en-US"/>
              <a:t>Sites can safely share data</a:t>
            </a:r>
          </a:p>
          <a:p>
            <a:pPr>
              <a:lnSpc>
                <a:spcPct val="110000"/>
              </a:lnSpc>
            </a:pPr>
            <a:r>
              <a:rPr lang="en-US"/>
              <a:t>Data Governance / Trust is key</a:t>
            </a:r>
          </a:p>
          <a:p>
            <a:pPr>
              <a:lnSpc>
                <a:spcPct val="110000"/>
              </a:lnSpc>
            </a:pPr>
            <a:r>
              <a:rPr lang="en-US"/>
              <a:t>Team Science is required</a:t>
            </a:r>
          </a:p>
          <a:p>
            <a:pPr>
              <a:lnSpc>
                <a:spcPct val="110000"/>
              </a:lnSpc>
            </a:pPr>
            <a:r>
              <a:rPr lang="en-US"/>
              <a:t>Common Data Model Harmonization is possible</a:t>
            </a:r>
          </a:p>
          <a:p>
            <a:pPr>
              <a:lnSpc>
                <a:spcPct val="110000"/>
              </a:lnSpc>
            </a:pPr>
            <a:r>
              <a:rPr lang="en-US"/>
              <a:t>There and acute shortage of resources available in clinical Informatics</a:t>
            </a:r>
          </a:p>
          <a:p>
            <a:pPr>
              <a:lnSpc>
                <a:spcPct val="110000"/>
              </a:lnSpc>
            </a:pPr>
            <a:endParaRPr lang="en-US"/>
          </a:p>
          <a:p>
            <a:pPr marL="0" indent="0">
              <a:lnSpc>
                <a:spcPct val="110000"/>
              </a:lnSpc>
              <a:buFont typeface="Arial" panose="020B0604020202020204" pitchFamily="34" charset="0"/>
              <a:buNone/>
            </a:pPr>
            <a:r>
              <a:rPr lang="en-US"/>
              <a:t>Personal lessons</a:t>
            </a:r>
          </a:p>
          <a:p>
            <a:pPr>
              <a:lnSpc>
                <a:spcPct val="110000"/>
              </a:lnSpc>
            </a:pPr>
            <a:r>
              <a:rPr lang="en-US"/>
              <a:t>Trust people most offences are done out of omission not commission</a:t>
            </a:r>
          </a:p>
          <a:p>
            <a:pPr>
              <a:lnSpc>
                <a:spcPct val="110000"/>
              </a:lnSpc>
            </a:pPr>
            <a:r>
              <a:rPr lang="en-US"/>
              <a:t>Communities require a shared vision and the trust and freedom their work</a:t>
            </a:r>
          </a:p>
          <a:p>
            <a:pPr marL="0" indent="0">
              <a:lnSpc>
                <a:spcPct val="150000"/>
              </a:lnSpc>
              <a:buFont typeface="Arial" panose="020B0604020202020204" pitchFamily="34" charset="0"/>
              <a:buNone/>
            </a:pPr>
            <a:endParaRPr lang="en-US" dirty="0"/>
          </a:p>
        </p:txBody>
      </p:sp>
    </p:spTree>
    <p:extLst>
      <p:ext uri="{BB962C8B-B14F-4D97-AF65-F5344CB8AC3E}">
        <p14:creationId xmlns:p14="http://schemas.microsoft.com/office/powerpoint/2010/main" val="1135597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31" name="Content Placeholder 2">
            <a:extLst>
              <a:ext uri="{FF2B5EF4-FFF2-40B4-BE49-F238E27FC236}">
                <a16:creationId xmlns:a16="http://schemas.microsoft.com/office/drawing/2014/main" id="{8652131F-A346-4322-8122-626811A9DBB1}"/>
              </a:ext>
            </a:extLst>
          </p:cNvPr>
          <p:cNvSpPr txBox="1">
            <a:spLocks/>
          </p:cNvSpPr>
          <p:nvPr/>
        </p:nvSpPr>
        <p:spPr>
          <a:xfrm>
            <a:off x="1417066" y="1233342"/>
            <a:ext cx="10641833" cy="51005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t>Multi-model data using hashing - PPRL</a:t>
            </a:r>
          </a:p>
          <a:p>
            <a:pPr marL="0" indent="0">
              <a:lnSpc>
                <a:spcPct val="150000"/>
              </a:lnSpc>
              <a:buFont typeface="Arial" panose="020B0604020202020204" pitchFamily="34" charset="0"/>
              <a:buNone/>
            </a:pPr>
            <a:r>
              <a:rPr lang="en-US"/>
              <a:t>Extend the enclave with an NIH Shared Infrastructure</a:t>
            </a:r>
          </a:p>
          <a:p>
            <a:pPr marL="0" indent="0">
              <a:lnSpc>
                <a:spcPct val="150000"/>
              </a:lnSpc>
              <a:buFont typeface="Arial" panose="020B0604020202020204" pitchFamily="34" charset="0"/>
              <a:buNone/>
            </a:pPr>
            <a:r>
              <a:rPr lang="en-US"/>
              <a:t>Data Quality – Extend test harness for data quality</a:t>
            </a:r>
          </a:p>
          <a:p>
            <a:pPr marL="0" indent="0">
              <a:lnSpc>
                <a:spcPct val="150000"/>
              </a:lnSpc>
              <a:buFont typeface="Arial" panose="020B0604020202020204" pitchFamily="34" charset="0"/>
              <a:buNone/>
            </a:pPr>
            <a:r>
              <a:rPr lang="en-US"/>
              <a:t>Permanent Data Harmonization Infrastructure - Code Map Services</a:t>
            </a:r>
          </a:p>
          <a:p>
            <a:pPr marL="0" indent="0">
              <a:lnSpc>
                <a:spcPct val="150000"/>
              </a:lnSpc>
              <a:buFont typeface="Arial" panose="020B0604020202020204" pitchFamily="34" charset="0"/>
              <a:buNone/>
            </a:pPr>
            <a:r>
              <a:rPr lang="en-US"/>
              <a:t>Hybrid Model Central and Federated</a:t>
            </a:r>
          </a:p>
          <a:p>
            <a:pPr marL="0" indent="0">
              <a:lnSpc>
                <a:spcPct val="150000"/>
              </a:lnSpc>
              <a:buFont typeface="Arial" panose="020B0604020202020204" pitchFamily="34" charset="0"/>
              <a:buNone/>
            </a:pPr>
            <a:r>
              <a:rPr lang="en-US"/>
              <a:t>FHIR Common Architecture</a:t>
            </a:r>
          </a:p>
          <a:p>
            <a:pPr marL="0" indent="0">
              <a:lnSpc>
                <a:spcPct val="150000"/>
              </a:lnSpc>
              <a:buFont typeface="Arial" panose="020B0604020202020204" pitchFamily="34" charset="0"/>
              <a:buNone/>
            </a:pPr>
            <a:r>
              <a:rPr lang="en-US"/>
              <a:t>Mobile – patient reported outcomes / time-based data</a:t>
            </a:r>
            <a:endParaRPr lang="en-US" dirty="0"/>
          </a:p>
        </p:txBody>
      </p:sp>
      <p:sp>
        <p:nvSpPr>
          <p:cNvPr id="32" name="Title 5">
            <a:extLst>
              <a:ext uri="{FF2B5EF4-FFF2-40B4-BE49-F238E27FC236}">
                <a16:creationId xmlns:a16="http://schemas.microsoft.com/office/drawing/2014/main" id="{BF2BF2F1-D822-441A-A5C8-D65BDAB115BF}"/>
              </a:ext>
            </a:extLst>
          </p:cNvPr>
          <p:cNvSpPr txBox="1">
            <a:spLocks/>
          </p:cNvSpPr>
          <p:nvPr/>
        </p:nvSpPr>
        <p:spPr>
          <a:xfrm>
            <a:off x="12700" y="201581"/>
            <a:ext cx="10224832" cy="113188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lumMod val="65000"/>
                  </a:schemeClr>
                </a:solidFill>
                <a:latin typeface="+mn-lt"/>
              </a:rPr>
              <a:t>Next Phase</a:t>
            </a:r>
          </a:p>
        </p:txBody>
      </p:sp>
    </p:spTree>
    <p:extLst>
      <p:ext uri="{BB962C8B-B14F-4D97-AF65-F5344CB8AC3E}">
        <p14:creationId xmlns:p14="http://schemas.microsoft.com/office/powerpoint/2010/main" val="387492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13" name="Google Shape;113;p17"/>
          <p:cNvSpPr/>
          <p:nvPr/>
        </p:nvSpPr>
        <p:spPr>
          <a:xfrm>
            <a:off x="3791567" y="6716467"/>
            <a:ext cx="8413200" cy="139600"/>
          </a:xfrm>
          <a:prstGeom prst="rect">
            <a:avLst/>
          </a:prstGeom>
          <a:solidFill>
            <a:srgbClr val="45818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4" name="Google Shape;114;p17"/>
          <p:cNvSpPr/>
          <p:nvPr/>
        </p:nvSpPr>
        <p:spPr>
          <a:xfrm>
            <a:off x="12700" y="0"/>
            <a:ext cx="12192000" cy="139600"/>
          </a:xfrm>
          <a:prstGeom prst="rect">
            <a:avLst/>
          </a:prstGeom>
          <a:solidFill>
            <a:srgbClr val="662D6C"/>
          </a:solidFill>
          <a:ln w="9525" cap="flat" cmpd="sng">
            <a:solidFill>
              <a:schemeClr val="bg1">
                <a:lumMod val="95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 name="Google Shape;115;p17"/>
          <p:cNvSpPr/>
          <p:nvPr/>
        </p:nvSpPr>
        <p:spPr>
          <a:xfrm>
            <a:off x="12700" y="6716467"/>
            <a:ext cx="53848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6" name="Google Shape;112;p17">
            <a:extLst>
              <a:ext uri="{FF2B5EF4-FFF2-40B4-BE49-F238E27FC236}">
                <a16:creationId xmlns:a16="http://schemas.microsoft.com/office/drawing/2014/main" id="{15C7E562-3043-4BD7-83F5-8C371E1946BE}"/>
              </a:ext>
            </a:extLst>
          </p:cNvPr>
          <p:cNvSpPr txBox="1">
            <a:spLocks/>
          </p:cNvSpPr>
          <p:nvPr/>
        </p:nvSpPr>
        <p:spPr>
          <a:xfrm>
            <a:off x="12700" y="105657"/>
            <a:ext cx="8154555" cy="573464"/>
          </a:xfrm>
          <a:prstGeom prst="rect">
            <a:avLst/>
          </a:prstGeom>
          <a:noFill/>
          <a:ln>
            <a:noFill/>
          </a:ln>
        </p:spPr>
        <p:txBody>
          <a:bodyPr spcFirstLastPara="1" vert="horz" wrap="square" lIns="91433" tIns="45700" rIns="0" bIns="45700" rtlCol="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ts val="2000"/>
              <a:buFont typeface="Arial" panose="020B0604020202020204" pitchFamily="34" charset="0"/>
              <a:buNone/>
            </a:pPr>
            <a:r>
              <a:rPr lang="en-US" sz="3600" dirty="0">
                <a:solidFill>
                  <a:schemeClr val="bg2">
                    <a:lumMod val="50000"/>
                  </a:schemeClr>
                </a:solidFill>
              </a:rPr>
              <a:t>How to Register</a:t>
            </a:r>
            <a:endParaRPr lang="en-US" sz="2133" dirty="0">
              <a:solidFill>
                <a:schemeClr val="bg2">
                  <a:lumMod val="50000"/>
                </a:schemeClr>
              </a:solidFill>
              <a:latin typeface="Arial"/>
              <a:ea typeface="Arial"/>
              <a:cs typeface="Arial"/>
              <a:sym typeface="Arial"/>
            </a:endParaRPr>
          </a:p>
        </p:txBody>
      </p:sp>
      <p:sp>
        <p:nvSpPr>
          <p:cNvPr id="140" name="Rectangle 139">
            <a:extLst>
              <a:ext uri="{FF2B5EF4-FFF2-40B4-BE49-F238E27FC236}">
                <a16:creationId xmlns:a16="http://schemas.microsoft.com/office/drawing/2014/main" id="{3D2755E7-4FA8-49AA-A3DC-A75CE40F18B8}"/>
              </a:ext>
            </a:extLst>
          </p:cNvPr>
          <p:cNvSpPr/>
          <p:nvPr/>
        </p:nvSpPr>
        <p:spPr>
          <a:xfrm>
            <a:off x="5231219" y="5401340"/>
            <a:ext cx="6655981" cy="114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oogle Shape;1226;p103">
            <a:extLst>
              <a:ext uri="{FF2B5EF4-FFF2-40B4-BE49-F238E27FC236}">
                <a16:creationId xmlns:a16="http://schemas.microsoft.com/office/drawing/2014/main" id="{7306CCAD-0656-4730-B366-7D2CC306443C}"/>
              </a:ext>
            </a:extLst>
          </p:cNvPr>
          <p:cNvPicPr preferRelativeResize="0"/>
          <p:nvPr/>
        </p:nvPicPr>
        <p:blipFill>
          <a:blip r:embed="rId3">
            <a:alphaModFix/>
          </a:blip>
          <a:stretch>
            <a:fillRect/>
          </a:stretch>
        </p:blipFill>
        <p:spPr>
          <a:xfrm>
            <a:off x="1537218" y="2032333"/>
            <a:ext cx="9197765" cy="4129267"/>
          </a:xfrm>
          <a:prstGeom prst="rect">
            <a:avLst/>
          </a:prstGeom>
          <a:noFill/>
          <a:ln>
            <a:noFill/>
          </a:ln>
        </p:spPr>
      </p:pic>
      <p:sp>
        <p:nvSpPr>
          <p:cNvPr id="26" name="Google Shape;1227;p103">
            <a:extLst>
              <a:ext uri="{FF2B5EF4-FFF2-40B4-BE49-F238E27FC236}">
                <a16:creationId xmlns:a16="http://schemas.microsoft.com/office/drawing/2014/main" id="{91138A17-7C71-4D52-993A-62D3A758CE18}"/>
              </a:ext>
            </a:extLst>
          </p:cNvPr>
          <p:cNvSpPr txBox="1"/>
          <p:nvPr/>
        </p:nvSpPr>
        <p:spPr>
          <a:xfrm>
            <a:off x="283300" y="1268567"/>
            <a:ext cx="11705600" cy="600400"/>
          </a:xfrm>
          <a:prstGeom prst="rect">
            <a:avLst/>
          </a:prstGeom>
          <a:noFill/>
          <a:ln>
            <a:noFill/>
          </a:ln>
        </p:spPr>
        <p:txBody>
          <a:bodyPr spcFirstLastPara="1" wrap="square" lIns="121900" tIns="121900" rIns="121900" bIns="121900" anchor="t" anchorCtr="0">
            <a:noAutofit/>
          </a:bodyPr>
          <a:lstStyle/>
          <a:p>
            <a:r>
              <a:rPr lang="en" sz="2400">
                <a:solidFill>
                  <a:srgbClr val="424242"/>
                </a:solidFill>
                <a:latin typeface="Proxima Nova"/>
                <a:ea typeface="Proxima Nova"/>
                <a:cs typeface="Proxima Nova"/>
                <a:sym typeface="Proxima Nova"/>
              </a:rPr>
              <a:t>You will be redirected here:</a:t>
            </a:r>
            <a:r>
              <a:rPr lang="en" sz="2400">
                <a:latin typeface="Proxima Nova"/>
                <a:ea typeface="Proxima Nova"/>
                <a:cs typeface="Proxima Nova"/>
                <a:sym typeface="Proxima Nova"/>
              </a:rPr>
              <a:t> </a:t>
            </a:r>
            <a:r>
              <a:rPr lang="en" sz="2400" u="sng">
                <a:solidFill>
                  <a:schemeClr val="hlink"/>
                </a:solidFill>
                <a:latin typeface="Proxima Nova"/>
                <a:ea typeface="Proxima Nova"/>
                <a:cs typeface="Proxima Nova"/>
                <a:sym typeface="Proxima Nova"/>
                <a:hlinkClick r:id="rId4"/>
              </a:rPr>
              <a:t>https://covid.cd2h.org/N3C_data_enclave</a:t>
            </a:r>
            <a:endParaRPr sz="2400">
              <a:latin typeface="Proxima Nova"/>
              <a:ea typeface="Proxima Nova"/>
              <a:cs typeface="Proxima Nova"/>
              <a:sym typeface="Proxima Nova"/>
            </a:endParaRPr>
          </a:p>
        </p:txBody>
      </p:sp>
      <p:sp>
        <p:nvSpPr>
          <p:cNvPr id="27" name="Google Shape;1228;p103">
            <a:extLst>
              <a:ext uri="{FF2B5EF4-FFF2-40B4-BE49-F238E27FC236}">
                <a16:creationId xmlns:a16="http://schemas.microsoft.com/office/drawing/2014/main" id="{DE714C92-F785-4276-A6A9-7757BEC5EC87}"/>
              </a:ext>
            </a:extLst>
          </p:cNvPr>
          <p:cNvSpPr txBox="1"/>
          <p:nvPr/>
        </p:nvSpPr>
        <p:spPr>
          <a:xfrm>
            <a:off x="154084" y="4741133"/>
            <a:ext cx="2282000" cy="2173200"/>
          </a:xfrm>
          <a:prstGeom prst="rect">
            <a:avLst/>
          </a:prstGeom>
          <a:noFill/>
          <a:ln>
            <a:noFill/>
          </a:ln>
        </p:spPr>
        <p:txBody>
          <a:bodyPr spcFirstLastPara="1" wrap="square" lIns="121900" tIns="121900" rIns="121900" bIns="121900" anchor="t" anchorCtr="0">
            <a:noAutofit/>
          </a:bodyPr>
          <a:lstStyle/>
          <a:p>
            <a:r>
              <a:rPr lang="en" sz="1600" b="1">
                <a:solidFill>
                  <a:srgbClr val="45818E"/>
                </a:solidFill>
                <a:latin typeface="Proxima Nova"/>
                <a:ea typeface="Proxima Nova"/>
                <a:cs typeface="Proxima Nova"/>
                <a:sym typeface="Proxima Nova"/>
              </a:rPr>
              <a:t>First time user?  </a:t>
            </a:r>
            <a:r>
              <a:rPr lang="en" sz="1600">
                <a:solidFill>
                  <a:srgbClr val="45818E"/>
                </a:solidFill>
                <a:latin typeface="Proxima Nova"/>
                <a:ea typeface="Proxima Nova"/>
                <a:cs typeface="Proxima Nova"/>
                <a:sym typeface="Proxima Nova"/>
              </a:rPr>
              <a:t>The </a:t>
            </a:r>
            <a:r>
              <a:rPr lang="en" sz="1600" b="1" i="1">
                <a:solidFill>
                  <a:srgbClr val="45818E"/>
                </a:solidFill>
                <a:latin typeface="Proxima Nova"/>
                <a:ea typeface="Proxima Nova"/>
                <a:cs typeface="Proxima Nova"/>
                <a:sym typeface="Proxima Nova"/>
              </a:rPr>
              <a:t>Enclave Registration Checklist</a:t>
            </a:r>
            <a:r>
              <a:rPr lang="en" sz="1600">
                <a:solidFill>
                  <a:srgbClr val="45818E"/>
                </a:solidFill>
                <a:latin typeface="Proxima Nova"/>
                <a:ea typeface="Proxima Nova"/>
                <a:cs typeface="Proxima Nova"/>
                <a:sym typeface="Proxima Nova"/>
              </a:rPr>
              <a:t> to streamline your registration</a:t>
            </a:r>
            <a:endParaRPr sz="1600">
              <a:solidFill>
                <a:srgbClr val="45818E"/>
              </a:solidFill>
              <a:latin typeface="Proxima Nova"/>
              <a:ea typeface="Proxima Nova"/>
              <a:cs typeface="Proxima Nova"/>
              <a:sym typeface="Proxima Nova"/>
            </a:endParaRPr>
          </a:p>
        </p:txBody>
      </p:sp>
      <p:sp>
        <p:nvSpPr>
          <p:cNvPr id="28" name="Google Shape;1229;p103">
            <a:extLst>
              <a:ext uri="{FF2B5EF4-FFF2-40B4-BE49-F238E27FC236}">
                <a16:creationId xmlns:a16="http://schemas.microsoft.com/office/drawing/2014/main" id="{A5AC80E1-E7E0-4BC2-9094-789CCBB5C1C7}"/>
              </a:ext>
            </a:extLst>
          </p:cNvPr>
          <p:cNvSpPr/>
          <p:nvPr/>
        </p:nvSpPr>
        <p:spPr>
          <a:xfrm>
            <a:off x="746533" y="6013600"/>
            <a:ext cx="4805200" cy="446800"/>
          </a:xfrm>
          <a:prstGeom prst="bentUpArrow">
            <a:avLst>
              <a:gd name="adj1" fmla="val 25000"/>
              <a:gd name="adj2" fmla="val 25000"/>
              <a:gd name="adj3" fmla="val 25000"/>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1230;p103">
            <a:extLst>
              <a:ext uri="{FF2B5EF4-FFF2-40B4-BE49-F238E27FC236}">
                <a16:creationId xmlns:a16="http://schemas.microsoft.com/office/drawing/2014/main" id="{E0A3F7E5-9814-4C3B-A79A-4B32B2967EF2}"/>
              </a:ext>
            </a:extLst>
          </p:cNvPr>
          <p:cNvSpPr txBox="1"/>
          <p:nvPr/>
        </p:nvSpPr>
        <p:spPr>
          <a:xfrm>
            <a:off x="9610500" y="4741133"/>
            <a:ext cx="2378400" cy="1436800"/>
          </a:xfrm>
          <a:prstGeom prst="rect">
            <a:avLst/>
          </a:prstGeom>
          <a:noFill/>
          <a:ln>
            <a:noFill/>
          </a:ln>
        </p:spPr>
        <p:txBody>
          <a:bodyPr spcFirstLastPara="1" wrap="square" lIns="121900" tIns="121900" rIns="121900" bIns="121900" anchor="t" anchorCtr="0">
            <a:noAutofit/>
          </a:bodyPr>
          <a:lstStyle/>
          <a:p>
            <a:r>
              <a:rPr lang="en" sz="1600" b="1">
                <a:solidFill>
                  <a:srgbClr val="45818E"/>
                </a:solidFill>
                <a:latin typeface="Proxima Nova"/>
                <a:ea typeface="Proxima Nova"/>
                <a:cs typeface="Proxima Nova"/>
                <a:sym typeface="Proxima Nova"/>
              </a:rPr>
              <a:t>Already registered? </a:t>
            </a:r>
            <a:endParaRPr sz="1600" b="1">
              <a:solidFill>
                <a:srgbClr val="45818E"/>
              </a:solidFill>
              <a:latin typeface="Proxima Nova"/>
              <a:ea typeface="Proxima Nova"/>
              <a:cs typeface="Proxima Nova"/>
              <a:sym typeface="Proxima Nova"/>
            </a:endParaRPr>
          </a:p>
          <a:p>
            <a:r>
              <a:rPr lang="en" sz="1600">
                <a:solidFill>
                  <a:srgbClr val="45818E"/>
                </a:solidFill>
                <a:latin typeface="Proxima Nova"/>
                <a:ea typeface="Proxima Nova"/>
                <a:cs typeface="Proxima Nova"/>
                <a:sym typeface="Proxima Nova"/>
              </a:rPr>
              <a:t>Log in here</a:t>
            </a:r>
            <a:endParaRPr sz="1600" b="1">
              <a:solidFill>
                <a:srgbClr val="45818E"/>
              </a:solidFill>
              <a:latin typeface="Proxima Nova"/>
              <a:ea typeface="Proxima Nova"/>
              <a:cs typeface="Proxima Nova"/>
              <a:sym typeface="Proxima Nova"/>
            </a:endParaRPr>
          </a:p>
        </p:txBody>
      </p:sp>
      <p:sp>
        <p:nvSpPr>
          <p:cNvPr id="30" name="Google Shape;1231;p103">
            <a:extLst>
              <a:ext uri="{FF2B5EF4-FFF2-40B4-BE49-F238E27FC236}">
                <a16:creationId xmlns:a16="http://schemas.microsoft.com/office/drawing/2014/main" id="{7BB53270-EAA5-4AD5-976C-BC95EDC987DE}"/>
              </a:ext>
            </a:extLst>
          </p:cNvPr>
          <p:cNvSpPr/>
          <p:nvPr/>
        </p:nvSpPr>
        <p:spPr>
          <a:xfrm>
            <a:off x="9319000" y="5422000"/>
            <a:ext cx="1786800" cy="350000"/>
          </a:xfrm>
          <a:prstGeom prst="lef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232;p103">
            <a:extLst>
              <a:ext uri="{FF2B5EF4-FFF2-40B4-BE49-F238E27FC236}">
                <a16:creationId xmlns:a16="http://schemas.microsoft.com/office/drawing/2014/main" id="{E9C51E4B-A0D1-4895-943B-6D1F081FABAB}"/>
              </a:ext>
            </a:extLst>
          </p:cNvPr>
          <p:cNvSpPr/>
          <p:nvPr/>
        </p:nvSpPr>
        <p:spPr>
          <a:xfrm>
            <a:off x="4478233" y="5725133"/>
            <a:ext cx="1566400" cy="350000"/>
          </a:xfrm>
          <a:prstGeom prst="ellipse">
            <a:avLst/>
          </a:prstGeom>
          <a:noFill/>
          <a:ln w="28575"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49314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0" y="-2059"/>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31" name="Google Shape;350;p50">
            <a:extLst>
              <a:ext uri="{FF2B5EF4-FFF2-40B4-BE49-F238E27FC236}">
                <a16:creationId xmlns:a16="http://schemas.microsoft.com/office/drawing/2014/main" id="{BF5E5AAF-12FF-41BC-BD55-34DC6D6ADE0A}"/>
              </a:ext>
            </a:extLst>
          </p:cNvPr>
          <p:cNvSpPr txBox="1"/>
          <p:nvPr/>
        </p:nvSpPr>
        <p:spPr>
          <a:xfrm>
            <a:off x="214900" y="1343767"/>
            <a:ext cx="4882000" cy="374400"/>
          </a:xfrm>
          <a:prstGeom prst="rect">
            <a:avLst/>
          </a:prstGeom>
          <a:noFill/>
          <a:ln>
            <a:noFill/>
          </a:ln>
        </p:spPr>
        <p:txBody>
          <a:bodyPr spcFirstLastPara="1" wrap="square" lIns="91433" tIns="45700" rIns="91433" bIns="45700" anchor="ctr" anchorCtr="0">
            <a:noAutofit/>
          </a:bodyPr>
          <a:lstStyle/>
          <a:p>
            <a:pPr algn="ctr">
              <a:buClr>
                <a:srgbClr val="000000"/>
              </a:buClr>
              <a:buSzPts val="2000"/>
            </a:pPr>
            <a:r>
              <a:rPr lang="en" sz="2667" b="1">
                <a:solidFill>
                  <a:srgbClr val="000000"/>
                </a:solidFill>
                <a:latin typeface="Calibri"/>
                <a:ea typeface="Calibri"/>
                <a:cs typeface="Calibri"/>
                <a:sym typeface="Calibri"/>
              </a:rPr>
              <a:t>Federated Query</a:t>
            </a:r>
            <a:endParaRPr sz="2667">
              <a:solidFill>
                <a:srgbClr val="000000"/>
              </a:solidFill>
              <a:latin typeface="Calibri"/>
              <a:ea typeface="Calibri"/>
              <a:cs typeface="Calibri"/>
              <a:sym typeface="Calibri"/>
            </a:endParaRPr>
          </a:p>
        </p:txBody>
      </p:sp>
      <p:sp>
        <p:nvSpPr>
          <p:cNvPr id="32" name="Google Shape;351;p50">
            <a:extLst>
              <a:ext uri="{FF2B5EF4-FFF2-40B4-BE49-F238E27FC236}">
                <a16:creationId xmlns:a16="http://schemas.microsoft.com/office/drawing/2014/main" id="{F508F7E0-C4A4-4C7D-ABC0-F987831856E6}"/>
              </a:ext>
            </a:extLst>
          </p:cNvPr>
          <p:cNvSpPr/>
          <p:nvPr/>
        </p:nvSpPr>
        <p:spPr>
          <a:xfrm>
            <a:off x="624467" y="5260914"/>
            <a:ext cx="4818000" cy="5796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en" sz="1867" dirty="0">
                <a:solidFill>
                  <a:schemeClr val="dk1"/>
                </a:solidFill>
                <a:latin typeface="Calibri"/>
                <a:ea typeface="Calibri"/>
                <a:cs typeface="Calibri"/>
                <a:sym typeface="Calibri"/>
              </a:rPr>
              <a:t>Is </a:t>
            </a:r>
            <a:r>
              <a:rPr lang="en" sz="1867" b="1" dirty="0">
                <a:solidFill>
                  <a:schemeClr val="dk1"/>
                </a:solidFill>
                <a:latin typeface="Calibri"/>
                <a:ea typeface="Calibri"/>
                <a:cs typeface="Calibri"/>
                <a:sym typeface="Calibri"/>
              </a:rPr>
              <a:t>drug X</a:t>
            </a:r>
            <a:r>
              <a:rPr lang="en" sz="1867" dirty="0">
                <a:solidFill>
                  <a:schemeClr val="dk1"/>
                </a:solidFill>
                <a:latin typeface="Calibri"/>
                <a:ea typeface="Calibri"/>
                <a:cs typeface="Calibri"/>
                <a:sym typeface="Calibri"/>
              </a:rPr>
              <a:t> beneficial to COVID-19 patients?</a:t>
            </a:r>
            <a:endParaRPr sz="1467" dirty="0">
              <a:solidFill>
                <a:srgbClr val="000000"/>
              </a:solidFill>
              <a:latin typeface="Arial"/>
              <a:ea typeface="Arial"/>
              <a:cs typeface="Arial"/>
              <a:sym typeface="Arial"/>
            </a:endParaRPr>
          </a:p>
          <a:p>
            <a:pPr>
              <a:buClr>
                <a:srgbClr val="000000"/>
              </a:buClr>
              <a:buSzPts val="1400"/>
            </a:pPr>
            <a:r>
              <a:rPr lang="en" sz="1867" dirty="0">
                <a:solidFill>
                  <a:schemeClr val="dk1"/>
                </a:solidFill>
                <a:latin typeface="Calibri"/>
                <a:ea typeface="Calibri"/>
                <a:cs typeface="Calibri"/>
                <a:sym typeface="Calibri"/>
              </a:rPr>
              <a:t>Does </a:t>
            </a:r>
            <a:r>
              <a:rPr lang="en" sz="1867" b="1" dirty="0">
                <a:solidFill>
                  <a:schemeClr val="dk1"/>
                </a:solidFill>
                <a:latin typeface="Calibri"/>
                <a:ea typeface="Calibri"/>
                <a:cs typeface="Calibri"/>
                <a:sym typeface="Calibri"/>
              </a:rPr>
              <a:t>disease Y</a:t>
            </a:r>
            <a:r>
              <a:rPr lang="en" sz="1867" dirty="0">
                <a:solidFill>
                  <a:schemeClr val="dk1"/>
                </a:solidFill>
                <a:latin typeface="Calibri"/>
                <a:ea typeface="Calibri"/>
                <a:cs typeface="Calibri"/>
                <a:sym typeface="Calibri"/>
              </a:rPr>
              <a:t> impair course?</a:t>
            </a:r>
            <a:endParaRPr sz="2000" dirty="0">
              <a:solidFill>
                <a:schemeClr val="dk1"/>
              </a:solidFill>
              <a:latin typeface="Calibri"/>
              <a:ea typeface="Calibri"/>
              <a:cs typeface="Calibri"/>
              <a:sym typeface="Calibri"/>
            </a:endParaRPr>
          </a:p>
        </p:txBody>
      </p:sp>
      <p:sp>
        <p:nvSpPr>
          <p:cNvPr id="33" name="Google Shape;352;p50">
            <a:extLst>
              <a:ext uri="{FF2B5EF4-FFF2-40B4-BE49-F238E27FC236}">
                <a16:creationId xmlns:a16="http://schemas.microsoft.com/office/drawing/2014/main" id="{6B5B7FF6-6E65-422D-9457-8B20093A7ACE}"/>
              </a:ext>
            </a:extLst>
          </p:cNvPr>
          <p:cNvSpPr/>
          <p:nvPr/>
        </p:nvSpPr>
        <p:spPr>
          <a:xfrm>
            <a:off x="6317167" y="5260916"/>
            <a:ext cx="5718400" cy="5796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en" dirty="0">
                <a:solidFill>
                  <a:schemeClr val="dk1"/>
                </a:solidFill>
                <a:latin typeface="Calibri"/>
                <a:ea typeface="Calibri"/>
                <a:cs typeface="Calibri"/>
                <a:sym typeface="Calibri"/>
              </a:rPr>
              <a:t>What </a:t>
            </a:r>
            <a:r>
              <a:rPr lang="en" b="1" dirty="0">
                <a:solidFill>
                  <a:schemeClr val="dk1"/>
                </a:solidFill>
                <a:latin typeface="Calibri"/>
                <a:ea typeface="Calibri"/>
                <a:cs typeface="Calibri"/>
                <a:sym typeface="Calibri"/>
              </a:rPr>
              <a:t>drugs</a:t>
            </a:r>
            <a:r>
              <a:rPr lang="en" dirty="0">
                <a:solidFill>
                  <a:schemeClr val="dk1"/>
                </a:solidFill>
                <a:latin typeface="Calibri"/>
                <a:ea typeface="Calibri"/>
                <a:cs typeface="Calibri"/>
                <a:sym typeface="Calibri"/>
              </a:rPr>
              <a:t> help or hinder COVID patients?</a:t>
            </a:r>
            <a:endParaRPr dirty="0">
              <a:solidFill>
                <a:schemeClr val="dk1"/>
              </a:solidFill>
              <a:latin typeface="Calibri"/>
              <a:ea typeface="Calibri"/>
              <a:cs typeface="Calibri"/>
              <a:sym typeface="Calibri"/>
            </a:endParaRPr>
          </a:p>
          <a:p>
            <a:pPr>
              <a:buClr>
                <a:srgbClr val="000000"/>
              </a:buClr>
              <a:buSzPts val="1400"/>
            </a:pPr>
            <a:r>
              <a:rPr lang="en" dirty="0">
                <a:solidFill>
                  <a:schemeClr val="dk1"/>
                </a:solidFill>
                <a:latin typeface="Calibri"/>
                <a:ea typeface="Calibri"/>
                <a:cs typeface="Calibri"/>
                <a:sym typeface="Calibri"/>
              </a:rPr>
              <a:t>What </a:t>
            </a:r>
            <a:r>
              <a:rPr lang="en" b="1" dirty="0">
                <a:solidFill>
                  <a:schemeClr val="dk1"/>
                </a:solidFill>
                <a:latin typeface="Calibri"/>
                <a:ea typeface="Calibri"/>
                <a:cs typeface="Calibri"/>
                <a:sym typeface="Calibri"/>
              </a:rPr>
              <a:t>factors</a:t>
            </a:r>
            <a:r>
              <a:rPr lang="en" dirty="0">
                <a:solidFill>
                  <a:schemeClr val="dk1"/>
                </a:solidFill>
                <a:latin typeface="Calibri"/>
                <a:ea typeface="Calibri"/>
                <a:cs typeface="Calibri"/>
                <a:sym typeface="Calibri"/>
              </a:rPr>
              <a:t> predict being placed on a ventilator?</a:t>
            </a:r>
          </a:p>
          <a:p>
            <a:pPr>
              <a:buClr>
                <a:srgbClr val="000000"/>
              </a:buClr>
              <a:buSzPts val="1400"/>
            </a:pPr>
            <a:r>
              <a:rPr lang="en" dirty="0">
                <a:solidFill>
                  <a:schemeClr val="dk1"/>
                </a:solidFill>
                <a:latin typeface="Calibri"/>
                <a:ea typeface="Calibri"/>
                <a:cs typeface="Calibri"/>
                <a:sym typeface="Calibri"/>
              </a:rPr>
              <a:t>What comorbid </a:t>
            </a:r>
            <a:r>
              <a:rPr lang="en" b="1" dirty="0">
                <a:solidFill>
                  <a:schemeClr val="dk1"/>
                </a:solidFill>
                <a:latin typeface="Calibri"/>
                <a:ea typeface="Calibri"/>
                <a:cs typeface="Calibri"/>
                <a:sym typeface="Calibri"/>
              </a:rPr>
              <a:t>diagnosis</a:t>
            </a:r>
            <a:r>
              <a:rPr lang="en" dirty="0">
                <a:solidFill>
                  <a:schemeClr val="dk1"/>
                </a:solidFill>
                <a:latin typeface="Calibri"/>
                <a:ea typeface="Calibri"/>
                <a:cs typeface="Calibri"/>
                <a:sym typeface="Calibri"/>
              </a:rPr>
              <a:t> are risk factors</a:t>
            </a:r>
            <a:endParaRPr dirty="0">
              <a:solidFill>
                <a:schemeClr val="dk1"/>
              </a:solidFill>
              <a:latin typeface="Calibri"/>
              <a:ea typeface="Calibri"/>
              <a:cs typeface="Calibri"/>
              <a:sym typeface="Calibri"/>
            </a:endParaRPr>
          </a:p>
          <a:p>
            <a:pPr>
              <a:buClr>
                <a:srgbClr val="000000"/>
              </a:buClr>
              <a:buSzPts val="1400"/>
            </a:pPr>
            <a:endParaRPr sz="2000" dirty="0">
              <a:solidFill>
                <a:schemeClr val="dk1"/>
              </a:solidFill>
              <a:latin typeface="Calibri"/>
              <a:ea typeface="Calibri"/>
              <a:cs typeface="Calibri"/>
              <a:sym typeface="Calibri"/>
            </a:endParaRPr>
          </a:p>
        </p:txBody>
      </p:sp>
      <p:sp>
        <p:nvSpPr>
          <p:cNvPr id="34" name="Google Shape;353;p50">
            <a:extLst>
              <a:ext uri="{FF2B5EF4-FFF2-40B4-BE49-F238E27FC236}">
                <a16:creationId xmlns:a16="http://schemas.microsoft.com/office/drawing/2014/main" id="{D77F9905-6FAA-4149-928E-E7CB0B116C39}"/>
              </a:ext>
            </a:extLst>
          </p:cNvPr>
          <p:cNvSpPr txBox="1"/>
          <p:nvPr/>
        </p:nvSpPr>
        <p:spPr>
          <a:xfrm>
            <a:off x="7177547" y="1301651"/>
            <a:ext cx="4420800" cy="860400"/>
          </a:xfrm>
          <a:prstGeom prst="rect">
            <a:avLst/>
          </a:prstGeom>
          <a:noFill/>
          <a:ln>
            <a:noFill/>
          </a:ln>
        </p:spPr>
        <p:txBody>
          <a:bodyPr spcFirstLastPara="1" wrap="square" lIns="91433" tIns="45700" rIns="91433" bIns="45700" anchor="ctr" anchorCtr="0">
            <a:noAutofit/>
          </a:bodyPr>
          <a:lstStyle/>
          <a:p>
            <a:pPr algn="ctr">
              <a:buClr>
                <a:srgbClr val="000000"/>
              </a:buClr>
              <a:buSzPts val="2000"/>
            </a:pPr>
            <a:r>
              <a:rPr lang="en" sz="2667" b="1">
                <a:solidFill>
                  <a:srgbClr val="000000"/>
                </a:solidFill>
                <a:latin typeface="Calibri"/>
                <a:ea typeface="Calibri"/>
                <a:cs typeface="Calibri"/>
                <a:sym typeface="Calibri"/>
              </a:rPr>
              <a:t>Centralized Analytics</a:t>
            </a:r>
            <a:endParaRPr sz="2667" b="1">
              <a:solidFill>
                <a:srgbClr val="000000"/>
              </a:solidFill>
              <a:latin typeface="Calibri"/>
              <a:ea typeface="Calibri"/>
              <a:cs typeface="Calibri"/>
              <a:sym typeface="Calibri"/>
            </a:endParaRPr>
          </a:p>
          <a:p>
            <a:pPr algn="ctr">
              <a:buClr>
                <a:srgbClr val="000000"/>
              </a:buClr>
              <a:buSzPts val="1200"/>
            </a:pPr>
            <a:r>
              <a:rPr lang="en" sz="1600">
                <a:solidFill>
                  <a:srgbClr val="000000"/>
                </a:solidFill>
                <a:latin typeface="Calibri"/>
                <a:ea typeface="Calibri"/>
                <a:cs typeface="Calibri"/>
                <a:sym typeface="Calibri"/>
              </a:rPr>
              <a:t>Data Resides Centrally in a Secure enclave</a:t>
            </a:r>
            <a:endParaRPr sz="1600">
              <a:solidFill>
                <a:srgbClr val="000000"/>
              </a:solidFill>
              <a:latin typeface="Calibri"/>
              <a:ea typeface="Calibri"/>
              <a:cs typeface="Calibri"/>
              <a:sym typeface="Calibri"/>
            </a:endParaRPr>
          </a:p>
        </p:txBody>
      </p:sp>
      <p:pic>
        <p:nvPicPr>
          <p:cNvPr id="35" name="Google Shape;354;p50">
            <a:extLst>
              <a:ext uri="{FF2B5EF4-FFF2-40B4-BE49-F238E27FC236}">
                <a16:creationId xmlns:a16="http://schemas.microsoft.com/office/drawing/2014/main" id="{D4C52CB4-6790-4C1E-827A-12EE1629FF05}"/>
              </a:ext>
            </a:extLst>
          </p:cNvPr>
          <p:cNvPicPr preferRelativeResize="0"/>
          <p:nvPr/>
        </p:nvPicPr>
        <p:blipFill>
          <a:blip r:embed="rId5">
            <a:alphaModFix/>
          </a:blip>
          <a:stretch>
            <a:fillRect/>
          </a:stretch>
        </p:blipFill>
        <p:spPr>
          <a:xfrm>
            <a:off x="1310479" y="2355391"/>
            <a:ext cx="2789242" cy="2782717"/>
          </a:xfrm>
          <a:prstGeom prst="rect">
            <a:avLst/>
          </a:prstGeom>
          <a:noFill/>
          <a:ln>
            <a:noFill/>
          </a:ln>
        </p:spPr>
      </p:pic>
      <p:pic>
        <p:nvPicPr>
          <p:cNvPr id="36" name="Google Shape;355;p50">
            <a:extLst>
              <a:ext uri="{FF2B5EF4-FFF2-40B4-BE49-F238E27FC236}">
                <a16:creationId xmlns:a16="http://schemas.microsoft.com/office/drawing/2014/main" id="{EAA42A1A-F44A-4F71-AA2C-A557466E08EE}"/>
              </a:ext>
            </a:extLst>
          </p:cNvPr>
          <p:cNvPicPr preferRelativeResize="0"/>
          <p:nvPr/>
        </p:nvPicPr>
        <p:blipFill>
          <a:blip r:embed="rId6">
            <a:alphaModFix/>
          </a:blip>
          <a:stretch>
            <a:fillRect/>
          </a:stretch>
        </p:blipFill>
        <p:spPr>
          <a:xfrm>
            <a:off x="7467891" y="2181850"/>
            <a:ext cx="3750568" cy="2956258"/>
          </a:xfrm>
          <a:prstGeom prst="rect">
            <a:avLst/>
          </a:prstGeom>
          <a:noFill/>
          <a:ln>
            <a:noFill/>
          </a:ln>
        </p:spPr>
      </p:pic>
      <p:sp>
        <p:nvSpPr>
          <p:cNvPr id="37" name="Google Shape;356;p50">
            <a:extLst>
              <a:ext uri="{FF2B5EF4-FFF2-40B4-BE49-F238E27FC236}">
                <a16:creationId xmlns:a16="http://schemas.microsoft.com/office/drawing/2014/main" id="{6CC16D7E-7056-4A14-ADED-AA4801921D12}"/>
              </a:ext>
            </a:extLst>
          </p:cNvPr>
          <p:cNvSpPr txBox="1"/>
          <p:nvPr/>
        </p:nvSpPr>
        <p:spPr>
          <a:xfrm>
            <a:off x="473856" y="1861791"/>
            <a:ext cx="1845200" cy="454000"/>
          </a:xfrm>
          <a:prstGeom prst="rect">
            <a:avLst/>
          </a:prstGeom>
          <a:noFill/>
          <a:ln>
            <a:noFill/>
          </a:ln>
        </p:spPr>
        <p:txBody>
          <a:bodyPr spcFirstLastPara="1" wrap="square" lIns="91433" tIns="45700" rIns="91433" bIns="45700" anchor="t" anchorCtr="0">
            <a:noAutofit/>
          </a:bodyPr>
          <a:lstStyle/>
          <a:p>
            <a:pPr algn="r">
              <a:buClr>
                <a:srgbClr val="000000"/>
              </a:buClr>
              <a:buSzPts val="900"/>
            </a:pPr>
            <a:r>
              <a:rPr lang="en" sz="1200" b="1">
                <a:solidFill>
                  <a:schemeClr val="accent2"/>
                </a:solidFill>
                <a:latin typeface="Arial"/>
                <a:ea typeface="Arial"/>
                <a:cs typeface="Arial"/>
                <a:sym typeface="Arial"/>
              </a:rPr>
              <a:t>Questions are</a:t>
            </a:r>
            <a:endParaRPr sz="1200" b="1">
              <a:solidFill>
                <a:schemeClr val="accent2"/>
              </a:solidFill>
              <a:latin typeface="Arial"/>
              <a:ea typeface="Arial"/>
              <a:cs typeface="Arial"/>
              <a:sym typeface="Arial"/>
            </a:endParaRPr>
          </a:p>
          <a:p>
            <a:pPr algn="r">
              <a:buClr>
                <a:srgbClr val="000000"/>
              </a:buClr>
              <a:buSzPts val="900"/>
            </a:pPr>
            <a:r>
              <a:rPr lang="en" sz="1200" b="1">
                <a:solidFill>
                  <a:schemeClr val="accent2"/>
                </a:solidFill>
                <a:latin typeface="Arial"/>
                <a:ea typeface="Arial"/>
                <a:cs typeface="Arial"/>
                <a:sym typeface="Arial"/>
              </a:rPr>
              <a:t>Sent to the Network</a:t>
            </a:r>
            <a:endParaRPr sz="1200" b="1">
              <a:solidFill>
                <a:schemeClr val="accent2"/>
              </a:solidFill>
              <a:latin typeface="Arial"/>
              <a:ea typeface="Arial"/>
              <a:cs typeface="Arial"/>
              <a:sym typeface="Arial"/>
            </a:endParaRPr>
          </a:p>
        </p:txBody>
      </p:sp>
      <p:sp>
        <p:nvSpPr>
          <p:cNvPr id="38" name="Google Shape;357;p50">
            <a:extLst>
              <a:ext uri="{FF2B5EF4-FFF2-40B4-BE49-F238E27FC236}">
                <a16:creationId xmlns:a16="http://schemas.microsoft.com/office/drawing/2014/main" id="{C2ED4295-157B-43D6-A983-6AA036A41FCB}"/>
              </a:ext>
            </a:extLst>
          </p:cNvPr>
          <p:cNvSpPr/>
          <p:nvPr/>
        </p:nvSpPr>
        <p:spPr>
          <a:xfrm rot="10800000">
            <a:off x="2662832" y="1861791"/>
            <a:ext cx="343600" cy="495600"/>
          </a:xfrm>
          <a:prstGeom prst="downArrow">
            <a:avLst>
              <a:gd name="adj1" fmla="val 50000"/>
              <a:gd name="adj2" fmla="val 50000"/>
            </a:avLst>
          </a:prstGeom>
          <a:solidFill>
            <a:schemeClr val="accent1"/>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39" name="Google Shape;358;p50">
            <a:extLst>
              <a:ext uri="{FF2B5EF4-FFF2-40B4-BE49-F238E27FC236}">
                <a16:creationId xmlns:a16="http://schemas.microsoft.com/office/drawing/2014/main" id="{1AD00277-DC75-4B2E-B6D6-C274DA44B2F6}"/>
              </a:ext>
            </a:extLst>
          </p:cNvPr>
          <p:cNvSpPr txBox="1"/>
          <p:nvPr/>
        </p:nvSpPr>
        <p:spPr>
          <a:xfrm>
            <a:off x="3018911" y="1861791"/>
            <a:ext cx="1705200" cy="434800"/>
          </a:xfrm>
          <a:prstGeom prst="rect">
            <a:avLst/>
          </a:prstGeom>
          <a:noFill/>
          <a:ln>
            <a:noFill/>
          </a:ln>
        </p:spPr>
        <p:txBody>
          <a:bodyPr spcFirstLastPara="1" wrap="square" lIns="91433" tIns="45700" rIns="91433" bIns="45700" anchor="t" anchorCtr="0">
            <a:noAutofit/>
          </a:bodyPr>
          <a:lstStyle/>
          <a:p>
            <a:pPr>
              <a:buClr>
                <a:srgbClr val="000000"/>
              </a:buClr>
              <a:buSzPts val="900"/>
            </a:pPr>
            <a:r>
              <a:rPr lang="en" sz="1200" b="1" dirty="0">
                <a:solidFill>
                  <a:schemeClr val="accent1"/>
                </a:solidFill>
                <a:latin typeface="Arial"/>
                <a:ea typeface="Arial"/>
                <a:cs typeface="Arial"/>
                <a:sym typeface="Arial"/>
              </a:rPr>
              <a:t>Aggregated Results are Returned</a:t>
            </a:r>
            <a:endParaRPr sz="1200" b="1" dirty="0">
              <a:solidFill>
                <a:schemeClr val="accent1"/>
              </a:solidFill>
              <a:latin typeface="Arial"/>
              <a:ea typeface="Arial"/>
              <a:cs typeface="Arial"/>
              <a:sym typeface="Arial"/>
            </a:endParaRPr>
          </a:p>
        </p:txBody>
      </p:sp>
      <p:sp>
        <p:nvSpPr>
          <p:cNvPr id="40" name="Google Shape;359;p50">
            <a:extLst>
              <a:ext uri="{FF2B5EF4-FFF2-40B4-BE49-F238E27FC236}">
                <a16:creationId xmlns:a16="http://schemas.microsoft.com/office/drawing/2014/main" id="{219D9B83-5CBE-48D3-886B-7FE92C44B1F6}"/>
              </a:ext>
            </a:extLst>
          </p:cNvPr>
          <p:cNvSpPr/>
          <p:nvPr/>
        </p:nvSpPr>
        <p:spPr>
          <a:xfrm>
            <a:off x="2340080" y="1861791"/>
            <a:ext cx="348000" cy="493600"/>
          </a:xfrm>
          <a:prstGeom prst="downArrow">
            <a:avLst>
              <a:gd name="adj1" fmla="val 50000"/>
              <a:gd name="adj2" fmla="val 50000"/>
            </a:avLst>
          </a:prstGeom>
          <a:solidFill>
            <a:schemeClr val="accent2"/>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cxnSp>
        <p:nvCxnSpPr>
          <p:cNvPr id="41" name="Google Shape;360;p50">
            <a:extLst>
              <a:ext uri="{FF2B5EF4-FFF2-40B4-BE49-F238E27FC236}">
                <a16:creationId xmlns:a16="http://schemas.microsoft.com/office/drawing/2014/main" id="{077CAB6A-673F-45F2-91FA-896720644297}"/>
              </a:ext>
            </a:extLst>
          </p:cNvPr>
          <p:cNvCxnSpPr>
            <a:cxnSpLocks/>
          </p:cNvCxnSpPr>
          <p:nvPr/>
        </p:nvCxnSpPr>
        <p:spPr>
          <a:xfrm>
            <a:off x="5950400" y="1555845"/>
            <a:ext cx="0" cy="3522822"/>
          </a:xfrm>
          <a:prstGeom prst="straightConnector1">
            <a:avLst/>
          </a:prstGeom>
          <a:noFill/>
          <a:ln w="19050" cap="flat" cmpd="sng">
            <a:solidFill>
              <a:schemeClr val="bg1">
                <a:lumMod val="50000"/>
              </a:schemeClr>
            </a:solidFill>
            <a:prstDash val="dashDot"/>
            <a:round/>
            <a:headEnd type="none" w="med" len="med"/>
            <a:tailEnd type="none" w="med" len="med"/>
          </a:ln>
        </p:spPr>
      </p:cxnSp>
      <p:sp>
        <p:nvSpPr>
          <p:cNvPr id="43" name="TextBox 42">
            <a:extLst>
              <a:ext uri="{FF2B5EF4-FFF2-40B4-BE49-F238E27FC236}">
                <a16:creationId xmlns:a16="http://schemas.microsoft.com/office/drawing/2014/main" id="{805F2E4C-0E10-49CB-AA62-B7F32111693D}"/>
              </a:ext>
            </a:extLst>
          </p:cNvPr>
          <p:cNvSpPr txBox="1"/>
          <p:nvPr/>
        </p:nvSpPr>
        <p:spPr>
          <a:xfrm>
            <a:off x="0" y="150088"/>
            <a:ext cx="10969626" cy="584775"/>
          </a:xfrm>
          <a:prstGeom prst="rect">
            <a:avLst/>
          </a:prstGeom>
          <a:noFill/>
        </p:spPr>
        <p:txBody>
          <a:bodyPr wrap="square">
            <a:spAutoFit/>
          </a:bodyPr>
          <a:lstStyle/>
          <a:p>
            <a:r>
              <a:rPr lang="en" sz="3200" b="0" dirty="0">
                <a:solidFill>
                  <a:schemeClr val="bg1">
                    <a:lumMod val="65000"/>
                  </a:schemeClr>
                </a:solidFill>
              </a:rPr>
              <a:t>National COVID Cohort Collaborative (N3C)</a:t>
            </a:r>
            <a:endParaRPr lang="en-US" sz="3200" dirty="0">
              <a:solidFill>
                <a:schemeClr val="bg1">
                  <a:lumMod val="65000"/>
                </a:schemeClr>
              </a:solidFill>
            </a:endParaRPr>
          </a:p>
        </p:txBody>
      </p:sp>
    </p:spTree>
    <p:extLst>
      <p:ext uri="{BB962C8B-B14F-4D97-AF65-F5344CB8AC3E}">
        <p14:creationId xmlns:p14="http://schemas.microsoft.com/office/powerpoint/2010/main" val="566675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13" name="Google Shape;113;p17"/>
          <p:cNvSpPr/>
          <p:nvPr/>
        </p:nvSpPr>
        <p:spPr>
          <a:xfrm>
            <a:off x="3791567" y="6716467"/>
            <a:ext cx="8413200" cy="139600"/>
          </a:xfrm>
          <a:prstGeom prst="rect">
            <a:avLst/>
          </a:prstGeom>
          <a:solidFill>
            <a:srgbClr val="45818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4" name="Google Shape;114;p17"/>
          <p:cNvSpPr/>
          <p:nvPr/>
        </p:nvSpPr>
        <p:spPr>
          <a:xfrm>
            <a:off x="12700" y="0"/>
            <a:ext cx="12192000" cy="139600"/>
          </a:xfrm>
          <a:prstGeom prst="rect">
            <a:avLst/>
          </a:prstGeom>
          <a:solidFill>
            <a:srgbClr val="662D6C"/>
          </a:solidFill>
          <a:ln w="9525" cap="flat" cmpd="sng">
            <a:solidFill>
              <a:schemeClr val="bg1">
                <a:lumMod val="95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 name="Google Shape;115;p17"/>
          <p:cNvSpPr/>
          <p:nvPr/>
        </p:nvSpPr>
        <p:spPr>
          <a:xfrm>
            <a:off x="12700" y="6716467"/>
            <a:ext cx="53848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6" name="Google Shape;112;p17">
            <a:extLst>
              <a:ext uri="{FF2B5EF4-FFF2-40B4-BE49-F238E27FC236}">
                <a16:creationId xmlns:a16="http://schemas.microsoft.com/office/drawing/2014/main" id="{15C7E562-3043-4BD7-83F5-8C371E1946BE}"/>
              </a:ext>
            </a:extLst>
          </p:cNvPr>
          <p:cNvSpPr txBox="1">
            <a:spLocks/>
          </p:cNvSpPr>
          <p:nvPr/>
        </p:nvSpPr>
        <p:spPr>
          <a:xfrm>
            <a:off x="12700" y="105657"/>
            <a:ext cx="8154555" cy="573464"/>
          </a:xfrm>
          <a:prstGeom prst="rect">
            <a:avLst/>
          </a:prstGeom>
          <a:noFill/>
          <a:ln>
            <a:noFill/>
          </a:ln>
        </p:spPr>
        <p:txBody>
          <a:bodyPr spcFirstLastPara="1" vert="horz" wrap="square" lIns="91433" tIns="45700" rIns="0" bIns="45700" rtlCol="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ts val="2000"/>
              <a:buFont typeface="Arial" panose="020B0604020202020204" pitchFamily="34" charset="0"/>
              <a:buNone/>
            </a:pPr>
            <a:r>
              <a:rPr lang="en" sz="3600" b="1" dirty="0">
                <a:solidFill>
                  <a:schemeClr val="bg1">
                    <a:lumMod val="65000"/>
                  </a:schemeClr>
                </a:solidFill>
              </a:rPr>
              <a:t>Domain Teams- Common Resources</a:t>
            </a:r>
            <a:endParaRPr lang="en-US" sz="2133" dirty="0">
              <a:solidFill>
                <a:schemeClr val="bg1">
                  <a:lumMod val="65000"/>
                </a:schemeClr>
              </a:solidFill>
              <a:latin typeface="Arial"/>
              <a:ea typeface="Arial"/>
              <a:cs typeface="Arial"/>
              <a:sym typeface="Arial"/>
            </a:endParaRPr>
          </a:p>
        </p:txBody>
      </p:sp>
      <p:sp>
        <p:nvSpPr>
          <p:cNvPr id="140" name="Rectangle 139">
            <a:extLst>
              <a:ext uri="{FF2B5EF4-FFF2-40B4-BE49-F238E27FC236}">
                <a16:creationId xmlns:a16="http://schemas.microsoft.com/office/drawing/2014/main" id="{3D2755E7-4FA8-49AA-A3DC-A75CE40F18B8}"/>
              </a:ext>
            </a:extLst>
          </p:cNvPr>
          <p:cNvSpPr/>
          <p:nvPr/>
        </p:nvSpPr>
        <p:spPr>
          <a:xfrm>
            <a:off x="5231219" y="5401340"/>
            <a:ext cx="6655981" cy="114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623;p71">
            <a:extLst>
              <a:ext uri="{FF2B5EF4-FFF2-40B4-BE49-F238E27FC236}">
                <a16:creationId xmlns:a16="http://schemas.microsoft.com/office/drawing/2014/main" id="{F6E5D203-ACC6-4E67-8CA1-53E9B2C63819}"/>
              </a:ext>
            </a:extLst>
          </p:cNvPr>
          <p:cNvSpPr/>
          <p:nvPr/>
        </p:nvSpPr>
        <p:spPr>
          <a:xfrm>
            <a:off x="120167" y="1236700"/>
            <a:ext cx="11814800" cy="5271200"/>
          </a:xfrm>
          <a:prstGeom prst="roundRect">
            <a:avLst>
              <a:gd name="adj" fmla="val 16667"/>
            </a:avLst>
          </a:prstGeom>
          <a:solidFill>
            <a:srgbClr val="D0E0E3"/>
          </a:solidFill>
          <a:ln>
            <a:noFill/>
          </a:ln>
        </p:spPr>
        <p:txBody>
          <a:bodyPr spcFirstLastPara="1" wrap="square" lIns="121900" tIns="121900" rIns="121900" bIns="121900" anchor="ctr" anchorCtr="0">
            <a:noAutofit/>
          </a:bodyPr>
          <a:lstStyle/>
          <a:p>
            <a:pPr marL="609585"/>
            <a:endParaRPr sz="2133">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p:txBody>
      </p:sp>
      <p:sp>
        <p:nvSpPr>
          <p:cNvPr id="8" name="Google Shape;626;p71">
            <a:extLst>
              <a:ext uri="{FF2B5EF4-FFF2-40B4-BE49-F238E27FC236}">
                <a16:creationId xmlns:a16="http://schemas.microsoft.com/office/drawing/2014/main" id="{3EBC07E7-C923-400D-BEB0-6CE4577918E3}"/>
              </a:ext>
            </a:extLst>
          </p:cNvPr>
          <p:cNvSpPr txBox="1"/>
          <p:nvPr/>
        </p:nvSpPr>
        <p:spPr>
          <a:xfrm>
            <a:off x="2024733" y="1307500"/>
            <a:ext cx="7737200" cy="563200"/>
          </a:xfrm>
          <a:prstGeom prst="rect">
            <a:avLst/>
          </a:prstGeom>
          <a:noFill/>
          <a:ln>
            <a:noFill/>
          </a:ln>
        </p:spPr>
        <p:txBody>
          <a:bodyPr spcFirstLastPara="1" wrap="square" lIns="121900" tIns="121900" rIns="121900" bIns="121900" anchor="t" anchorCtr="0">
            <a:noAutofit/>
          </a:bodyPr>
          <a:lstStyle/>
          <a:p>
            <a:r>
              <a:rPr lang="en" sz="1467" dirty="0"/>
              <a:t>To Join Domain Teams: </a:t>
            </a:r>
            <a:r>
              <a:rPr lang="en" sz="1733" u="sng" dirty="0">
                <a:solidFill>
                  <a:schemeClr val="hlink"/>
                </a:solidFill>
                <a:hlinkClick r:id="rId3"/>
              </a:rPr>
              <a:t>Access the N3C Data Enclave/Enclave Essentials</a:t>
            </a:r>
            <a:endParaRPr sz="1733" dirty="0"/>
          </a:p>
        </p:txBody>
      </p:sp>
      <p:pic>
        <p:nvPicPr>
          <p:cNvPr id="9" name="Google Shape;627;p71">
            <a:extLst>
              <a:ext uri="{FF2B5EF4-FFF2-40B4-BE49-F238E27FC236}">
                <a16:creationId xmlns:a16="http://schemas.microsoft.com/office/drawing/2014/main" id="{8E84EECA-D50C-4E01-BC4A-1DB279F8D408}"/>
              </a:ext>
            </a:extLst>
          </p:cNvPr>
          <p:cNvPicPr preferRelativeResize="0"/>
          <p:nvPr/>
        </p:nvPicPr>
        <p:blipFill>
          <a:blip r:embed="rId4">
            <a:alphaModFix/>
          </a:blip>
          <a:stretch>
            <a:fillRect/>
          </a:stretch>
        </p:blipFill>
        <p:spPr>
          <a:xfrm>
            <a:off x="395234" y="1948734"/>
            <a:ext cx="11184031" cy="4206967"/>
          </a:xfrm>
          <a:prstGeom prst="rect">
            <a:avLst/>
          </a:prstGeom>
          <a:noFill/>
          <a:ln w="76200" cap="flat" cmpd="sng">
            <a:solidFill>
              <a:srgbClr val="E06666"/>
            </a:solidFill>
            <a:prstDash val="solid"/>
            <a:round/>
            <a:headEnd type="none" w="sm" len="sm"/>
            <a:tailEnd type="none" w="sm" len="sm"/>
          </a:ln>
        </p:spPr>
      </p:pic>
    </p:spTree>
    <p:extLst>
      <p:ext uri="{BB962C8B-B14F-4D97-AF65-F5344CB8AC3E}">
        <p14:creationId xmlns:p14="http://schemas.microsoft.com/office/powerpoint/2010/main" val="2647031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13" name="Google Shape;113;p17"/>
          <p:cNvSpPr/>
          <p:nvPr/>
        </p:nvSpPr>
        <p:spPr>
          <a:xfrm>
            <a:off x="3791567" y="6716467"/>
            <a:ext cx="8413200" cy="139600"/>
          </a:xfrm>
          <a:prstGeom prst="rect">
            <a:avLst/>
          </a:prstGeom>
          <a:solidFill>
            <a:srgbClr val="45818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4" name="Google Shape;114;p17"/>
          <p:cNvSpPr/>
          <p:nvPr/>
        </p:nvSpPr>
        <p:spPr>
          <a:xfrm>
            <a:off x="12700" y="0"/>
            <a:ext cx="12192000" cy="139600"/>
          </a:xfrm>
          <a:prstGeom prst="rect">
            <a:avLst/>
          </a:prstGeom>
          <a:solidFill>
            <a:srgbClr val="662D6C"/>
          </a:solidFill>
          <a:ln w="9525" cap="flat" cmpd="sng">
            <a:solidFill>
              <a:schemeClr val="bg1">
                <a:lumMod val="95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 name="Google Shape;115;p17"/>
          <p:cNvSpPr/>
          <p:nvPr/>
        </p:nvSpPr>
        <p:spPr>
          <a:xfrm>
            <a:off x="12700" y="6716467"/>
            <a:ext cx="53848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6" name="Google Shape;112;p17">
            <a:extLst>
              <a:ext uri="{FF2B5EF4-FFF2-40B4-BE49-F238E27FC236}">
                <a16:creationId xmlns:a16="http://schemas.microsoft.com/office/drawing/2014/main" id="{15C7E562-3043-4BD7-83F5-8C371E1946BE}"/>
              </a:ext>
            </a:extLst>
          </p:cNvPr>
          <p:cNvSpPr txBox="1">
            <a:spLocks/>
          </p:cNvSpPr>
          <p:nvPr/>
        </p:nvSpPr>
        <p:spPr>
          <a:xfrm>
            <a:off x="12700" y="105657"/>
            <a:ext cx="8154555" cy="573464"/>
          </a:xfrm>
          <a:prstGeom prst="rect">
            <a:avLst/>
          </a:prstGeom>
          <a:noFill/>
          <a:ln>
            <a:noFill/>
          </a:ln>
        </p:spPr>
        <p:txBody>
          <a:bodyPr spcFirstLastPara="1" vert="horz" wrap="square" lIns="91433" tIns="45700" rIns="0" bIns="45700" rtlCol="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ts val="2000"/>
              <a:buFont typeface="Arial" panose="020B0604020202020204" pitchFamily="34" charset="0"/>
              <a:buNone/>
            </a:pPr>
            <a:r>
              <a:rPr lang="en" sz="3600" b="1" dirty="0">
                <a:solidFill>
                  <a:schemeClr val="bg1">
                    <a:lumMod val="65000"/>
                  </a:schemeClr>
                </a:solidFill>
              </a:rPr>
              <a:t>How to Get Involved with N3C</a:t>
            </a:r>
            <a:endParaRPr lang="en-US" sz="2133" dirty="0">
              <a:solidFill>
                <a:schemeClr val="bg1">
                  <a:lumMod val="65000"/>
                </a:schemeClr>
              </a:solidFill>
              <a:latin typeface="Arial"/>
              <a:ea typeface="Arial"/>
              <a:cs typeface="Arial"/>
              <a:sym typeface="Arial"/>
            </a:endParaRPr>
          </a:p>
        </p:txBody>
      </p:sp>
      <p:sp>
        <p:nvSpPr>
          <p:cNvPr id="140" name="Rectangle 139">
            <a:extLst>
              <a:ext uri="{FF2B5EF4-FFF2-40B4-BE49-F238E27FC236}">
                <a16:creationId xmlns:a16="http://schemas.microsoft.com/office/drawing/2014/main" id="{3D2755E7-4FA8-49AA-A3DC-A75CE40F18B8}"/>
              </a:ext>
            </a:extLst>
          </p:cNvPr>
          <p:cNvSpPr/>
          <p:nvPr/>
        </p:nvSpPr>
        <p:spPr>
          <a:xfrm>
            <a:off x="5231219" y="5401340"/>
            <a:ext cx="6655981" cy="114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703;p75">
            <a:extLst>
              <a:ext uri="{FF2B5EF4-FFF2-40B4-BE49-F238E27FC236}">
                <a16:creationId xmlns:a16="http://schemas.microsoft.com/office/drawing/2014/main" id="{6ECD94DC-7906-4EA7-87AA-84C5C323E271}"/>
              </a:ext>
            </a:extLst>
          </p:cNvPr>
          <p:cNvPicPr preferRelativeResize="0"/>
          <p:nvPr/>
        </p:nvPicPr>
        <p:blipFill>
          <a:blip r:embed="rId3">
            <a:alphaModFix/>
          </a:blip>
          <a:stretch>
            <a:fillRect/>
          </a:stretch>
        </p:blipFill>
        <p:spPr>
          <a:xfrm>
            <a:off x="2937500" y="4451563"/>
            <a:ext cx="2240600" cy="499667"/>
          </a:xfrm>
          <a:prstGeom prst="rect">
            <a:avLst/>
          </a:prstGeom>
          <a:noFill/>
          <a:ln>
            <a:noFill/>
          </a:ln>
        </p:spPr>
      </p:pic>
      <p:pic>
        <p:nvPicPr>
          <p:cNvPr id="8" name="Google Shape;704;p75">
            <a:extLst>
              <a:ext uri="{FF2B5EF4-FFF2-40B4-BE49-F238E27FC236}">
                <a16:creationId xmlns:a16="http://schemas.microsoft.com/office/drawing/2014/main" id="{E33A416B-8861-416D-8386-418277524302}"/>
              </a:ext>
            </a:extLst>
          </p:cNvPr>
          <p:cNvPicPr preferRelativeResize="0"/>
          <p:nvPr/>
        </p:nvPicPr>
        <p:blipFill>
          <a:blip r:embed="rId4">
            <a:alphaModFix/>
          </a:blip>
          <a:stretch>
            <a:fillRect/>
          </a:stretch>
        </p:blipFill>
        <p:spPr>
          <a:xfrm>
            <a:off x="655401" y="4237767"/>
            <a:ext cx="1799500" cy="899733"/>
          </a:xfrm>
          <a:prstGeom prst="rect">
            <a:avLst/>
          </a:prstGeom>
          <a:noFill/>
          <a:ln>
            <a:noFill/>
          </a:ln>
        </p:spPr>
      </p:pic>
      <p:sp>
        <p:nvSpPr>
          <p:cNvPr id="9" name="Google Shape;705;p75">
            <a:extLst>
              <a:ext uri="{FF2B5EF4-FFF2-40B4-BE49-F238E27FC236}">
                <a16:creationId xmlns:a16="http://schemas.microsoft.com/office/drawing/2014/main" id="{F9097A3C-D99F-4EA9-B2E4-6C0A61BA24F5}"/>
              </a:ext>
            </a:extLst>
          </p:cNvPr>
          <p:cNvSpPr txBox="1"/>
          <p:nvPr/>
        </p:nvSpPr>
        <p:spPr>
          <a:xfrm>
            <a:off x="5900100" y="1087667"/>
            <a:ext cx="5673200" cy="56452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600" b="1">
                <a:solidFill>
                  <a:srgbClr val="45818E"/>
                </a:solidFill>
                <a:latin typeface="Proxima Nova"/>
                <a:ea typeface="Proxima Nova"/>
                <a:cs typeface="Proxima Nova"/>
                <a:sym typeface="Proxima Nova"/>
              </a:rPr>
              <a:t>Register with N3C</a:t>
            </a:r>
            <a:r>
              <a:rPr lang="en" sz="1600">
                <a:solidFill>
                  <a:srgbClr val="45818E"/>
                </a:solidFill>
                <a:latin typeface="Proxima Nova"/>
                <a:ea typeface="Proxima Nova"/>
                <a:cs typeface="Proxima Nova"/>
                <a:sym typeface="Proxima Nova"/>
              </a:rPr>
              <a:t>: </a:t>
            </a:r>
            <a:r>
              <a:rPr lang="en" sz="1467" u="sng">
                <a:solidFill>
                  <a:schemeClr val="hlink"/>
                </a:solidFill>
                <a:latin typeface="Proxima Nova"/>
                <a:ea typeface="Proxima Nova"/>
                <a:cs typeface="Proxima Nova"/>
                <a:sym typeface="Proxima Nova"/>
                <a:hlinkClick r:id="rId5"/>
              </a:rPr>
              <a:t>https://labs.cd2h.org/registration/</a:t>
            </a:r>
            <a:r>
              <a:rPr lang="en" sz="1467">
                <a:solidFill>
                  <a:srgbClr val="45818E"/>
                </a:solidFill>
                <a:latin typeface="Proxima Nova"/>
                <a:ea typeface="Proxima Nova"/>
                <a:cs typeface="Proxima Nova"/>
                <a:sym typeface="Proxima Nova"/>
              </a:rPr>
              <a:t> </a:t>
            </a:r>
            <a:endParaRPr sz="1467">
              <a:solidFill>
                <a:srgbClr val="45818E"/>
              </a:solidFill>
              <a:latin typeface="Proxima Nova"/>
              <a:ea typeface="Proxima Nova"/>
              <a:cs typeface="Proxima Nova"/>
              <a:sym typeface="Proxima Nova"/>
            </a:endParaRPr>
          </a:p>
          <a:p>
            <a:pPr>
              <a:lnSpc>
                <a:spcPct val="115000"/>
              </a:lnSpc>
              <a:buClr>
                <a:schemeClr val="dk1"/>
              </a:buClr>
              <a:buSzPts val="1100"/>
            </a:pPr>
            <a:endParaRPr sz="1333" b="1">
              <a:solidFill>
                <a:schemeClr val="dk1"/>
              </a:solidFill>
              <a:latin typeface="Proxima Nova"/>
              <a:ea typeface="Proxima Nova"/>
              <a:cs typeface="Proxima Nova"/>
              <a:sym typeface="Proxima Nova"/>
            </a:endParaRPr>
          </a:p>
          <a:p>
            <a:pPr>
              <a:lnSpc>
                <a:spcPct val="115000"/>
              </a:lnSpc>
              <a:buClr>
                <a:schemeClr val="dk1"/>
              </a:buClr>
              <a:buSzPts val="1100"/>
            </a:pPr>
            <a:r>
              <a:rPr lang="en" sz="1467" b="1">
                <a:solidFill>
                  <a:srgbClr val="45818E"/>
                </a:solidFill>
                <a:latin typeface="Proxima Nova"/>
                <a:ea typeface="Proxima Nova"/>
                <a:cs typeface="Proxima Nova"/>
                <a:sym typeface="Proxima Nova"/>
              </a:rPr>
              <a:t>Joining Workstreams:</a:t>
            </a:r>
            <a:endParaRPr sz="1467"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b="1">
                <a:solidFill>
                  <a:srgbClr val="45818E"/>
                </a:solidFill>
                <a:latin typeface="Proxima Nova"/>
                <a:ea typeface="Proxima Nova"/>
                <a:cs typeface="Proxima Nova"/>
                <a:sym typeface="Proxima Nova"/>
              </a:rPr>
              <a:t>N3C Data Ingestion &amp; Harmonization Workstream</a:t>
            </a:r>
            <a:endParaRPr sz="1333"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6"/>
              </a:rPr>
              <a:t>Slack Channel Harmonization </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7"/>
              </a:rPr>
              <a:t>Google Group Harmonization</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b="1">
                <a:solidFill>
                  <a:srgbClr val="45818E"/>
                </a:solidFill>
                <a:latin typeface="Proxima Nova"/>
                <a:ea typeface="Proxima Nova"/>
                <a:cs typeface="Proxima Nova"/>
                <a:sym typeface="Proxima Nova"/>
              </a:rPr>
              <a:t>N3C Phenotype &amp; Data Acquisition Workstream</a:t>
            </a:r>
            <a:endParaRPr sz="1333"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8"/>
              </a:rPr>
              <a:t>Slack Channel Phenotype</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9"/>
              </a:rPr>
              <a:t>Google Group Phenotype</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b="1">
                <a:solidFill>
                  <a:srgbClr val="45818E"/>
                </a:solidFill>
                <a:latin typeface="Proxima Nova"/>
                <a:ea typeface="Proxima Nova"/>
                <a:cs typeface="Proxima Nova"/>
                <a:sym typeface="Proxima Nova"/>
              </a:rPr>
              <a:t>N3C Collaborative Analytics Workstream</a:t>
            </a:r>
            <a:endParaRPr sz="1333"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10"/>
              </a:rPr>
              <a:t>Slack Channel Analytics</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11"/>
              </a:rPr>
              <a:t>Google Group Analytics</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b="1">
                <a:solidFill>
                  <a:srgbClr val="45818E"/>
                </a:solidFill>
                <a:latin typeface="Proxima Nova"/>
                <a:ea typeface="Proxima Nova"/>
                <a:cs typeface="Proxima Nova"/>
                <a:sym typeface="Proxima Nova"/>
              </a:rPr>
              <a:t>N3C Data Partnership &amp; Governance Workstream</a:t>
            </a:r>
            <a:endParaRPr sz="1333"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12"/>
              </a:rPr>
              <a:t>Slack Channel Governance</a:t>
            </a:r>
            <a:endParaRPr sz="1333">
              <a:solidFill>
                <a:schemeClr val="dk1"/>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13"/>
              </a:rPr>
              <a:t>Google Group Governance </a:t>
            </a:r>
            <a:endParaRPr sz="1333">
              <a:latin typeface="Calibri"/>
              <a:ea typeface="Calibri"/>
              <a:cs typeface="Calibri"/>
              <a:sym typeface="Calibri"/>
            </a:endParaRPr>
          </a:p>
          <a:p>
            <a:pPr marL="609585">
              <a:lnSpc>
                <a:spcPct val="115000"/>
              </a:lnSpc>
              <a:buClr>
                <a:schemeClr val="dk1"/>
              </a:buClr>
              <a:buSzPts val="1100"/>
            </a:pPr>
            <a:endParaRPr sz="1333">
              <a:latin typeface="Calibri"/>
              <a:ea typeface="Calibri"/>
              <a:cs typeface="Calibri"/>
              <a:sym typeface="Calibri"/>
            </a:endParaRPr>
          </a:p>
          <a:p>
            <a:pPr marL="609585">
              <a:lnSpc>
                <a:spcPct val="115000"/>
              </a:lnSpc>
              <a:buClr>
                <a:schemeClr val="dk1"/>
              </a:buClr>
              <a:buSzPts val="1100"/>
            </a:pPr>
            <a:r>
              <a:rPr lang="en" sz="1333" b="1">
                <a:solidFill>
                  <a:srgbClr val="45818E"/>
                </a:solidFill>
                <a:latin typeface="Proxima Nova"/>
                <a:ea typeface="Proxima Nova"/>
                <a:cs typeface="Proxima Nova"/>
                <a:sym typeface="Proxima Nova"/>
              </a:rPr>
              <a:t>N3C Synthetic Clinical Data Workstream</a:t>
            </a:r>
            <a:endParaRPr sz="1333"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14"/>
              </a:rPr>
              <a:t>Slack Channel Synthetic</a:t>
            </a:r>
            <a:endParaRPr sz="1333">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u="sng">
                <a:solidFill>
                  <a:schemeClr val="hlink"/>
                </a:solidFill>
                <a:latin typeface="Proxima Nova"/>
                <a:ea typeface="Proxima Nova"/>
                <a:cs typeface="Proxima Nova"/>
                <a:sym typeface="Proxima Nova"/>
                <a:hlinkClick r:id="rId15"/>
              </a:rPr>
              <a:t>Google Group Synthetic</a:t>
            </a:r>
            <a:endParaRPr sz="1333">
              <a:solidFill>
                <a:srgbClr val="741B47"/>
              </a:solidFill>
              <a:latin typeface="Proxima Nova"/>
              <a:ea typeface="Proxima Nova"/>
              <a:cs typeface="Proxima Nova"/>
              <a:sym typeface="Proxima Nova"/>
            </a:endParaRPr>
          </a:p>
          <a:p>
            <a:pPr marL="609585">
              <a:lnSpc>
                <a:spcPct val="115000"/>
              </a:lnSpc>
              <a:buClr>
                <a:schemeClr val="dk1"/>
              </a:buClr>
              <a:buSzPts val="1100"/>
            </a:pPr>
            <a:endParaRPr sz="1333" b="1">
              <a:solidFill>
                <a:srgbClr val="45818E"/>
              </a:solidFill>
              <a:latin typeface="Proxima Nova"/>
              <a:ea typeface="Proxima Nova"/>
              <a:cs typeface="Proxima Nova"/>
              <a:sym typeface="Proxima Nova"/>
            </a:endParaRPr>
          </a:p>
          <a:p>
            <a:pPr marL="609585">
              <a:lnSpc>
                <a:spcPct val="115000"/>
              </a:lnSpc>
              <a:buClr>
                <a:schemeClr val="dk1"/>
              </a:buClr>
              <a:buSzPts val="1100"/>
            </a:pPr>
            <a:r>
              <a:rPr lang="en" sz="1333" b="1">
                <a:solidFill>
                  <a:srgbClr val="45818E"/>
                </a:solidFill>
                <a:latin typeface="Proxima Nova"/>
                <a:ea typeface="Proxima Nova"/>
                <a:cs typeface="Proxima Nova"/>
                <a:sym typeface="Proxima Nova"/>
              </a:rPr>
              <a:t>N3C Implementation Workstream- </a:t>
            </a:r>
            <a:r>
              <a:rPr lang="en" sz="1333" b="1" i="1">
                <a:solidFill>
                  <a:srgbClr val="45818E"/>
                </a:solidFill>
                <a:latin typeface="Proxima Nova"/>
                <a:ea typeface="Proxima Nova"/>
                <a:cs typeface="Proxima Nova"/>
                <a:sym typeface="Proxima Nova"/>
              </a:rPr>
              <a:t>Coming soon</a:t>
            </a:r>
            <a:endParaRPr sz="1600" b="1" i="1">
              <a:solidFill>
                <a:srgbClr val="45818E"/>
              </a:solidFill>
              <a:latin typeface="Proxima Nova"/>
              <a:ea typeface="Proxima Nova"/>
              <a:cs typeface="Proxima Nova"/>
              <a:sym typeface="Proxima Nova"/>
            </a:endParaRPr>
          </a:p>
          <a:p>
            <a:pPr indent="609585">
              <a:lnSpc>
                <a:spcPct val="115000"/>
              </a:lnSpc>
              <a:buClr>
                <a:schemeClr val="dk1"/>
              </a:buClr>
              <a:buSzPts val="1100"/>
            </a:pPr>
            <a:endParaRPr sz="1467">
              <a:latin typeface="Calibri"/>
              <a:ea typeface="Calibri"/>
              <a:cs typeface="Calibri"/>
              <a:sym typeface="Calibri"/>
            </a:endParaRPr>
          </a:p>
        </p:txBody>
      </p:sp>
      <p:pic>
        <p:nvPicPr>
          <p:cNvPr id="10" name="Google Shape;706;p75">
            <a:extLst>
              <a:ext uri="{FF2B5EF4-FFF2-40B4-BE49-F238E27FC236}">
                <a16:creationId xmlns:a16="http://schemas.microsoft.com/office/drawing/2014/main" id="{B8FDFF0B-0622-46D0-A653-265F5CDC81FD}"/>
              </a:ext>
            </a:extLst>
          </p:cNvPr>
          <p:cNvPicPr preferRelativeResize="0"/>
          <p:nvPr/>
        </p:nvPicPr>
        <p:blipFill>
          <a:blip r:embed="rId16">
            <a:alphaModFix/>
          </a:blip>
          <a:stretch>
            <a:fillRect/>
          </a:stretch>
        </p:blipFill>
        <p:spPr>
          <a:xfrm>
            <a:off x="929067" y="1630268"/>
            <a:ext cx="3817733" cy="1750433"/>
          </a:xfrm>
          <a:prstGeom prst="rect">
            <a:avLst/>
          </a:prstGeom>
          <a:noFill/>
          <a:ln>
            <a:noFill/>
          </a:ln>
        </p:spPr>
      </p:pic>
      <p:sp>
        <p:nvSpPr>
          <p:cNvPr id="11" name="Google Shape;708;p75">
            <a:extLst>
              <a:ext uri="{FF2B5EF4-FFF2-40B4-BE49-F238E27FC236}">
                <a16:creationId xmlns:a16="http://schemas.microsoft.com/office/drawing/2014/main" id="{6DC2D1B4-5019-4C6E-8A20-72EBF8495CB2}"/>
              </a:ext>
            </a:extLst>
          </p:cNvPr>
          <p:cNvSpPr txBox="1"/>
          <p:nvPr/>
        </p:nvSpPr>
        <p:spPr>
          <a:xfrm>
            <a:off x="390967" y="5884233"/>
            <a:ext cx="5673200" cy="6552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333" b="1">
                <a:solidFill>
                  <a:srgbClr val="45818E"/>
                </a:solidFill>
                <a:latin typeface="Proxima Nova"/>
                <a:ea typeface="Proxima Nova"/>
                <a:cs typeface="Proxima Nova"/>
                <a:sym typeface="Proxima Nova"/>
              </a:rPr>
              <a:t>Additional Information:</a:t>
            </a:r>
            <a:endParaRPr sz="1333" b="1">
              <a:solidFill>
                <a:srgbClr val="45818E"/>
              </a:solidFill>
              <a:latin typeface="Proxima Nova"/>
              <a:ea typeface="Proxima Nova"/>
              <a:cs typeface="Proxima Nova"/>
              <a:sym typeface="Proxima Nova"/>
            </a:endParaRPr>
          </a:p>
          <a:p>
            <a:pPr>
              <a:lnSpc>
                <a:spcPct val="115000"/>
              </a:lnSpc>
              <a:buClr>
                <a:schemeClr val="dk1"/>
              </a:buClr>
              <a:buSzPts val="1100"/>
            </a:pPr>
            <a:r>
              <a:rPr lang="en" sz="1333" u="sng">
                <a:solidFill>
                  <a:schemeClr val="accent5"/>
                </a:solidFill>
                <a:latin typeface="Proxima Nova"/>
                <a:ea typeface="Proxima Nova"/>
                <a:cs typeface="Proxima Nova"/>
                <a:sym typeface="Proxima Nova"/>
                <a:hlinkClick r:id="rId17">
                  <a:extLst>
                    <a:ext uri="{A12FA001-AC4F-418D-AE19-62706E023703}">
                      <ahyp:hlinkClr xmlns:ahyp="http://schemas.microsoft.com/office/drawing/2018/hyperlinkcolor" val="tx"/>
                    </a:ext>
                  </a:extLst>
                </a:hlinkClick>
              </a:rPr>
              <a:t>Onboarding N3C, Slack, Google</a:t>
            </a:r>
            <a:r>
              <a:rPr lang="en" sz="1333">
                <a:solidFill>
                  <a:srgbClr val="741B47"/>
                </a:solidFill>
                <a:latin typeface="Proxima Nova"/>
                <a:ea typeface="Proxima Nova"/>
                <a:cs typeface="Proxima Nova"/>
                <a:sym typeface="Proxima Nova"/>
              </a:rPr>
              <a:t> | </a:t>
            </a:r>
            <a:r>
              <a:rPr lang="en" sz="1333" u="sng">
                <a:solidFill>
                  <a:schemeClr val="accent5"/>
                </a:solidFill>
                <a:latin typeface="Proxima Nova"/>
                <a:ea typeface="Proxima Nova"/>
                <a:cs typeface="Proxima Nova"/>
                <a:sym typeface="Proxima Nova"/>
                <a:hlinkClick r:id="rId18">
                  <a:extLst>
                    <a:ext uri="{A12FA001-AC4F-418D-AE19-62706E023703}">
                      <ahyp:hlinkClr xmlns:ahyp="http://schemas.microsoft.com/office/drawing/2018/hyperlinkcolor" val="tx"/>
                    </a:ext>
                  </a:extLst>
                </a:hlinkClick>
              </a:rPr>
              <a:t>Finding and Joining a Google Group</a:t>
            </a:r>
            <a:endParaRPr sz="1333">
              <a:solidFill>
                <a:schemeClr val="dk1"/>
              </a:solidFill>
              <a:latin typeface="Calibri"/>
              <a:ea typeface="Calibri"/>
              <a:cs typeface="Calibri"/>
              <a:sym typeface="Calibri"/>
            </a:endParaRPr>
          </a:p>
        </p:txBody>
      </p:sp>
      <p:sp>
        <p:nvSpPr>
          <p:cNvPr id="12" name="Google Shape;709;p75">
            <a:extLst>
              <a:ext uri="{FF2B5EF4-FFF2-40B4-BE49-F238E27FC236}">
                <a16:creationId xmlns:a16="http://schemas.microsoft.com/office/drawing/2014/main" id="{6BA35CC8-B216-443B-8C1F-AFCB7DC7CFFE}"/>
              </a:ext>
            </a:extLst>
          </p:cNvPr>
          <p:cNvSpPr txBox="1"/>
          <p:nvPr/>
        </p:nvSpPr>
        <p:spPr>
          <a:xfrm>
            <a:off x="492567" y="4939500"/>
            <a:ext cx="2345600" cy="375200"/>
          </a:xfrm>
          <a:prstGeom prst="rect">
            <a:avLst/>
          </a:prstGeom>
          <a:noFill/>
          <a:ln>
            <a:noFill/>
          </a:ln>
        </p:spPr>
        <p:txBody>
          <a:bodyPr spcFirstLastPara="1" wrap="square" lIns="121900" tIns="121900" rIns="121900" bIns="121900" anchor="t" anchorCtr="0">
            <a:noAutofit/>
          </a:bodyPr>
          <a:lstStyle/>
          <a:p>
            <a:pPr algn="ctr"/>
            <a:r>
              <a:rPr lang="en" sz="1600" u="sng">
                <a:solidFill>
                  <a:schemeClr val="hlink"/>
                </a:solidFill>
                <a:latin typeface="Calibri"/>
                <a:ea typeface="Calibri"/>
                <a:cs typeface="Calibri"/>
                <a:sym typeface="Calibri"/>
                <a:hlinkClick r:id="rId19"/>
              </a:rPr>
              <a:t>NCATS N3C Webpage</a:t>
            </a:r>
            <a:endParaRPr sz="1600">
              <a:latin typeface="Calibri"/>
              <a:ea typeface="Calibri"/>
              <a:cs typeface="Calibri"/>
              <a:sym typeface="Calibri"/>
            </a:endParaRPr>
          </a:p>
        </p:txBody>
      </p:sp>
      <p:sp>
        <p:nvSpPr>
          <p:cNvPr id="13" name="Google Shape;710;p75">
            <a:extLst>
              <a:ext uri="{FF2B5EF4-FFF2-40B4-BE49-F238E27FC236}">
                <a16:creationId xmlns:a16="http://schemas.microsoft.com/office/drawing/2014/main" id="{BA8D400E-C3E6-4D95-BC8C-93BDE19EBE98}"/>
              </a:ext>
            </a:extLst>
          </p:cNvPr>
          <p:cNvSpPr txBox="1"/>
          <p:nvPr/>
        </p:nvSpPr>
        <p:spPr>
          <a:xfrm>
            <a:off x="3032567" y="4939500"/>
            <a:ext cx="2345600" cy="375200"/>
          </a:xfrm>
          <a:prstGeom prst="rect">
            <a:avLst/>
          </a:prstGeom>
          <a:noFill/>
          <a:ln>
            <a:noFill/>
          </a:ln>
        </p:spPr>
        <p:txBody>
          <a:bodyPr spcFirstLastPara="1" wrap="square" lIns="121900" tIns="121900" rIns="121900" bIns="121900" anchor="t" anchorCtr="0">
            <a:noAutofit/>
          </a:bodyPr>
          <a:lstStyle/>
          <a:p>
            <a:pPr algn="ctr"/>
            <a:r>
              <a:rPr lang="en" sz="1600" u="sng">
                <a:solidFill>
                  <a:schemeClr val="hlink"/>
                </a:solidFill>
                <a:latin typeface="Calibri"/>
                <a:ea typeface="Calibri"/>
                <a:cs typeface="Calibri"/>
                <a:sym typeface="Calibri"/>
                <a:hlinkClick r:id="rId20"/>
              </a:rPr>
              <a:t>N3C Website</a:t>
            </a:r>
            <a:endParaRPr sz="1600">
              <a:latin typeface="Calibri"/>
              <a:ea typeface="Calibri"/>
              <a:cs typeface="Calibri"/>
              <a:sym typeface="Calibri"/>
            </a:endParaRPr>
          </a:p>
        </p:txBody>
      </p:sp>
    </p:spTree>
    <p:extLst>
      <p:ext uri="{BB962C8B-B14F-4D97-AF65-F5344CB8AC3E}">
        <p14:creationId xmlns:p14="http://schemas.microsoft.com/office/powerpoint/2010/main" val="427361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78"/>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742" name="Google Shape;742;p78"/>
          <p:cNvSpPr txBox="1"/>
          <p:nvPr/>
        </p:nvSpPr>
        <p:spPr>
          <a:xfrm>
            <a:off x="0" y="615333"/>
            <a:ext cx="5393600" cy="6242400"/>
          </a:xfrm>
          <a:prstGeom prst="rect">
            <a:avLst/>
          </a:prstGeom>
          <a:solidFill>
            <a:srgbClr val="76A5AF"/>
          </a:solidFill>
          <a:ln>
            <a:noFill/>
          </a:ln>
        </p:spPr>
        <p:txBody>
          <a:bodyPr spcFirstLastPara="1" wrap="square" lIns="121900" tIns="121900" rIns="121900" bIns="121900" anchor="ctr" anchorCtr="0">
            <a:noAutofit/>
          </a:bodyPr>
          <a:lstStyle/>
          <a:p>
            <a:pPr algn="ctr"/>
            <a:r>
              <a:rPr lang="en" sz="4000" b="1">
                <a:solidFill>
                  <a:srgbClr val="F3F3F3"/>
                </a:solidFill>
                <a:latin typeface="Lato"/>
                <a:ea typeface="Lato"/>
                <a:cs typeface="Lato"/>
                <a:sym typeface="Lato"/>
              </a:rPr>
              <a:t>Thank you! </a:t>
            </a:r>
            <a:endParaRPr sz="4000" b="1">
              <a:solidFill>
                <a:srgbClr val="F3F3F3"/>
              </a:solidFill>
              <a:latin typeface="Lato"/>
              <a:ea typeface="Lato"/>
              <a:cs typeface="Lato"/>
              <a:sym typeface="Lato"/>
            </a:endParaRPr>
          </a:p>
        </p:txBody>
      </p:sp>
      <p:sp>
        <p:nvSpPr>
          <p:cNvPr id="743" name="Google Shape;743;p78"/>
          <p:cNvSpPr txBox="1"/>
          <p:nvPr/>
        </p:nvSpPr>
        <p:spPr>
          <a:xfrm>
            <a:off x="526533" y="1291600"/>
            <a:ext cx="4032400" cy="4679600"/>
          </a:xfrm>
          <a:prstGeom prst="rect">
            <a:avLst/>
          </a:prstGeom>
          <a:solidFill>
            <a:srgbClr val="76A5AF"/>
          </a:solidFill>
          <a:ln>
            <a:noFill/>
          </a:ln>
        </p:spPr>
        <p:txBody>
          <a:bodyPr spcFirstLastPara="1" wrap="square" lIns="121900" tIns="121900" rIns="121900" bIns="121900" anchor="t" anchorCtr="0">
            <a:noAutofit/>
          </a:bodyPr>
          <a:lstStyle/>
          <a:p>
            <a:endParaRPr sz="2400">
              <a:solidFill>
                <a:srgbClr val="FFFFFF"/>
              </a:solidFill>
            </a:endParaRPr>
          </a:p>
          <a:p>
            <a:endParaRPr sz="2400">
              <a:solidFill>
                <a:srgbClr val="FFFFFF"/>
              </a:solidFill>
            </a:endParaRPr>
          </a:p>
          <a:p>
            <a:endParaRPr sz="2400">
              <a:solidFill>
                <a:srgbClr val="FFFFFF"/>
              </a:solidFill>
            </a:endParaRPr>
          </a:p>
          <a:p>
            <a:endParaRPr sz="2400">
              <a:solidFill>
                <a:srgbClr val="FFFFFF"/>
              </a:solidFill>
            </a:endParaRPr>
          </a:p>
          <a:p>
            <a:endParaRPr sz="2400">
              <a:solidFill>
                <a:srgbClr val="FFFFFF"/>
              </a:solidFill>
            </a:endParaRPr>
          </a:p>
          <a:p>
            <a:pPr algn="ctr"/>
            <a:r>
              <a:rPr lang="en" sz="5333">
                <a:solidFill>
                  <a:srgbClr val="FFFFFF"/>
                </a:solidFill>
              </a:rPr>
              <a:t>Thank you!</a:t>
            </a:r>
            <a:endParaRPr sz="5333">
              <a:solidFill>
                <a:srgbClr val="FFFFFF"/>
              </a:solidFill>
            </a:endParaRPr>
          </a:p>
        </p:txBody>
      </p:sp>
      <p:pic>
        <p:nvPicPr>
          <p:cNvPr id="744" name="Google Shape;744;p78"/>
          <p:cNvPicPr preferRelativeResize="0"/>
          <p:nvPr/>
        </p:nvPicPr>
        <p:blipFill rotWithShape="1">
          <a:blip r:embed="rId4">
            <a:alphaModFix/>
          </a:blip>
          <a:srcRect l="862"/>
          <a:stretch/>
        </p:blipFill>
        <p:spPr>
          <a:xfrm>
            <a:off x="5393400" y="663034"/>
            <a:ext cx="6798600" cy="6194967"/>
          </a:xfrm>
          <a:prstGeom prst="rect">
            <a:avLst/>
          </a:prstGeom>
          <a:noFill/>
          <a:ln>
            <a:noFill/>
          </a:ln>
        </p:spPr>
      </p:pic>
      <p:pic>
        <p:nvPicPr>
          <p:cNvPr id="745" name="Google Shape;745;p78"/>
          <p:cNvPicPr preferRelativeResize="0"/>
          <p:nvPr/>
        </p:nvPicPr>
        <p:blipFill rotWithShape="1">
          <a:blip r:embed="rId5">
            <a:alphaModFix/>
          </a:blip>
          <a:srcRect r="52385"/>
          <a:stretch/>
        </p:blipFill>
        <p:spPr>
          <a:xfrm>
            <a:off x="7724300" y="2887310"/>
            <a:ext cx="1961200" cy="1889524"/>
          </a:xfrm>
          <a:prstGeom prst="rect">
            <a:avLst/>
          </a:prstGeom>
          <a:noFill/>
          <a:ln>
            <a:noFill/>
          </a:ln>
        </p:spPr>
      </p:pic>
      <p:sp>
        <p:nvSpPr>
          <p:cNvPr id="746" name="Google Shape;746;p78"/>
          <p:cNvSpPr txBox="1"/>
          <p:nvPr/>
        </p:nvSpPr>
        <p:spPr>
          <a:xfrm>
            <a:off x="-67" y="0"/>
            <a:ext cx="12192000" cy="979200"/>
          </a:xfrm>
          <a:prstGeom prst="rect">
            <a:avLst/>
          </a:prstGeom>
          <a:solidFill>
            <a:srgbClr val="434343"/>
          </a:solidFill>
          <a:ln>
            <a:noFill/>
          </a:ln>
        </p:spPr>
        <p:txBody>
          <a:bodyPr spcFirstLastPara="1" wrap="square" lIns="121900" tIns="121900" rIns="121900" bIns="121900" anchor="ctr" anchorCtr="0">
            <a:noAutofit/>
          </a:bodyPr>
          <a:lstStyle/>
          <a:p>
            <a:pPr algn="ctr">
              <a:lnSpc>
                <a:spcPct val="115000"/>
              </a:lnSpc>
              <a:buClr>
                <a:schemeClr val="dk1"/>
              </a:buClr>
              <a:buSzPts val="1100"/>
            </a:pPr>
            <a:r>
              <a:rPr lang="en" sz="3200" b="1">
                <a:solidFill>
                  <a:srgbClr val="FFFFFF"/>
                </a:solidFill>
                <a:latin typeface="Lato"/>
                <a:ea typeface="Lato"/>
                <a:cs typeface="Lato"/>
                <a:sym typeface="Lato"/>
              </a:rPr>
              <a:t>  </a:t>
            </a:r>
            <a:endParaRPr sz="3200" b="1">
              <a:solidFill>
                <a:srgbClr val="F3F3F3"/>
              </a:solidFill>
              <a:latin typeface="Lato"/>
              <a:ea typeface="Lato"/>
              <a:cs typeface="Lato"/>
              <a:sym typeface="Lato"/>
            </a:endParaRPr>
          </a:p>
        </p:txBody>
      </p:sp>
      <p:pic>
        <p:nvPicPr>
          <p:cNvPr id="747" name="Google Shape;747;p78"/>
          <p:cNvPicPr preferRelativeResize="0"/>
          <p:nvPr/>
        </p:nvPicPr>
        <p:blipFill rotWithShape="1">
          <a:blip r:embed="rId6">
            <a:alphaModFix/>
          </a:blip>
          <a:srcRect/>
          <a:stretch/>
        </p:blipFill>
        <p:spPr>
          <a:xfrm>
            <a:off x="214900" y="96597"/>
            <a:ext cx="1705059" cy="780803"/>
          </a:xfrm>
          <a:prstGeom prst="rect">
            <a:avLst/>
          </a:prstGeom>
          <a:noFill/>
          <a:ln>
            <a:noFill/>
          </a:ln>
        </p:spPr>
      </p:pic>
      <p:sp>
        <p:nvSpPr>
          <p:cNvPr id="10" name="TextBox 9">
            <a:extLst>
              <a:ext uri="{FF2B5EF4-FFF2-40B4-BE49-F238E27FC236}">
                <a16:creationId xmlns:a16="http://schemas.microsoft.com/office/drawing/2014/main" id="{1B61E994-0AFE-4158-BAEC-3398948D6010}"/>
              </a:ext>
            </a:extLst>
          </p:cNvPr>
          <p:cNvSpPr txBox="1"/>
          <p:nvPr/>
        </p:nvSpPr>
        <p:spPr>
          <a:xfrm>
            <a:off x="-798921" y="3246690"/>
            <a:ext cx="8658518"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198195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Diagram 58">
            <a:extLst>
              <a:ext uri="{FF2B5EF4-FFF2-40B4-BE49-F238E27FC236}">
                <a16:creationId xmlns:a16="http://schemas.microsoft.com/office/drawing/2014/main" id="{4DB0EF70-EA16-451A-B383-1360E9BA39E0}"/>
              </a:ext>
            </a:extLst>
          </p:cNvPr>
          <p:cNvGraphicFramePr/>
          <p:nvPr/>
        </p:nvGraphicFramePr>
        <p:xfrm>
          <a:off x="5782828" y="1479978"/>
          <a:ext cx="3790248" cy="3539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0" name="Oval 79">
            <a:extLst>
              <a:ext uri="{FF2B5EF4-FFF2-40B4-BE49-F238E27FC236}">
                <a16:creationId xmlns:a16="http://schemas.microsoft.com/office/drawing/2014/main" id="{0FFE0BDA-90B5-472F-9856-D262AE4016F5}"/>
              </a:ext>
            </a:extLst>
          </p:cNvPr>
          <p:cNvSpPr/>
          <p:nvPr/>
        </p:nvSpPr>
        <p:spPr>
          <a:xfrm>
            <a:off x="3168151" y="5036344"/>
            <a:ext cx="1097280" cy="1097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dirty="0"/>
              <a:t>CDMs</a:t>
            </a:r>
          </a:p>
        </p:txBody>
      </p:sp>
      <p:sp>
        <p:nvSpPr>
          <p:cNvPr id="81" name="Oval 80">
            <a:extLst>
              <a:ext uri="{FF2B5EF4-FFF2-40B4-BE49-F238E27FC236}">
                <a16:creationId xmlns:a16="http://schemas.microsoft.com/office/drawing/2014/main" id="{8FA67C27-C48A-4108-8538-2B8FA69F1A93}"/>
              </a:ext>
            </a:extLst>
          </p:cNvPr>
          <p:cNvSpPr/>
          <p:nvPr/>
        </p:nvSpPr>
        <p:spPr>
          <a:xfrm>
            <a:off x="6697719" y="5036344"/>
            <a:ext cx="1097280" cy="109728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dirty="0"/>
              <a:t>CDISC</a:t>
            </a:r>
          </a:p>
          <a:p>
            <a:pPr algn="ctr"/>
            <a:r>
              <a:rPr lang="en-US" sz="1051" dirty="0"/>
              <a:t>(FDA)</a:t>
            </a:r>
          </a:p>
        </p:txBody>
      </p:sp>
      <p:sp>
        <p:nvSpPr>
          <p:cNvPr id="83" name="Oval 82">
            <a:extLst>
              <a:ext uri="{FF2B5EF4-FFF2-40B4-BE49-F238E27FC236}">
                <a16:creationId xmlns:a16="http://schemas.microsoft.com/office/drawing/2014/main" id="{75F61D83-AAC7-4ADF-A919-9A501C4EFA4E}"/>
              </a:ext>
            </a:extLst>
          </p:cNvPr>
          <p:cNvSpPr/>
          <p:nvPr/>
        </p:nvSpPr>
        <p:spPr>
          <a:xfrm>
            <a:off x="4940903" y="5036344"/>
            <a:ext cx="1097280" cy="10972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dirty="0"/>
              <a:t>FHIR</a:t>
            </a:r>
          </a:p>
          <a:p>
            <a:pPr algn="ctr"/>
            <a:r>
              <a:rPr lang="en-US" sz="1051" dirty="0"/>
              <a:t>US</a:t>
            </a:r>
          </a:p>
          <a:p>
            <a:pPr algn="ctr"/>
            <a:r>
              <a:rPr lang="en-US" sz="1051" dirty="0"/>
              <a:t>CORE</a:t>
            </a:r>
          </a:p>
        </p:txBody>
      </p:sp>
      <p:cxnSp>
        <p:nvCxnSpPr>
          <p:cNvPr id="84" name="Straight Arrow Connector 83">
            <a:extLst>
              <a:ext uri="{FF2B5EF4-FFF2-40B4-BE49-F238E27FC236}">
                <a16:creationId xmlns:a16="http://schemas.microsoft.com/office/drawing/2014/main" id="{5151C326-EE96-43BB-93F7-3ADBA5CDA6F6}"/>
              </a:ext>
            </a:extLst>
          </p:cNvPr>
          <p:cNvCxnSpPr>
            <a:cxnSpLocks/>
          </p:cNvCxnSpPr>
          <p:nvPr/>
        </p:nvCxnSpPr>
        <p:spPr>
          <a:xfrm flipH="1">
            <a:off x="6038183" y="5584984"/>
            <a:ext cx="658420"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4EDD6A1-FE43-47F3-B04E-351FBA98E63E}"/>
              </a:ext>
            </a:extLst>
          </p:cNvPr>
          <p:cNvCxnSpPr>
            <a:cxnSpLocks/>
          </p:cNvCxnSpPr>
          <p:nvPr/>
        </p:nvCxnSpPr>
        <p:spPr>
          <a:xfrm>
            <a:off x="4267280" y="5584985"/>
            <a:ext cx="677203" cy="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10B3F1CC-313F-43C3-88DC-1DF2BC31C751}"/>
              </a:ext>
            </a:extLst>
          </p:cNvPr>
          <p:cNvSpPr/>
          <p:nvPr/>
        </p:nvSpPr>
        <p:spPr>
          <a:xfrm>
            <a:off x="5247394" y="3053253"/>
            <a:ext cx="704023" cy="4213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8" name="Content Placeholder 2">
            <a:extLst>
              <a:ext uri="{FF2B5EF4-FFF2-40B4-BE49-F238E27FC236}">
                <a16:creationId xmlns:a16="http://schemas.microsoft.com/office/drawing/2014/main" id="{33A29B12-C6E2-4FE5-B9E2-CBF13031A043}"/>
              </a:ext>
            </a:extLst>
          </p:cNvPr>
          <p:cNvSpPr>
            <a:spLocks noGrp="1"/>
          </p:cNvSpPr>
          <p:nvPr>
            <p:ph idx="1"/>
          </p:nvPr>
        </p:nvSpPr>
        <p:spPr>
          <a:xfrm>
            <a:off x="-1" y="786461"/>
            <a:ext cx="12187879" cy="682047"/>
          </a:xfrm>
        </p:spPr>
        <p:txBody>
          <a:bodyPr anchor="t">
            <a:noAutofit/>
          </a:bodyPr>
          <a:lstStyle/>
          <a:p>
            <a:pPr marL="0" indent="0">
              <a:spcBef>
                <a:spcPts val="0"/>
              </a:spcBef>
              <a:buNone/>
            </a:pPr>
            <a:r>
              <a:rPr lang="en-US" sz="1867" dirty="0"/>
              <a:t>Harmonization of Common data models, (PCORNET, Sentinel, OMOP, ACT) FHIR / USCORE and CDISC</a:t>
            </a:r>
          </a:p>
          <a:p>
            <a:pPr marL="0" indent="0">
              <a:spcBef>
                <a:spcPts val="0"/>
              </a:spcBef>
              <a:buNone/>
            </a:pPr>
            <a:r>
              <a:rPr lang="en-US" sz="1867" dirty="0"/>
              <a:t>Meta data initiative makes the meaning of data publicly available and reusable in </a:t>
            </a:r>
            <a:r>
              <a:rPr lang="en-US" sz="1867" b="1" dirty="0"/>
              <a:t>human and machine-readable</a:t>
            </a:r>
            <a:endParaRPr lang="en-US" sz="1867" dirty="0"/>
          </a:p>
        </p:txBody>
      </p:sp>
      <p:grpSp>
        <p:nvGrpSpPr>
          <p:cNvPr id="69" name="Group 68">
            <a:extLst>
              <a:ext uri="{FF2B5EF4-FFF2-40B4-BE49-F238E27FC236}">
                <a16:creationId xmlns:a16="http://schemas.microsoft.com/office/drawing/2014/main" id="{6A1ABFE8-A5EC-47CC-A1BD-CDE288FCE9C6}"/>
              </a:ext>
            </a:extLst>
          </p:cNvPr>
          <p:cNvGrpSpPr/>
          <p:nvPr/>
        </p:nvGrpSpPr>
        <p:grpSpPr>
          <a:xfrm>
            <a:off x="1579563" y="1590334"/>
            <a:ext cx="3661711" cy="3315724"/>
            <a:chOff x="275208" y="1305017"/>
            <a:chExt cx="4323425" cy="3577701"/>
          </a:xfrm>
        </p:grpSpPr>
        <p:grpSp>
          <p:nvGrpSpPr>
            <p:cNvPr id="70" name="Group 69">
              <a:extLst>
                <a:ext uri="{FF2B5EF4-FFF2-40B4-BE49-F238E27FC236}">
                  <a16:creationId xmlns:a16="http://schemas.microsoft.com/office/drawing/2014/main" id="{E9F166F6-A7CB-4F3F-BD49-52950DC524CE}"/>
                </a:ext>
              </a:extLst>
            </p:cNvPr>
            <p:cNvGrpSpPr/>
            <p:nvPr/>
          </p:nvGrpSpPr>
          <p:grpSpPr>
            <a:xfrm>
              <a:off x="989100" y="1719743"/>
              <a:ext cx="2878225" cy="2766629"/>
              <a:chOff x="989100" y="1719743"/>
              <a:chExt cx="2878225" cy="2766629"/>
            </a:xfrm>
          </p:grpSpPr>
          <p:cxnSp>
            <p:nvCxnSpPr>
              <p:cNvPr id="122" name="Straight Connector 121">
                <a:extLst>
                  <a:ext uri="{FF2B5EF4-FFF2-40B4-BE49-F238E27FC236}">
                    <a16:creationId xmlns:a16="http://schemas.microsoft.com/office/drawing/2014/main" id="{1F295135-804E-4D02-BD9A-CA1EA7F6BDAC}"/>
                  </a:ext>
                </a:extLst>
              </p:cNvPr>
              <p:cNvCxnSpPr/>
              <p:nvPr/>
            </p:nvCxnSpPr>
            <p:spPr>
              <a:xfrm>
                <a:off x="2436920" y="1719743"/>
                <a:ext cx="1430405" cy="1787863"/>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983DBB5-52EC-4100-A6EE-719F138AD739}"/>
                  </a:ext>
                </a:extLst>
              </p:cNvPr>
              <p:cNvCxnSpPr>
                <a:cxnSpLocks/>
              </p:cNvCxnSpPr>
              <p:nvPr/>
            </p:nvCxnSpPr>
            <p:spPr>
              <a:xfrm>
                <a:off x="2436920" y="1750794"/>
                <a:ext cx="1187124" cy="505845"/>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3ABA03A-9871-4F1E-988A-B4BEA67D8F4A}"/>
                  </a:ext>
                </a:extLst>
              </p:cNvPr>
              <p:cNvCxnSpPr>
                <a:cxnSpLocks/>
              </p:cNvCxnSpPr>
              <p:nvPr/>
            </p:nvCxnSpPr>
            <p:spPr>
              <a:xfrm>
                <a:off x="2446284" y="1719743"/>
                <a:ext cx="612982" cy="2766629"/>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5E24896-4B93-47EE-A9DE-26A6DEDBFA99}"/>
                  </a:ext>
                </a:extLst>
              </p:cNvPr>
              <p:cNvCxnSpPr>
                <a:cxnSpLocks/>
              </p:cNvCxnSpPr>
              <p:nvPr/>
            </p:nvCxnSpPr>
            <p:spPr>
              <a:xfrm flipH="1">
                <a:off x="1797158" y="1719743"/>
                <a:ext cx="664982" cy="2766629"/>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37B4F4D-2DBC-4ED2-9BF9-1FF0BC3B414F}"/>
                  </a:ext>
                </a:extLst>
              </p:cNvPr>
              <p:cNvCxnSpPr>
                <a:cxnSpLocks/>
              </p:cNvCxnSpPr>
              <p:nvPr/>
            </p:nvCxnSpPr>
            <p:spPr>
              <a:xfrm flipH="1">
                <a:off x="989100" y="1719743"/>
                <a:ext cx="1479531" cy="1787863"/>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E1CD74F-B560-4CC4-9251-4E196EAD8F7D}"/>
                  </a:ext>
                </a:extLst>
              </p:cNvPr>
              <p:cNvCxnSpPr>
                <a:cxnSpLocks/>
              </p:cNvCxnSpPr>
              <p:nvPr/>
            </p:nvCxnSpPr>
            <p:spPr>
              <a:xfrm flipH="1">
                <a:off x="1255454" y="1750794"/>
                <a:ext cx="1190830" cy="505845"/>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7705F10A-4071-4FA4-9045-4F16A7E0B632}"/>
                </a:ext>
              </a:extLst>
            </p:cNvPr>
            <p:cNvGrpSpPr/>
            <p:nvPr/>
          </p:nvGrpSpPr>
          <p:grpSpPr>
            <a:xfrm rot="9251850">
              <a:off x="1196491" y="1917586"/>
              <a:ext cx="2878225" cy="2766629"/>
              <a:chOff x="989100" y="1719743"/>
              <a:chExt cx="2878225" cy="2766629"/>
            </a:xfrm>
          </p:grpSpPr>
          <p:cxnSp>
            <p:nvCxnSpPr>
              <p:cNvPr id="116" name="Straight Connector 115">
                <a:extLst>
                  <a:ext uri="{FF2B5EF4-FFF2-40B4-BE49-F238E27FC236}">
                    <a16:creationId xmlns:a16="http://schemas.microsoft.com/office/drawing/2014/main" id="{0CAFD504-840C-4A6B-8006-F195C70ABAEA}"/>
                  </a:ext>
                </a:extLst>
              </p:cNvPr>
              <p:cNvCxnSpPr/>
              <p:nvPr/>
            </p:nvCxnSpPr>
            <p:spPr>
              <a:xfrm>
                <a:off x="2436920" y="1719743"/>
                <a:ext cx="1430405" cy="1787863"/>
              </a:xfrm>
              <a:prstGeom prst="line">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6E48D69-C809-40D0-93B1-B7642BBBFDB2}"/>
                  </a:ext>
                </a:extLst>
              </p:cNvPr>
              <p:cNvCxnSpPr>
                <a:cxnSpLocks/>
              </p:cNvCxnSpPr>
              <p:nvPr/>
            </p:nvCxnSpPr>
            <p:spPr>
              <a:xfrm>
                <a:off x="2436920" y="1750794"/>
                <a:ext cx="1187124" cy="505845"/>
              </a:xfrm>
              <a:prstGeom prst="line">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F918D45-9354-4A93-9D54-1750BF6B7229}"/>
                  </a:ext>
                </a:extLst>
              </p:cNvPr>
              <p:cNvCxnSpPr>
                <a:cxnSpLocks/>
              </p:cNvCxnSpPr>
              <p:nvPr/>
            </p:nvCxnSpPr>
            <p:spPr>
              <a:xfrm>
                <a:off x="2446284" y="1719743"/>
                <a:ext cx="612982" cy="2766629"/>
              </a:xfrm>
              <a:prstGeom prst="line">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DA7EA0F-83B0-4E93-9155-6E3CF9CD6AE4}"/>
                  </a:ext>
                </a:extLst>
              </p:cNvPr>
              <p:cNvCxnSpPr>
                <a:cxnSpLocks/>
              </p:cNvCxnSpPr>
              <p:nvPr/>
            </p:nvCxnSpPr>
            <p:spPr>
              <a:xfrm flipH="1">
                <a:off x="1797158" y="1719743"/>
                <a:ext cx="664982" cy="2766629"/>
              </a:xfrm>
              <a:prstGeom prst="line">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3C13819-2C1F-4C50-AFAC-F9DFF55581CE}"/>
                  </a:ext>
                </a:extLst>
              </p:cNvPr>
              <p:cNvCxnSpPr>
                <a:cxnSpLocks/>
              </p:cNvCxnSpPr>
              <p:nvPr/>
            </p:nvCxnSpPr>
            <p:spPr>
              <a:xfrm flipH="1">
                <a:off x="989100" y="1719743"/>
                <a:ext cx="1479531" cy="1787863"/>
              </a:xfrm>
              <a:prstGeom prst="line">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223B2D-B938-4670-A454-63B4E742B4E4}"/>
                  </a:ext>
                </a:extLst>
              </p:cNvPr>
              <p:cNvCxnSpPr>
                <a:cxnSpLocks/>
              </p:cNvCxnSpPr>
              <p:nvPr/>
            </p:nvCxnSpPr>
            <p:spPr>
              <a:xfrm flipH="1">
                <a:off x="1255454" y="1750794"/>
                <a:ext cx="1190830" cy="505845"/>
              </a:xfrm>
              <a:prstGeom prst="line">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D6759614-747A-4F1E-8373-40DA6181F83E}"/>
                </a:ext>
              </a:extLst>
            </p:cNvPr>
            <p:cNvGrpSpPr/>
            <p:nvPr/>
          </p:nvGrpSpPr>
          <p:grpSpPr>
            <a:xfrm rot="12439531">
              <a:off x="889915" y="1915348"/>
              <a:ext cx="2878225" cy="2766629"/>
              <a:chOff x="989100" y="1719743"/>
              <a:chExt cx="2878225" cy="2766629"/>
            </a:xfrm>
          </p:grpSpPr>
          <p:cxnSp>
            <p:nvCxnSpPr>
              <p:cNvPr id="110" name="Straight Connector 109">
                <a:extLst>
                  <a:ext uri="{FF2B5EF4-FFF2-40B4-BE49-F238E27FC236}">
                    <a16:creationId xmlns:a16="http://schemas.microsoft.com/office/drawing/2014/main" id="{1172B44D-F2E1-49A3-8B25-57D13F41E3C7}"/>
                  </a:ext>
                </a:extLst>
              </p:cNvPr>
              <p:cNvCxnSpPr/>
              <p:nvPr/>
            </p:nvCxnSpPr>
            <p:spPr>
              <a:xfrm>
                <a:off x="2436920" y="1719743"/>
                <a:ext cx="1430405" cy="1787863"/>
              </a:xfrm>
              <a:prstGeom prst="line">
                <a:avLst/>
              </a:prstGeom>
              <a:ln w="28575">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7D14108-98EE-4714-B6FA-5737B21F4BF2}"/>
                  </a:ext>
                </a:extLst>
              </p:cNvPr>
              <p:cNvCxnSpPr>
                <a:cxnSpLocks/>
              </p:cNvCxnSpPr>
              <p:nvPr/>
            </p:nvCxnSpPr>
            <p:spPr>
              <a:xfrm>
                <a:off x="2436920" y="1750794"/>
                <a:ext cx="1187124" cy="505845"/>
              </a:xfrm>
              <a:prstGeom prst="line">
                <a:avLst/>
              </a:prstGeom>
              <a:ln w="28575">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0E2A946-A483-43C8-B37D-8EE7093E9EA4}"/>
                  </a:ext>
                </a:extLst>
              </p:cNvPr>
              <p:cNvCxnSpPr>
                <a:cxnSpLocks/>
              </p:cNvCxnSpPr>
              <p:nvPr/>
            </p:nvCxnSpPr>
            <p:spPr>
              <a:xfrm>
                <a:off x="2446284" y="1719743"/>
                <a:ext cx="612982" cy="2766629"/>
              </a:xfrm>
              <a:prstGeom prst="line">
                <a:avLst/>
              </a:prstGeom>
              <a:ln w="28575">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9456E28-09DD-4684-84F1-2B01410516E8}"/>
                  </a:ext>
                </a:extLst>
              </p:cNvPr>
              <p:cNvCxnSpPr>
                <a:cxnSpLocks/>
              </p:cNvCxnSpPr>
              <p:nvPr/>
            </p:nvCxnSpPr>
            <p:spPr>
              <a:xfrm flipH="1">
                <a:off x="1797158" y="1719743"/>
                <a:ext cx="664982" cy="2766629"/>
              </a:xfrm>
              <a:prstGeom prst="line">
                <a:avLst/>
              </a:prstGeom>
              <a:ln w="28575">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C2552F8-8AEE-4E95-8F01-DC0C0114D67C}"/>
                  </a:ext>
                </a:extLst>
              </p:cNvPr>
              <p:cNvCxnSpPr>
                <a:cxnSpLocks/>
              </p:cNvCxnSpPr>
              <p:nvPr/>
            </p:nvCxnSpPr>
            <p:spPr>
              <a:xfrm flipH="1">
                <a:off x="989100" y="1719743"/>
                <a:ext cx="1479531" cy="1787863"/>
              </a:xfrm>
              <a:prstGeom prst="line">
                <a:avLst/>
              </a:prstGeom>
              <a:ln w="28575">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A52F05A-7540-498F-89FB-752DFCD18062}"/>
                  </a:ext>
                </a:extLst>
              </p:cNvPr>
              <p:cNvCxnSpPr>
                <a:cxnSpLocks/>
              </p:cNvCxnSpPr>
              <p:nvPr/>
            </p:nvCxnSpPr>
            <p:spPr>
              <a:xfrm flipH="1">
                <a:off x="1255454" y="1750794"/>
                <a:ext cx="1190830" cy="505845"/>
              </a:xfrm>
              <a:prstGeom prst="line">
                <a:avLst/>
              </a:prstGeom>
              <a:ln w="28575">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27068D4-02D2-4C37-8ED6-D9B6C271E7C0}"/>
                </a:ext>
              </a:extLst>
            </p:cNvPr>
            <p:cNvGrpSpPr/>
            <p:nvPr/>
          </p:nvGrpSpPr>
          <p:grpSpPr>
            <a:xfrm rot="15661862">
              <a:off x="808487" y="1766358"/>
              <a:ext cx="2878225" cy="2766629"/>
              <a:chOff x="989100" y="1719743"/>
              <a:chExt cx="2878225" cy="2766629"/>
            </a:xfrm>
          </p:grpSpPr>
          <p:cxnSp>
            <p:nvCxnSpPr>
              <p:cNvPr id="104" name="Straight Connector 103">
                <a:extLst>
                  <a:ext uri="{FF2B5EF4-FFF2-40B4-BE49-F238E27FC236}">
                    <a16:creationId xmlns:a16="http://schemas.microsoft.com/office/drawing/2014/main" id="{C09B27DE-2E37-4264-9931-AECF528DDF36}"/>
                  </a:ext>
                </a:extLst>
              </p:cNvPr>
              <p:cNvCxnSpPr/>
              <p:nvPr/>
            </p:nvCxnSpPr>
            <p:spPr>
              <a:xfrm>
                <a:off x="2436920" y="1719743"/>
                <a:ext cx="1430405" cy="1787863"/>
              </a:xfrm>
              <a:prstGeom prst="line">
                <a:avLst/>
              </a:prstGeom>
              <a:ln w="28575">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E65AB6A-8DCE-4B64-B399-DDBA85A8BD68}"/>
                  </a:ext>
                </a:extLst>
              </p:cNvPr>
              <p:cNvCxnSpPr>
                <a:cxnSpLocks/>
              </p:cNvCxnSpPr>
              <p:nvPr/>
            </p:nvCxnSpPr>
            <p:spPr>
              <a:xfrm>
                <a:off x="2436920" y="1750794"/>
                <a:ext cx="1187124" cy="505845"/>
              </a:xfrm>
              <a:prstGeom prst="line">
                <a:avLst/>
              </a:prstGeom>
              <a:ln w="28575">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DBBC35A-D7EB-4785-A565-51487E7B00F2}"/>
                  </a:ext>
                </a:extLst>
              </p:cNvPr>
              <p:cNvCxnSpPr>
                <a:cxnSpLocks/>
              </p:cNvCxnSpPr>
              <p:nvPr/>
            </p:nvCxnSpPr>
            <p:spPr>
              <a:xfrm>
                <a:off x="2446284" y="1719743"/>
                <a:ext cx="612982" cy="2766629"/>
              </a:xfrm>
              <a:prstGeom prst="line">
                <a:avLst/>
              </a:prstGeom>
              <a:ln w="28575">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8B75EF4-6635-4F6B-943D-8AF1AC15E8CE}"/>
                  </a:ext>
                </a:extLst>
              </p:cNvPr>
              <p:cNvCxnSpPr>
                <a:cxnSpLocks/>
              </p:cNvCxnSpPr>
              <p:nvPr/>
            </p:nvCxnSpPr>
            <p:spPr>
              <a:xfrm flipH="1">
                <a:off x="1797158" y="1719743"/>
                <a:ext cx="664982" cy="2766629"/>
              </a:xfrm>
              <a:prstGeom prst="line">
                <a:avLst/>
              </a:prstGeom>
              <a:ln w="28575">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F450724-D8AB-4C2F-AD19-F5F16C52A94F}"/>
                  </a:ext>
                </a:extLst>
              </p:cNvPr>
              <p:cNvCxnSpPr>
                <a:cxnSpLocks/>
              </p:cNvCxnSpPr>
              <p:nvPr/>
            </p:nvCxnSpPr>
            <p:spPr>
              <a:xfrm flipH="1">
                <a:off x="989100" y="1719743"/>
                <a:ext cx="1479531" cy="1787863"/>
              </a:xfrm>
              <a:prstGeom prst="line">
                <a:avLst/>
              </a:prstGeom>
              <a:ln w="28575">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4DC785B-DA55-4066-B02A-A47142C4CF61}"/>
                  </a:ext>
                </a:extLst>
              </p:cNvPr>
              <p:cNvCxnSpPr>
                <a:cxnSpLocks/>
              </p:cNvCxnSpPr>
              <p:nvPr/>
            </p:nvCxnSpPr>
            <p:spPr>
              <a:xfrm flipH="1">
                <a:off x="1255454" y="1750794"/>
                <a:ext cx="1190830" cy="505845"/>
              </a:xfrm>
              <a:prstGeom prst="line">
                <a:avLst/>
              </a:prstGeom>
              <a:ln w="28575">
                <a:solidFill>
                  <a:schemeClr val="accent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790F1794-CED6-419E-B98D-9DF8993C01C3}"/>
                </a:ext>
              </a:extLst>
            </p:cNvPr>
            <p:cNvGrpSpPr/>
            <p:nvPr/>
          </p:nvGrpSpPr>
          <p:grpSpPr>
            <a:xfrm rot="2941330">
              <a:off x="1117383" y="1663534"/>
              <a:ext cx="2878225" cy="2766629"/>
              <a:chOff x="989100" y="1719743"/>
              <a:chExt cx="2878225" cy="2766629"/>
            </a:xfrm>
          </p:grpSpPr>
          <p:cxnSp>
            <p:nvCxnSpPr>
              <p:cNvPr id="98" name="Straight Connector 97">
                <a:extLst>
                  <a:ext uri="{FF2B5EF4-FFF2-40B4-BE49-F238E27FC236}">
                    <a16:creationId xmlns:a16="http://schemas.microsoft.com/office/drawing/2014/main" id="{2114365D-B5ED-4E2E-B6E8-5BA2AF49634A}"/>
                  </a:ext>
                </a:extLst>
              </p:cNvPr>
              <p:cNvCxnSpPr/>
              <p:nvPr/>
            </p:nvCxnSpPr>
            <p:spPr>
              <a:xfrm>
                <a:off x="2436920" y="1719743"/>
                <a:ext cx="1430405" cy="1787863"/>
              </a:xfrm>
              <a:prstGeom prst="line">
                <a:avLst/>
              </a:prstGeom>
              <a:ln w="28575">
                <a:solidFill>
                  <a:schemeClr val="accent4">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9E05525-8F21-4ACB-A83A-30504BE2C55E}"/>
                  </a:ext>
                </a:extLst>
              </p:cNvPr>
              <p:cNvCxnSpPr>
                <a:cxnSpLocks/>
              </p:cNvCxnSpPr>
              <p:nvPr/>
            </p:nvCxnSpPr>
            <p:spPr>
              <a:xfrm>
                <a:off x="2436920" y="1750794"/>
                <a:ext cx="1187124" cy="505845"/>
              </a:xfrm>
              <a:prstGeom prst="line">
                <a:avLst/>
              </a:prstGeom>
              <a:ln w="28575">
                <a:solidFill>
                  <a:schemeClr val="accent4">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FFCDA8-C495-4857-BF53-5DEB9B05BAA3}"/>
                  </a:ext>
                </a:extLst>
              </p:cNvPr>
              <p:cNvCxnSpPr>
                <a:cxnSpLocks/>
              </p:cNvCxnSpPr>
              <p:nvPr/>
            </p:nvCxnSpPr>
            <p:spPr>
              <a:xfrm>
                <a:off x="2446284" y="1719743"/>
                <a:ext cx="612982" cy="2766629"/>
              </a:xfrm>
              <a:prstGeom prst="line">
                <a:avLst/>
              </a:prstGeom>
              <a:ln w="28575">
                <a:solidFill>
                  <a:schemeClr val="accent4">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CF6AB76-A1ED-4820-874C-CFE35082703E}"/>
                  </a:ext>
                </a:extLst>
              </p:cNvPr>
              <p:cNvCxnSpPr>
                <a:cxnSpLocks/>
              </p:cNvCxnSpPr>
              <p:nvPr/>
            </p:nvCxnSpPr>
            <p:spPr>
              <a:xfrm flipH="1">
                <a:off x="1797158" y="1719743"/>
                <a:ext cx="664982" cy="2766629"/>
              </a:xfrm>
              <a:prstGeom prst="line">
                <a:avLst/>
              </a:prstGeom>
              <a:ln w="28575">
                <a:solidFill>
                  <a:schemeClr val="accent4">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7BD1F9-0FEB-49AC-9EBF-EF76A60BD415}"/>
                  </a:ext>
                </a:extLst>
              </p:cNvPr>
              <p:cNvCxnSpPr>
                <a:cxnSpLocks/>
              </p:cNvCxnSpPr>
              <p:nvPr/>
            </p:nvCxnSpPr>
            <p:spPr>
              <a:xfrm flipH="1">
                <a:off x="989100" y="1719743"/>
                <a:ext cx="1479531" cy="1787863"/>
              </a:xfrm>
              <a:prstGeom prst="line">
                <a:avLst/>
              </a:prstGeom>
              <a:ln w="28575">
                <a:solidFill>
                  <a:schemeClr val="accent4">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D2F4A92-D675-40FD-A001-D02909F45A77}"/>
                  </a:ext>
                </a:extLst>
              </p:cNvPr>
              <p:cNvCxnSpPr>
                <a:cxnSpLocks/>
              </p:cNvCxnSpPr>
              <p:nvPr/>
            </p:nvCxnSpPr>
            <p:spPr>
              <a:xfrm flipH="1">
                <a:off x="1255454" y="1750794"/>
                <a:ext cx="1190830" cy="505845"/>
              </a:xfrm>
              <a:prstGeom prst="line">
                <a:avLst/>
              </a:prstGeom>
              <a:ln w="28575">
                <a:solidFill>
                  <a:schemeClr val="accent4">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6869A541-43FC-45B9-82E4-B07764DCD1A4}"/>
                </a:ext>
              </a:extLst>
            </p:cNvPr>
            <p:cNvGrpSpPr/>
            <p:nvPr/>
          </p:nvGrpSpPr>
          <p:grpSpPr>
            <a:xfrm rot="6290862">
              <a:off x="1186427" y="1817432"/>
              <a:ext cx="2878225" cy="2766629"/>
              <a:chOff x="989100" y="1719743"/>
              <a:chExt cx="2878225" cy="2766629"/>
            </a:xfrm>
          </p:grpSpPr>
          <p:cxnSp>
            <p:nvCxnSpPr>
              <p:cNvPr id="91" name="Straight Connector 90">
                <a:extLst>
                  <a:ext uri="{FF2B5EF4-FFF2-40B4-BE49-F238E27FC236}">
                    <a16:creationId xmlns:a16="http://schemas.microsoft.com/office/drawing/2014/main" id="{AF7FF75E-B0E4-470C-B0D2-F0195A44F280}"/>
                  </a:ext>
                </a:extLst>
              </p:cNvPr>
              <p:cNvCxnSpPr/>
              <p:nvPr/>
            </p:nvCxnSpPr>
            <p:spPr>
              <a:xfrm>
                <a:off x="2436920" y="1719743"/>
                <a:ext cx="1430405" cy="1787863"/>
              </a:xfrm>
              <a:prstGeom prst="line">
                <a:avLst/>
              </a:prstGeom>
              <a:ln w="28575">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0C5534B-2A72-4418-B70F-1B72B3AA2594}"/>
                  </a:ext>
                </a:extLst>
              </p:cNvPr>
              <p:cNvCxnSpPr>
                <a:cxnSpLocks/>
              </p:cNvCxnSpPr>
              <p:nvPr/>
            </p:nvCxnSpPr>
            <p:spPr>
              <a:xfrm>
                <a:off x="2436920" y="1750794"/>
                <a:ext cx="1187124" cy="505845"/>
              </a:xfrm>
              <a:prstGeom prst="line">
                <a:avLst/>
              </a:prstGeom>
              <a:ln w="28575">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50158F2-1474-4EFF-88F5-64467B6B7E35}"/>
                  </a:ext>
                </a:extLst>
              </p:cNvPr>
              <p:cNvCxnSpPr>
                <a:cxnSpLocks/>
              </p:cNvCxnSpPr>
              <p:nvPr/>
            </p:nvCxnSpPr>
            <p:spPr>
              <a:xfrm>
                <a:off x="2446284" y="1719743"/>
                <a:ext cx="612982" cy="2766629"/>
              </a:xfrm>
              <a:prstGeom prst="line">
                <a:avLst/>
              </a:prstGeom>
              <a:ln w="28575">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9619889-BA32-4A7E-BE0E-C039F1D17DC0}"/>
                  </a:ext>
                </a:extLst>
              </p:cNvPr>
              <p:cNvCxnSpPr>
                <a:cxnSpLocks/>
              </p:cNvCxnSpPr>
              <p:nvPr/>
            </p:nvCxnSpPr>
            <p:spPr>
              <a:xfrm flipH="1">
                <a:off x="1797158" y="1719743"/>
                <a:ext cx="664982" cy="2766629"/>
              </a:xfrm>
              <a:prstGeom prst="line">
                <a:avLst/>
              </a:prstGeom>
              <a:ln w="28575">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883B28B-55BB-45FA-A6AC-23BF184397F1}"/>
                  </a:ext>
                </a:extLst>
              </p:cNvPr>
              <p:cNvCxnSpPr>
                <a:cxnSpLocks/>
              </p:cNvCxnSpPr>
              <p:nvPr/>
            </p:nvCxnSpPr>
            <p:spPr>
              <a:xfrm flipH="1">
                <a:off x="989100" y="1719743"/>
                <a:ext cx="1479531" cy="1787863"/>
              </a:xfrm>
              <a:prstGeom prst="line">
                <a:avLst/>
              </a:prstGeom>
              <a:ln w="28575">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7EB58C8-556A-4DE8-8785-B104ECA3E566}"/>
                  </a:ext>
                </a:extLst>
              </p:cNvPr>
              <p:cNvCxnSpPr>
                <a:cxnSpLocks/>
              </p:cNvCxnSpPr>
              <p:nvPr/>
            </p:nvCxnSpPr>
            <p:spPr>
              <a:xfrm flipH="1">
                <a:off x="1255454" y="1750794"/>
                <a:ext cx="1190830" cy="505845"/>
              </a:xfrm>
              <a:prstGeom prst="line">
                <a:avLst/>
              </a:prstGeom>
              <a:ln w="28575">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A1E369E6-0E89-4E80-B2A8-D39513A351BD}"/>
                </a:ext>
              </a:extLst>
            </p:cNvPr>
            <p:cNvGrpSpPr/>
            <p:nvPr/>
          </p:nvGrpSpPr>
          <p:grpSpPr>
            <a:xfrm rot="18615247">
              <a:off x="908411" y="1688882"/>
              <a:ext cx="2878225" cy="2766629"/>
              <a:chOff x="989100" y="1719743"/>
              <a:chExt cx="2878225" cy="2766629"/>
            </a:xfrm>
          </p:grpSpPr>
          <p:cxnSp>
            <p:nvCxnSpPr>
              <p:cNvPr id="78" name="Straight Connector 77">
                <a:extLst>
                  <a:ext uri="{FF2B5EF4-FFF2-40B4-BE49-F238E27FC236}">
                    <a16:creationId xmlns:a16="http://schemas.microsoft.com/office/drawing/2014/main" id="{21C390C4-E7A2-4E5E-926B-010F7B2E1FF3}"/>
                  </a:ext>
                </a:extLst>
              </p:cNvPr>
              <p:cNvCxnSpPr/>
              <p:nvPr/>
            </p:nvCxnSpPr>
            <p:spPr>
              <a:xfrm>
                <a:off x="2436920" y="1719743"/>
                <a:ext cx="1430405" cy="1787863"/>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657E4C1-269D-4FE6-B8B2-964CDAC3F624}"/>
                  </a:ext>
                </a:extLst>
              </p:cNvPr>
              <p:cNvCxnSpPr>
                <a:cxnSpLocks/>
              </p:cNvCxnSpPr>
              <p:nvPr/>
            </p:nvCxnSpPr>
            <p:spPr>
              <a:xfrm>
                <a:off x="2436920" y="1750794"/>
                <a:ext cx="1187124" cy="505845"/>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60DA2D2-B17B-4112-9007-664E4867B673}"/>
                  </a:ext>
                </a:extLst>
              </p:cNvPr>
              <p:cNvCxnSpPr>
                <a:cxnSpLocks/>
              </p:cNvCxnSpPr>
              <p:nvPr/>
            </p:nvCxnSpPr>
            <p:spPr>
              <a:xfrm>
                <a:off x="2446284" y="1719743"/>
                <a:ext cx="612982" cy="2766629"/>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746C67-80BA-4C6B-9C58-6198ECADB74A}"/>
                  </a:ext>
                </a:extLst>
              </p:cNvPr>
              <p:cNvCxnSpPr>
                <a:cxnSpLocks/>
              </p:cNvCxnSpPr>
              <p:nvPr/>
            </p:nvCxnSpPr>
            <p:spPr>
              <a:xfrm flipH="1">
                <a:off x="1797158" y="1719743"/>
                <a:ext cx="664982" cy="2766629"/>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65E33A9-3F47-4107-A454-C53B73DFDE45}"/>
                  </a:ext>
                </a:extLst>
              </p:cNvPr>
              <p:cNvCxnSpPr>
                <a:cxnSpLocks/>
              </p:cNvCxnSpPr>
              <p:nvPr/>
            </p:nvCxnSpPr>
            <p:spPr>
              <a:xfrm flipH="1">
                <a:off x="989100" y="1719743"/>
                <a:ext cx="1479531" cy="1787863"/>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0C8BC97-990C-41BC-A307-121DAA39DC17}"/>
                  </a:ext>
                </a:extLst>
              </p:cNvPr>
              <p:cNvCxnSpPr>
                <a:cxnSpLocks/>
              </p:cNvCxnSpPr>
              <p:nvPr/>
            </p:nvCxnSpPr>
            <p:spPr>
              <a:xfrm flipH="1">
                <a:off x="1255453" y="1750798"/>
                <a:ext cx="1190830" cy="505845"/>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aphicFrame>
          <p:nvGraphicFramePr>
            <p:cNvPr id="77" name="Diagram 76">
              <a:extLst>
                <a:ext uri="{FF2B5EF4-FFF2-40B4-BE49-F238E27FC236}">
                  <a16:creationId xmlns:a16="http://schemas.microsoft.com/office/drawing/2014/main" id="{E754717E-3420-4396-A338-B5BEC49C7A01}"/>
                </a:ext>
              </a:extLst>
            </p:cNvPr>
            <p:cNvGraphicFramePr/>
            <p:nvPr/>
          </p:nvGraphicFramePr>
          <p:xfrm>
            <a:off x="275208" y="1305017"/>
            <a:ext cx="4323425" cy="3577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63" name="Google Shape;460;p58">
            <a:extLst>
              <a:ext uri="{FF2B5EF4-FFF2-40B4-BE49-F238E27FC236}">
                <a16:creationId xmlns:a16="http://schemas.microsoft.com/office/drawing/2014/main" id="{0221A8F7-761A-42EC-BD8E-AB9869B97BD9}"/>
              </a:ext>
            </a:extLst>
          </p:cNvPr>
          <p:cNvSpPr txBox="1">
            <a:spLocks/>
          </p:cNvSpPr>
          <p:nvPr/>
        </p:nvSpPr>
        <p:spPr>
          <a:xfrm>
            <a:off x="-1" y="0"/>
            <a:ext cx="12196937" cy="788400"/>
          </a:xfrm>
          <a:prstGeom prst="rect">
            <a:avLst/>
          </a:prstGeom>
          <a:solidFill>
            <a:srgbClr val="65306C"/>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2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2700"/>
            </a:pPr>
            <a:r>
              <a:rPr lang="en-US" sz="3200" b="0" dirty="0">
                <a:solidFill>
                  <a:schemeClr val="bg1"/>
                </a:solidFill>
              </a:rPr>
              <a:t>CDM, FHIR, CDISC Harmonization</a:t>
            </a:r>
            <a:endParaRPr lang="en-US" sz="4400" b="0" dirty="0">
              <a:solidFill>
                <a:schemeClr val="bg1"/>
              </a:solidFill>
            </a:endParaRPr>
          </a:p>
        </p:txBody>
      </p:sp>
    </p:spTree>
    <p:extLst>
      <p:ext uri="{BB962C8B-B14F-4D97-AF65-F5344CB8AC3E}">
        <p14:creationId xmlns:p14="http://schemas.microsoft.com/office/powerpoint/2010/main" val="1080099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A788CE40-444B-48DF-BF4D-5025F85173A8}"/>
              </a:ext>
            </a:extLst>
          </p:cNvPr>
          <p:cNvSpPr/>
          <p:nvPr/>
        </p:nvSpPr>
        <p:spPr>
          <a:xfrm>
            <a:off x="9300508" y="2479262"/>
            <a:ext cx="2646160" cy="3484835"/>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75000"/>
                  </a:schemeClr>
                </a:solidFill>
              </a:ln>
              <a:noFill/>
            </a:endParaRPr>
          </a:p>
        </p:txBody>
      </p:sp>
      <p:sp>
        <p:nvSpPr>
          <p:cNvPr id="70" name="SNOMED">
            <a:extLst>
              <a:ext uri="{FF2B5EF4-FFF2-40B4-BE49-F238E27FC236}">
                <a16:creationId xmlns:a16="http://schemas.microsoft.com/office/drawing/2014/main" id="{2CEE9793-4E18-43E4-91CA-9CC729A455F0}"/>
              </a:ext>
            </a:extLst>
          </p:cNvPr>
          <p:cNvSpPr/>
          <p:nvPr/>
        </p:nvSpPr>
        <p:spPr>
          <a:xfrm>
            <a:off x="10164461" y="2530216"/>
            <a:ext cx="1439993" cy="1668770"/>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73" name="SNOMED">
            <a:extLst>
              <a:ext uri="{FF2B5EF4-FFF2-40B4-BE49-F238E27FC236}">
                <a16:creationId xmlns:a16="http://schemas.microsoft.com/office/drawing/2014/main" id="{58FF6FE6-4616-4690-BE74-182756644924}"/>
              </a:ext>
            </a:extLst>
          </p:cNvPr>
          <p:cNvSpPr/>
          <p:nvPr/>
        </p:nvSpPr>
        <p:spPr>
          <a:xfrm>
            <a:off x="10164461" y="4233824"/>
            <a:ext cx="1439993" cy="1668770"/>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67" name="Rectangle: Rounded Corners 66">
            <a:extLst>
              <a:ext uri="{FF2B5EF4-FFF2-40B4-BE49-F238E27FC236}">
                <a16:creationId xmlns:a16="http://schemas.microsoft.com/office/drawing/2014/main" id="{BD5BE5AE-9A79-46B7-BC80-EE3EBC219173}"/>
              </a:ext>
            </a:extLst>
          </p:cNvPr>
          <p:cNvSpPr/>
          <p:nvPr/>
        </p:nvSpPr>
        <p:spPr>
          <a:xfrm>
            <a:off x="5786055" y="687458"/>
            <a:ext cx="2904925" cy="1363045"/>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75000"/>
                  </a:schemeClr>
                </a:solidFill>
              </a:ln>
              <a:noFill/>
            </a:endParaRPr>
          </a:p>
        </p:txBody>
      </p:sp>
      <p:sp>
        <p:nvSpPr>
          <p:cNvPr id="66" name="Rectangle: Rounded Corners 65">
            <a:extLst>
              <a:ext uri="{FF2B5EF4-FFF2-40B4-BE49-F238E27FC236}">
                <a16:creationId xmlns:a16="http://schemas.microsoft.com/office/drawing/2014/main" id="{332D067F-99C9-4840-8F50-F9993B471A1F}"/>
              </a:ext>
            </a:extLst>
          </p:cNvPr>
          <p:cNvSpPr/>
          <p:nvPr/>
        </p:nvSpPr>
        <p:spPr>
          <a:xfrm>
            <a:off x="1922749" y="2479263"/>
            <a:ext cx="6981065" cy="1878143"/>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75000"/>
                  </a:schemeClr>
                </a:solidFill>
              </a:ln>
              <a:noFill/>
            </a:endParaRPr>
          </a:p>
        </p:txBody>
      </p:sp>
      <p:sp>
        <p:nvSpPr>
          <p:cNvPr id="65" name="Rectangle: Rounded Corners 64">
            <a:extLst>
              <a:ext uri="{FF2B5EF4-FFF2-40B4-BE49-F238E27FC236}">
                <a16:creationId xmlns:a16="http://schemas.microsoft.com/office/drawing/2014/main" id="{B3B7D2E4-3001-4B34-B524-DF542DBEB808}"/>
              </a:ext>
            </a:extLst>
          </p:cNvPr>
          <p:cNvSpPr/>
          <p:nvPr/>
        </p:nvSpPr>
        <p:spPr>
          <a:xfrm>
            <a:off x="1846909" y="4434933"/>
            <a:ext cx="6981066" cy="1534985"/>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75000"/>
                  </a:schemeClr>
                </a:solidFill>
              </a:ln>
              <a:noFill/>
            </a:endParaRPr>
          </a:p>
        </p:txBody>
      </p:sp>
      <p:sp>
        <p:nvSpPr>
          <p:cNvPr id="52" name="SNOMED">
            <a:extLst>
              <a:ext uri="{FF2B5EF4-FFF2-40B4-BE49-F238E27FC236}">
                <a16:creationId xmlns:a16="http://schemas.microsoft.com/office/drawing/2014/main" id="{E7384A87-131D-47F6-AD51-E7E364CAC053}"/>
              </a:ext>
            </a:extLst>
          </p:cNvPr>
          <p:cNvSpPr/>
          <p:nvPr/>
        </p:nvSpPr>
        <p:spPr>
          <a:xfrm>
            <a:off x="4132026" y="4478862"/>
            <a:ext cx="1439993" cy="148523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61" name="SNOMED">
            <a:extLst>
              <a:ext uri="{FF2B5EF4-FFF2-40B4-BE49-F238E27FC236}">
                <a16:creationId xmlns:a16="http://schemas.microsoft.com/office/drawing/2014/main" id="{C9055F7C-C0D7-41D4-99F2-562845CEF308}"/>
              </a:ext>
            </a:extLst>
          </p:cNvPr>
          <p:cNvSpPr/>
          <p:nvPr/>
        </p:nvSpPr>
        <p:spPr>
          <a:xfrm>
            <a:off x="7237162" y="4478862"/>
            <a:ext cx="1439993" cy="148523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64" name="SNOMED">
            <a:extLst>
              <a:ext uri="{FF2B5EF4-FFF2-40B4-BE49-F238E27FC236}">
                <a16:creationId xmlns:a16="http://schemas.microsoft.com/office/drawing/2014/main" id="{ECA083C7-1CDA-41C3-84B4-06F069E2FF5D}"/>
              </a:ext>
            </a:extLst>
          </p:cNvPr>
          <p:cNvSpPr/>
          <p:nvPr/>
        </p:nvSpPr>
        <p:spPr>
          <a:xfrm>
            <a:off x="5666476" y="4478862"/>
            <a:ext cx="1439993" cy="148523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pic>
        <p:nvPicPr>
          <p:cNvPr id="60" name="Picture 59">
            <a:extLst>
              <a:ext uri="{FF2B5EF4-FFF2-40B4-BE49-F238E27FC236}">
                <a16:creationId xmlns:a16="http://schemas.microsoft.com/office/drawing/2014/main" id="{ABC29C8A-1295-4D66-A84A-659EF5B6660D}"/>
              </a:ext>
            </a:extLst>
          </p:cNvPr>
          <p:cNvPicPr>
            <a:picLocks noChangeAspect="1"/>
          </p:cNvPicPr>
          <p:nvPr/>
        </p:nvPicPr>
        <p:blipFill>
          <a:blip r:embed="rId3"/>
          <a:stretch>
            <a:fillRect/>
          </a:stretch>
        </p:blipFill>
        <p:spPr>
          <a:xfrm>
            <a:off x="2069011" y="4357405"/>
            <a:ext cx="1705944" cy="1728777"/>
          </a:xfrm>
          <a:prstGeom prst="rect">
            <a:avLst/>
          </a:prstGeom>
        </p:spPr>
      </p:pic>
      <p:sp>
        <p:nvSpPr>
          <p:cNvPr id="51" name="SNOMED">
            <a:extLst>
              <a:ext uri="{FF2B5EF4-FFF2-40B4-BE49-F238E27FC236}">
                <a16:creationId xmlns:a16="http://schemas.microsoft.com/office/drawing/2014/main" id="{2A169783-D91F-4C87-85C6-5FA37BCEB398}"/>
              </a:ext>
            </a:extLst>
          </p:cNvPr>
          <p:cNvSpPr/>
          <p:nvPr/>
        </p:nvSpPr>
        <p:spPr>
          <a:xfrm>
            <a:off x="9952556" y="687458"/>
            <a:ext cx="1716385" cy="129931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solidFill>
                <a:schemeClr val="bg1"/>
              </a:solidFill>
            </a:endParaRPr>
          </a:p>
        </p:txBody>
      </p:sp>
      <p:sp>
        <p:nvSpPr>
          <p:cNvPr id="27" name="SNOMED">
            <a:extLst>
              <a:ext uri="{FF2B5EF4-FFF2-40B4-BE49-F238E27FC236}">
                <a16:creationId xmlns:a16="http://schemas.microsoft.com/office/drawing/2014/main" id="{842A7B7C-5068-4014-9DB5-32472732E19C}"/>
              </a:ext>
            </a:extLst>
          </p:cNvPr>
          <p:cNvSpPr/>
          <p:nvPr/>
        </p:nvSpPr>
        <p:spPr>
          <a:xfrm>
            <a:off x="7509961" y="2557470"/>
            <a:ext cx="1181019" cy="85168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5" name="SNOMED">
            <a:extLst>
              <a:ext uri="{FF2B5EF4-FFF2-40B4-BE49-F238E27FC236}">
                <a16:creationId xmlns:a16="http://schemas.microsoft.com/office/drawing/2014/main" id="{8D8C450F-5654-49E2-8CD7-7F91729403FF}"/>
              </a:ext>
            </a:extLst>
          </p:cNvPr>
          <p:cNvSpPr/>
          <p:nvPr/>
        </p:nvSpPr>
        <p:spPr>
          <a:xfrm>
            <a:off x="4407350" y="2553296"/>
            <a:ext cx="1181019" cy="85168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24" name="SNOMED">
            <a:extLst>
              <a:ext uri="{FF2B5EF4-FFF2-40B4-BE49-F238E27FC236}">
                <a16:creationId xmlns:a16="http://schemas.microsoft.com/office/drawing/2014/main" id="{B5837F51-853C-4665-AF2A-50CC91804DCD}"/>
              </a:ext>
            </a:extLst>
          </p:cNvPr>
          <p:cNvSpPr/>
          <p:nvPr/>
        </p:nvSpPr>
        <p:spPr>
          <a:xfrm>
            <a:off x="5901580" y="2530216"/>
            <a:ext cx="1181019" cy="85168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25" name="SNOMED">
            <a:extLst>
              <a:ext uri="{FF2B5EF4-FFF2-40B4-BE49-F238E27FC236}">
                <a16:creationId xmlns:a16="http://schemas.microsoft.com/office/drawing/2014/main" id="{6A3570E2-77EC-45BE-871E-ED2DC299B40B}"/>
              </a:ext>
            </a:extLst>
          </p:cNvPr>
          <p:cNvSpPr/>
          <p:nvPr/>
        </p:nvSpPr>
        <p:spPr>
          <a:xfrm>
            <a:off x="2393716" y="2856784"/>
            <a:ext cx="1233301" cy="1371247"/>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28" name="TextBox 27">
            <a:extLst>
              <a:ext uri="{FF2B5EF4-FFF2-40B4-BE49-F238E27FC236}">
                <a16:creationId xmlns:a16="http://schemas.microsoft.com/office/drawing/2014/main" id="{74A085B4-6824-40BB-A7AA-2C7EDE97A166}"/>
              </a:ext>
            </a:extLst>
          </p:cNvPr>
          <p:cNvSpPr txBox="1"/>
          <p:nvPr/>
        </p:nvSpPr>
        <p:spPr>
          <a:xfrm>
            <a:off x="7317797" y="2510018"/>
            <a:ext cx="1647630" cy="369332"/>
          </a:xfrm>
          <a:prstGeom prst="rect">
            <a:avLst/>
          </a:prstGeom>
          <a:noFill/>
        </p:spPr>
        <p:txBody>
          <a:bodyPr wrap="square" rtlCol="0">
            <a:spAutoFit/>
          </a:bodyPr>
          <a:lstStyle/>
          <a:p>
            <a:pPr algn="ctr"/>
            <a:r>
              <a:rPr lang="en-US" dirty="0">
                <a:solidFill>
                  <a:schemeClr val="bg1"/>
                </a:solidFill>
              </a:rPr>
              <a:t>RxNorm</a:t>
            </a:r>
          </a:p>
        </p:txBody>
      </p:sp>
      <p:sp>
        <p:nvSpPr>
          <p:cNvPr id="29" name="SNOMED">
            <a:extLst>
              <a:ext uri="{FF2B5EF4-FFF2-40B4-BE49-F238E27FC236}">
                <a16:creationId xmlns:a16="http://schemas.microsoft.com/office/drawing/2014/main" id="{6EC199E9-77CA-4E98-A44D-75E7A07597A9}"/>
              </a:ext>
            </a:extLst>
          </p:cNvPr>
          <p:cNvSpPr/>
          <p:nvPr/>
        </p:nvSpPr>
        <p:spPr>
          <a:xfrm>
            <a:off x="7509961" y="3448842"/>
            <a:ext cx="1181019" cy="85168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31" name="SNOMED">
            <a:extLst>
              <a:ext uri="{FF2B5EF4-FFF2-40B4-BE49-F238E27FC236}">
                <a16:creationId xmlns:a16="http://schemas.microsoft.com/office/drawing/2014/main" id="{1A0AA476-73A9-43EE-BCA6-4D1F1E245CEE}"/>
              </a:ext>
            </a:extLst>
          </p:cNvPr>
          <p:cNvSpPr/>
          <p:nvPr/>
        </p:nvSpPr>
        <p:spPr>
          <a:xfrm>
            <a:off x="5929101" y="3451778"/>
            <a:ext cx="1181019" cy="85168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33" name="SNOMED">
            <a:extLst>
              <a:ext uri="{FF2B5EF4-FFF2-40B4-BE49-F238E27FC236}">
                <a16:creationId xmlns:a16="http://schemas.microsoft.com/office/drawing/2014/main" id="{A5252483-0FD5-4ECA-853D-AC69E1375073}"/>
              </a:ext>
            </a:extLst>
          </p:cNvPr>
          <p:cNvSpPr/>
          <p:nvPr/>
        </p:nvSpPr>
        <p:spPr>
          <a:xfrm>
            <a:off x="4407350" y="3419933"/>
            <a:ext cx="1181019" cy="85168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p>
        </p:txBody>
      </p:sp>
      <p:sp>
        <p:nvSpPr>
          <p:cNvPr id="35" name="SNOMED">
            <a:extLst>
              <a:ext uri="{FF2B5EF4-FFF2-40B4-BE49-F238E27FC236}">
                <a16:creationId xmlns:a16="http://schemas.microsoft.com/office/drawing/2014/main" id="{25B2C982-7A28-497B-A39E-764F7ECD09D5}"/>
              </a:ext>
            </a:extLst>
          </p:cNvPr>
          <p:cNvSpPr/>
          <p:nvPr/>
        </p:nvSpPr>
        <p:spPr>
          <a:xfrm>
            <a:off x="3078372" y="687458"/>
            <a:ext cx="1716385" cy="129931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chemeClr val="accent1">
              <a:lumMod val="75000"/>
            </a:scheme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defRPr sz="2200" b="0">
                <a:latin typeface="+mn-lt"/>
                <a:ea typeface="+mn-ea"/>
                <a:cs typeface="+mn-cs"/>
                <a:sym typeface="Helvetica Neue Medium"/>
              </a:defRPr>
            </a:lvl1pPr>
          </a:lstStyle>
          <a:p>
            <a:pPr algn="ctr"/>
            <a:endParaRPr sz="1000" dirty="0">
              <a:solidFill>
                <a:schemeClr val="bg1"/>
              </a:solidFill>
            </a:endParaRPr>
          </a:p>
        </p:txBody>
      </p:sp>
      <p:pic>
        <p:nvPicPr>
          <p:cNvPr id="46" name="Picture 45">
            <a:extLst>
              <a:ext uri="{FF2B5EF4-FFF2-40B4-BE49-F238E27FC236}">
                <a16:creationId xmlns:a16="http://schemas.microsoft.com/office/drawing/2014/main" id="{629B75B2-F88B-4606-A134-6DC4201F9B86}"/>
              </a:ext>
            </a:extLst>
          </p:cNvPr>
          <p:cNvPicPr>
            <a:picLocks noChangeAspect="1"/>
          </p:cNvPicPr>
          <p:nvPr/>
        </p:nvPicPr>
        <p:blipFill>
          <a:blip r:embed="rId4"/>
          <a:stretch>
            <a:fillRect/>
          </a:stretch>
        </p:blipFill>
        <p:spPr>
          <a:xfrm>
            <a:off x="302238" y="687458"/>
            <a:ext cx="1544670" cy="1561646"/>
          </a:xfrm>
          <a:prstGeom prst="rect">
            <a:avLst/>
          </a:prstGeom>
        </p:spPr>
      </p:pic>
      <p:sp>
        <p:nvSpPr>
          <p:cNvPr id="49" name="Title 1">
            <a:extLst>
              <a:ext uri="{FF2B5EF4-FFF2-40B4-BE49-F238E27FC236}">
                <a16:creationId xmlns:a16="http://schemas.microsoft.com/office/drawing/2014/main" id="{B4DB800D-F2A2-4827-9F4B-1170A6E5AB2C}"/>
              </a:ext>
            </a:extLst>
          </p:cNvPr>
          <p:cNvSpPr txBox="1">
            <a:spLocks/>
          </p:cNvSpPr>
          <p:nvPr/>
        </p:nvSpPr>
        <p:spPr>
          <a:xfrm>
            <a:off x="0" y="112766"/>
            <a:ext cx="12191999" cy="369332"/>
          </a:xfrm>
          <a:prstGeom prst="rect">
            <a:avLst/>
          </a:prstGeom>
          <a:solidFill>
            <a:srgbClr val="682E6B"/>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200" b="0">
                <a:solidFill>
                  <a:srgbClr val="FFFFFF"/>
                </a:solidFill>
                <a:latin typeface="+mn-lt"/>
                <a:ea typeface="+mn-ea"/>
                <a:cs typeface="+mn-cs"/>
                <a:sym typeface="Helvetica Neue Medium"/>
              </a:defRPr>
            </a:pPr>
            <a:r>
              <a:rPr lang="en-US" sz="2800" dirty="0">
                <a:sym typeface="Helvetica Neue Medium"/>
              </a:rPr>
              <a:t>Code Map Service</a:t>
            </a:r>
          </a:p>
        </p:txBody>
      </p:sp>
      <p:sp>
        <p:nvSpPr>
          <p:cNvPr id="22" name="TextBox 21">
            <a:extLst>
              <a:ext uri="{FF2B5EF4-FFF2-40B4-BE49-F238E27FC236}">
                <a16:creationId xmlns:a16="http://schemas.microsoft.com/office/drawing/2014/main" id="{BB3AC3F8-5173-447A-B00F-1A4EF8B754B8}"/>
              </a:ext>
            </a:extLst>
          </p:cNvPr>
          <p:cNvSpPr txBox="1"/>
          <p:nvPr/>
        </p:nvSpPr>
        <p:spPr>
          <a:xfrm>
            <a:off x="4193811" y="2488307"/>
            <a:ext cx="1647630" cy="369332"/>
          </a:xfrm>
          <a:prstGeom prst="rect">
            <a:avLst/>
          </a:prstGeom>
          <a:noFill/>
        </p:spPr>
        <p:txBody>
          <a:bodyPr wrap="square" rtlCol="0">
            <a:spAutoFit/>
          </a:bodyPr>
          <a:lstStyle/>
          <a:p>
            <a:pPr algn="ctr"/>
            <a:r>
              <a:rPr lang="en-US" dirty="0" err="1">
                <a:solidFill>
                  <a:schemeClr val="bg1"/>
                </a:solidFill>
              </a:rPr>
              <a:t>SnoMed</a:t>
            </a:r>
            <a:r>
              <a:rPr lang="en-US" dirty="0">
                <a:solidFill>
                  <a:schemeClr val="bg1"/>
                </a:solidFill>
              </a:rPr>
              <a:t> CT</a:t>
            </a:r>
          </a:p>
        </p:txBody>
      </p:sp>
      <p:sp>
        <p:nvSpPr>
          <p:cNvPr id="23" name="Value Set…">
            <a:extLst>
              <a:ext uri="{FF2B5EF4-FFF2-40B4-BE49-F238E27FC236}">
                <a16:creationId xmlns:a16="http://schemas.microsoft.com/office/drawing/2014/main" id="{E34B45A2-66AB-4425-98F3-45D7367D4B22}"/>
              </a:ext>
            </a:extLst>
          </p:cNvPr>
          <p:cNvSpPr txBox="1"/>
          <p:nvPr/>
        </p:nvSpPr>
        <p:spPr>
          <a:xfrm>
            <a:off x="1477788" y="771817"/>
            <a:ext cx="113589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a:defRPr sz="1500"/>
            </a:pPr>
            <a:r>
              <a:rPr lang="en-US" sz="1600" b="1" dirty="0"/>
              <a:t>Ontologies</a:t>
            </a:r>
            <a:endParaRPr sz="1400" b="1" dirty="0"/>
          </a:p>
        </p:txBody>
      </p:sp>
      <p:sp>
        <p:nvSpPr>
          <p:cNvPr id="21" name="TextBox 20">
            <a:extLst>
              <a:ext uri="{FF2B5EF4-FFF2-40B4-BE49-F238E27FC236}">
                <a16:creationId xmlns:a16="http://schemas.microsoft.com/office/drawing/2014/main" id="{90B2CFAD-6477-4328-A76E-2A17C32C44AF}"/>
              </a:ext>
            </a:extLst>
          </p:cNvPr>
          <p:cNvSpPr txBox="1"/>
          <p:nvPr/>
        </p:nvSpPr>
        <p:spPr>
          <a:xfrm>
            <a:off x="5921735" y="2487597"/>
            <a:ext cx="1168910" cy="369332"/>
          </a:xfrm>
          <a:prstGeom prst="rect">
            <a:avLst/>
          </a:prstGeom>
          <a:noFill/>
        </p:spPr>
        <p:txBody>
          <a:bodyPr wrap="none" rtlCol="0">
            <a:spAutoFit/>
          </a:bodyPr>
          <a:lstStyle/>
          <a:p>
            <a:pPr algn="ctr"/>
            <a:r>
              <a:rPr lang="en-US" dirty="0">
                <a:solidFill>
                  <a:schemeClr val="bg1"/>
                </a:solidFill>
              </a:rPr>
              <a:t>ICD 10 CM</a:t>
            </a:r>
          </a:p>
        </p:txBody>
      </p:sp>
      <p:sp>
        <p:nvSpPr>
          <p:cNvPr id="26" name="TextBox 25">
            <a:extLst>
              <a:ext uri="{FF2B5EF4-FFF2-40B4-BE49-F238E27FC236}">
                <a16:creationId xmlns:a16="http://schemas.microsoft.com/office/drawing/2014/main" id="{43468CF9-D3BC-4387-9911-6B274A2D1E7A}"/>
              </a:ext>
            </a:extLst>
          </p:cNvPr>
          <p:cNvSpPr txBox="1"/>
          <p:nvPr/>
        </p:nvSpPr>
        <p:spPr>
          <a:xfrm>
            <a:off x="3147127" y="731571"/>
            <a:ext cx="1647630" cy="369332"/>
          </a:xfrm>
          <a:prstGeom prst="rect">
            <a:avLst/>
          </a:prstGeom>
          <a:noFill/>
          <a:ln>
            <a:noFill/>
          </a:ln>
        </p:spPr>
        <p:txBody>
          <a:bodyPr wrap="square" rtlCol="0">
            <a:spAutoFit/>
          </a:bodyPr>
          <a:lstStyle/>
          <a:p>
            <a:pPr algn="ctr"/>
            <a:r>
              <a:rPr lang="en-US" dirty="0">
                <a:solidFill>
                  <a:schemeClr val="bg1"/>
                </a:solidFill>
              </a:rPr>
              <a:t>EHR DATA</a:t>
            </a:r>
          </a:p>
        </p:txBody>
      </p:sp>
      <p:sp>
        <p:nvSpPr>
          <p:cNvPr id="30" name="TextBox 29">
            <a:extLst>
              <a:ext uri="{FF2B5EF4-FFF2-40B4-BE49-F238E27FC236}">
                <a16:creationId xmlns:a16="http://schemas.microsoft.com/office/drawing/2014/main" id="{BEC8C2AA-5CC4-47AA-A072-A6183419FC61}"/>
              </a:ext>
            </a:extLst>
          </p:cNvPr>
          <p:cNvSpPr txBox="1"/>
          <p:nvPr/>
        </p:nvSpPr>
        <p:spPr>
          <a:xfrm>
            <a:off x="7302906" y="3401308"/>
            <a:ext cx="1647630" cy="369332"/>
          </a:xfrm>
          <a:prstGeom prst="rect">
            <a:avLst/>
          </a:prstGeom>
          <a:noFill/>
        </p:spPr>
        <p:txBody>
          <a:bodyPr wrap="square" rtlCol="0">
            <a:spAutoFit/>
          </a:bodyPr>
          <a:lstStyle/>
          <a:p>
            <a:pPr algn="ctr"/>
            <a:r>
              <a:rPr lang="en-US" dirty="0">
                <a:solidFill>
                  <a:schemeClr val="bg1"/>
                </a:solidFill>
              </a:rPr>
              <a:t>NDC</a:t>
            </a:r>
          </a:p>
        </p:txBody>
      </p:sp>
      <p:sp>
        <p:nvSpPr>
          <p:cNvPr id="32" name="TextBox 31">
            <a:extLst>
              <a:ext uri="{FF2B5EF4-FFF2-40B4-BE49-F238E27FC236}">
                <a16:creationId xmlns:a16="http://schemas.microsoft.com/office/drawing/2014/main" id="{9152D650-5492-46B7-A25F-4A4549EF4DDD}"/>
              </a:ext>
            </a:extLst>
          </p:cNvPr>
          <p:cNvSpPr txBox="1"/>
          <p:nvPr/>
        </p:nvSpPr>
        <p:spPr>
          <a:xfrm>
            <a:off x="5721273" y="3431006"/>
            <a:ext cx="1647630" cy="369332"/>
          </a:xfrm>
          <a:prstGeom prst="rect">
            <a:avLst/>
          </a:prstGeom>
          <a:noFill/>
        </p:spPr>
        <p:txBody>
          <a:bodyPr wrap="square" rtlCol="0">
            <a:spAutoFit/>
          </a:bodyPr>
          <a:lstStyle/>
          <a:p>
            <a:pPr algn="ctr"/>
            <a:r>
              <a:rPr lang="en-US" dirty="0">
                <a:solidFill>
                  <a:schemeClr val="bg1"/>
                </a:solidFill>
              </a:rPr>
              <a:t>HPO</a:t>
            </a:r>
          </a:p>
        </p:txBody>
      </p:sp>
      <p:sp>
        <p:nvSpPr>
          <p:cNvPr id="34" name="TextBox 33">
            <a:extLst>
              <a:ext uri="{FF2B5EF4-FFF2-40B4-BE49-F238E27FC236}">
                <a16:creationId xmlns:a16="http://schemas.microsoft.com/office/drawing/2014/main" id="{653FC88B-37CE-4FB8-A2F1-1C030FF96A99}"/>
              </a:ext>
            </a:extLst>
          </p:cNvPr>
          <p:cNvSpPr txBox="1"/>
          <p:nvPr/>
        </p:nvSpPr>
        <p:spPr>
          <a:xfrm>
            <a:off x="4197101" y="3385699"/>
            <a:ext cx="1647630" cy="369332"/>
          </a:xfrm>
          <a:prstGeom prst="rect">
            <a:avLst/>
          </a:prstGeom>
          <a:noFill/>
        </p:spPr>
        <p:txBody>
          <a:bodyPr wrap="square" rtlCol="0">
            <a:spAutoFit/>
          </a:bodyPr>
          <a:lstStyle/>
          <a:p>
            <a:pPr algn="ctr"/>
            <a:r>
              <a:rPr lang="en-US" dirty="0">
                <a:solidFill>
                  <a:schemeClr val="bg1"/>
                </a:solidFill>
              </a:rPr>
              <a:t>LOINC</a:t>
            </a:r>
          </a:p>
        </p:txBody>
      </p:sp>
      <p:sp>
        <p:nvSpPr>
          <p:cNvPr id="37" name="TextBox 36">
            <a:extLst>
              <a:ext uri="{FF2B5EF4-FFF2-40B4-BE49-F238E27FC236}">
                <a16:creationId xmlns:a16="http://schemas.microsoft.com/office/drawing/2014/main" id="{EE477F4D-5C80-4C1A-9162-3089936005F4}"/>
              </a:ext>
            </a:extLst>
          </p:cNvPr>
          <p:cNvSpPr txBox="1"/>
          <p:nvPr/>
        </p:nvSpPr>
        <p:spPr>
          <a:xfrm>
            <a:off x="2200925" y="2892351"/>
            <a:ext cx="1647630" cy="369332"/>
          </a:xfrm>
          <a:prstGeom prst="rect">
            <a:avLst/>
          </a:prstGeom>
          <a:noFill/>
        </p:spPr>
        <p:txBody>
          <a:bodyPr wrap="square" rtlCol="0">
            <a:spAutoFit/>
          </a:bodyPr>
          <a:lstStyle/>
          <a:p>
            <a:pPr algn="ctr"/>
            <a:r>
              <a:rPr lang="en-US" dirty="0">
                <a:solidFill>
                  <a:schemeClr val="bg1"/>
                </a:solidFill>
              </a:rPr>
              <a:t>Local Coding</a:t>
            </a:r>
          </a:p>
        </p:txBody>
      </p:sp>
      <p:sp>
        <p:nvSpPr>
          <p:cNvPr id="38" name="TextBox 37">
            <a:extLst>
              <a:ext uri="{FF2B5EF4-FFF2-40B4-BE49-F238E27FC236}">
                <a16:creationId xmlns:a16="http://schemas.microsoft.com/office/drawing/2014/main" id="{30A568D9-BA06-4C8A-9CBE-3E61E20F6F4F}"/>
              </a:ext>
            </a:extLst>
          </p:cNvPr>
          <p:cNvSpPr txBox="1"/>
          <p:nvPr/>
        </p:nvSpPr>
        <p:spPr>
          <a:xfrm>
            <a:off x="6358791" y="1168726"/>
            <a:ext cx="1647630" cy="369332"/>
          </a:xfrm>
          <a:prstGeom prst="rect">
            <a:avLst/>
          </a:prstGeom>
          <a:noFill/>
        </p:spPr>
        <p:txBody>
          <a:bodyPr wrap="square" rtlCol="0">
            <a:spAutoFit/>
          </a:bodyPr>
          <a:lstStyle/>
          <a:p>
            <a:pPr algn="ctr"/>
            <a:r>
              <a:rPr lang="en-US" dirty="0"/>
              <a:t>ETL Process</a:t>
            </a:r>
          </a:p>
        </p:txBody>
      </p:sp>
      <p:sp>
        <p:nvSpPr>
          <p:cNvPr id="39" name="TextBox 38">
            <a:extLst>
              <a:ext uri="{FF2B5EF4-FFF2-40B4-BE49-F238E27FC236}">
                <a16:creationId xmlns:a16="http://schemas.microsoft.com/office/drawing/2014/main" id="{9A0A7C27-F852-400E-A8E9-F78E80D09F22}"/>
              </a:ext>
            </a:extLst>
          </p:cNvPr>
          <p:cNvSpPr txBox="1"/>
          <p:nvPr/>
        </p:nvSpPr>
        <p:spPr>
          <a:xfrm>
            <a:off x="10021748" y="726613"/>
            <a:ext cx="1647630" cy="369332"/>
          </a:xfrm>
          <a:prstGeom prst="rect">
            <a:avLst/>
          </a:prstGeom>
          <a:noFill/>
        </p:spPr>
        <p:txBody>
          <a:bodyPr wrap="square" rtlCol="0">
            <a:spAutoFit/>
          </a:bodyPr>
          <a:lstStyle/>
          <a:p>
            <a:pPr algn="ctr"/>
            <a:r>
              <a:rPr lang="en-US" dirty="0">
                <a:solidFill>
                  <a:schemeClr val="bg1"/>
                </a:solidFill>
              </a:rPr>
              <a:t>FHIR Repo</a:t>
            </a:r>
          </a:p>
        </p:txBody>
      </p:sp>
      <p:sp>
        <p:nvSpPr>
          <p:cNvPr id="40" name="TextBox 39">
            <a:extLst>
              <a:ext uri="{FF2B5EF4-FFF2-40B4-BE49-F238E27FC236}">
                <a16:creationId xmlns:a16="http://schemas.microsoft.com/office/drawing/2014/main" id="{E6FDE63A-E3B2-4D30-A9CD-996924D9EB09}"/>
              </a:ext>
            </a:extLst>
          </p:cNvPr>
          <p:cNvSpPr txBox="1"/>
          <p:nvPr/>
        </p:nvSpPr>
        <p:spPr>
          <a:xfrm>
            <a:off x="10060642" y="2547789"/>
            <a:ext cx="1647630" cy="646331"/>
          </a:xfrm>
          <a:prstGeom prst="rect">
            <a:avLst/>
          </a:prstGeom>
          <a:noFill/>
        </p:spPr>
        <p:txBody>
          <a:bodyPr wrap="square" rtlCol="0">
            <a:spAutoFit/>
          </a:bodyPr>
          <a:lstStyle/>
          <a:p>
            <a:pPr algn="ctr"/>
            <a:r>
              <a:rPr lang="en-US" dirty="0">
                <a:solidFill>
                  <a:schemeClr val="bg1"/>
                </a:solidFill>
              </a:rPr>
              <a:t>Terminology Server</a:t>
            </a:r>
          </a:p>
        </p:txBody>
      </p:sp>
      <p:sp>
        <p:nvSpPr>
          <p:cNvPr id="41" name="TextBox 40">
            <a:extLst>
              <a:ext uri="{FF2B5EF4-FFF2-40B4-BE49-F238E27FC236}">
                <a16:creationId xmlns:a16="http://schemas.microsoft.com/office/drawing/2014/main" id="{B4E6C5E1-49D9-4377-8A44-48F6EFEAB3AE}"/>
              </a:ext>
            </a:extLst>
          </p:cNvPr>
          <p:cNvSpPr txBox="1"/>
          <p:nvPr/>
        </p:nvSpPr>
        <p:spPr>
          <a:xfrm>
            <a:off x="10060642" y="4203935"/>
            <a:ext cx="1647630" cy="646331"/>
          </a:xfrm>
          <a:prstGeom prst="rect">
            <a:avLst/>
          </a:prstGeom>
          <a:noFill/>
        </p:spPr>
        <p:txBody>
          <a:bodyPr wrap="square" rtlCol="0">
            <a:spAutoFit/>
          </a:bodyPr>
          <a:lstStyle/>
          <a:p>
            <a:pPr algn="ctr"/>
            <a:r>
              <a:rPr lang="en-US" dirty="0">
                <a:solidFill>
                  <a:schemeClr val="bg1"/>
                </a:solidFill>
              </a:rPr>
              <a:t>NCI (EVS CaDSR)</a:t>
            </a:r>
          </a:p>
        </p:txBody>
      </p:sp>
      <p:sp>
        <p:nvSpPr>
          <p:cNvPr id="42" name="TextBox 41">
            <a:extLst>
              <a:ext uri="{FF2B5EF4-FFF2-40B4-BE49-F238E27FC236}">
                <a16:creationId xmlns:a16="http://schemas.microsoft.com/office/drawing/2014/main" id="{DB00761A-7ABB-4584-8AD4-EBA613E7296E}"/>
              </a:ext>
            </a:extLst>
          </p:cNvPr>
          <p:cNvSpPr txBox="1"/>
          <p:nvPr/>
        </p:nvSpPr>
        <p:spPr>
          <a:xfrm>
            <a:off x="7212589" y="4594789"/>
            <a:ext cx="1647630" cy="646331"/>
          </a:xfrm>
          <a:prstGeom prst="rect">
            <a:avLst/>
          </a:prstGeom>
          <a:noFill/>
        </p:spPr>
        <p:txBody>
          <a:bodyPr wrap="square" rtlCol="0">
            <a:spAutoFit/>
          </a:bodyPr>
          <a:lstStyle/>
          <a:p>
            <a:pPr algn="ctr"/>
            <a:r>
              <a:rPr lang="en-US" dirty="0">
                <a:solidFill>
                  <a:schemeClr val="bg1"/>
                </a:solidFill>
              </a:rPr>
              <a:t>FHIR Model Definitions</a:t>
            </a:r>
          </a:p>
        </p:txBody>
      </p:sp>
      <p:sp>
        <p:nvSpPr>
          <p:cNvPr id="43" name="TextBox 42">
            <a:extLst>
              <a:ext uri="{FF2B5EF4-FFF2-40B4-BE49-F238E27FC236}">
                <a16:creationId xmlns:a16="http://schemas.microsoft.com/office/drawing/2014/main" id="{DC31DBA7-8DCA-4CD3-B5D0-A25054C7F69F}"/>
              </a:ext>
            </a:extLst>
          </p:cNvPr>
          <p:cNvSpPr txBox="1"/>
          <p:nvPr/>
        </p:nvSpPr>
        <p:spPr>
          <a:xfrm>
            <a:off x="5571063" y="4553670"/>
            <a:ext cx="1647630" cy="646331"/>
          </a:xfrm>
          <a:prstGeom prst="rect">
            <a:avLst/>
          </a:prstGeom>
          <a:noFill/>
        </p:spPr>
        <p:txBody>
          <a:bodyPr wrap="square" rtlCol="0">
            <a:spAutoFit/>
          </a:bodyPr>
          <a:lstStyle/>
          <a:p>
            <a:pPr algn="ctr"/>
            <a:r>
              <a:rPr lang="en-US" dirty="0">
                <a:solidFill>
                  <a:schemeClr val="bg1"/>
                </a:solidFill>
              </a:rPr>
              <a:t>CDM Definitions</a:t>
            </a:r>
          </a:p>
        </p:txBody>
      </p:sp>
      <p:sp>
        <p:nvSpPr>
          <p:cNvPr id="44" name="TextBox 43">
            <a:extLst>
              <a:ext uri="{FF2B5EF4-FFF2-40B4-BE49-F238E27FC236}">
                <a16:creationId xmlns:a16="http://schemas.microsoft.com/office/drawing/2014/main" id="{1E4F78E2-AEAC-4CA5-B02F-D9E7E6829C0E}"/>
              </a:ext>
            </a:extLst>
          </p:cNvPr>
          <p:cNvSpPr txBox="1"/>
          <p:nvPr/>
        </p:nvSpPr>
        <p:spPr>
          <a:xfrm>
            <a:off x="4066286" y="4553671"/>
            <a:ext cx="1647630" cy="646331"/>
          </a:xfrm>
          <a:prstGeom prst="rect">
            <a:avLst/>
          </a:prstGeom>
          <a:noFill/>
        </p:spPr>
        <p:txBody>
          <a:bodyPr wrap="square" rtlCol="0">
            <a:spAutoFit/>
          </a:bodyPr>
          <a:lstStyle/>
          <a:p>
            <a:pPr algn="ctr"/>
            <a:r>
              <a:rPr lang="en-US" dirty="0">
                <a:solidFill>
                  <a:schemeClr val="bg1"/>
                </a:solidFill>
              </a:rPr>
              <a:t>Value set Definition</a:t>
            </a:r>
          </a:p>
        </p:txBody>
      </p:sp>
      <p:sp>
        <p:nvSpPr>
          <p:cNvPr id="45" name="TextBox 44">
            <a:extLst>
              <a:ext uri="{FF2B5EF4-FFF2-40B4-BE49-F238E27FC236}">
                <a16:creationId xmlns:a16="http://schemas.microsoft.com/office/drawing/2014/main" id="{C7D5480C-AC98-4F30-93C2-BDE129922F1D}"/>
              </a:ext>
            </a:extLst>
          </p:cNvPr>
          <p:cNvSpPr txBox="1"/>
          <p:nvPr/>
        </p:nvSpPr>
        <p:spPr>
          <a:xfrm>
            <a:off x="2108830" y="5116686"/>
            <a:ext cx="1647630" cy="646331"/>
          </a:xfrm>
          <a:prstGeom prst="rect">
            <a:avLst/>
          </a:prstGeom>
          <a:noFill/>
        </p:spPr>
        <p:txBody>
          <a:bodyPr wrap="square" rtlCol="0">
            <a:spAutoFit/>
          </a:bodyPr>
          <a:lstStyle/>
          <a:p>
            <a:pPr algn="ctr"/>
            <a:r>
              <a:rPr lang="en-US" dirty="0">
                <a:solidFill>
                  <a:schemeClr val="bg1"/>
                </a:solidFill>
              </a:rPr>
              <a:t>Mapping Experts</a:t>
            </a:r>
          </a:p>
        </p:txBody>
      </p:sp>
      <p:sp>
        <p:nvSpPr>
          <p:cNvPr id="3" name="Arrow: Right 2">
            <a:extLst>
              <a:ext uri="{FF2B5EF4-FFF2-40B4-BE49-F238E27FC236}">
                <a16:creationId xmlns:a16="http://schemas.microsoft.com/office/drawing/2014/main" id="{273B0322-654F-499E-8EC0-4507A182F5FF}"/>
              </a:ext>
            </a:extLst>
          </p:cNvPr>
          <p:cNvSpPr/>
          <p:nvPr/>
        </p:nvSpPr>
        <p:spPr>
          <a:xfrm>
            <a:off x="8771503" y="3262646"/>
            <a:ext cx="1346318" cy="300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AF8CD8C0-8454-446C-A3CD-67DE415D4FB5}"/>
              </a:ext>
            </a:extLst>
          </p:cNvPr>
          <p:cNvSpPr/>
          <p:nvPr/>
        </p:nvSpPr>
        <p:spPr>
          <a:xfrm>
            <a:off x="8753656" y="4718964"/>
            <a:ext cx="1346318" cy="300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7544CEF8-8A32-4DF1-A904-FB741142BC24}"/>
              </a:ext>
            </a:extLst>
          </p:cNvPr>
          <p:cNvSpPr/>
          <p:nvPr/>
        </p:nvSpPr>
        <p:spPr>
          <a:xfrm>
            <a:off x="4919909" y="1213651"/>
            <a:ext cx="801364" cy="300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AAFB14D8-3C46-4933-A02E-F22630EDF98C}"/>
              </a:ext>
            </a:extLst>
          </p:cNvPr>
          <p:cNvSpPr/>
          <p:nvPr/>
        </p:nvSpPr>
        <p:spPr>
          <a:xfrm>
            <a:off x="9045330" y="1250417"/>
            <a:ext cx="853841" cy="300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Left-Right 57">
            <a:extLst>
              <a:ext uri="{FF2B5EF4-FFF2-40B4-BE49-F238E27FC236}">
                <a16:creationId xmlns:a16="http://schemas.microsoft.com/office/drawing/2014/main" id="{D26876A2-6744-4C55-AA56-EC8678263799}"/>
              </a:ext>
            </a:extLst>
          </p:cNvPr>
          <p:cNvSpPr/>
          <p:nvPr/>
        </p:nvSpPr>
        <p:spPr>
          <a:xfrm rot="1601831">
            <a:off x="8055799" y="1976332"/>
            <a:ext cx="1768789" cy="5435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313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87395FC-70E2-4B8E-B27A-CDA9B7E3AE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E0CDBB8B-4775-4030-9B85-DB2001106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09" y="1386100"/>
            <a:ext cx="7292817" cy="38970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01B5D5D-3D89-4201-B35C-8CD47698CB89}"/>
              </a:ext>
            </a:extLst>
          </p:cNvPr>
          <p:cNvSpPr/>
          <p:nvPr/>
        </p:nvSpPr>
        <p:spPr>
          <a:xfrm>
            <a:off x="324934" y="462771"/>
            <a:ext cx="6096000" cy="923330"/>
          </a:xfrm>
          <a:prstGeom prst="rect">
            <a:avLst/>
          </a:prstGeom>
        </p:spPr>
        <p:txBody>
          <a:bodyPr>
            <a:spAutoFit/>
          </a:bodyPr>
          <a:lstStyle/>
          <a:p>
            <a:r>
              <a:rPr lang="en-US" b="1" dirty="0">
                <a:solidFill>
                  <a:srgbClr val="000000"/>
                </a:solidFill>
                <a:latin typeface="Arial Narrow" panose="020B0606020202030204" pitchFamily="34" charset="0"/>
              </a:rPr>
              <a:t>EXAMPLE FHIR RESOURCES</a:t>
            </a:r>
            <a:endParaRPr lang="en-US" dirty="0"/>
          </a:p>
          <a:p>
            <a:br>
              <a:rPr lang="en-US" dirty="0"/>
            </a:br>
            <a:endParaRPr lang="en-US" dirty="0"/>
          </a:p>
        </p:txBody>
      </p:sp>
      <p:sp>
        <p:nvSpPr>
          <p:cNvPr id="5" name="TextBox 4">
            <a:extLst>
              <a:ext uri="{FF2B5EF4-FFF2-40B4-BE49-F238E27FC236}">
                <a16:creationId xmlns:a16="http://schemas.microsoft.com/office/drawing/2014/main" id="{0B82AE94-7FAD-4CB3-B6E6-293678791701}"/>
              </a:ext>
            </a:extLst>
          </p:cNvPr>
          <p:cNvSpPr txBox="1"/>
          <p:nvPr/>
        </p:nvSpPr>
        <p:spPr>
          <a:xfrm>
            <a:off x="1719716" y="830505"/>
            <a:ext cx="2616229" cy="369332"/>
          </a:xfrm>
          <a:prstGeom prst="rect">
            <a:avLst/>
          </a:prstGeom>
          <a:noFill/>
        </p:spPr>
        <p:txBody>
          <a:bodyPr wrap="none" rtlCol="0">
            <a:spAutoFit/>
          </a:bodyPr>
          <a:lstStyle/>
          <a:p>
            <a:r>
              <a:rPr lang="en-US" b="1" dirty="0"/>
              <a:t>OBSERVATION RESOURCE</a:t>
            </a:r>
            <a:endParaRPr lang="en-US" dirty="0"/>
          </a:p>
        </p:txBody>
      </p:sp>
      <p:sp>
        <p:nvSpPr>
          <p:cNvPr id="8" name="Rectangle 7">
            <a:extLst>
              <a:ext uri="{FF2B5EF4-FFF2-40B4-BE49-F238E27FC236}">
                <a16:creationId xmlns:a16="http://schemas.microsoft.com/office/drawing/2014/main" id="{6DB219E2-FA5D-4C5E-92D1-68141EE8FB7A}"/>
              </a:ext>
            </a:extLst>
          </p:cNvPr>
          <p:cNvSpPr/>
          <p:nvPr/>
        </p:nvSpPr>
        <p:spPr>
          <a:xfrm>
            <a:off x="7055817" y="2042255"/>
            <a:ext cx="3621250" cy="646331"/>
          </a:xfrm>
          <a:prstGeom prst="rect">
            <a:avLst/>
          </a:prstGeom>
        </p:spPr>
        <p:txBody>
          <a:bodyPr wrap="square">
            <a:spAutoFit/>
          </a:bodyPr>
          <a:lstStyle/>
          <a:p>
            <a:r>
              <a:rPr lang="en-US" dirty="0">
                <a:solidFill>
                  <a:srgbClr val="63296B"/>
                </a:solidFill>
                <a:latin typeface="Arial Narrow" panose="020B0606020202030204" pitchFamily="34" charset="0"/>
              </a:rPr>
              <a:t>{</a:t>
            </a:r>
            <a:r>
              <a:rPr lang="en-US" b="1" dirty="0">
                <a:solidFill>
                  <a:srgbClr val="63296B"/>
                </a:solidFill>
                <a:latin typeface="Arial Narrow" panose="020B0606020202030204" pitchFamily="34" charset="0"/>
              </a:rPr>
              <a:t>PSA,</a:t>
            </a:r>
            <a:endParaRPr lang="en-US" dirty="0"/>
          </a:p>
          <a:p>
            <a:r>
              <a:rPr lang="en-US" b="1" i="1" dirty="0">
                <a:solidFill>
                  <a:srgbClr val="63296B"/>
                </a:solidFill>
                <a:latin typeface="Consolas" panose="020B0609020204030204" pitchFamily="49" charset="0"/>
              </a:rPr>
              <a:t>2.6 ng/mL</a:t>
            </a:r>
            <a:r>
              <a:rPr lang="en-US" dirty="0">
                <a:solidFill>
                  <a:srgbClr val="63296B"/>
                </a:solidFill>
                <a:latin typeface="Consolas" panose="020B0609020204030204" pitchFamily="49" charset="0"/>
              </a:rPr>
              <a:t>}</a:t>
            </a:r>
            <a:endParaRPr lang="en-US" dirty="0"/>
          </a:p>
        </p:txBody>
      </p:sp>
      <p:sp>
        <p:nvSpPr>
          <p:cNvPr id="10" name="Rectangle 9">
            <a:extLst>
              <a:ext uri="{FF2B5EF4-FFF2-40B4-BE49-F238E27FC236}">
                <a16:creationId xmlns:a16="http://schemas.microsoft.com/office/drawing/2014/main" id="{C49741A5-522F-40C6-9318-D5D7203E0A00}"/>
              </a:ext>
            </a:extLst>
          </p:cNvPr>
          <p:cNvSpPr/>
          <p:nvPr/>
        </p:nvSpPr>
        <p:spPr>
          <a:xfrm>
            <a:off x="6732194" y="599672"/>
            <a:ext cx="3944873" cy="1200329"/>
          </a:xfrm>
          <a:prstGeom prst="rect">
            <a:avLst/>
          </a:prstGeom>
        </p:spPr>
        <p:txBody>
          <a:bodyPr wrap="square">
            <a:spAutoFit/>
          </a:bodyPr>
          <a:lstStyle/>
          <a:p>
            <a:pPr algn="ctr"/>
            <a:r>
              <a:rPr lang="en-US" b="1" dirty="0">
                <a:solidFill>
                  <a:srgbClr val="000000"/>
                </a:solidFill>
                <a:latin typeface="Arial" panose="020B0604020202020204" pitchFamily="34" charset="0"/>
              </a:rPr>
              <a:t>OBSERVATION SLOTS:</a:t>
            </a:r>
            <a:endParaRPr lang="en-US" dirty="0"/>
          </a:p>
          <a:p>
            <a:pPr algn="ctr"/>
            <a:r>
              <a:rPr lang="en-US" b="1" dirty="0">
                <a:solidFill>
                  <a:srgbClr val="718A41"/>
                </a:solidFill>
                <a:latin typeface="Arial" panose="020B0604020202020204" pitchFamily="34" charset="0"/>
              </a:rPr>
              <a:t>WHO, WHAT WHEN, WHERE</a:t>
            </a:r>
            <a:endParaRPr lang="en-US" dirty="0"/>
          </a:p>
          <a:p>
            <a:pPr algn="ctr"/>
            <a:r>
              <a:rPr lang="en-US" b="1" dirty="0">
                <a:solidFill>
                  <a:srgbClr val="386272"/>
                </a:solidFill>
                <a:latin typeface="Arial" panose="020B0604020202020204" pitchFamily="34" charset="0"/>
              </a:rPr>
              <a:t>REFERENCE RANGE</a:t>
            </a:r>
            <a:endParaRPr lang="en-US" dirty="0"/>
          </a:p>
          <a:p>
            <a:pPr algn="ctr"/>
            <a:r>
              <a:rPr lang="en-US" b="1" dirty="0">
                <a:solidFill>
                  <a:srgbClr val="9E72A4"/>
                </a:solidFill>
                <a:latin typeface="Arial" panose="020B0604020202020204" pitchFamily="34" charset="0"/>
              </a:rPr>
              <a:t>TEST {coded type, </a:t>
            </a:r>
            <a:r>
              <a:rPr lang="en-US" b="1" i="1" dirty="0">
                <a:solidFill>
                  <a:srgbClr val="9E72A4"/>
                </a:solidFill>
                <a:latin typeface="Consolas" panose="020B0609020204030204" pitchFamily="49" charset="0"/>
              </a:rPr>
              <a:t>value</a:t>
            </a:r>
            <a:r>
              <a:rPr lang="en-US" b="1" dirty="0">
                <a:solidFill>
                  <a:srgbClr val="9E72A4"/>
                </a:solidFill>
                <a:latin typeface="Consolas" panose="020B0609020204030204" pitchFamily="49" charset="0"/>
              </a:rPr>
              <a:t>}</a:t>
            </a:r>
            <a:endParaRPr lang="en-US" dirty="0"/>
          </a:p>
        </p:txBody>
      </p:sp>
      <p:sp>
        <p:nvSpPr>
          <p:cNvPr id="11" name="TextBox 10">
            <a:extLst>
              <a:ext uri="{FF2B5EF4-FFF2-40B4-BE49-F238E27FC236}">
                <a16:creationId xmlns:a16="http://schemas.microsoft.com/office/drawing/2014/main" id="{4EF03416-8E7D-42D0-868D-9504C502BA7D}"/>
              </a:ext>
            </a:extLst>
          </p:cNvPr>
          <p:cNvSpPr txBox="1"/>
          <p:nvPr/>
        </p:nvSpPr>
        <p:spPr>
          <a:xfrm>
            <a:off x="9325623" y="1996627"/>
            <a:ext cx="1709122" cy="646331"/>
          </a:xfrm>
          <a:prstGeom prst="rect">
            <a:avLst/>
          </a:prstGeom>
          <a:noFill/>
        </p:spPr>
        <p:txBody>
          <a:bodyPr wrap="none" rtlCol="0">
            <a:spAutoFit/>
          </a:bodyPr>
          <a:lstStyle/>
          <a:p>
            <a:r>
              <a:rPr lang="en-US" dirty="0"/>
              <a:t>{</a:t>
            </a:r>
            <a:r>
              <a:rPr lang="en-US" b="1" dirty="0"/>
              <a:t>Serum Sodium,</a:t>
            </a:r>
            <a:endParaRPr lang="en-US" dirty="0"/>
          </a:p>
          <a:p>
            <a:r>
              <a:rPr lang="en-US" b="1" i="1" dirty="0"/>
              <a:t>133 </a:t>
            </a:r>
            <a:r>
              <a:rPr lang="en-US" b="1" i="1" dirty="0" err="1"/>
              <a:t>mEq</a:t>
            </a:r>
            <a:r>
              <a:rPr lang="en-US" b="1" i="1" dirty="0"/>
              <a:t>/L</a:t>
            </a:r>
            <a:r>
              <a:rPr lang="en-US" dirty="0"/>
              <a:t>}</a:t>
            </a:r>
          </a:p>
        </p:txBody>
      </p:sp>
    </p:spTree>
    <p:extLst>
      <p:ext uri="{BB962C8B-B14F-4D97-AF65-F5344CB8AC3E}">
        <p14:creationId xmlns:p14="http://schemas.microsoft.com/office/powerpoint/2010/main" val="2294873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255418F5-AD0C-433F-BD83-9E51462E1296}"/>
              </a:ext>
            </a:extLst>
          </p:cNvPr>
          <p:cNvCxnSpPr>
            <a:cxnSpLocks/>
          </p:cNvCxnSpPr>
          <p:nvPr/>
        </p:nvCxnSpPr>
        <p:spPr>
          <a:xfrm flipV="1">
            <a:off x="8834875" y="3156925"/>
            <a:ext cx="1234665" cy="1763"/>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41C2662E-7710-4937-929A-DF59065E956D}"/>
              </a:ext>
            </a:extLst>
          </p:cNvPr>
          <p:cNvCxnSpPr>
            <a:cxnSpLocks/>
          </p:cNvCxnSpPr>
          <p:nvPr/>
        </p:nvCxnSpPr>
        <p:spPr>
          <a:xfrm>
            <a:off x="8834875" y="3158688"/>
            <a:ext cx="1234664" cy="667774"/>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2C888192-0A5A-4D00-94E5-E72B0D9F50BC}"/>
              </a:ext>
            </a:extLst>
          </p:cNvPr>
          <p:cNvCxnSpPr>
            <a:cxnSpLocks/>
          </p:cNvCxnSpPr>
          <p:nvPr/>
        </p:nvCxnSpPr>
        <p:spPr>
          <a:xfrm flipV="1">
            <a:off x="8834875" y="2552359"/>
            <a:ext cx="1234666" cy="606329"/>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7AA9178-65AB-49E9-98CC-F0E3ED912DCD}"/>
              </a:ext>
            </a:extLst>
          </p:cNvPr>
          <p:cNvSpPr/>
          <p:nvPr/>
        </p:nvSpPr>
        <p:spPr>
          <a:xfrm>
            <a:off x="4646212" y="1653257"/>
            <a:ext cx="699084" cy="422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Query Validator</a:t>
            </a:r>
          </a:p>
        </p:txBody>
      </p:sp>
      <p:sp>
        <p:nvSpPr>
          <p:cNvPr id="23" name="Rectangle 22">
            <a:extLst>
              <a:ext uri="{FF2B5EF4-FFF2-40B4-BE49-F238E27FC236}">
                <a16:creationId xmlns:a16="http://schemas.microsoft.com/office/drawing/2014/main" id="{7E161A6E-7C97-41B9-BD50-EA0FB4AD0EBA}"/>
              </a:ext>
            </a:extLst>
          </p:cNvPr>
          <p:cNvSpPr/>
          <p:nvPr/>
        </p:nvSpPr>
        <p:spPr>
          <a:xfrm>
            <a:off x="3554169" y="1653257"/>
            <a:ext cx="669544" cy="422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CQL to FHIR Converter</a:t>
            </a:r>
          </a:p>
        </p:txBody>
      </p:sp>
      <p:sp>
        <p:nvSpPr>
          <p:cNvPr id="24" name="Rectangle 23">
            <a:extLst>
              <a:ext uri="{FF2B5EF4-FFF2-40B4-BE49-F238E27FC236}">
                <a16:creationId xmlns:a16="http://schemas.microsoft.com/office/drawing/2014/main" id="{245502BE-07D5-4E93-8A13-6C469CCF827E}"/>
              </a:ext>
            </a:extLst>
          </p:cNvPr>
          <p:cNvSpPr/>
          <p:nvPr/>
        </p:nvSpPr>
        <p:spPr>
          <a:xfrm>
            <a:off x="10074453" y="2336410"/>
            <a:ext cx="756892"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CSV Export</a:t>
            </a:r>
          </a:p>
        </p:txBody>
      </p:sp>
      <p:sp>
        <p:nvSpPr>
          <p:cNvPr id="26" name="Rectangle 25">
            <a:extLst>
              <a:ext uri="{FF2B5EF4-FFF2-40B4-BE49-F238E27FC236}">
                <a16:creationId xmlns:a16="http://schemas.microsoft.com/office/drawing/2014/main" id="{73EAB3E9-6644-4552-BC80-85C9E2F257DA}"/>
              </a:ext>
            </a:extLst>
          </p:cNvPr>
          <p:cNvSpPr/>
          <p:nvPr/>
        </p:nvSpPr>
        <p:spPr>
          <a:xfrm>
            <a:off x="10074451" y="3610513"/>
            <a:ext cx="824386"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FHIR to BRIDG</a:t>
            </a:r>
          </a:p>
        </p:txBody>
      </p:sp>
      <p:sp>
        <p:nvSpPr>
          <p:cNvPr id="27" name="Rectangle 26">
            <a:extLst>
              <a:ext uri="{FF2B5EF4-FFF2-40B4-BE49-F238E27FC236}">
                <a16:creationId xmlns:a16="http://schemas.microsoft.com/office/drawing/2014/main" id="{15708A30-B001-4A4A-A595-69BAF10CBD29}"/>
              </a:ext>
            </a:extLst>
          </p:cNvPr>
          <p:cNvSpPr/>
          <p:nvPr/>
        </p:nvSpPr>
        <p:spPr>
          <a:xfrm>
            <a:off x="10074451" y="4051105"/>
            <a:ext cx="824386"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BRIDG to SDTM</a:t>
            </a:r>
          </a:p>
        </p:txBody>
      </p:sp>
      <p:sp>
        <p:nvSpPr>
          <p:cNvPr id="28" name="Rectangle 27">
            <a:extLst>
              <a:ext uri="{FF2B5EF4-FFF2-40B4-BE49-F238E27FC236}">
                <a16:creationId xmlns:a16="http://schemas.microsoft.com/office/drawing/2014/main" id="{F52465DD-1B92-41F6-9251-61551AE634FC}"/>
              </a:ext>
            </a:extLst>
          </p:cNvPr>
          <p:cNvSpPr/>
          <p:nvPr/>
        </p:nvSpPr>
        <p:spPr>
          <a:xfrm>
            <a:off x="10074453" y="4495088"/>
            <a:ext cx="831031"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FDA Gateway</a:t>
            </a:r>
          </a:p>
        </p:txBody>
      </p:sp>
      <p:sp>
        <p:nvSpPr>
          <p:cNvPr id="3" name="Flowchart: Magnetic Disk 2">
            <a:extLst>
              <a:ext uri="{FF2B5EF4-FFF2-40B4-BE49-F238E27FC236}">
                <a16:creationId xmlns:a16="http://schemas.microsoft.com/office/drawing/2014/main" id="{5FF63235-0887-45FC-966D-0957BEBEC4FE}"/>
              </a:ext>
            </a:extLst>
          </p:cNvPr>
          <p:cNvSpPr/>
          <p:nvPr/>
        </p:nvSpPr>
        <p:spPr>
          <a:xfrm>
            <a:off x="7936888" y="2692103"/>
            <a:ext cx="924329" cy="923330"/>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Results Repository</a:t>
            </a:r>
          </a:p>
        </p:txBody>
      </p:sp>
      <p:sp>
        <p:nvSpPr>
          <p:cNvPr id="30" name="Flowchart: Magnetic Disk 29">
            <a:extLst>
              <a:ext uri="{FF2B5EF4-FFF2-40B4-BE49-F238E27FC236}">
                <a16:creationId xmlns:a16="http://schemas.microsoft.com/office/drawing/2014/main" id="{06C42C57-51D3-4AC7-A7EB-034C0E6A9905}"/>
              </a:ext>
            </a:extLst>
          </p:cNvPr>
          <p:cNvSpPr/>
          <p:nvPr/>
        </p:nvSpPr>
        <p:spPr>
          <a:xfrm>
            <a:off x="6900787" y="2692103"/>
            <a:ext cx="885486" cy="918410"/>
          </a:xfrm>
          <a:prstGeom prst="flowChartMagneticDisk">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Data</a:t>
            </a:r>
          </a:p>
          <a:p>
            <a:pPr algn="ctr"/>
            <a:r>
              <a:rPr lang="en-US" sz="1100" dirty="0"/>
              <a:t>Aggregator</a:t>
            </a:r>
          </a:p>
        </p:txBody>
      </p:sp>
      <p:sp>
        <p:nvSpPr>
          <p:cNvPr id="37" name="Rectangle 36">
            <a:extLst>
              <a:ext uri="{FF2B5EF4-FFF2-40B4-BE49-F238E27FC236}">
                <a16:creationId xmlns:a16="http://schemas.microsoft.com/office/drawing/2014/main" id="{BB9DD96A-9A6C-4391-8A21-9D262294D68F}"/>
              </a:ext>
            </a:extLst>
          </p:cNvPr>
          <p:cNvSpPr/>
          <p:nvPr/>
        </p:nvSpPr>
        <p:spPr>
          <a:xfrm>
            <a:off x="5019723" y="2937611"/>
            <a:ext cx="669544" cy="422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Results Agent</a:t>
            </a:r>
          </a:p>
        </p:txBody>
      </p:sp>
      <p:sp>
        <p:nvSpPr>
          <p:cNvPr id="40" name="Rectangle 39">
            <a:extLst>
              <a:ext uri="{FF2B5EF4-FFF2-40B4-BE49-F238E27FC236}">
                <a16:creationId xmlns:a16="http://schemas.microsoft.com/office/drawing/2014/main" id="{3AA10EDF-8FD9-45FB-9270-25060546176E}"/>
              </a:ext>
            </a:extLst>
          </p:cNvPr>
          <p:cNvSpPr/>
          <p:nvPr/>
        </p:nvSpPr>
        <p:spPr>
          <a:xfrm>
            <a:off x="2717405" y="5605013"/>
            <a:ext cx="877506" cy="458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EHR</a:t>
            </a:r>
          </a:p>
        </p:txBody>
      </p:sp>
      <p:sp>
        <p:nvSpPr>
          <p:cNvPr id="41" name="Rectangle 40">
            <a:extLst>
              <a:ext uri="{FF2B5EF4-FFF2-40B4-BE49-F238E27FC236}">
                <a16:creationId xmlns:a16="http://schemas.microsoft.com/office/drawing/2014/main" id="{4B608403-34FC-4D15-93BE-1799FB84641E}"/>
              </a:ext>
            </a:extLst>
          </p:cNvPr>
          <p:cNvSpPr/>
          <p:nvPr/>
        </p:nvSpPr>
        <p:spPr>
          <a:xfrm>
            <a:off x="2722576" y="4850329"/>
            <a:ext cx="877506" cy="458973"/>
          </a:xfrm>
          <a:prstGeom prst="rect">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Identified Warehouse</a:t>
            </a:r>
          </a:p>
        </p:txBody>
      </p:sp>
      <p:sp>
        <p:nvSpPr>
          <p:cNvPr id="42" name="Flowchart: Magnetic Disk 41">
            <a:extLst>
              <a:ext uri="{FF2B5EF4-FFF2-40B4-BE49-F238E27FC236}">
                <a16:creationId xmlns:a16="http://schemas.microsoft.com/office/drawing/2014/main" id="{B373529C-DE38-47AD-A7A8-33BB33795E8F}"/>
              </a:ext>
            </a:extLst>
          </p:cNvPr>
          <p:cNvSpPr/>
          <p:nvPr/>
        </p:nvSpPr>
        <p:spPr>
          <a:xfrm>
            <a:off x="3360550" y="2707989"/>
            <a:ext cx="1058101" cy="887965"/>
          </a:xfrm>
          <a:prstGeom prst="flowChartMagneticDisk">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FHIR Repository</a:t>
            </a:r>
          </a:p>
        </p:txBody>
      </p:sp>
      <p:sp>
        <p:nvSpPr>
          <p:cNvPr id="45" name="Rectangle 44">
            <a:extLst>
              <a:ext uri="{FF2B5EF4-FFF2-40B4-BE49-F238E27FC236}">
                <a16:creationId xmlns:a16="http://schemas.microsoft.com/office/drawing/2014/main" id="{A8C61DCB-B521-4814-9C8D-50F72BA48810}"/>
              </a:ext>
            </a:extLst>
          </p:cNvPr>
          <p:cNvSpPr/>
          <p:nvPr/>
        </p:nvSpPr>
        <p:spPr>
          <a:xfrm>
            <a:off x="10975037" y="2335673"/>
            <a:ext cx="804027"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NIH</a:t>
            </a:r>
          </a:p>
        </p:txBody>
      </p:sp>
      <p:sp>
        <p:nvSpPr>
          <p:cNvPr id="46" name="Rectangle 45">
            <a:extLst>
              <a:ext uri="{FF2B5EF4-FFF2-40B4-BE49-F238E27FC236}">
                <a16:creationId xmlns:a16="http://schemas.microsoft.com/office/drawing/2014/main" id="{34DB2A44-F48C-4EF1-B088-32A951809E5F}"/>
              </a:ext>
            </a:extLst>
          </p:cNvPr>
          <p:cNvSpPr/>
          <p:nvPr/>
        </p:nvSpPr>
        <p:spPr>
          <a:xfrm>
            <a:off x="10975037" y="2944969"/>
            <a:ext cx="804027"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CDC</a:t>
            </a:r>
          </a:p>
        </p:txBody>
      </p:sp>
      <p:sp>
        <p:nvSpPr>
          <p:cNvPr id="47" name="Rectangle 46">
            <a:extLst>
              <a:ext uri="{FF2B5EF4-FFF2-40B4-BE49-F238E27FC236}">
                <a16:creationId xmlns:a16="http://schemas.microsoft.com/office/drawing/2014/main" id="{778BB320-9412-4DCB-A740-61DF2C08CD25}"/>
              </a:ext>
            </a:extLst>
          </p:cNvPr>
          <p:cNvSpPr/>
          <p:nvPr/>
        </p:nvSpPr>
        <p:spPr>
          <a:xfrm>
            <a:off x="11015900" y="4495088"/>
            <a:ext cx="804027"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FDA</a:t>
            </a:r>
          </a:p>
        </p:txBody>
      </p:sp>
      <p:cxnSp>
        <p:nvCxnSpPr>
          <p:cNvPr id="50" name="Connector: Elbow 49">
            <a:extLst>
              <a:ext uri="{FF2B5EF4-FFF2-40B4-BE49-F238E27FC236}">
                <a16:creationId xmlns:a16="http://schemas.microsoft.com/office/drawing/2014/main" id="{FC7A5260-6377-4AEF-BA72-3F4EAEA7A1AF}"/>
              </a:ext>
            </a:extLst>
          </p:cNvPr>
          <p:cNvCxnSpPr>
            <a:cxnSpLocks/>
            <a:stCxn id="133" idx="3"/>
            <a:endCxn id="9" idx="3"/>
          </p:cNvCxnSpPr>
          <p:nvPr/>
        </p:nvCxnSpPr>
        <p:spPr>
          <a:xfrm rot="10800000">
            <a:off x="8219402" y="1842093"/>
            <a:ext cx="489218" cy="324"/>
          </a:xfrm>
          <a:prstGeom prst="bentConnector3">
            <a:avLst>
              <a:gd name="adj1" fmla="val 50000"/>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E8F164A-C3B7-4AD9-929F-22D9CF4EDD88}"/>
              </a:ext>
            </a:extLst>
          </p:cNvPr>
          <p:cNvCxnSpPr>
            <a:cxnSpLocks/>
            <a:stCxn id="22" idx="1"/>
            <a:endCxn id="23" idx="3"/>
          </p:cNvCxnSpPr>
          <p:nvPr/>
        </p:nvCxnSpPr>
        <p:spPr>
          <a:xfrm flipH="1">
            <a:off x="4223713" y="1864286"/>
            <a:ext cx="4224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59B7F5D8-0BE4-46B3-BC34-C5641B6C0663}"/>
              </a:ext>
            </a:extLst>
          </p:cNvPr>
          <p:cNvSpPr/>
          <p:nvPr/>
        </p:nvSpPr>
        <p:spPr>
          <a:xfrm>
            <a:off x="4194785" y="4824640"/>
            <a:ext cx="745887" cy="458972"/>
          </a:xfrm>
          <a:prstGeom prst="rect">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CDM to FHIR</a:t>
            </a:r>
          </a:p>
        </p:txBody>
      </p:sp>
      <p:cxnSp>
        <p:nvCxnSpPr>
          <p:cNvPr id="109" name="Straight Arrow Connector 108">
            <a:extLst>
              <a:ext uri="{FF2B5EF4-FFF2-40B4-BE49-F238E27FC236}">
                <a16:creationId xmlns:a16="http://schemas.microsoft.com/office/drawing/2014/main" id="{38FEADDA-C4E6-4DFC-AAFE-13F974904817}"/>
              </a:ext>
            </a:extLst>
          </p:cNvPr>
          <p:cNvCxnSpPr>
            <a:cxnSpLocks/>
            <a:stCxn id="3" idx="4"/>
            <a:endCxn id="122" idx="1"/>
          </p:cNvCxnSpPr>
          <p:nvPr/>
        </p:nvCxnSpPr>
        <p:spPr>
          <a:xfrm flipV="1">
            <a:off x="8861217" y="3152005"/>
            <a:ext cx="1213235" cy="176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E6107FE5-F63F-4C61-A5C9-00347A156951}"/>
              </a:ext>
            </a:extLst>
          </p:cNvPr>
          <p:cNvCxnSpPr>
            <a:cxnSpLocks/>
            <a:stCxn id="42" idx="4"/>
            <a:endCxn id="37" idx="1"/>
          </p:cNvCxnSpPr>
          <p:nvPr/>
        </p:nvCxnSpPr>
        <p:spPr>
          <a:xfrm flipV="1">
            <a:off x="4418651" y="3148640"/>
            <a:ext cx="601072" cy="3332"/>
          </a:xfrm>
          <a:prstGeom prst="bentConnector3">
            <a:avLst>
              <a:gd name="adj1" fmla="val 50000"/>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6F6259E1-FA80-4504-AB0D-616A6DD2D237}"/>
              </a:ext>
            </a:extLst>
          </p:cNvPr>
          <p:cNvSpPr/>
          <p:nvPr/>
        </p:nvSpPr>
        <p:spPr>
          <a:xfrm>
            <a:off x="10074452" y="2940976"/>
            <a:ext cx="756893"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FHIR</a:t>
            </a:r>
          </a:p>
        </p:txBody>
      </p:sp>
      <p:cxnSp>
        <p:nvCxnSpPr>
          <p:cNvPr id="126" name="Connector: Elbow 125">
            <a:extLst>
              <a:ext uri="{FF2B5EF4-FFF2-40B4-BE49-F238E27FC236}">
                <a16:creationId xmlns:a16="http://schemas.microsoft.com/office/drawing/2014/main" id="{2DB9B514-5373-4303-AC26-D2832B4BE5E5}"/>
              </a:ext>
            </a:extLst>
          </p:cNvPr>
          <p:cNvCxnSpPr>
            <a:cxnSpLocks/>
            <a:stCxn id="3" idx="4"/>
            <a:endCxn id="26" idx="1"/>
          </p:cNvCxnSpPr>
          <p:nvPr/>
        </p:nvCxnSpPr>
        <p:spPr>
          <a:xfrm>
            <a:off x="8861217" y="3153768"/>
            <a:ext cx="1213234" cy="667774"/>
          </a:xfrm>
          <a:prstGeom prst="bentConnector3">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6F9B928F-DD0F-4670-B84B-F19B52FCA3D8}"/>
              </a:ext>
            </a:extLst>
          </p:cNvPr>
          <p:cNvCxnSpPr>
            <a:cxnSpLocks/>
            <a:stCxn id="3" idx="4"/>
            <a:endCxn id="24" idx="1"/>
          </p:cNvCxnSpPr>
          <p:nvPr/>
        </p:nvCxnSpPr>
        <p:spPr>
          <a:xfrm flipV="1">
            <a:off x="8861217" y="2547439"/>
            <a:ext cx="1213236" cy="606329"/>
          </a:xfrm>
          <a:prstGeom prst="bentConnector3">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00ACF95-45F4-4C5F-871D-A82D514E4C08}"/>
              </a:ext>
            </a:extLst>
          </p:cNvPr>
          <p:cNvCxnSpPr>
            <a:cxnSpLocks/>
            <a:stCxn id="37" idx="3"/>
            <a:endCxn id="30" idx="2"/>
          </p:cNvCxnSpPr>
          <p:nvPr/>
        </p:nvCxnSpPr>
        <p:spPr>
          <a:xfrm>
            <a:off x="5689267" y="3148640"/>
            <a:ext cx="1211520" cy="2668"/>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545536C-926D-4CA0-86B3-81232BCD85B2}"/>
              </a:ext>
            </a:extLst>
          </p:cNvPr>
          <p:cNvCxnSpPr>
            <a:cxnSpLocks/>
            <a:stCxn id="30" idx="4"/>
            <a:endCxn id="3" idx="2"/>
          </p:cNvCxnSpPr>
          <p:nvPr/>
        </p:nvCxnSpPr>
        <p:spPr>
          <a:xfrm>
            <a:off x="7786273" y="3151308"/>
            <a:ext cx="150615" cy="246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AA3FB12-7ADA-49F5-AF8E-0D189AFE3C0E}"/>
              </a:ext>
            </a:extLst>
          </p:cNvPr>
          <p:cNvCxnSpPr>
            <a:cxnSpLocks/>
            <a:stCxn id="28" idx="3"/>
            <a:endCxn id="47" idx="1"/>
          </p:cNvCxnSpPr>
          <p:nvPr/>
        </p:nvCxnSpPr>
        <p:spPr>
          <a:xfrm>
            <a:off x="10905484" y="4706117"/>
            <a:ext cx="11041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65CB2F7-C048-40A4-B0E9-03A3F0B92B50}"/>
              </a:ext>
            </a:extLst>
          </p:cNvPr>
          <p:cNvCxnSpPr>
            <a:cxnSpLocks/>
            <a:stCxn id="122" idx="3"/>
            <a:endCxn id="46" idx="1"/>
          </p:cNvCxnSpPr>
          <p:nvPr/>
        </p:nvCxnSpPr>
        <p:spPr>
          <a:xfrm>
            <a:off x="10831345" y="3152005"/>
            <a:ext cx="143692" cy="3993"/>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BBA59863-C061-4D8B-874D-50A910C45BB0}"/>
              </a:ext>
            </a:extLst>
          </p:cNvPr>
          <p:cNvCxnSpPr>
            <a:cxnSpLocks/>
          </p:cNvCxnSpPr>
          <p:nvPr/>
        </p:nvCxnSpPr>
        <p:spPr>
          <a:xfrm flipV="1">
            <a:off x="10831345" y="2529924"/>
            <a:ext cx="143692" cy="737"/>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7803E46-DDA4-4616-A5E0-6238EF26514F}"/>
              </a:ext>
            </a:extLst>
          </p:cNvPr>
          <p:cNvSpPr txBox="1"/>
          <p:nvPr/>
        </p:nvSpPr>
        <p:spPr>
          <a:xfrm>
            <a:off x="5012668" y="5320896"/>
            <a:ext cx="2719782" cy="715581"/>
          </a:xfrm>
          <a:prstGeom prst="rect">
            <a:avLst/>
          </a:prstGeom>
          <a:solidFill>
            <a:schemeClr val="bg1"/>
          </a:solidFill>
        </p:spPr>
        <p:txBody>
          <a:bodyPr wrap="square" rtlCol="0">
            <a:spAutoFit/>
          </a:bodyPr>
          <a:lstStyle/>
          <a:p>
            <a:r>
              <a:rPr lang="en-US" sz="1350" u="sng" dirty="0"/>
              <a:t>CDM Adapter: Bidirectional </a:t>
            </a:r>
          </a:p>
          <a:p>
            <a:r>
              <a:rPr lang="en-US" sz="1350" dirty="0">
                <a:solidFill>
                  <a:srgbClr val="FF0000"/>
                </a:solidFill>
              </a:rPr>
              <a:t>FHIR </a:t>
            </a:r>
            <a:r>
              <a:rPr lang="en-US" sz="1350" dirty="0">
                <a:solidFill>
                  <a:srgbClr val="FF0000"/>
                </a:solidFill>
                <a:sym typeface="Wingdings" panose="05000000000000000000" pitchFamily="2" charset="2"/>
              </a:rPr>
              <a:t></a:t>
            </a:r>
            <a:r>
              <a:rPr lang="en-US" sz="1350" dirty="0">
                <a:solidFill>
                  <a:srgbClr val="FF0000"/>
                </a:solidFill>
              </a:rPr>
              <a:t>CDMs </a:t>
            </a:r>
          </a:p>
          <a:p>
            <a:r>
              <a:rPr lang="en-US" sz="1350" dirty="0"/>
              <a:t>(</a:t>
            </a:r>
            <a:r>
              <a:rPr lang="en-US" sz="1200" dirty="0"/>
              <a:t>OMOP, PCORI, i2b2ACT, Sentinel)</a:t>
            </a:r>
            <a:endParaRPr lang="en-US" sz="1350" dirty="0"/>
          </a:p>
        </p:txBody>
      </p:sp>
      <p:sp>
        <p:nvSpPr>
          <p:cNvPr id="59" name="TextBox 58">
            <a:extLst>
              <a:ext uri="{FF2B5EF4-FFF2-40B4-BE49-F238E27FC236}">
                <a16:creationId xmlns:a16="http://schemas.microsoft.com/office/drawing/2014/main" id="{87F6BAFB-A585-4265-B5AF-FD681E8A1DBF}"/>
              </a:ext>
            </a:extLst>
          </p:cNvPr>
          <p:cNvSpPr txBox="1"/>
          <p:nvPr/>
        </p:nvSpPr>
        <p:spPr>
          <a:xfrm>
            <a:off x="9133246" y="5050540"/>
            <a:ext cx="2868277" cy="923330"/>
          </a:xfrm>
          <a:prstGeom prst="rect">
            <a:avLst/>
          </a:prstGeom>
          <a:noFill/>
        </p:spPr>
        <p:txBody>
          <a:bodyPr wrap="square" rtlCol="0">
            <a:spAutoFit/>
          </a:bodyPr>
          <a:lstStyle/>
          <a:p>
            <a:r>
              <a:rPr lang="en-US" sz="1350" dirty="0"/>
              <a:t>Multiple Exports formats</a:t>
            </a:r>
          </a:p>
          <a:p>
            <a:r>
              <a:rPr lang="en-US" sz="1350" dirty="0"/>
              <a:t>i.e., CDC, FDA, NIH</a:t>
            </a:r>
          </a:p>
          <a:p>
            <a:r>
              <a:rPr lang="en-US" sz="1350" dirty="0">
                <a:solidFill>
                  <a:srgbClr val="FF0000"/>
                </a:solidFill>
                <a:sym typeface="Wingdings" panose="05000000000000000000" pitchFamily="2" charset="2"/>
              </a:rPr>
              <a:t>FHIR  BRIDG </a:t>
            </a:r>
            <a:r>
              <a:rPr lang="en-US" sz="1350" dirty="0">
                <a:sym typeface="Wingdings" panose="05000000000000000000" pitchFamily="2" charset="2"/>
              </a:rPr>
              <a:t> CDISC</a:t>
            </a:r>
          </a:p>
          <a:p>
            <a:r>
              <a:rPr lang="en-US" sz="1350" dirty="0">
                <a:sym typeface="Wingdings" panose="05000000000000000000" pitchFamily="2" charset="2"/>
              </a:rPr>
              <a:t>RxNorm  NDC</a:t>
            </a:r>
            <a:endParaRPr lang="en-US" sz="1350" dirty="0"/>
          </a:p>
        </p:txBody>
      </p:sp>
      <p:cxnSp>
        <p:nvCxnSpPr>
          <p:cNvPr id="8" name="Straight Arrow Connector 7">
            <a:extLst>
              <a:ext uri="{FF2B5EF4-FFF2-40B4-BE49-F238E27FC236}">
                <a16:creationId xmlns:a16="http://schemas.microsoft.com/office/drawing/2014/main" id="{92FCA475-357E-4B58-851F-5B99BD349094}"/>
              </a:ext>
            </a:extLst>
          </p:cNvPr>
          <p:cNvCxnSpPr>
            <a:cxnSpLocks/>
          </p:cNvCxnSpPr>
          <p:nvPr/>
        </p:nvCxnSpPr>
        <p:spPr>
          <a:xfrm flipV="1">
            <a:off x="9136950" y="3393383"/>
            <a:ext cx="0" cy="1927513"/>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41EE4E4A-0B54-44F8-A3C0-513FB35FEC5D}"/>
              </a:ext>
            </a:extLst>
          </p:cNvPr>
          <p:cNvCxnSpPr>
            <a:cxnSpLocks/>
            <a:stCxn id="55" idx="0"/>
          </p:cNvCxnSpPr>
          <p:nvPr/>
        </p:nvCxnSpPr>
        <p:spPr>
          <a:xfrm rot="16200000" flipV="1">
            <a:off x="4973150" y="3921487"/>
            <a:ext cx="1125452" cy="1673366"/>
          </a:xfrm>
          <a:prstGeom prst="bentConnector2">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63911E32-0BBB-4ECF-8A22-AA4FBF061C64}"/>
              </a:ext>
            </a:extLst>
          </p:cNvPr>
          <p:cNvCxnSpPr>
            <a:cxnSpLocks/>
            <a:stCxn id="158" idx="3"/>
            <a:endCxn id="115" idx="1"/>
          </p:cNvCxnSpPr>
          <p:nvPr/>
        </p:nvCxnSpPr>
        <p:spPr>
          <a:xfrm flipV="1">
            <a:off x="1281964" y="1286307"/>
            <a:ext cx="535624" cy="8164"/>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5" name="Picture 114">
            <a:extLst>
              <a:ext uri="{FF2B5EF4-FFF2-40B4-BE49-F238E27FC236}">
                <a16:creationId xmlns:a16="http://schemas.microsoft.com/office/drawing/2014/main" id="{AC29185D-DCED-4A63-9B9E-F4947F9CAA74}"/>
              </a:ext>
            </a:extLst>
          </p:cNvPr>
          <p:cNvPicPr>
            <a:picLocks noChangeAspect="1"/>
          </p:cNvPicPr>
          <p:nvPr/>
        </p:nvPicPr>
        <p:blipFill>
          <a:blip r:embed="rId2"/>
          <a:stretch>
            <a:fillRect/>
          </a:stretch>
        </p:blipFill>
        <p:spPr>
          <a:xfrm>
            <a:off x="1817588" y="863626"/>
            <a:ext cx="836171" cy="845361"/>
          </a:xfrm>
          <a:prstGeom prst="rect">
            <a:avLst/>
          </a:prstGeom>
        </p:spPr>
      </p:pic>
      <p:pic>
        <p:nvPicPr>
          <p:cNvPr id="133" name="Picture 132">
            <a:extLst>
              <a:ext uri="{FF2B5EF4-FFF2-40B4-BE49-F238E27FC236}">
                <a16:creationId xmlns:a16="http://schemas.microsoft.com/office/drawing/2014/main" id="{714132D7-B008-4F4E-B2AD-60EC1A5E6E8A}"/>
              </a:ext>
            </a:extLst>
          </p:cNvPr>
          <p:cNvPicPr>
            <a:picLocks noChangeAspect="1"/>
          </p:cNvPicPr>
          <p:nvPr/>
        </p:nvPicPr>
        <p:blipFill>
          <a:blip r:embed="rId3"/>
          <a:stretch>
            <a:fillRect/>
          </a:stretch>
        </p:blipFill>
        <p:spPr>
          <a:xfrm flipH="1">
            <a:off x="8708620" y="1543796"/>
            <a:ext cx="448494" cy="597241"/>
          </a:xfrm>
          <a:prstGeom prst="rect">
            <a:avLst/>
          </a:prstGeom>
          <a:solidFill>
            <a:schemeClr val="bg1">
              <a:lumMod val="85000"/>
            </a:schemeClr>
          </a:solidFill>
        </p:spPr>
      </p:pic>
      <p:cxnSp>
        <p:nvCxnSpPr>
          <p:cNvPr id="113" name="Connector: Elbow 112">
            <a:extLst>
              <a:ext uri="{FF2B5EF4-FFF2-40B4-BE49-F238E27FC236}">
                <a16:creationId xmlns:a16="http://schemas.microsoft.com/office/drawing/2014/main" id="{DB2A374F-6B86-4757-95DF-9E9323BAFD5D}"/>
              </a:ext>
            </a:extLst>
          </p:cNvPr>
          <p:cNvCxnSpPr>
            <a:cxnSpLocks/>
            <a:stCxn id="105" idx="0"/>
          </p:cNvCxnSpPr>
          <p:nvPr/>
        </p:nvCxnSpPr>
        <p:spPr>
          <a:xfrm rot="16200000" flipV="1">
            <a:off x="3728263" y="3985173"/>
            <a:ext cx="1239385" cy="439549"/>
          </a:xfrm>
          <a:prstGeom prst="bentConnector3">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55033176-05A5-4CC6-915F-8392D5524506}"/>
              </a:ext>
            </a:extLst>
          </p:cNvPr>
          <p:cNvPicPr>
            <a:picLocks noChangeAspect="1"/>
          </p:cNvPicPr>
          <p:nvPr/>
        </p:nvPicPr>
        <p:blipFill>
          <a:blip r:embed="rId2"/>
          <a:stretch>
            <a:fillRect/>
          </a:stretch>
        </p:blipFill>
        <p:spPr>
          <a:xfrm>
            <a:off x="4030016" y="3960773"/>
            <a:ext cx="427170" cy="431864"/>
          </a:xfrm>
          <a:prstGeom prst="rect">
            <a:avLst/>
          </a:prstGeom>
        </p:spPr>
      </p:pic>
      <p:cxnSp>
        <p:nvCxnSpPr>
          <p:cNvPr id="69" name="Connector: Elbow 68">
            <a:extLst>
              <a:ext uri="{FF2B5EF4-FFF2-40B4-BE49-F238E27FC236}">
                <a16:creationId xmlns:a16="http://schemas.microsoft.com/office/drawing/2014/main" id="{8D8058C2-DF20-45F8-A01B-D2D8A94CBEAE}"/>
              </a:ext>
            </a:extLst>
          </p:cNvPr>
          <p:cNvCxnSpPr>
            <a:cxnSpLocks/>
            <a:stCxn id="40" idx="3"/>
            <a:endCxn id="105" idx="2"/>
          </p:cNvCxnSpPr>
          <p:nvPr/>
        </p:nvCxnSpPr>
        <p:spPr>
          <a:xfrm flipV="1">
            <a:off x="3594911" y="5283612"/>
            <a:ext cx="972818" cy="5508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899B8C8A-8D01-4B0E-9C1F-E02D2D124BDB}"/>
              </a:ext>
            </a:extLst>
          </p:cNvPr>
          <p:cNvCxnSpPr>
            <a:cxnSpLocks/>
            <a:stCxn id="41" idx="0"/>
          </p:cNvCxnSpPr>
          <p:nvPr/>
        </p:nvCxnSpPr>
        <p:spPr>
          <a:xfrm rot="5400000" flipH="1" flipV="1">
            <a:off x="2798254" y="3959028"/>
            <a:ext cx="1254376" cy="528226"/>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E39BDDE6-7766-4723-9C55-941E81DCAA78}"/>
              </a:ext>
            </a:extLst>
          </p:cNvPr>
          <p:cNvPicPr>
            <a:picLocks noChangeAspect="1"/>
          </p:cNvPicPr>
          <p:nvPr/>
        </p:nvPicPr>
        <p:blipFill>
          <a:blip r:embed="rId2"/>
          <a:stretch>
            <a:fillRect/>
          </a:stretch>
        </p:blipFill>
        <p:spPr>
          <a:xfrm>
            <a:off x="3381326" y="3986940"/>
            <a:ext cx="427170" cy="431864"/>
          </a:xfrm>
          <a:prstGeom prst="rect">
            <a:avLst/>
          </a:prstGeom>
        </p:spPr>
      </p:pic>
      <p:cxnSp>
        <p:nvCxnSpPr>
          <p:cNvPr id="89" name="Straight Arrow Connector 88">
            <a:extLst>
              <a:ext uri="{FF2B5EF4-FFF2-40B4-BE49-F238E27FC236}">
                <a16:creationId xmlns:a16="http://schemas.microsoft.com/office/drawing/2014/main" id="{6EDD4C7F-A2A8-4197-8B4D-17CD6EF156A9}"/>
              </a:ext>
            </a:extLst>
          </p:cNvPr>
          <p:cNvCxnSpPr>
            <a:cxnSpLocks/>
            <a:stCxn id="40" idx="0"/>
            <a:endCxn id="41" idx="2"/>
          </p:cNvCxnSpPr>
          <p:nvPr/>
        </p:nvCxnSpPr>
        <p:spPr>
          <a:xfrm flipV="1">
            <a:off x="3156158" y="5309302"/>
            <a:ext cx="5171" cy="295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109923D9-DAEA-4829-AE35-FAAA80BEF207}"/>
              </a:ext>
            </a:extLst>
          </p:cNvPr>
          <p:cNvSpPr txBox="1"/>
          <p:nvPr/>
        </p:nvSpPr>
        <p:spPr>
          <a:xfrm>
            <a:off x="2906862" y="3775316"/>
            <a:ext cx="456815" cy="369332"/>
          </a:xfrm>
          <a:prstGeom prst="rect">
            <a:avLst/>
          </a:prstGeom>
          <a:noFill/>
        </p:spPr>
        <p:txBody>
          <a:bodyPr wrap="square" rtlCol="0">
            <a:spAutoFit/>
          </a:bodyPr>
          <a:lstStyle/>
          <a:p>
            <a:r>
              <a:rPr lang="en-US" dirty="0">
                <a:solidFill>
                  <a:srgbClr val="FF0000"/>
                </a:solidFill>
              </a:rPr>
              <a:t>1a</a:t>
            </a:r>
          </a:p>
        </p:txBody>
      </p:sp>
      <p:sp>
        <p:nvSpPr>
          <p:cNvPr id="95" name="TextBox 94">
            <a:extLst>
              <a:ext uri="{FF2B5EF4-FFF2-40B4-BE49-F238E27FC236}">
                <a16:creationId xmlns:a16="http://schemas.microsoft.com/office/drawing/2014/main" id="{B3821B4F-6D99-437D-BF09-94C735C7F2DE}"/>
              </a:ext>
            </a:extLst>
          </p:cNvPr>
          <p:cNvSpPr txBox="1"/>
          <p:nvPr/>
        </p:nvSpPr>
        <p:spPr>
          <a:xfrm>
            <a:off x="8753583" y="4014761"/>
            <a:ext cx="349542" cy="369332"/>
          </a:xfrm>
          <a:prstGeom prst="rect">
            <a:avLst/>
          </a:prstGeom>
          <a:noFill/>
        </p:spPr>
        <p:txBody>
          <a:bodyPr wrap="square" rtlCol="0">
            <a:spAutoFit/>
          </a:bodyPr>
          <a:lstStyle/>
          <a:p>
            <a:r>
              <a:rPr lang="en-US" dirty="0">
                <a:solidFill>
                  <a:srgbClr val="FF0000"/>
                </a:solidFill>
              </a:rPr>
              <a:t>2</a:t>
            </a:r>
          </a:p>
        </p:txBody>
      </p:sp>
      <p:cxnSp>
        <p:nvCxnSpPr>
          <p:cNvPr id="103" name="Connector: Elbow 102">
            <a:extLst>
              <a:ext uri="{FF2B5EF4-FFF2-40B4-BE49-F238E27FC236}">
                <a16:creationId xmlns:a16="http://schemas.microsoft.com/office/drawing/2014/main" id="{8FD4B3FA-A008-4D3D-B487-CDFB3A4F970B}"/>
              </a:ext>
            </a:extLst>
          </p:cNvPr>
          <p:cNvCxnSpPr>
            <a:cxnSpLocks/>
            <a:stCxn id="23" idx="2"/>
            <a:endCxn id="42" idx="1"/>
          </p:cNvCxnSpPr>
          <p:nvPr/>
        </p:nvCxnSpPr>
        <p:spPr>
          <a:xfrm rot="16200000" flipH="1">
            <a:off x="3572934" y="2391321"/>
            <a:ext cx="632675" cy="660"/>
          </a:xfrm>
          <a:prstGeom prst="bentConnector3">
            <a:avLst>
              <a:gd name="adj1" fmla="val 50000"/>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3A800A85-4950-4FD8-B3E4-1D6534F4E998}"/>
              </a:ext>
            </a:extLst>
          </p:cNvPr>
          <p:cNvSpPr txBox="1"/>
          <p:nvPr/>
        </p:nvSpPr>
        <p:spPr>
          <a:xfrm>
            <a:off x="804274" y="5118918"/>
            <a:ext cx="1752495" cy="715581"/>
          </a:xfrm>
          <a:prstGeom prst="rect">
            <a:avLst/>
          </a:prstGeom>
          <a:noFill/>
        </p:spPr>
        <p:txBody>
          <a:bodyPr wrap="square" rtlCol="0">
            <a:spAutoFit/>
          </a:bodyPr>
          <a:lstStyle/>
          <a:p>
            <a:pPr algn="r"/>
            <a:r>
              <a:rPr lang="en-US" sz="1350" u="sng" dirty="0">
                <a:solidFill>
                  <a:schemeClr val="bg1">
                    <a:lumMod val="75000"/>
                  </a:schemeClr>
                </a:solidFill>
              </a:rPr>
              <a:t>ETL: Bulk</a:t>
            </a:r>
          </a:p>
          <a:p>
            <a:pPr algn="r"/>
            <a:r>
              <a:rPr lang="en-US" sz="1350" dirty="0">
                <a:solidFill>
                  <a:schemeClr val="bg1">
                    <a:lumMod val="75000"/>
                  </a:schemeClr>
                </a:solidFill>
              </a:rPr>
              <a:t>EHR / RDW </a:t>
            </a:r>
            <a:r>
              <a:rPr lang="en-US" sz="1350" dirty="0">
                <a:solidFill>
                  <a:schemeClr val="bg1">
                    <a:lumMod val="75000"/>
                  </a:schemeClr>
                </a:solidFill>
                <a:sym typeface="Wingdings" panose="05000000000000000000" pitchFamily="2" charset="2"/>
              </a:rPr>
              <a:t>to</a:t>
            </a:r>
            <a:r>
              <a:rPr lang="en-US" sz="1350" dirty="0">
                <a:solidFill>
                  <a:schemeClr val="bg1">
                    <a:lumMod val="75000"/>
                  </a:schemeClr>
                </a:solidFill>
              </a:rPr>
              <a:t> </a:t>
            </a:r>
          </a:p>
          <a:p>
            <a:pPr algn="r"/>
            <a:r>
              <a:rPr lang="en-US" sz="1350" dirty="0">
                <a:solidFill>
                  <a:schemeClr val="bg1">
                    <a:lumMod val="75000"/>
                  </a:schemeClr>
                </a:solidFill>
              </a:rPr>
              <a:t>FHIR Warehouse</a:t>
            </a:r>
          </a:p>
        </p:txBody>
      </p:sp>
      <p:sp>
        <p:nvSpPr>
          <p:cNvPr id="116" name="TextBox 115">
            <a:extLst>
              <a:ext uri="{FF2B5EF4-FFF2-40B4-BE49-F238E27FC236}">
                <a16:creationId xmlns:a16="http://schemas.microsoft.com/office/drawing/2014/main" id="{E5483E92-7900-4E63-9A27-86CE1854F5BD}"/>
              </a:ext>
            </a:extLst>
          </p:cNvPr>
          <p:cNvSpPr txBox="1"/>
          <p:nvPr/>
        </p:nvSpPr>
        <p:spPr>
          <a:xfrm>
            <a:off x="4345203" y="3833092"/>
            <a:ext cx="456815" cy="369332"/>
          </a:xfrm>
          <a:prstGeom prst="rect">
            <a:avLst/>
          </a:prstGeom>
          <a:noFill/>
        </p:spPr>
        <p:txBody>
          <a:bodyPr wrap="square" rtlCol="0">
            <a:spAutoFit/>
          </a:bodyPr>
          <a:lstStyle/>
          <a:p>
            <a:r>
              <a:rPr lang="en-US" dirty="0">
                <a:solidFill>
                  <a:srgbClr val="FF0000"/>
                </a:solidFill>
              </a:rPr>
              <a:t>1b</a:t>
            </a:r>
          </a:p>
        </p:txBody>
      </p:sp>
      <p:cxnSp>
        <p:nvCxnSpPr>
          <p:cNvPr id="138" name="Straight Arrow Connector 137">
            <a:extLst>
              <a:ext uri="{FF2B5EF4-FFF2-40B4-BE49-F238E27FC236}">
                <a16:creationId xmlns:a16="http://schemas.microsoft.com/office/drawing/2014/main" id="{45259C45-2771-4490-AC73-A7C277456E52}"/>
              </a:ext>
            </a:extLst>
          </p:cNvPr>
          <p:cNvCxnSpPr>
            <a:cxnSpLocks/>
            <a:stCxn id="9" idx="1"/>
            <a:endCxn id="22" idx="3"/>
          </p:cNvCxnSpPr>
          <p:nvPr/>
        </p:nvCxnSpPr>
        <p:spPr>
          <a:xfrm flipH="1">
            <a:off x="5345296" y="1842093"/>
            <a:ext cx="2175020" cy="22193"/>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B04C5C8-BF01-4FD4-AF4F-4CD81D7BE3B0}"/>
              </a:ext>
            </a:extLst>
          </p:cNvPr>
          <p:cNvCxnSpPr>
            <a:cxnSpLocks/>
          </p:cNvCxnSpPr>
          <p:nvPr/>
        </p:nvCxnSpPr>
        <p:spPr>
          <a:xfrm>
            <a:off x="5019723" y="821523"/>
            <a:ext cx="3543117" cy="5289143"/>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4" name="Group 143">
            <a:extLst>
              <a:ext uri="{FF2B5EF4-FFF2-40B4-BE49-F238E27FC236}">
                <a16:creationId xmlns:a16="http://schemas.microsoft.com/office/drawing/2014/main" id="{8214BC21-EDD3-47D2-ACFF-E705BEB5718C}"/>
              </a:ext>
            </a:extLst>
          </p:cNvPr>
          <p:cNvGrpSpPr/>
          <p:nvPr/>
        </p:nvGrpSpPr>
        <p:grpSpPr>
          <a:xfrm>
            <a:off x="4685231" y="3314290"/>
            <a:ext cx="2520656" cy="853683"/>
            <a:chOff x="5076947" y="4145353"/>
            <a:chExt cx="2520656" cy="853683"/>
          </a:xfrm>
        </p:grpSpPr>
        <p:sp>
          <p:nvSpPr>
            <p:cNvPr id="146" name="TextBox 145">
              <a:extLst>
                <a:ext uri="{FF2B5EF4-FFF2-40B4-BE49-F238E27FC236}">
                  <a16:creationId xmlns:a16="http://schemas.microsoft.com/office/drawing/2014/main" id="{77B75555-3C32-4234-90F1-7F8398BF54E6}"/>
                </a:ext>
              </a:extLst>
            </p:cNvPr>
            <p:cNvSpPr txBox="1"/>
            <p:nvPr/>
          </p:nvSpPr>
          <p:spPr>
            <a:xfrm>
              <a:off x="5076947" y="4145353"/>
              <a:ext cx="2154287" cy="369332"/>
            </a:xfrm>
            <a:prstGeom prst="rect">
              <a:avLst/>
            </a:prstGeom>
            <a:noFill/>
          </p:spPr>
          <p:txBody>
            <a:bodyPr wrap="square" rtlCol="0">
              <a:spAutoFit/>
            </a:bodyPr>
            <a:lstStyle/>
            <a:p>
              <a:pPr algn="r"/>
              <a:r>
                <a:rPr lang="en-US" b="1" dirty="0">
                  <a:solidFill>
                    <a:schemeClr val="bg1">
                      <a:lumMod val="75000"/>
                    </a:schemeClr>
                  </a:solidFill>
                </a:rPr>
                <a:t>Blue</a:t>
              </a:r>
              <a:r>
                <a:rPr lang="en-US" dirty="0">
                  <a:solidFill>
                    <a:schemeClr val="bg1">
                      <a:lumMod val="75000"/>
                    </a:schemeClr>
                  </a:solidFill>
                </a:rPr>
                <a:t>: </a:t>
              </a:r>
            </a:p>
          </p:txBody>
        </p:sp>
        <p:sp>
          <p:nvSpPr>
            <p:cNvPr id="147" name="TextBox 146">
              <a:extLst>
                <a:ext uri="{FF2B5EF4-FFF2-40B4-BE49-F238E27FC236}">
                  <a16:creationId xmlns:a16="http://schemas.microsoft.com/office/drawing/2014/main" id="{7D934C5D-A58D-4A8F-B0B8-7DEBED67B316}"/>
                </a:ext>
              </a:extLst>
            </p:cNvPr>
            <p:cNvSpPr txBox="1"/>
            <p:nvPr/>
          </p:nvSpPr>
          <p:spPr>
            <a:xfrm>
              <a:off x="5266809" y="4388273"/>
              <a:ext cx="2154287" cy="369332"/>
            </a:xfrm>
            <a:prstGeom prst="rect">
              <a:avLst/>
            </a:prstGeom>
            <a:noFill/>
          </p:spPr>
          <p:txBody>
            <a:bodyPr wrap="square" rtlCol="0">
              <a:spAutoFit/>
            </a:bodyPr>
            <a:lstStyle/>
            <a:p>
              <a:pPr algn="r"/>
              <a:r>
                <a:rPr lang="en-US" dirty="0">
                  <a:solidFill>
                    <a:schemeClr val="bg1">
                      <a:lumMod val="75000"/>
                    </a:schemeClr>
                  </a:solidFill>
                </a:rPr>
                <a:t>clinical data</a:t>
              </a:r>
            </a:p>
          </p:txBody>
        </p:sp>
        <p:sp>
          <p:nvSpPr>
            <p:cNvPr id="148" name="TextBox 147">
              <a:extLst>
                <a:ext uri="{FF2B5EF4-FFF2-40B4-BE49-F238E27FC236}">
                  <a16:creationId xmlns:a16="http://schemas.microsoft.com/office/drawing/2014/main" id="{BCFB8D99-30C3-42CC-A0B2-373500586F1B}"/>
                </a:ext>
              </a:extLst>
            </p:cNvPr>
            <p:cNvSpPr txBox="1"/>
            <p:nvPr/>
          </p:nvSpPr>
          <p:spPr>
            <a:xfrm>
              <a:off x="5996008" y="4629704"/>
              <a:ext cx="1601595" cy="369332"/>
            </a:xfrm>
            <a:prstGeom prst="rect">
              <a:avLst/>
            </a:prstGeom>
            <a:noFill/>
          </p:spPr>
          <p:txBody>
            <a:bodyPr wrap="square" rtlCol="0">
              <a:spAutoFit/>
            </a:bodyPr>
            <a:lstStyle/>
            <a:p>
              <a:pPr algn="r"/>
              <a:r>
                <a:rPr lang="en-US" dirty="0">
                  <a:solidFill>
                    <a:schemeClr val="bg1">
                      <a:lumMod val="75000"/>
                    </a:schemeClr>
                  </a:solidFill>
                </a:rPr>
                <a:t>contributor</a:t>
              </a:r>
            </a:p>
          </p:txBody>
        </p:sp>
      </p:grpSp>
      <p:sp>
        <p:nvSpPr>
          <p:cNvPr id="149" name="TextBox 148">
            <a:extLst>
              <a:ext uri="{FF2B5EF4-FFF2-40B4-BE49-F238E27FC236}">
                <a16:creationId xmlns:a16="http://schemas.microsoft.com/office/drawing/2014/main" id="{D2E69B71-1B2E-43D1-8EBB-C91FD239F5F9}"/>
              </a:ext>
            </a:extLst>
          </p:cNvPr>
          <p:cNvSpPr txBox="1"/>
          <p:nvPr/>
        </p:nvSpPr>
        <p:spPr>
          <a:xfrm>
            <a:off x="7136746" y="3791817"/>
            <a:ext cx="1857623" cy="923330"/>
          </a:xfrm>
          <a:prstGeom prst="rect">
            <a:avLst/>
          </a:prstGeom>
          <a:noFill/>
        </p:spPr>
        <p:txBody>
          <a:bodyPr wrap="square" rtlCol="0">
            <a:spAutoFit/>
          </a:bodyPr>
          <a:lstStyle/>
          <a:p>
            <a:r>
              <a:rPr lang="en-US" b="1" dirty="0">
                <a:solidFill>
                  <a:schemeClr val="bg1">
                    <a:lumMod val="75000"/>
                  </a:schemeClr>
                </a:solidFill>
              </a:rPr>
              <a:t>Green</a:t>
            </a:r>
            <a:r>
              <a:rPr lang="en-US" dirty="0">
                <a:solidFill>
                  <a:schemeClr val="bg1">
                    <a:lumMod val="75000"/>
                  </a:schemeClr>
                </a:solidFill>
              </a:rPr>
              <a:t>:</a:t>
            </a:r>
          </a:p>
          <a:p>
            <a:r>
              <a:rPr lang="en-US" dirty="0">
                <a:solidFill>
                  <a:schemeClr val="bg1">
                    <a:lumMod val="75000"/>
                  </a:schemeClr>
                </a:solidFill>
              </a:rPr>
              <a:t>   Data</a:t>
            </a:r>
          </a:p>
          <a:p>
            <a:r>
              <a:rPr lang="en-US" dirty="0">
                <a:solidFill>
                  <a:schemeClr val="bg1">
                    <a:lumMod val="75000"/>
                  </a:schemeClr>
                </a:solidFill>
              </a:rPr>
              <a:t>      Consumer</a:t>
            </a:r>
          </a:p>
        </p:txBody>
      </p:sp>
      <p:pic>
        <p:nvPicPr>
          <p:cNvPr id="158" name="Picture 157">
            <a:extLst>
              <a:ext uri="{FF2B5EF4-FFF2-40B4-BE49-F238E27FC236}">
                <a16:creationId xmlns:a16="http://schemas.microsoft.com/office/drawing/2014/main" id="{9D03D8A5-72DF-4933-80ED-59A1D927634D}"/>
              </a:ext>
            </a:extLst>
          </p:cNvPr>
          <p:cNvPicPr>
            <a:picLocks noChangeAspect="1"/>
          </p:cNvPicPr>
          <p:nvPr/>
        </p:nvPicPr>
        <p:blipFill>
          <a:blip r:embed="rId4"/>
          <a:stretch>
            <a:fillRect/>
          </a:stretch>
        </p:blipFill>
        <p:spPr>
          <a:xfrm>
            <a:off x="288177" y="871790"/>
            <a:ext cx="993787" cy="845361"/>
          </a:xfrm>
          <a:prstGeom prst="rect">
            <a:avLst/>
          </a:prstGeom>
        </p:spPr>
      </p:pic>
      <p:sp>
        <p:nvSpPr>
          <p:cNvPr id="161" name="TextBox 160">
            <a:extLst>
              <a:ext uri="{FF2B5EF4-FFF2-40B4-BE49-F238E27FC236}">
                <a16:creationId xmlns:a16="http://schemas.microsoft.com/office/drawing/2014/main" id="{36D100DB-99BD-430C-9139-50B6B16301B4}"/>
              </a:ext>
            </a:extLst>
          </p:cNvPr>
          <p:cNvSpPr txBox="1"/>
          <p:nvPr/>
        </p:nvSpPr>
        <p:spPr>
          <a:xfrm>
            <a:off x="263935" y="1711802"/>
            <a:ext cx="1152639" cy="300082"/>
          </a:xfrm>
          <a:prstGeom prst="rect">
            <a:avLst/>
          </a:prstGeom>
          <a:noFill/>
        </p:spPr>
        <p:txBody>
          <a:bodyPr wrap="square" rtlCol="0">
            <a:spAutoFit/>
          </a:bodyPr>
          <a:lstStyle/>
          <a:p>
            <a:r>
              <a:rPr lang="en-US" sz="1350" dirty="0"/>
              <a:t>NCI CaDSR</a:t>
            </a:r>
          </a:p>
        </p:txBody>
      </p:sp>
      <p:sp>
        <p:nvSpPr>
          <p:cNvPr id="165" name="TextBox 164">
            <a:extLst>
              <a:ext uri="{FF2B5EF4-FFF2-40B4-BE49-F238E27FC236}">
                <a16:creationId xmlns:a16="http://schemas.microsoft.com/office/drawing/2014/main" id="{BF1A6E32-A8F8-4120-B9BC-FDFD216C4AAA}"/>
              </a:ext>
            </a:extLst>
          </p:cNvPr>
          <p:cNvSpPr txBox="1"/>
          <p:nvPr/>
        </p:nvSpPr>
        <p:spPr>
          <a:xfrm>
            <a:off x="220856" y="2113520"/>
            <a:ext cx="1788355" cy="300082"/>
          </a:xfrm>
          <a:prstGeom prst="rect">
            <a:avLst/>
          </a:prstGeom>
          <a:noFill/>
        </p:spPr>
        <p:txBody>
          <a:bodyPr wrap="square" rtlCol="0">
            <a:spAutoFit/>
          </a:bodyPr>
          <a:lstStyle/>
          <a:p>
            <a:pPr algn="ctr"/>
            <a:r>
              <a:rPr lang="en-US" sz="1350" dirty="0"/>
              <a:t>Code Map Services</a:t>
            </a:r>
          </a:p>
        </p:txBody>
      </p:sp>
      <p:sp>
        <p:nvSpPr>
          <p:cNvPr id="11" name="Rectangle 10">
            <a:extLst>
              <a:ext uri="{FF2B5EF4-FFF2-40B4-BE49-F238E27FC236}">
                <a16:creationId xmlns:a16="http://schemas.microsoft.com/office/drawing/2014/main" id="{5A28515A-1609-41F8-89E3-240AC6FE7E7E}"/>
              </a:ext>
            </a:extLst>
          </p:cNvPr>
          <p:cNvSpPr/>
          <p:nvPr/>
        </p:nvSpPr>
        <p:spPr>
          <a:xfrm>
            <a:off x="-2285" y="849540"/>
            <a:ext cx="3045883" cy="116202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60;p58">
            <a:extLst>
              <a:ext uri="{FF2B5EF4-FFF2-40B4-BE49-F238E27FC236}">
                <a16:creationId xmlns:a16="http://schemas.microsoft.com/office/drawing/2014/main" id="{6784B161-2441-4919-B66E-0F85E4A70CAA}"/>
              </a:ext>
            </a:extLst>
          </p:cNvPr>
          <p:cNvSpPr txBox="1">
            <a:spLocks/>
          </p:cNvSpPr>
          <p:nvPr/>
        </p:nvSpPr>
        <p:spPr>
          <a:xfrm>
            <a:off x="4936" y="0"/>
            <a:ext cx="12192000" cy="788400"/>
          </a:xfrm>
          <a:prstGeom prst="rect">
            <a:avLst/>
          </a:prstGeom>
          <a:solidFill>
            <a:srgbClr val="65306C"/>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2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2700"/>
            </a:pPr>
            <a:r>
              <a:rPr lang="en-US" sz="4800" b="0" dirty="0">
                <a:solidFill>
                  <a:schemeClr val="bg1"/>
                </a:solidFill>
                <a:latin typeface="+mn-lt"/>
              </a:rPr>
              <a:t>             </a:t>
            </a:r>
            <a:r>
              <a:rPr lang="en-US" sz="3600" dirty="0">
                <a:solidFill>
                  <a:schemeClr val="bg1"/>
                </a:solidFill>
              </a:rPr>
              <a:t>CODE Map Services -- USCDI</a:t>
            </a:r>
          </a:p>
        </p:txBody>
      </p:sp>
      <p:pic>
        <p:nvPicPr>
          <p:cNvPr id="4" name="Google Shape;461;p58">
            <a:extLst>
              <a:ext uri="{FF2B5EF4-FFF2-40B4-BE49-F238E27FC236}">
                <a16:creationId xmlns:a16="http://schemas.microsoft.com/office/drawing/2014/main" id="{836F43E6-A40E-4D66-943D-0FB0F13B35C1}"/>
              </a:ext>
            </a:extLst>
          </p:cNvPr>
          <p:cNvPicPr preferRelativeResize="0"/>
          <p:nvPr/>
        </p:nvPicPr>
        <p:blipFill rotWithShape="1">
          <a:blip r:embed="rId5">
            <a:alphaModFix/>
          </a:blip>
          <a:srcRect/>
          <a:stretch/>
        </p:blipFill>
        <p:spPr>
          <a:xfrm>
            <a:off x="-21779" y="3963"/>
            <a:ext cx="1705059" cy="780803"/>
          </a:xfrm>
          <a:prstGeom prst="rect">
            <a:avLst/>
          </a:prstGeom>
          <a:noFill/>
          <a:ln>
            <a:noFill/>
          </a:ln>
        </p:spPr>
      </p:pic>
      <p:grpSp>
        <p:nvGrpSpPr>
          <p:cNvPr id="10" name="Group 9">
            <a:extLst>
              <a:ext uri="{FF2B5EF4-FFF2-40B4-BE49-F238E27FC236}">
                <a16:creationId xmlns:a16="http://schemas.microsoft.com/office/drawing/2014/main" id="{2865138F-D2E0-46CB-A182-90D7FD0E5F8A}"/>
              </a:ext>
            </a:extLst>
          </p:cNvPr>
          <p:cNvGrpSpPr/>
          <p:nvPr/>
        </p:nvGrpSpPr>
        <p:grpSpPr>
          <a:xfrm>
            <a:off x="7513010" y="1611260"/>
            <a:ext cx="706392" cy="462801"/>
            <a:chOff x="7513010" y="1074364"/>
            <a:chExt cx="706392" cy="462801"/>
          </a:xfrm>
          <a:solidFill>
            <a:schemeClr val="bg1">
              <a:lumMod val="85000"/>
            </a:schemeClr>
          </a:solidFill>
        </p:grpSpPr>
        <p:grpSp>
          <p:nvGrpSpPr>
            <p:cNvPr id="6" name="Group 5">
              <a:extLst>
                <a:ext uri="{FF2B5EF4-FFF2-40B4-BE49-F238E27FC236}">
                  <a16:creationId xmlns:a16="http://schemas.microsoft.com/office/drawing/2014/main" id="{5C556202-DBC0-4DE7-AE24-AF37D5414542}"/>
                </a:ext>
              </a:extLst>
            </p:cNvPr>
            <p:cNvGrpSpPr/>
            <p:nvPr/>
          </p:nvGrpSpPr>
          <p:grpSpPr>
            <a:xfrm>
              <a:off x="7513010" y="1115107"/>
              <a:ext cx="706392" cy="422058"/>
              <a:chOff x="11113535" y="871790"/>
              <a:chExt cx="706392" cy="422058"/>
            </a:xfrm>
            <a:grpFill/>
          </p:grpSpPr>
          <p:sp>
            <p:nvSpPr>
              <p:cNvPr id="70" name="Rectangle 69">
                <a:extLst>
                  <a:ext uri="{FF2B5EF4-FFF2-40B4-BE49-F238E27FC236}">
                    <a16:creationId xmlns:a16="http://schemas.microsoft.com/office/drawing/2014/main" id="{76B54D91-94AB-4449-BCB7-2072CDB723DC}"/>
                  </a:ext>
                </a:extLst>
              </p:cNvPr>
              <p:cNvSpPr/>
              <p:nvPr/>
            </p:nvSpPr>
            <p:spPr>
              <a:xfrm>
                <a:off x="11120842" y="871790"/>
                <a:ext cx="699085" cy="422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Isosceles Triangle 4">
                <a:extLst>
                  <a:ext uri="{FF2B5EF4-FFF2-40B4-BE49-F238E27FC236}">
                    <a16:creationId xmlns:a16="http://schemas.microsoft.com/office/drawing/2014/main" id="{E435CEA0-E065-4EBC-AB85-81AD106B4F0A}"/>
                  </a:ext>
                </a:extLst>
              </p:cNvPr>
              <p:cNvSpPr/>
              <p:nvPr/>
            </p:nvSpPr>
            <p:spPr>
              <a:xfrm>
                <a:off x="11113535" y="880179"/>
                <a:ext cx="699085" cy="40501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9" name="TextBox 8">
              <a:extLst>
                <a:ext uri="{FF2B5EF4-FFF2-40B4-BE49-F238E27FC236}">
                  <a16:creationId xmlns:a16="http://schemas.microsoft.com/office/drawing/2014/main" id="{6D362D22-06CD-45FB-8AB1-B99F45F72877}"/>
                </a:ext>
              </a:extLst>
            </p:cNvPr>
            <p:cNvSpPr txBox="1"/>
            <p:nvPr/>
          </p:nvSpPr>
          <p:spPr>
            <a:xfrm>
              <a:off x="7520316" y="1074364"/>
              <a:ext cx="699086" cy="461665"/>
            </a:xfrm>
            <a:prstGeom prst="rect">
              <a:avLst/>
            </a:prstGeom>
            <a:grpFill/>
          </p:spPr>
          <p:txBody>
            <a:bodyPr wrap="square" rtlCol="0">
              <a:spAutoFit/>
            </a:bodyPr>
            <a:lstStyle/>
            <a:p>
              <a:pPr algn="ctr"/>
              <a:r>
                <a:rPr lang="en-US" sz="1200" dirty="0">
                  <a:solidFill>
                    <a:schemeClr val="bg1"/>
                  </a:solidFill>
                </a:rPr>
                <a:t>CQL Builder</a:t>
              </a:r>
            </a:p>
          </p:txBody>
        </p:sp>
      </p:grpSp>
      <p:cxnSp>
        <p:nvCxnSpPr>
          <p:cNvPr id="77" name="Connector: Elbow 76">
            <a:extLst>
              <a:ext uri="{FF2B5EF4-FFF2-40B4-BE49-F238E27FC236}">
                <a16:creationId xmlns:a16="http://schemas.microsoft.com/office/drawing/2014/main" id="{14DBA1B4-65F5-4AFC-91F0-8FA260DF8457}"/>
              </a:ext>
            </a:extLst>
          </p:cNvPr>
          <p:cNvCxnSpPr>
            <a:cxnSpLocks/>
            <a:stCxn id="3" idx="4"/>
            <a:endCxn id="82" idx="1"/>
          </p:cNvCxnSpPr>
          <p:nvPr/>
        </p:nvCxnSpPr>
        <p:spPr>
          <a:xfrm flipV="1">
            <a:off x="8861217" y="1984966"/>
            <a:ext cx="1237281" cy="1168802"/>
          </a:xfrm>
          <a:prstGeom prst="bentConnector3">
            <a:avLst>
              <a:gd name="adj1" fmla="val 48644"/>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F3DCF116-307B-4FE2-9A0D-6BC55E6C84ED}"/>
              </a:ext>
            </a:extLst>
          </p:cNvPr>
          <p:cNvSpPr/>
          <p:nvPr/>
        </p:nvSpPr>
        <p:spPr>
          <a:xfrm>
            <a:off x="10098498" y="1773937"/>
            <a:ext cx="756892"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TBD</a:t>
            </a:r>
          </a:p>
        </p:txBody>
      </p:sp>
      <p:pic>
        <p:nvPicPr>
          <p:cNvPr id="80" name="Picture 79">
            <a:extLst>
              <a:ext uri="{FF2B5EF4-FFF2-40B4-BE49-F238E27FC236}">
                <a16:creationId xmlns:a16="http://schemas.microsoft.com/office/drawing/2014/main" id="{D6187736-77EC-4CEA-9947-3BEE482C8CC7}"/>
              </a:ext>
            </a:extLst>
          </p:cNvPr>
          <p:cNvPicPr>
            <a:picLocks noChangeAspect="1"/>
          </p:cNvPicPr>
          <p:nvPr/>
        </p:nvPicPr>
        <p:blipFill>
          <a:blip r:embed="rId2"/>
          <a:stretch>
            <a:fillRect/>
          </a:stretch>
        </p:blipFill>
        <p:spPr>
          <a:xfrm>
            <a:off x="8957288" y="2956856"/>
            <a:ext cx="379398" cy="383568"/>
          </a:xfrm>
          <a:prstGeom prst="rect">
            <a:avLst/>
          </a:prstGeom>
          <a:ln>
            <a:solidFill>
              <a:schemeClr val="bg1">
                <a:lumMod val="65000"/>
              </a:schemeClr>
            </a:solidFill>
          </a:ln>
        </p:spPr>
      </p:pic>
      <p:sp>
        <p:nvSpPr>
          <p:cNvPr id="85" name="Rectangle 84">
            <a:extLst>
              <a:ext uri="{FF2B5EF4-FFF2-40B4-BE49-F238E27FC236}">
                <a16:creationId xmlns:a16="http://schemas.microsoft.com/office/drawing/2014/main" id="{A30C6E6E-A126-450D-A299-36F22F9CF7B2}"/>
              </a:ext>
            </a:extLst>
          </p:cNvPr>
          <p:cNvSpPr/>
          <p:nvPr/>
        </p:nvSpPr>
        <p:spPr>
          <a:xfrm>
            <a:off x="10992747" y="1774063"/>
            <a:ext cx="804027" cy="42205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Pharma/</a:t>
            </a:r>
          </a:p>
          <a:p>
            <a:pPr algn="ctr"/>
            <a:r>
              <a:rPr lang="en-US" sz="1200" dirty="0">
                <a:solidFill>
                  <a:schemeClr val="bg1"/>
                </a:solidFill>
              </a:rPr>
              <a:t>CTSA</a:t>
            </a:r>
          </a:p>
        </p:txBody>
      </p:sp>
      <p:cxnSp>
        <p:nvCxnSpPr>
          <p:cNvPr id="86" name="Straight Connector 85">
            <a:extLst>
              <a:ext uri="{FF2B5EF4-FFF2-40B4-BE49-F238E27FC236}">
                <a16:creationId xmlns:a16="http://schemas.microsoft.com/office/drawing/2014/main" id="{1E81A499-5F9C-4C7F-B845-2065E6B5AD77}"/>
              </a:ext>
            </a:extLst>
          </p:cNvPr>
          <p:cNvCxnSpPr>
            <a:cxnSpLocks/>
            <a:stCxn id="82" idx="3"/>
            <a:endCxn id="85" idx="1"/>
          </p:cNvCxnSpPr>
          <p:nvPr/>
        </p:nvCxnSpPr>
        <p:spPr>
          <a:xfrm>
            <a:off x="10855390" y="1984966"/>
            <a:ext cx="137357" cy="126"/>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E2FAB1B-6395-4E5E-A7FA-389A614DA95B}"/>
              </a:ext>
            </a:extLst>
          </p:cNvPr>
          <p:cNvCxnSpPr>
            <a:cxnSpLocks/>
          </p:cNvCxnSpPr>
          <p:nvPr/>
        </p:nvCxnSpPr>
        <p:spPr>
          <a:xfrm flipH="1" flipV="1">
            <a:off x="1379148" y="1652003"/>
            <a:ext cx="2046294" cy="2380568"/>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B13F5C8-2393-4910-BAA6-B5D7B3A422E8}"/>
              </a:ext>
            </a:extLst>
          </p:cNvPr>
          <p:cNvCxnSpPr>
            <a:cxnSpLocks/>
          </p:cNvCxnSpPr>
          <p:nvPr/>
        </p:nvCxnSpPr>
        <p:spPr>
          <a:xfrm flipH="1" flipV="1">
            <a:off x="1360655" y="1675741"/>
            <a:ext cx="2721068" cy="2339020"/>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D2DC6F7-A325-4AA5-9205-5E0725375F16}"/>
              </a:ext>
            </a:extLst>
          </p:cNvPr>
          <p:cNvCxnSpPr>
            <a:cxnSpLocks/>
          </p:cNvCxnSpPr>
          <p:nvPr/>
        </p:nvCxnSpPr>
        <p:spPr>
          <a:xfrm flipH="1" flipV="1">
            <a:off x="1354104" y="1681535"/>
            <a:ext cx="7666607" cy="1340534"/>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2E3FE773-D386-4D09-9DD8-AC51F5BB3E56}"/>
              </a:ext>
            </a:extLst>
          </p:cNvPr>
          <p:cNvSpPr txBox="1"/>
          <p:nvPr/>
        </p:nvSpPr>
        <p:spPr>
          <a:xfrm>
            <a:off x="1128887" y="2818540"/>
            <a:ext cx="964615" cy="369332"/>
          </a:xfrm>
          <a:prstGeom prst="rect">
            <a:avLst/>
          </a:prstGeom>
          <a:noFill/>
        </p:spPr>
        <p:txBody>
          <a:bodyPr wrap="square" rtlCol="0">
            <a:spAutoFit/>
          </a:bodyPr>
          <a:lstStyle/>
          <a:p>
            <a:pPr algn="ctr"/>
            <a:r>
              <a:rPr lang="en-US" b="1" dirty="0"/>
              <a:t>USCDI</a:t>
            </a:r>
          </a:p>
        </p:txBody>
      </p:sp>
      <p:sp>
        <p:nvSpPr>
          <p:cNvPr id="91" name="TextBox 90">
            <a:extLst>
              <a:ext uri="{FF2B5EF4-FFF2-40B4-BE49-F238E27FC236}">
                <a16:creationId xmlns:a16="http://schemas.microsoft.com/office/drawing/2014/main" id="{36148134-6813-431C-866F-BE70E4576C41}"/>
              </a:ext>
            </a:extLst>
          </p:cNvPr>
          <p:cNvSpPr txBox="1"/>
          <p:nvPr/>
        </p:nvSpPr>
        <p:spPr>
          <a:xfrm>
            <a:off x="11522" y="3592055"/>
            <a:ext cx="3145989" cy="461665"/>
          </a:xfrm>
          <a:prstGeom prst="rect">
            <a:avLst/>
          </a:prstGeom>
          <a:noFill/>
        </p:spPr>
        <p:txBody>
          <a:bodyPr wrap="square" rtlCol="0">
            <a:spAutoFit/>
          </a:bodyPr>
          <a:lstStyle/>
          <a:p>
            <a:r>
              <a:rPr lang="en-US" sz="1200" dirty="0"/>
              <a:t>1. Local Mapping </a:t>
            </a:r>
            <a:r>
              <a:rPr lang="en-US" sz="1200" dirty="0">
                <a:sym typeface="Wingdings" panose="05000000000000000000" pitchFamily="2" charset="2"/>
              </a:rPr>
              <a:t> FHIR USCDI</a:t>
            </a:r>
          </a:p>
          <a:p>
            <a:r>
              <a:rPr lang="en-US" sz="1200" dirty="0">
                <a:sym typeface="Wingdings" panose="05000000000000000000" pitchFamily="2" charset="2"/>
              </a:rPr>
              <a:t>2. Standard Terminologies  FHIR USCDI</a:t>
            </a:r>
            <a:endParaRPr lang="en-US" sz="1200" dirty="0"/>
          </a:p>
        </p:txBody>
      </p:sp>
      <p:cxnSp>
        <p:nvCxnSpPr>
          <p:cNvPr id="92" name="Straight Arrow Connector 91">
            <a:extLst>
              <a:ext uri="{FF2B5EF4-FFF2-40B4-BE49-F238E27FC236}">
                <a16:creationId xmlns:a16="http://schemas.microsoft.com/office/drawing/2014/main" id="{1CA89F95-4EAA-453D-BE23-2892FD3EE1F8}"/>
              </a:ext>
            </a:extLst>
          </p:cNvPr>
          <p:cNvCxnSpPr>
            <a:cxnSpLocks/>
          </p:cNvCxnSpPr>
          <p:nvPr/>
        </p:nvCxnSpPr>
        <p:spPr>
          <a:xfrm>
            <a:off x="288177" y="4196902"/>
            <a:ext cx="2618685" cy="7465"/>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379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255418F5-AD0C-433F-BD83-9E51462E1296}"/>
              </a:ext>
            </a:extLst>
          </p:cNvPr>
          <p:cNvCxnSpPr>
            <a:cxnSpLocks/>
          </p:cNvCxnSpPr>
          <p:nvPr/>
        </p:nvCxnSpPr>
        <p:spPr>
          <a:xfrm flipV="1">
            <a:off x="8834875" y="3156925"/>
            <a:ext cx="1234665" cy="1763"/>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41C2662E-7710-4937-929A-DF59065E956D}"/>
              </a:ext>
            </a:extLst>
          </p:cNvPr>
          <p:cNvCxnSpPr>
            <a:cxnSpLocks/>
          </p:cNvCxnSpPr>
          <p:nvPr/>
        </p:nvCxnSpPr>
        <p:spPr>
          <a:xfrm>
            <a:off x="8834875" y="3158688"/>
            <a:ext cx="1234664" cy="667774"/>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2C888192-0A5A-4D00-94E5-E72B0D9F50BC}"/>
              </a:ext>
            </a:extLst>
          </p:cNvPr>
          <p:cNvCxnSpPr>
            <a:cxnSpLocks/>
          </p:cNvCxnSpPr>
          <p:nvPr/>
        </p:nvCxnSpPr>
        <p:spPr>
          <a:xfrm flipV="1">
            <a:off x="8834875" y="2552359"/>
            <a:ext cx="1234666" cy="606329"/>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7AA9178-65AB-49E9-98CC-F0E3ED912DCD}"/>
              </a:ext>
            </a:extLst>
          </p:cNvPr>
          <p:cNvSpPr/>
          <p:nvPr/>
        </p:nvSpPr>
        <p:spPr>
          <a:xfrm>
            <a:off x="4559123" y="1653257"/>
            <a:ext cx="699084" cy="422058"/>
          </a:xfrm>
          <a:prstGeom prst="rect">
            <a:avLst/>
          </a:prstGeom>
          <a:solidFill>
            <a:schemeClr val="accent1">
              <a:lumMod val="60000"/>
              <a:lumOff val="4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Query Validator</a:t>
            </a:r>
          </a:p>
        </p:txBody>
      </p:sp>
      <p:sp>
        <p:nvSpPr>
          <p:cNvPr id="23" name="Rectangle 22">
            <a:extLst>
              <a:ext uri="{FF2B5EF4-FFF2-40B4-BE49-F238E27FC236}">
                <a16:creationId xmlns:a16="http://schemas.microsoft.com/office/drawing/2014/main" id="{7E161A6E-7C97-41B9-BD50-EA0FB4AD0EBA}"/>
              </a:ext>
            </a:extLst>
          </p:cNvPr>
          <p:cNvSpPr/>
          <p:nvPr/>
        </p:nvSpPr>
        <p:spPr>
          <a:xfrm>
            <a:off x="3554169" y="1653257"/>
            <a:ext cx="669544" cy="422057"/>
          </a:xfrm>
          <a:prstGeom prst="rect">
            <a:avLst/>
          </a:prstGeom>
          <a:solidFill>
            <a:schemeClr val="accent1">
              <a:lumMod val="60000"/>
              <a:lumOff val="4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CQL to FHIR Converter</a:t>
            </a:r>
          </a:p>
        </p:txBody>
      </p:sp>
      <p:sp>
        <p:nvSpPr>
          <p:cNvPr id="24" name="Rectangle 23">
            <a:extLst>
              <a:ext uri="{FF2B5EF4-FFF2-40B4-BE49-F238E27FC236}">
                <a16:creationId xmlns:a16="http://schemas.microsoft.com/office/drawing/2014/main" id="{245502BE-07D5-4E93-8A13-6C469CCF827E}"/>
              </a:ext>
            </a:extLst>
          </p:cNvPr>
          <p:cNvSpPr/>
          <p:nvPr/>
        </p:nvSpPr>
        <p:spPr>
          <a:xfrm>
            <a:off x="10074453" y="2336410"/>
            <a:ext cx="756892" cy="422058"/>
          </a:xfrm>
          <a:prstGeom prst="rect">
            <a:avLst/>
          </a:prstGeom>
          <a:solidFill>
            <a:schemeClr val="accent6">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OMOP</a:t>
            </a:r>
          </a:p>
        </p:txBody>
      </p:sp>
      <p:sp>
        <p:nvSpPr>
          <p:cNvPr id="26" name="Rectangle 25">
            <a:extLst>
              <a:ext uri="{FF2B5EF4-FFF2-40B4-BE49-F238E27FC236}">
                <a16:creationId xmlns:a16="http://schemas.microsoft.com/office/drawing/2014/main" id="{73EAB3E9-6644-4552-BC80-85C9E2F257DA}"/>
              </a:ext>
            </a:extLst>
          </p:cNvPr>
          <p:cNvSpPr/>
          <p:nvPr/>
        </p:nvSpPr>
        <p:spPr>
          <a:xfrm>
            <a:off x="10074451" y="3610513"/>
            <a:ext cx="824386" cy="4220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FHIR to BRIDG</a:t>
            </a:r>
          </a:p>
        </p:txBody>
      </p:sp>
      <p:sp>
        <p:nvSpPr>
          <p:cNvPr id="27" name="Rectangle 26">
            <a:extLst>
              <a:ext uri="{FF2B5EF4-FFF2-40B4-BE49-F238E27FC236}">
                <a16:creationId xmlns:a16="http://schemas.microsoft.com/office/drawing/2014/main" id="{15708A30-B001-4A4A-A595-69BAF10CBD29}"/>
              </a:ext>
            </a:extLst>
          </p:cNvPr>
          <p:cNvSpPr/>
          <p:nvPr/>
        </p:nvSpPr>
        <p:spPr>
          <a:xfrm>
            <a:off x="10074451" y="4051105"/>
            <a:ext cx="824386" cy="4220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BRIDG to SDTM</a:t>
            </a:r>
          </a:p>
        </p:txBody>
      </p:sp>
      <p:sp>
        <p:nvSpPr>
          <p:cNvPr id="28" name="Rectangle 27">
            <a:extLst>
              <a:ext uri="{FF2B5EF4-FFF2-40B4-BE49-F238E27FC236}">
                <a16:creationId xmlns:a16="http://schemas.microsoft.com/office/drawing/2014/main" id="{F52465DD-1B92-41F6-9251-61551AE634FC}"/>
              </a:ext>
            </a:extLst>
          </p:cNvPr>
          <p:cNvSpPr/>
          <p:nvPr/>
        </p:nvSpPr>
        <p:spPr>
          <a:xfrm>
            <a:off x="10074453" y="4495088"/>
            <a:ext cx="831031" cy="4220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FDA Gateway</a:t>
            </a:r>
          </a:p>
        </p:txBody>
      </p:sp>
      <p:sp>
        <p:nvSpPr>
          <p:cNvPr id="3" name="Flowchart: Magnetic Disk 2">
            <a:extLst>
              <a:ext uri="{FF2B5EF4-FFF2-40B4-BE49-F238E27FC236}">
                <a16:creationId xmlns:a16="http://schemas.microsoft.com/office/drawing/2014/main" id="{5FF63235-0887-45FC-966D-0957BEBEC4FE}"/>
              </a:ext>
            </a:extLst>
          </p:cNvPr>
          <p:cNvSpPr/>
          <p:nvPr/>
        </p:nvSpPr>
        <p:spPr>
          <a:xfrm>
            <a:off x="7936888" y="2692103"/>
            <a:ext cx="924329" cy="923330"/>
          </a:xfrm>
          <a:prstGeom prst="flowChartMagneticDisk">
            <a:avLst/>
          </a:prstGeom>
          <a:solidFill>
            <a:schemeClr val="accent6">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Results Repository</a:t>
            </a:r>
          </a:p>
        </p:txBody>
      </p:sp>
      <p:sp>
        <p:nvSpPr>
          <p:cNvPr id="30" name="Flowchart: Magnetic Disk 29">
            <a:extLst>
              <a:ext uri="{FF2B5EF4-FFF2-40B4-BE49-F238E27FC236}">
                <a16:creationId xmlns:a16="http://schemas.microsoft.com/office/drawing/2014/main" id="{06C42C57-51D3-4AC7-A7EB-034C0E6A9905}"/>
              </a:ext>
            </a:extLst>
          </p:cNvPr>
          <p:cNvSpPr/>
          <p:nvPr/>
        </p:nvSpPr>
        <p:spPr>
          <a:xfrm>
            <a:off x="6900787" y="2692103"/>
            <a:ext cx="885486" cy="918410"/>
          </a:xfrm>
          <a:prstGeom prst="flowChartMagneticDisk">
            <a:avLst/>
          </a:prstGeom>
          <a:solidFill>
            <a:schemeClr val="accent6">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Data</a:t>
            </a:r>
          </a:p>
          <a:p>
            <a:pPr algn="ctr"/>
            <a:r>
              <a:rPr lang="en-US" sz="1100" dirty="0"/>
              <a:t>Aggregator</a:t>
            </a:r>
          </a:p>
        </p:txBody>
      </p:sp>
      <p:sp>
        <p:nvSpPr>
          <p:cNvPr id="37" name="Rectangle 36">
            <a:extLst>
              <a:ext uri="{FF2B5EF4-FFF2-40B4-BE49-F238E27FC236}">
                <a16:creationId xmlns:a16="http://schemas.microsoft.com/office/drawing/2014/main" id="{BB9DD96A-9A6C-4391-8A21-9D262294D68F}"/>
              </a:ext>
            </a:extLst>
          </p:cNvPr>
          <p:cNvSpPr/>
          <p:nvPr/>
        </p:nvSpPr>
        <p:spPr>
          <a:xfrm>
            <a:off x="4732338" y="2937611"/>
            <a:ext cx="669544" cy="422058"/>
          </a:xfrm>
          <a:prstGeom prst="rect">
            <a:avLst/>
          </a:prstGeom>
          <a:solidFill>
            <a:schemeClr val="accent1">
              <a:lumMod val="60000"/>
              <a:lumOff val="4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Results Agent</a:t>
            </a:r>
          </a:p>
        </p:txBody>
      </p:sp>
      <p:sp>
        <p:nvSpPr>
          <p:cNvPr id="40" name="Rectangle 39">
            <a:extLst>
              <a:ext uri="{FF2B5EF4-FFF2-40B4-BE49-F238E27FC236}">
                <a16:creationId xmlns:a16="http://schemas.microsoft.com/office/drawing/2014/main" id="{3AA10EDF-8FD9-45FB-9270-25060546176E}"/>
              </a:ext>
            </a:extLst>
          </p:cNvPr>
          <p:cNvSpPr/>
          <p:nvPr/>
        </p:nvSpPr>
        <p:spPr>
          <a:xfrm>
            <a:off x="2717405" y="5605013"/>
            <a:ext cx="877506" cy="45897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EHR</a:t>
            </a:r>
          </a:p>
        </p:txBody>
      </p:sp>
      <p:sp>
        <p:nvSpPr>
          <p:cNvPr id="41" name="Rectangle 40">
            <a:extLst>
              <a:ext uri="{FF2B5EF4-FFF2-40B4-BE49-F238E27FC236}">
                <a16:creationId xmlns:a16="http://schemas.microsoft.com/office/drawing/2014/main" id="{4B608403-34FC-4D15-93BE-1799FB84641E}"/>
              </a:ext>
            </a:extLst>
          </p:cNvPr>
          <p:cNvSpPr/>
          <p:nvPr/>
        </p:nvSpPr>
        <p:spPr>
          <a:xfrm>
            <a:off x="2722576" y="4850329"/>
            <a:ext cx="877506" cy="45897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Identified Warehouse</a:t>
            </a:r>
          </a:p>
        </p:txBody>
      </p:sp>
      <p:sp>
        <p:nvSpPr>
          <p:cNvPr id="42" name="Flowchart: Magnetic Disk 41">
            <a:extLst>
              <a:ext uri="{FF2B5EF4-FFF2-40B4-BE49-F238E27FC236}">
                <a16:creationId xmlns:a16="http://schemas.microsoft.com/office/drawing/2014/main" id="{B373529C-DE38-47AD-A7A8-33BB33795E8F}"/>
              </a:ext>
            </a:extLst>
          </p:cNvPr>
          <p:cNvSpPr/>
          <p:nvPr/>
        </p:nvSpPr>
        <p:spPr>
          <a:xfrm>
            <a:off x="3360550" y="2707989"/>
            <a:ext cx="1058101" cy="887965"/>
          </a:xfrm>
          <a:prstGeom prst="flowChartMagneticDisk">
            <a:avLst/>
          </a:prstGeom>
          <a:solidFill>
            <a:schemeClr val="accent1">
              <a:lumMod val="60000"/>
              <a:lumOff val="4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FHIR Repository</a:t>
            </a:r>
          </a:p>
        </p:txBody>
      </p:sp>
      <p:sp>
        <p:nvSpPr>
          <p:cNvPr id="45" name="Rectangle 44">
            <a:extLst>
              <a:ext uri="{FF2B5EF4-FFF2-40B4-BE49-F238E27FC236}">
                <a16:creationId xmlns:a16="http://schemas.microsoft.com/office/drawing/2014/main" id="{A8C61DCB-B521-4814-9C8D-50F72BA48810}"/>
              </a:ext>
            </a:extLst>
          </p:cNvPr>
          <p:cNvSpPr/>
          <p:nvPr/>
        </p:nvSpPr>
        <p:spPr>
          <a:xfrm>
            <a:off x="10975037" y="2335673"/>
            <a:ext cx="804027" cy="42205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rPr>
              <a:t>NIH/N3C</a:t>
            </a:r>
          </a:p>
          <a:p>
            <a:pPr algn="ctr"/>
            <a:r>
              <a:rPr lang="en-US" sz="1200" dirty="0">
                <a:solidFill>
                  <a:schemeClr val="accent6">
                    <a:lumMod val="75000"/>
                  </a:schemeClr>
                </a:solidFill>
              </a:rPr>
              <a:t>Palantir</a:t>
            </a:r>
          </a:p>
        </p:txBody>
      </p:sp>
      <p:sp>
        <p:nvSpPr>
          <p:cNvPr id="46" name="Rectangle 45">
            <a:extLst>
              <a:ext uri="{FF2B5EF4-FFF2-40B4-BE49-F238E27FC236}">
                <a16:creationId xmlns:a16="http://schemas.microsoft.com/office/drawing/2014/main" id="{34DB2A44-F48C-4EF1-B088-32A951809E5F}"/>
              </a:ext>
            </a:extLst>
          </p:cNvPr>
          <p:cNvSpPr/>
          <p:nvPr/>
        </p:nvSpPr>
        <p:spPr>
          <a:xfrm>
            <a:off x="10975037" y="2944969"/>
            <a:ext cx="804027" cy="422058"/>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rPr>
              <a:t>CDC</a:t>
            </a:r>
          </a:p>
        </p:txBody>
      </p:sp>
      <p:sp>
        <p:nvSpPr>
          <p:cNvPr id="47" name="Rectangle 46">
            <a:extLst>
              <a:ext uri="{FF2B5EF4-FFF2-40B4-BE49-F238E27FC236}">
                <a16:creationId xmlns:a16="http://schemas.microsoft.com/office/drawing/2014/main" id="{778BB320-9412-4DCB-A740-61DF2C08CD25}"/>
              </a:ext>
            </a:extLst>
          </p:cNvPr>
          <p:cNvSpPr/>
          <p:nvPr/>
        </p:nvSpPr>
        <p:spPr>
          <a:xfrm>
            <a:off x="11015900" y="4495088"/>
            <a:ext cx="804027" cy="422058"/>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rPr>
              <a:t>FDA</a:t>
            </a:r>
          </a:p>
        </p:txBody>
      </p:sp>
      <p:cxnSp>
        <p:nvCxnSpPr>
          <p:cNvPr id="50" name="Connector: Elbow 49">
            <a:extLst>
              <a:ext uri="{FF2B5EF4-FFF2-40B4-BE49-F238E27FC236}">
                <a16:creationId xmlns:a16="http://schemas.microsoft.com/office/drawing/2014/main" id="{FC7A5260-6377-4AEF-BA72-3F4EAEA7A1AF}"/>
              </a:ext>
            </a:extLst>
          </p:cNvPr>
          <p:cNvCxnSpPr>
            <a:cxnSpLocks/>
            <a:stCxn id="133" idx="3"/>
            <a:endCxn id="9" idx="3"/>
          </p:cNvCxnSpPr>
          <p:nvPr/>
        </p:nvCxnSpPr>
        <p:spPr>
          <a:xfrm rot="10800000">
            <a:off x="8219402" y="1842093"/>
            <a:ext cx="489218" cy="324"/>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E8F164A-C3B7-4AD9-929F-22D9CF4EDD88}"/>
              </a:ext>
            </a:extLst>
          </p:cNvPr>
          <p:cNvCxnSpPr>
            <a:cxnSpLocks/>
            <a:stCxn id="22" idx="1"/>
            <a:endCxn id="23" idx="3"/>
          </p:cNvCxnSpPr>
          <p:nvPr/>
        </p:nvCxnSpPr>
        <p:spPr>
          <a:xfrm flipH="1">
            <a:off x="4223713" y="1864286"/>
            <a:ext cx="33541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59B7F5D8-0BE4-46B3-BC34-C5641B6C0663}"/>
              </a:ext>
            </a:extLst>
          </p:cNvPr>
          <p:cNvSpPr/>
          <p:nvPr/>
        </p:nvSpPr>
        <p:spPr>
          <a:xfrm>
            <a:off x="4194785" y="4824640"/>
            <a:ext cx="745887" cy="4589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CDM to FHIR</a:t>
            </a:r>
          </a:p>
        </p:txBody>
      </p:sp>
      <p:cxnSp>
        <p:nvCxnSpPr>
          <p:cNvPr id="109" name="Straight Arrow Connector 108">
            <a:extLst>
              <a:ext uri="{FF2B5EF4-FFF2-40B4-BE49-F238E27FC236}">
                <a16:creationId xmlns:a16="http://schemas.microsoft.com/office/drawing/2014/main" id="{38FEADDA-C4E6-4DFC-AAFE-13F974904817}"/>
              </a:ext>
            </a:extLst>
          </p:cNvPr>
          <p:cNvCxnSpPr>
            <a:cxnSpLocks/>
            <a:stCxn id="3" idx="4"/>
            <a:endCxn id="122" idx="1"/>
          </p:cNvCxnSpPr>
          <p:nvPr/>
        </p:nvCxnSpPr>
        <p:spPr>
          <a:xfrm flipV="1">
            <a:off x="8861217" y="3152005"/>
            <a:ext cx="1213235" cy="176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E6107FE5-F63F-4C61-A5C9-00347A156951}"/>
              </a:ext>
            </a:extLst>
          </p:cNvPr>
          <p:cNvCxnSpPr>
            <a:cxnSpLocks/>
            <a:stCxn id="42" idx="4"/>
            <a:endCxn id="37" idx="1"/>
          </p:cNvCxnSpPr>
          <p:nvPr/>
        </p:nvCxnSpPr>
        <p:spPr>
          <a:xfrm flipV="1">
            <a:off x="4418651" y="3148640"/>
            <a:ext cx="313687" cy="3332"/>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6F6259E1-FA80-4504-AB0D-616A6DD2D237}"/>
              </a:ext>
            </a:extLst>
          </p:cNvPr>
          <p:cNvSpPr/>
          <p:nvPr/>
        </p:nvSpPr>
        <p:spPr>
          <a:xfrm>
            <a:off x="10074452" y="2940976"/>
            <a:ext cx="756893" cy="4220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FHIR</a:t>
            </a:r>
          </a:p>
        </p:txBody>
      </p:sp>
      <p:cxnSp>
        <p:nvCxnSpPr>
          <p:cNvPr id="126" name="Connector: Elbow 125">
            <a:extLst>
              <a:ext uri="{FF2B5EF4-FFF2-40B4-BE49-F238E27FC236}">
                <a16:creationId xmlns:a16="http://schemas.microsoft.com/office/drawing/2014/main" id="{2DB9B514-5373-4303-AC26-D2832B4BE5E5}"/>
              </a:ext>
            </a:extLst>
          </p:cNvPr>
          <p:cNvCxnSpPr>
            <a:cxnSpLocks/>
            <a:stCxn id="3" idx="4"/>
            <a:endCxn id="26" idx="1"/>
          </p:cNvCxnSpPr>
          <p:nvPr/>
        </p:nvCxnSpPr>
        <p:spPr>
          <a:xfrm>
            <a:off x="8861217" y="3153768"/>
            <a:ext cx="1213234" cy="667774"/>
          </a:xfrm>
          <a:prstGeom prst="bentConnector3">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00ACF95-45F4-4C5F-871D-A82D514E4C08}"/>
              </a:ext>
            </a:extLst>
          </p:cNvPr>
          <p:cNvCxnSpPr>
            <a:cxnSpLocks/>
            <a:stCxn id="37" idx="3"/>
            <a:endCxn id="30" idx="2"/>
          </p:cNvCxnSpPr>
          <p:nvPr/>
        </p:nvCxnSpPr>
        <p:spPr>
          <a:xfrm>
            <a:off x="5401882" y="3148640"/>
            <a:ext cx="1498905" cy="26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545536C-926D-4CA0-86B3-81232BCD85B2}"/>
              </a:ext>
            </a:extLst>
          </p:cNvPr>
          <p:cNvCxnSpPr>
            <a:cxnSpLocks/>
            <a:stCxn id="30" idx="4"/>
            <a:endCxn id="3" idx="2"/>
          </p:cNvCxnSpPr>
          <p:nvPr/>
        </p:nvCxnSpPr>
        <p:spPr>
          <a:xfrm>
            <a:off x="7786273" y="3151308"/>
            <a:ext cx="150615" cy="24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AA3FB12-7ADA-49F5-AF8E-0D189AFE3C0E}"/>
              </a:ext>
            </a:extLst>
          </p:cNvPr>
          <p:cNvCxnSpPr>
            <a:cxnSpLocks/>
            <a:stCxn id="28" idx="3"/>
            <a:endCxn id="47" idx="1"/>
          </p:cNvCxnSpPr>
          <p:nvPr/>
        </p:nvCxnSpPr>
        <p:spPr>
          <a:xfrm>
            <a:off x="10905484" y="4706117"/>
            <a:ext cx="1104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65CB2F7-C048-40A4-B0E9-03A3F0B92B50}"/>
              </a:ext>
            </a:extLst>
          </p:cNvPr>
          <p:cNvCxnSpPr>
            <a:cxnSpLocks/>
            <a:stCxn id="122" idx="3"/>
            <a:endCxn id="46" idx="1"/>
          </p:cNvCxnSpPr>
          <p:nvPr/>
        </p:nvCxnSpPr>
        <p:spPr>
          <a:xfrm>
            <a:off x="10831345" y="3152005"/>
            <a:ext cx="143692" cy="39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BBA59863-C061-4D8B-874D-50A910C45BB0}"/>
              </a:ext>
            </a:extLst>
          </p:cNvPr>
          <p:cNvCxnSpPr>
            <a:cxnSpLocks/>
          </p:cNvCxnSpPr>
          <p:nvPr/>
        </p:nvCxnSpPr>
        <p:spPr>
          <a:xfrm flipV="1">
            <a:off x="10831345" y="2529924"/>
            <a:ext cx="143692" cy="73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7803E46-DDA4-4616-A5E0-6238EF26514F}"/>
              </a:ext>
            </a:extLst>
          </p:cNvPr>
          <p:cNvSpPr txBox="1"/>
          <p:nvPr/>
        </p:nvSpPr>
        <p:spPr>
          <a:xfrm>
            <a:off x="5012668" y="5320896"/>
            <a:ext cx="2719782" cy="715581"/>
          </a:xfrm>
          <a:prstGeom prst="rect">
            <a:avLst/>
          </a:prstGeom>
          <a:solidFill>
            <a:schemeClr val="bg1"/>
          </a:solidFill>
        </p:spPr>
        <p:txBody>
          <a:bodyPr wrap="square" rtlCol="0">
            <a:spAutoFit/>
          </a:bodyPr>
          <a:lstStyle/>
          <a:p>
            <a:r>
              <a:rPr lang="en-US" sz="1350" u="sng" dirty="0"/>
              <a:t>CDM Adapter: Bidirectional </a:t>
            </a:r>
          </a:p>
          <a:p>
            <a:r>
              <a:rPr lang="en-US" sz="1350" dirty="0">
                <a:solidFill>
                  <a:srgbClr val="FF0000"/>
                </a:solidFill>
              </a:rPr>
              <a:t>FHIR </a:t>
            </a:r>
            <a:r>
              <a:rPr lang="en-US" sz="1350" dirty="0">
                <a:solidFill>
                  <a:srgbClr val="FF0000"/>
                </a:solidFill>
                <a:sym typeface="Wingdings" panose="05000000000000000000" pitchFamily="2" charset="2"/>
              </a:rPr>
              <a:t></a:t>
            </a:r>
            <a:r>
              <a:rPr lang="en-US" sz="1350" dirty="0">
                <a:solidFill>
                  <a:srgbClr val="FF0000"/>
                </a:solidFill>
              </a:rPr>
              <a:t>CDMs </a:t>
            </a:r>
          </a:p>
          <a:p>
            <a:r>
              <a:rPr lang="en-US" sz="1350" dirty="0"/>
              <a:t>(</a:t>
            </a:r>
            <a:r>
              <a:rPr lang="en-US" sz="1200" dirty="0"/>
              <a:t>OMOP, PCORI, i2b2ACT, Sentinel)</a:t>
            </a:r>
            <a:endParaRPr lang="en-US" sz="1350" dirty="0"/>
          </a:p>
        </p:txBody>
      </p:sp>
      <p:sp>
        <p:nvSpPr>
          <p:cNvPr id="59" name="TextBox 58">
            <a:extLst>
              <a:ext uri="{FF2B5EF4-FFF2-40B4-BE49-F238E27FC236}">
                <a16:creationId xmlns:a16="http://schemas.microsoft.com/office/drawing/2014/main" id="{87F6BAFB-A585-4265-B5AF-FD681E8A1DBF}"/>
              </a:ext>
            </a:extLst>
          </p:cNvPr>
          <p:cNvSpPr txBox="1"/>
          <p:nvPr/>
        </p:nvSpPr>
        <p:spPr>
          <a:xfrm>
            <a:off x="9133246" y="5050540"/>
            <a:ext cx="2868277" cy="923330"/>
          </a:xfrm>
          <a:prstGeom prst="rect">
            <a:avLst/>
          </a:prstGeom>
          <a:noFill/>
        </p:spPr>
        <p:txBody>
          <a:bodyPr wrap="square" rtlCol="0">
            <a:spAutoFit/>
          </a:bodyPr>
          <a:lstStyle/>
          <a:p>
            <a:r>
              <a:rPr lang="en-US" sz="1350" dirty="0"/>
              <a:t>Multiple Exports formats</a:t>
            </a:r>
          </a:p>
          <a:p>
            <a:r>
              <a:rPr lang="en-US" sz="1350" dirty="0"/>
              <a:t>i.e., CDC, FDA, NIH</a:t>
            </a:r>
          </a:p>
          <a:p>
            <a:r>
              <a:rPr lang="en-US" sz="1350" dirty="0">
                <a:solidFill>
                  <a:srgbClr val="FF0000"/>
                </a:solidFill>
                <a:sym typeface="Wingdings" panose="05000000000000000000" pitchFamily="2" charset="2"/>
              </a:rPr>
              <a:t>FHIR  BRIDG </a:t>
            </a:r>
            <a:r>
              <a:rPr lang="en-US" sz="1350" dirty="0">
                <a:sym typeface="Wingdings" panose="05000000000000000000" pitchFamily="2" charset="2"/>
              </a:rPr>
              <a:t> CDISC</a:t>
            </a:r>
          </a:p>
          <a:p>
            <a:r>
              <a:rPr lang="en-US" sz="1350" dirty="0">
                <a:sym typeface="Wingdings" panose="05000000000000000000" pitchFamily="2" charset="2"/>
              </a:rPr>
              <a:t>RxNorm  NDC</a:t>
            </a:r>
            <a:endParaRPr lang="en-US" sz="1350" dirty="0"/>
          </a:p>
        </p:txBody>
      </p:sp>
      <p:cxnSp>
        <p:nvCxnSpPr>
          <p:cNvPr id="8" name="Straight Arrow Connector 7">
            <a:extLst>
              <a:ext uri="{FF2B5EF4-FFF2-40B4-BE49-F238E27FC236}">
                <a16:creationId xmlns:a16="http://schemas.microsoft.com/office/drawing/2014/main" id="{92FCA475-357E-4B58-851F-5B99BD349094}"/>
              </a:ext>
            </a:extLst>
          </p:cNvPr>
          <p:cNvCxnSpPr>
            <a:cxnSpLocks/>
          </p:cNvCxnSpPr>
          <p:nvPr/>
        </p:nvCxnSpPr>
        <p:spPr>
          <a:xfrm flipV="1">
            <a:off x="9136950" y="3393383"/>
            <a:ext cx="0" cy="1927513"/>
          </a:xfrm>
          <a:prstGeom prst="straightConnector1">
            <a:avLst/>
          </a:prstGeom>
          <a:ln w="28575">
            <a:solidFill>
              <a:schemeClr val="bg1">
                <a:lumMod val="65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41EE4E4A-0B54-44F8-A3C0-513FB35FEC5D}"/>
              </a:ext>
            </a:extLst>
          </p:cNvPr>
          <p:cNvCxnSpPr>
            <a:cxnSpLocks/>
            <a:stCxn id="55" idx="0"/>
          </p:cNvCxnSpPr>
          <p:nvPr/>
        </p:nvCxnSpPr>
        <p:spPr>
          <a:xfrm rot="16200000" flipV="1">
            <a:off x="4946507" y="3894844"/>
            <a:ext cx="1173328" cy="1678776"/>
          </a:xfrm>
          <a:prstGeom prst="bentConnector2">
            <a:avLst/>
          </a:prstGeom>
          <a:ln w="28575">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F1C6B7D-6338-4612-919C-1C6662D1EEC3}"/>
              </a:ext>
            </a:extLst>
          </p:cNvPr>
          <p:cNvSpPr txBox="1"/>
          <p:nvPr/>
        </p:nvSpPr>
        <p:spPr>
          <a:xfrm>
            <a:off x="15611" y="3960421"/>
            <a:ext cx="1785828" cy="300082"/>
          </a:xfrm>
          <a:prstGeom prst="rect">
            <a:avLst/>
          </a:prstGeom>
          <a:noFill/>
        </p:spPr>
        <p:txBody>
          <a:bodyPr wrap="square" rtlCol="0">
            <a:spAutoFit/>
          </a:bodyPr>
          <a:lstStyle/>
          <a:p>
            <a:r>
              <a:rPr lang="en-US" sz="1350" dirty="0"/>
              <a:t>Local Mapping </a:t>
            </a:r>
            <a:r>
              <a:rPr lang="en-US" sz="1350" dirty="0">
                <a:sym typeface="Wingdings" panose="05000000000000000000" pitchFamily="2" charset="2"/>
              </a:rPr>
              <a:t> FHIR</a:t>
            </a:r>
          </a:p>
        </p:txBody>
      </p:sp>
      <p:cxnSp>
        <p:nvCxnSpPr>
          <p:cNvPr id="114" name="Straight Arrow Connector 113">
            <a:extLst>
              <a:ext uri="{FF2B5EF4-FFF2-40B4-BE49-F238E27FC236}">
                <a16:creationId xmlns:a16="http://schemas.microsoft.com/office/drawing/2014/main" id="{63911E32-0BBB-4ECF-8A22-AA4FBF061C64}"/>
              </a:ext>
            </a:extLst>
          </p:cNvPr>
          <p:cNvCxnSpPr>
            <a:cxnSpLocks/>
          </p:cNvCxnSpPr>
          <p:nvPr/>
        </p:nvCxnSpPr>
        <p:spPr>
          <a:xfrm>
            <a:off x="1266937" y="1383478"/>
            <a:ext cx="468345" cy="0"/>
          </a:xfrm>
          <a:prstGeom prst="straightConnector1">
            <a:avLst/>
          </a:prstGeom>
          <a:ln w="38100">
            <a:solidFill>
              <a:srgbClr val="FF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5" name="Picture 114">
            <a:extLst>
              <a:ext uri="{FF2B5EF4-FFF2-40B4-BE49-F238E27FC236}">
                <a16:creationId xmlns:a16="http://schemas.microsoft.com/office/drawing/2014/main" id="{AC29185D-DCED-4A63-9B9E-F4947F9CAA74}"/>
              </a:ext>
            </a:extLst>
          </p:cNvPr>
          <p:cNvPicPr>
            <a:picLocks noChangeAspect="1"/>
          </p:cNvPicPr>
          <p:nvPr/>
        </p:nvPicPr>
        <p:blipFill>
          <a:blip r:embed="rId2"/>
          <a:stretch>
            <a:fillRect/>
          </a:stretch>
        </p:blipFill>
        <p:spPr>
          <a:xfrm>
            <a:off x="1735283" y="863626"/>
            <a:ext cx="836171" cy="845361"/>
          </a:xfrm>
          <a:prstGeom prst="rect">
            <a:avLst/>
          </a:prstGeom>
        </p:spPr>
      </p:pic>
      <p:pic>
        <p:nvPicPr>
          <p:cNvPr id="133" name="Picture 132">
            <a:extLst>
              <a:ext uri="{FF2B5EF4-FFF2-40B4-BE49-F238E27FC236}">
                <a16:creationId xmlns:a16="http://schemas.microsoft.com/office/drawing/2014/main" id="{714132D7-B008-4F4E-B2AD-60EC1A5E6E8A}"/>
              </a:ext>
            </a:extLst>
          </p:cNvPr>
          <p:cNvPicPr>
            <a:picLocks noChangeAspect="1"/>
          </p:cNvPicPr>
          <p:nvPr/>
        </p:nvPicPr>
        <p:blipFill>
          <a:blip r:embed="rId3"/>
          <a:stretch>
            <a:fillRect/>
          </a:stretch>
        </p:blipFill>
        <p:spPr>
          <a:xfrm flipH="1">
            <a:off x="8708620" y="1543796"/>
            <a:ext cx="448494" cy="597241"/>
          </a:xfrm>
          <a:prstGeom prst="rect">
            <a:avLst/>
          </a:prstGeom>
          <a:ln>
            <a:solidFill>
              <a:srgbClr val="FF0000"/>
            </a:solidFill>
          </a:ln>
        </p:spPr>
      </p:pic>
      <p:cxnSp>
        <p:nvCxnSpPr>
          <p:cNvPr id="113" name="Connector: Elbow 112">
            <a:extLst>
              <a:ext uri="{FF2B5EF4-FFF2-40B4-BE49-F238E27FC236}">
                <a16:creationId xmlns:a16="http://schemas.microsoft.com/office/drawing/2014/main" id="{DB2A374F-6B86-4757-95DF-9E9323BAFD5D}"/>
              </a:ext>
            </a:extLst>
          </p:cNvPr>
          <p:cNvCxnSpPr>
            <a:cxnSpLocks/>
            <a:stCxn id="105" idx="0"/>
          </p:cNvCxnSpPr>
          <p:nvPr/>
        </p:nvCxnSpPr>
        <p:spPr>
          <a:xfrm rot="16200000" flipV="1">
            <a:off x="3728263" y="3985173"/>
            <a:ext cx="1239385" cy="439549"/>
          </a:xfrm>
          <a:prstGeom prst="bentConnector3">
            <a:avLst/>
          </a:prstGeom>
          <a:ln w="1905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55033176-05A5-4CC6-915F-8392D5524506}"/>
              </a:ext>
            </a:extLst>
          </p:cNvPr>
          <p:cNvPicPr>
            <a:picLocks noChangeAspect="1"/>
          </p:cNvPicPr>
          <p:nvPr/>
        </p:nvPicPr>
        <p:blipFill>
          <a:blip r:embed="rId2"/>
          <a:stretch>
            <a:fillRect/>
          </a:stretch>
        </p:blipFill>
        <p:spPr>
          <a:xfrm>
            <a:off x="4030016" y="3960773"/>
            <a:ext cx="427170" cy="431864"/>
          </a:xfrm>
          <a:prstGeom prst="rect">
            <a:avLst/>
          </a:prstGeom>
        </p:spPr>
      </p:pic>
      <p:cxnSp>
        <p:nvCxnSpPr>
          <p:cNvPr id="69" name="Connector: Elbow 68">
            <a:extLst>
              <a:ext uri="{FF2B5EF4-FFF2-40B4-BE49-F238E27FC236}">
                <a16:creationId xmlns:a16="http://schemas.microsoft.com/office/drawing/2014/main" id="{8D8058C2-DF20-45F8-A01B-D2D8A94CBEAE}"/>
              </a:ext>
            </a:extLst>
          </p:cNvPr>
          <p:cNvCxnSpPr>
            <a:cxnSpLocks/>
            <a:stCxn id="40" idx="3"/>
            <a:endCxn id="105" idx="2"/>
          </p:cNvCxnSpPr>
          <p:nvPr/>
        </p:nvCxnSpPr>
        <p:spPr>
          <a:xfrm flipV="1">
            <a:off x="3594911" y="5283612"/>
            <a:ext cx="972818" cy="5508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899B8C8A-8D01-4B0E-9C1F-E02D2D124BDB}"/>
              </a:ext>
            </a:extLst>
          </p:cNvPr>
          <p:cNvCxnSpPr>
            <a:cxnSpLocks/>
            <a:stCxn id="41" idx="0"/>
          </p:cNvCxnSpPr>
          <p:nvPr/>
        </p:nvCxnSpPr>
        <p:spPr>
          <a:xfrm rot="5400000" flipH="1" flipV="1">
            <a:off x="2798254" y="3959028"/>
            <a:ext cx="1254376" cy="528226"/>
          </a:xfrm>
          <a:prstGeom prst="bentConnector3">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E39BDDE6-7766-4723-9C55-941E81DCAA78}"/>
              </a:ext>
            </a:extLst>
          </p:cNvPr>
          <p:cNvPicPr>
            <a:picLocks noChangeAspect="1"/>
          </p:cNvPicPr>
          <p:nvPr/>
        </p:nvPicPr>
        <p:blipFill>
          <a:blip r:embed="rId2"/>
          <a:stretch>
            <a:fillRect/>
          </a:stretch>
        </p:blipFill>
        <p:spPr>
          <a:xfrm>
            <a:off x="3381326" y="3986940"/>
            <a:ext cx="427170" cy="431864"/>
          </a:xfrm>
          <a:prstGeom prst="rect">
            <a:avLst/>
          </a:prstGeom>
        </p:spPr>
      </p:pic>
      <p:cxnSp>
        <p:nvCxnSpPr>
          <p:cNvPr id="89" name="Straight Arrow Connector 88">
            <a:extLst>
              <a:ext uri="{FF2B5EF4-FFF2-40B4-BE49-F238E27FC236}">
                <a16:creationId xmlns:a16="http://schemas.microsoft.com/office/drawing/2014/main" id="{6EDD4C7F-A2A8-4197-8B4D-17CD6EF156A9}"/>
              </a:ext>
            </a:extLst>
          </p:cNvPr>
          <p:cNvCxnSpPr>
            <a:cxnSpLocks/>
            <a:stCxn id="40" idx="0"/>
            <a:endCxn id="41" idx="2"/>
          </p:cNvCxnSpPr>
          <p:nvPr/>
        </p:nvCxnSpPr>
        <p:spPr>
          <a:xfrm flipV="1">
            <a:off x="3156158" y="5309302"/>
            <a:ext cx="5171" cy="295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109923D9-DAEA-4829-AE35-FAAA80BEF207}"/>
              </a:ext>
            </a:extLst>
          </p:cNvPr>
          <p:cNvSpPr txBox="1"/>
          <p:nvPr/>
        </p:nvSpPr>
        <p:spPr>
          <a:xfrm>
            <a:off x="3043598" y="3741132"/>
            <a:ext cx="456815" cy="369332"/>
          </a:xfrm>
          <a:prstGeom prst="rect">
            <a:avLst/>
          </a:prstGeom>
          <a:noFill/>
        </p:spPr>
        <p:txBody>
          <a:bodyPr wrap="square" rtlCol="0">
            <a:spAutoFit/>
          </a:bodyPr>
          <a:lstStyle/>
          <a:p>
            <a:r>
              <a:rPr lang="en-US" dirty="0">
                <a:solidFill>
                  <a:srgbClr val="FF0000"/>
                </a:solidFill>
              </a:rPr>
              <a:t>1a</a:t>
            </a:r>
          </a:p>
        </p:txBody>
      </p:sp>
      <p:sp>
        <p:nvSpPr>
          <p:cNvPr id="95" name="TextBox 94">
            <a:extLst>
              <a:ext uri="{FF2B5EF4-FFF2-40B4-BE49-F238E27FC236}">
                <a16:creationId xmlns:a16="http://schemas.microsoft.com/office/drawing/2014/main" id="{B3821B4F-6D99-437D-BF09-94C735C7F2DE}"/>
              </a:ext>
            </a:extLst>
          </p:cNvPr>
          <p:cNvSpPr txBox="1"/>
          <p:nvPr/>
        </p:nvSpPr>
        <p:spPr>
          <a:xfrm>
            <a:off x="8753583" y="4014761"/>
            <a:ext cx="349542" cy="369332"/>
          </a:xfrm>
          <a:prstGeom prst="rect">
            <a:avLst/>
          </a:prstGeom>
          <a:noFill/>
        </p:spPr>
        <p:txBody>
          <a:bodyPr wrap="square" rtlCol="0">
            <a:spAutoFit/>
          </a:bodyPr>
          <a:lstStyle/>
          <a:p>
            <a:r>
              <a:rPr lang="en-US" dirty="0">
                <a:solidFill>
                  <a:srgbClr val="FF0000"/>
                </a:solidFill>
              </a:rPr>
              <a:t>2</a:t>
            </a:r>
          </a:p>
        </p:txBody>
      </p:sp>
      <p:cxnSp>
        <p:nvCxnSpPr>
          <p:cNvPr id="103" name="Connector: Elbow 102">
            <a:extLst>
              <a:ext uri="{FF2B5EF4-FFF2-40B4-BE49-F238E27FC236}">
                <a16:creationId xmlns:a16="http://schemas.microsoft.com/office/drawing/2014/main" id="{8FD4B3FA-A008-4D3D-B487-CDFB3A4F970B}"/>
              </a:ext>
            </a:extLst>
          </p:cNvPr>
          <p:cNvCxnSpPr>
            <a:cxnSpLocks/>
            <a:stCxn id="23" idx="2"/>
            <a:endCxn id="42" idx="1"/>
          </p:cNvCxnSpPr>
          <p:nvPr/>
        </p:nvCxnSpPr>
        <p:spPr>
          <a:xfrm rot="16200000" flipH="1">
            <a:off x="3572934" y="2391321"/>
            <a:ext cx="632675" cy="66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3A800A85-4950-4FD8-B3E4-1D6534F4E998}"/>
              </a:ext>
            </a:extLst>
          </p:cNvPr>
          <p:cNvSpPr txBox="1"/>
          <p:nvPr/>
        </p:nvSpPr>
        <p:spPr>
          <a:xfrm>
            <a:off x="362538" y="5203242"/>
            <a:ext cx="2374476" cy="507831"/>
          </a:xfrm>
          <a:prstGeom prst="rect">
            <a:avLst/>
          </a:prstGeom>
          <a:noFill/>
        </p:spPr>
        <p:txBody>
          <a:bodyPr wrap="square" rtlCol="0">
            <a:spAutoFit/>
          </a:bodyPr>
          <a:lstStyle/>
          <a:p>
            <a:pPr algn="r"/>
            <a:r>
              <a:rPr lang="en-US" sz="1350" u="sng" dirty="0"/>
              <a:t>Bulk FHIR</a:t>
            </a:r>
          </a:p>
          <a:p>
            <a:pPr algn="r"/>
            <a:r>
              <a:rPr lang="en-US" sz="1350" dirty="0"/>
              <a:t>EHR/RDW </a:t>
            </a:r>
            <a:r>
              <a:rPr lang="en-US" sz="1350" dirty="0">
                <a:sym typeface="Wingdings" panose="05000000000000000000" pitchFamily="2" charset="2"/>
              </a:rPr>
              <a:t> </a:t>
            </a:r>
            <a:r>
              <a:rPr lang="en-US" sz="1350" dirty="0"/>
              <a:t>FHIR Warehouse</a:t>
            </a:r>
          </a:p>
        </p:txBody>
      </p:sp>
      <p:sp>
        <p:nvSpPr>
          <p:cNvPr id="116" name="TextBox 115">
            <a:extLst>
              <a:ext uri="{FF2B5EF4-FFF2-40B4-BE49-F238E27FC236}">
                <a16:creationId xmlns:a16="http://schemas.microsoft.com/office/drawing/2014/main" id="{E5483E92-7900-4E63-9A27-86CE1854F5BD}"/>
              </a:ext>
            </a:extLst>
          </p:cNvPr>
          <p:cNvSpPr txBox="1"/>
          <p:nvPr/>
        </p:nvSpPr>
        <p:spPr>
          <a:xfrm>
            <a:off x="4345203" y="3833092"/>
            <a:ext cx="456815" cy="369332"/>
          </a:xfrm>
          <a:prstGeom prst="rect">
            <a:avLst/>
          </a:prstGeom>
          <a:noFill/>
        </p:spPr>
        <p:txBody>
          <a:bodyPr wrap="square" rtlCol="0">
            <a:spAutoFit/>
          </a:bodyPr>
          <a:lstStyle/>
          <a:p>
            <a:r>
              <a:rPr lang="en-US" dirty="0">
                <a:solidFill>
                  <a:srgbClr val="FF0000"/>
                </a:solidFill>
              </a:rPr>
              <a:t>1b</a:t>
            </a:r>
          </a:p>
        </p:txBody>
      </p:sp>
      <p:cxnSp>
        <p:nvCxnSpPr>
          <p:cNvPr id="138" name="Straight Arrow Connector 137">
            <a:extLst>
              <a:ext uri="{FF2B5EF4-FFF2-40B4-BE49-F238E27FC236}">
                <a16:creationId xmlns:a16="http://schemas.microsoft.com/office/drawing/2014/main" id="{45259C45-2771-4490-AC73-A7C277456E52}"/>
              </a:ext>
            </a:extLst>
          </p:cNvPr>
          <p:cNvCxnSpPr>
            <a:cxnSpLocks/>
            <a:stCxn id="9" idx="1"/>
            <a:endCxn id="22" idx="3"/>
          </p:cNvCxnSpPr>
          <p:nvPr/>
        </p:nvCxnSpPr>
        <p:spPr>
          <a:xfrm flipH="1">
            <a:off x="5258207" y="1842093"/>
            <a:ext cx="2262109" cy="221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B04C5C8-BF01-4FD4-AF4F-4CD81D7BE3B0}"/>
              </a:ext>
            </a:extLst>
          </p:cNvPr>
          <p:cNvCxnSpPr>
            <a:cxnSpLocks/>
          </p:cNvCxnSpPr>
          <p:nvPr/>
        </p:nvCxnSpPr>
        <p:spPr>
          <a:xfrm>
            <a:off x="5019723" y="821523"/>
            <a:ext cx="3543117" cy="5289143"/>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4" name="Group 143">
            <a:extLst>
              <a:ext uri="{FF2B5EF4-FFF2-40B4-BE49-F238E27FC236}">
                <a16:creationId xmlns:a16="http://schemas.microsoft.com/office/drawing/2014/main" id="{8214BC21-EDD3-47D2-ACFF-E705BEB5718C}"/>
              </a:ext>
            </a:extLst>
          </p:cNvPr>
          <p:cNvGrpSpPr/>
          <p:nvPr/>
        </p:nvGrpSpPr>
        <p:grpSpPr>
          <a:xfrm>
            <a:off x="4685231" y="3314290"/>
            <a:ext cx="2520656" cy="853683"/>
            <a:chOff x="5076947" y="4145353"/>
            <a:chExt cx="2520656" cy="853683"/>
          </a:xfrm>
        </p:grpSpPr>
        <p:sp>
          <p:nvSpPr>
            <p:cNvPr id="146" name="TextBox 145">
              <a:extLst>
                <a:ext uri="{FF2B5EF4-FFF2-40B4-BE49-F238E27FC236}">
                  <a16:creationId xmlns:a16="http://schemas.microsoft.com/office/drawing/2014/main" id="{77B75555-3C32-4234-90F1-7F8398BF54E6}"/>
                </a:ext>
              </a:extLst>
            </p:cNvPr>
            <p:cNvSpPr txBox="1"/>
            <p:nvPr/>
          </p:nvSpPr>
          <p:spPr>
            <a:xfrm>
              <a:off x="5076947" y="4145353"/>
              <a:ext cx="2154287" cy="369332"/>
            </a:xfrm>
            <a:prstGeom prst="rect">
              <a:avLst/>
            </a:prstGeom>
            <a:noFill/>
          </p:spPr>
          <p:txBody>
            <a:bodyPr wrap="square" rtlCol="0">
              <a:spAutoFit/>
            </a:bodyPr>
            <a:lstStyle/>
            <a:p>
              <a:pPr algn="r"/>
              <a:r>
                <a:rPr lang="en-US" b="1" dirty="0">
                  <a:solidFill>
                    <a:srgbClr val="0070C0"/>
                  </a:solidFill>
                </a:rPr>
                <a:t>Blue</a:t>
              </a:r>
              <a:r>
                <a:rPr lang="en-US" dirty="0">
                  <a:solidFill>
                    <a:srgbClr val="0070C0"/>
                  </a:solidFill>
                </a:rPr>
                <a:t>: </a:t>
              </a:r>
            </a:p>
          </p:txBody>
        </p:sp>
        <p:sp>
          <p:nvSpPr>
            <p:cNvPr id="147" name="TextBox 146">
              <a:extLst>
                <a:ext uri="{FF2B5EF4-FFF2-40B4-BE49-F238E27FC236}">
                  <a16:creationId xmlns:a16="http://schemas.microsoft.com/office/drawing/2014/main" id="{7D934C5D-A58D-4A8F-B0B8-7DEBED67B316}"/>
                </a:ext>
              </a:extLst>
            </p:cNvPr>
            <p:cNvSpPr txBox="1"/>
            <p:nvPr/>
          </p:nvSpPr>
          <p:spPr>
            <a:xfrm>
              <a:off x="5266809" y="4388273"/>
              <a:ext cx="2154287" cy="369332"/>
            </a:xfrm>
            <a:prstGeom prst="rect">
              <a:avLst/>
            </a:prstGeom>
            <a:noFill/>
          </p:spPr>
          <p:txBody>
            <a:bodyPr wrap="square" rtlCol="0">
              <a:spAutoFit/>
            </a:bodyPr>
            <a:lstStyle/>
            <a:p>
              <a:pPr algn="r"/>
              <a:r>
                <a:rPr lang="en-US" dirty="0">
                  <a:solidFill>
                    <a:srgbClr val="0070C0"/>
                  </a:solidFill>
                </a:rPr>
                <a:t>clinical data</a:t>
              </a:r>
            </a:p>
          </p:txBody>
        </p:sp>
        <p:sp>
          <p:nvSpPr>
            <p:cNvPr id="148" name="TextBox 147">
              <a:extLst>
                <a:ext uri="{FF2B5EF4-FFF2-40B4-BE49-F238E27FC236}">
                  <a16:creationId xmlns:a16="http://schemas.microsoft.com/office/drawing/2014/main" id="{BCFB8D99-30C3-42CC-A0B2-373500586F1B}"/>
                </a:ext>
              </a:extLst>
            </p:cNvPr>
            <p:cNvSpPr txBox="1"/>
            <p:nvPr/>
          </p:nvSpPr>
          <p:spPr>
            <a:xfrm>
              <a:off x="5996008" y="4629704"/>
              <a:ext cx="1601595" cy="369332"/>
            </a:xfrm>
            <a:prstGeom prst="rect">
              <a:avLst/>
            </a:prstGeom>
            <a:noFill/>
          </p:spPr>
          <p:txBody>
            <a:bodyPr wrap="square" rtlCol="0">
              <a:spAutoFit/>
            </a:bodyPr>
            <a:lstStyle/>
            <a:p>
              <a:pPr algn="r"/>
              <a:r>
                <a:rPr lang="en-US" dirty="0">
                  <a:solidFill>
                    <a:srgbClr val="0070C0"/>
                  </a:solidFill>
                </a:rPr>
                <a:t>contributor</a:t>
              </a:r>
            </a:p>
          </p:txBody>
        </p:sp>
      </p:grpSp>
      <p:sp>
        <p:nvSpPr>
          <p:cNvPr id="149" name="TextBox 148">
            <a:extLst>
              <a:ext uri="{FF2B5EF4-FFF2-40B4-BE49-F238E27FC236}">
                <a16:creationId xmlns:a16="http://schemas.microsoft.com/office/drawing/2014/main" id="{D2E69B71-1B2E-43D1-8EBB-C91FD239F5F9}"/>
              </a:ext>
            </a:extLst>
          </p:cNvPr>
          <p:cNvSpPr txBox="1"/>
          <p:nvPr/>
        </p:nvSpPr>
        <p:spPr>
          <a:xfrm>
            <a:off x="7136746" y="3791817"/>
            <a:ext cx="1857623" cy="923330"/>
          </a:xfrm>
          <a:prstGeom prst="rect">
            <a:avLst/>
          </a:prstGeom>
          <a:noFill/>
        </p:spPr>
        <p:txBody>
          <a:bodyPr wrap="square" rtlCol="0">
            <a:spAutoFit/>
          </a:bodyPr>
          <a:lstStyle/>
          <a:p>
            <a:r>
              <a:rPr lang="en-US" b="1" dirty="0">
                <a:solidFill>
                  <a:schemeClr val="accent6">
                    <a:lumMod val="75000"/>
                  </a:schemeClr>
                </a:solidFill>
              </a:rPr>
              <a:t>Green</a:t>
            </a:r>
            <a:r>
              <a:rPr lang="en-US" dirty="0">
                <a:solidFill>
                  <a:schemeClr val="accent6">
                    <a:lumMod val="75000"/>
                  </a:schemeClr>
                </a:solidFill>
              </a:rPr>
              <a:t>:</a:t>
            </a:r>
          </a:p>
          <a:p>
            <a:r>
              <a:rPr lang="en-US" dirty="0">
                <a:solidFill>
                  <a:schemeClr val="accent6">
                    <a:lumMod val="75000"/>
                  </a:schemeClr>
                </a:solidFill>
              </a:rPr>
              <a:t>   Data</a:t>
            </a:r>
          </a:p>
          <a:p>
            <a:r>
              <a:rPr lang="en-US" dirty="0">
                <a:solidFill>
                  <a:schemeClr val="accent6">
                    <a:lumMod val="75000"/>
                  </a:schemeClr>
                </a:solidFill>
              </a:rPr>
              <a:t>      Consumer</a:t>
            </a:r>
          </a:p>
        </p:txBody>
      </p:sp>
      <p:pic>
        <p:nvPicPr>
          <p:cNvPr id="158" name="Picture 157">
            <a:extLst>
              <a:ext uri="{FF2B5EF4-FFF2-40B4-BE49-F238E27FC236}">
                <a16:creationId xmlns:a16="http://schemas.microsoft.com/office/drawing/2014/main" id="{9D03D8A5-72DF-4933-80ED-59A1D927634D}"/>
              </a:ext>
            </a:extLst>
          </p:cNvPr>
          <p:cNvPicPr>
            <a:picLocks noChangeAspect="1"/>
          </p:cNvPicPr>
          <p:nvPr/>
        </p:nvPicPr>
        <p:blipFill>
          <a:blip r:embed="rId4"/>
          <a:stretch>
            <a:fillRect/>
          </a:stretch>
        </p:blipFill>
        <p:spPr>
          <a:xfrm>
            <a:off x="218505" y="871790"/>
            <a:ext cx="993787" cy="845361"/>
          </a:xfrm>
          <a:prstGeom prst="rect">
            <a:avLst/>
          </a:prstGeom>
        </p:spPr>
      </p:pic>
      <p:sp>
        <p:nvSpPr>
          <p:cNvPr id="161" name="TextBox 160">
            <a:extLst>
              <a:ext uri="{FF2B5EF4-FFF2-40B4-BE49-F238E27FC236}">
                <a16:creationId xmlns:a16="http://schemas.microsoft.com/office/drawing/2014/main" id="{36D100DB-99BD-430C-9139-50B6B16301B4}"/>
              </a:ext>
            </a:extLst>
          </p:cNvPr>
          <p:cNvSpPr txBox="1"/>
          <p:nvPr/>
        </p:nvSpPr>
        <p:spPr>
          <a:xfrm>
            <a:off x="20219" y="1754614"/>
            <a:ext cx="1296823" cy="300082"/>
          </a:xfrm>
          <a:prstGeom prst="rect">
            <a:avLst/>
          </a:prstGeom>
          <a:noFill/>
        </p:spPr>
        <p:txBody>
          <a:bodyPr wrap="square" rtlCol="0">
            <a:spAutoFit/>
          </a:bodyPr>
          <a:lstStyle/>
          <a:p>
            <a:pPr algn="ctr"/>
            <a:r>
              <a:rPr lang="en-US" sz="1350" dirty="0"/>
              <a:t>NCI EVS CaDSR</a:t>
            </a:r>
          </a:p>
        </p:txBody>
      </p:sp>
      <p:sp>
        <p:nvSpPr>
          <p:cNvPr id="165" name="TextBox 164">
            <a:extLst>
              <a:ext uri="{FF2B5EF4-FFF2-40B4-BE49-F238E27FC236}">
                <a16:creationId xmlns:a16="http://schemas.microsoft.com/office/drawing/2014/main" id="{BF1A6E32-A8F8-4120-B9BC-FDFD216C4AAA}"/>
              </a:ext>
            </a:extLst>
          </p:cNvPr>
          <p:cNvSpPr txBox="1"/>
          <p:nvPr/>
        </p:nvSpPr>
        <p:spPr>
          <a:xfrm>
            <a:off x="1266938" y="1744058"/>
            <a:ext cx="1695113" cy="300082"/>
          </a:xfrm>
          <a:prstGeom prst="rect">
            <a:avLst/>
          </a:prstGeom>
          <a:noFill/>
        </p:spPr>
        <p:txBody>
          <a:bodyPr wrap="square" rtlCol="0">
            <a:spAutoFit/>
          </a:bodyPr>
          <a:lstStyle/>
          <a:p>
            <a:pPr algn="ctr"/>
            <a:r>
              <a:rPr lang="en-US" sz="1350" dirty="0"/>
              <a:t>Code Map Services</a:t>
            </a:r>
          </a:p>
        </p:txBody>
      </p:sp>
      <p:sp>
        <p:nvSpPr>
          <p:cNvPr id="11" name="Rectangle 10">
            <a:extLst>
              <a:ext uri="{FF2B5EF4-FFF2-40B4-BE49-F238E27FC236}">
                <a16:creationId xmlns:a16="http://schemas.microsoft.com/office/drawing/2014/main" id="{5A28515A-1609-41F8-89E3-240AC6FE7E7E}"/>
              </a:ext>
            </a:extLst>
          </p:cNvPr>
          <p:cNvSpPr/>
          <p:nvPr/>
        </p:nvSpPr>
        <p:spPr>
          <a:xfrm>
            <a:off x="-2284" y="849540"/>
            <a:ext cx="2826978" cy="116202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60;p58">
            <a:extLst>
              <a:ext uri="{FF2B5EF4-FFF2-40B4-BE49-F238E27FC236}">
                <a16:creationId xmlns:a16="http://schemas.microsoft.com/office/drawing/2014/main" id="{6784B161-2441-4919-B66E-0F85E4A70CAA}"/>
              </a:ext>
            </a:extLst>
          </p:cNvPr>
          <p:cNvSpPr txBox="1">
            <a:spLocks/>
          </p:cNvSpPr>
          <p:nvPr/>
        </p:nvSpPr>
        <p:spPr>
          <a:xfrm>
            <a:off x="4936" y="0"/>
            <a:ext cx="12192000" cy="788400"/>
          </a:xfrm>
          <a:prstGeom prst="rect">
            <a:avLst/>
          </a:prstGeom>
          <a:solidFill>
            <a:srgbClr val="65306C"/>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2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2700"/>
            </a:pPr>
            <a:r>
              <a:rPr lang="en-US" sz="4800" b="0" dirty="0">
                <a:solidFill>
                  <a:schemeClr val="bg1"/>
                </a:solidFill>
                <a:latin typeface="+mn-lt"/>
              </a:rPr>
              <a:t>             </a:t>
            </a:r>
            <a:r>
              <a:rPr lang="en-US" sz="3200" b="0" dirty="0">
                <a:solidFill>
                  <a:schemeClr val="bg1"/>
                </a:solidFill>
              </a:rPr>
              <a:t>Common FHIR Architecture: End to End</a:t>
            </a:r>
            <a:endParaRPr lang="en-US" sz="3600" b="0" dirty="0">
              <a:solidFill>
                <a:schemeClr val="bg1"/>
              </a:solidFill>
            </a:endParaRPr>
          </a:p>
        </p:txBody>
      </p:sp>
      <p:pic>
        <p:nvPicPr>
          <p:cNvPr id="4" name="Google Shape;461;p58">
            <a:extLst>
              <a:ext uri="{FF2B5EF4-FFF2-40B4-BE49-F238E27FC236}">
                <a16:creationId xmlns:a16="http://schemas.microsoft.com/office/drawing/2014/main" id="{836F43E6-A40E-4D66-943D-0FB0F13B35C1}"/>
              </a:ext>
            </a:extLst>
          </p:cNvPr>
          <p:cNvPicPr preferRelativeResize="0"/>
          <p:nvPr/>
        </p:nvPicPr>
        <p:blipFill rotWithShape="1">
          <a:blip r:embed="rId5">
            <a:alphaModFix/>
          </a:blip>
          <a:srcRect/>
          <a:stretch/>
        </p:blipFill>
        <p:spPr>
          <a:xfrm>
            <a:off x="-21779" y="3963"/>
            <a:ext cx="1705059" cy="780803"/>
          </a:xfrm>
          <a:prstGeom prst="rect">
            <a:avLst/>
          </a:prstGeom>
          <a:noFill/>
          <a:ln>
            <a:noFill/>
          </a:ln>
        </p:spPr>
      </p:pic>
      <p:grpSp>
        <p:nvGrpSpPr>
          <p:cNvPr id="10" name="Group 9">
            <a:extLst>
              <a:ext uri="{FF2B5EF4-FFF2-40B4-BE49-F238E27FC236}">
                <a16:creationId xmlns:a16="http://schemas.microsoft.com/office/drawing/2014/main" id="{2865138F-D2E0-46CB-A182-90D7FD0E5F8A}"/>
              </a:ext>
            </a:extLst>
          </p:cNvPr>
          <p:cNvGrpSpPr/>
          <p:nvPr/>
        </p:nvGrpSpPr>
        <p:grpSpPr>
          <a:xfrm>
            <a:off x="7513010" y="1611260"/>
            <a:ext cx="706392" cy="462801"/>
            <a:chOff x="7513010" y="1074364"/>
            <a:chExt cx="706392" cy="462801"/>
          </a:xfrm>
        </p:grpSpPr>
        <p:grpSp>
          <p:nvGrpSpPr>
            <p:cNvPr id="6" name="Group 5">
              <a:extLst>
                <a:ext uri="{FF2B5EF4-FFF2-40B4-BE49-F238E27FC236}">
                  <a16:creationId xmlns:a16="http://schemas.microsoft.com/office/drawing/2014/main" id="{5C556202-DBC0-4DE7-AE24-AF37D5414542}"/>
                </a:ext>
              </a:extLst>
            </p:cNvPr>
            <p:cNvGrpSpPr/>
            <p:nvPr/>
          </p:nvGrpSpPr>
          <p:grpSpPr>
            <a:xfrm>
              <a:off x="7513010" y="1115107"/>
              <a:ext cx="706392" cy="422058"/>
              <a:chOff x="11113535" y="871790"/>
              <a:chExt cx="706392" cy="422058"/>
            </a:xfrm>
          </p:grpSpPr>
          <p:sp>
            <p:nvSpPr>
              <p:cNvPr id="70" name="Rectangle 69">
                <a:extLst>
                  <a:ext uri="{FF2B5EF4-FFF2-40B4-BE49-F238E27FC236}">
                    <a16:creationId xmlns:a16="http://schemas.microsoft.com/office/drawing/2014/main" id="{76B54D91-94AB-4449-BCB7-2072CDB723DC}"/>
                  </a:ext>
                </a:extLst>
              </p:cNvPr>
              <p:cNvSpPr/>
              <p:nvPr/>
            </p:nvSpPr>
            <p:spPr>
              <a:xfrm>
                <a:off x="11120842" y="871790"/>
                <a:ext cx="699085" cy="422058"/>
              </a:xfrm>
              <a:prstGeom prst="rect">
                <a:avLst/>
              </a:prstGeom>
              <a:solidFill>
                <a:schemeClr val="accent6">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Isosceles Triangle 4">
                <a:extLst>
                  <a:ext uri="{FF2B5EF4-FFF2-40B4-BE49-F238E27FC236}">
                    <a16:creationId xmlns:a16="http://schemas.microsoft.com/office/drawing/2014/main" id="{E435CEA0-E065-4EBC-AB85-81AD106B4F0A}"/>
                  </a:ext>
                </a:extLst>
              </p:cNvPr>
              <p:cNvSpPr/>
              <p:nvPr/>
            </p:nvSpPr>
            <p:spPr>
              <a:xfrm>
                <a:off x="11113535" y="880179"/>
                <a:ext cx="699085" cy="405018"/>
              </a:xfrm>
              <a:prstGeom prst="triangle">
                <a:avLst>
                  <a:gd name="adj" fmla="val 0"/>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9" name="TextBox 8">
              <a:extLst>
                <a:ext uri="{FF2B5EF4-FFF2-40B4-BE49-F238E27FC236}">
                  <a16:creationId xmlns:a16="http://schemas.microsoft.com/office/drawing/2014/main" id="{6D362D22-06CD-45FB-8AB1-B99F45F72877}"/>
                </a:ext>
              </a:extLst>
            </p:cNvPr>
            <p:cNvSpPr txBox="1"/>
            <p:nvPr/>
          </p:nvSpPr>
          <p:spPr>
            <a:xfrm>
              <a:off x="7520316" y="1074364"/>
              <a:ext cx="699086" cy="461665"/>
            </a:xfrm>
            <a:prstGeom prst="rect">
              <a:avLst/>
            </a:prstGeom>
            <a:noFill/>
            <a:ln w="19050">
              <a:noFill/>
            </a:ln>
          </p:spPr>
          <p:txBody>
            <a:bodyPr wrap="square" rtlCol="0">
              <a:spAutoFit/>
            </a:bodyPr>
            <a:lstStyle/>
            <a:p>
              <a:pPr algn="ctr"/>
              <a:r>
                <a:rPr lang="en-US" sz="1200" dirty="0">
                  <a:solidFill>
                    <a:schemeClr val="bg1"/>
                  </a:solidFill>
                </a:rPr>
                <a:t>CQL Builder</a:t>
              </a:r>
            </a:p>
          </p:txBody>
        </p:sp>
      </p:grpSp>
      <p:cxnSp>
        <p:nvCxnSpPr>
          <p:cNvPr id="77" name="Connector: Elbow 76">
            <a:extLst>
              <a:ext uri="{FF2B5EF4-FFF2-40B4-BE49-F238E27FC236}">
                <a16:creationId xmlns:a16="http://schemas.microsoft.com/office/drawing/2014/main" id="{14DBA1B4-65F5-4AFC-91F0-8FA260DF8457}"/>
              </a:ext>
            </a:extLst>
          </p:cNvPr>
          <p:cNvCxnSpPr>
            <a:cxnSpLocks/>
            <a:stCxn id="3" idx="4"/>
            <a:endCxn id="82" idx="1"/>
          </p:cNvCxnSpPr>
          <p:nvPr/>
        </p:nvCxnSpPr>
        <p:spPr>
          <a:xfrm flipV="1">
            <a:off x="8861217" y="1984966"/>
            <a:ext cx="1237281" cy="1168802"/>
          </a:xfrm>
          <a:prstGeom prst="bentConnector3">
            <a:avLst>
              <a:gd name="adj1" fmla="val 48644"/>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F3DCF116-307B-4FE2-9A0D-6BC55E6C84ED}"/>
              </a:ext>
            </a:extLst>
          </p:cNvPr>
          <p:cNvSpPr/>
          <p:nvPr/>
        </p:nvSpPr>
        <p:spPr>
          <a:xfrm>
            <a:off x="10098498" y="1773937"/>
            <a:ext cx="756892" cy="4220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TBD</a:t>
            </a:r>
          </a:p>
        </p:txBody>
      </p:sp>
      <p:sp>
        <p:nvSpPr>
          <p:cNvPr id="85" name="Rectangle 84">
            <a:extLst>
              <a:ext uri="{FF2B5EF4-FFF2-40B4-BE49-F238E27FC236}">
                <a16:creationId xmlns:a16="http://schemas.microsoft.com/office/drawing/2014/main" id="{A30C6E6E-A126-450D-A299-36F22F9CF7B2}"/>
              </a:ext>
            </a:extLst>
          </p:cNvPr>
          <p:cNvSpPr/>
          <p:nvPr/>
        </p:nvSpPr>
        <p:spPr>
          <a:xfrm>
            <a:off x="10992747" y="1774063"/>
            <a:ext cx="804027" cy="42205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Pharma/</a:t>
            </a:r>
          </a:p>
          <a:p>
            <a:pPr algn="ctr"/>
            <a:r>
              <a:rPr lang="en-US" sz="1200" dirty="0">
                <a:solidFill>
                  <a:srgbClr val="0070C0"/>
                </a:solidFill>
              </a:rPr>
              <a:t>CTSA</a:t>
            </a:r>
          </a:p>
        </p:txBody>
      </p:sp>
      <p:cxnSp>
        <p:nvCxnSpPr>
          <p:cNvPr id="86" name="Straight Connector 85">
            <a:extLst>
              <a:ext uri="{FF2B5EF4-FFF2-40B4-BE49-F238E27FC236}">
                <a16:creationId xmlns:a16="http://schemas.microsoft.com/office/drawing/2014/main" id="{1E81A499-5F9C-4C7F-B845-2065E6B5AD77}"/>
              </a:ext>
            </a:extLst>
          </p:cNvPr>
          <p:cNvCxnSpPr>
            <a:cxnSpLocks/>
            <a:stCxn id="82" idx="3"/>
            <a:endCxn id="85" idx="1"/>
          </p:cNvCxnSpPr>
          <p:nvPr/>
        </p:nvCxnSpPr>
        <p:spPr>
          <a:xfrm>
            <a:off x="10855390" y="1984966"/>
            <a:ext cx="137357" cy="1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6F9B928F-DD0F-4670-B84B-F19B52FCA3D8}"/>
              </a:ext>
            </a:extLst>
          </p:cNvPr>
          <p:cNvCxnSpPr>
            <a:cxnSpLocks/>
            <a:stCxn id="3" idx="4"/>
            <a:endCxn id="24" idx="1"/>
          </p:cNvCxnSpPr>
          <p:nvPr/>
        </p:nvCxnSpPr>
        <p:spPr>
          <a:xfrm flipV="1">
            <a:off x="8861217" y="2547439"/>
            <a:ext cx="1213236" cy="606329"/>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D6187736-77EC-4CEA-9947-3BEE482C8CC7}"/>
              </a:ext>
            </a:extLst>
          </p:cNvPr>
          <p:cNvPicPr>
            <a:picLocks noChangeAspect="1"/>
          </p:cNvPicPr>
          <p:nvPr/>
        </p:nvPicPr>
        <p:blipFill>
          <a:blip r:embed="rId2"/>
          <a:stretch>
            <a:fillRect/>
          </a:stretch>
        </p:blipFill>
        <p:spPr>
          <a:xfrm>
            <a:off x="8957288" y="2956856"/>
            <a:ext cx="379398" cy="383568"/>
          </a:xfrm>
          <a:prstGeom prst="rect">
            <a:avLst/>
          </a:prstGeom>
        </p:spPr>
      </p:pic>
      <p:sp>
        <p:nvSpPr>
          <p:cNvPr id="7" name="Oval 6">
            <a:extLst>
              <a:ext uri="{FF2B5EF4-FFF2-40B4-BE49-F238E27FC236}">
                <a16:creationId xmlns:a16="http://schemas.microsoft.com/office/drawing/2014/main" id="{25042309-26AC-44E5-A884-5411A119BEA3}"/>
              </a:ext>
            </a:extLst>
          </p:cNvPr>
          <p:cNvSpPr/>
          <p:nvPr/>
        </p:nvSpPr>
        <p:spPr>
          <a:xfrm>
            <a:off x="2942195" y="1300221"/>
            <a:ext cx="2837598" cy="2599509"/>
          </a:xfrm>
          <a:prstGeom prst="ellipse">
            <a:avLst/>
          </a:prstGeom>
          <a:noFill/>
          <a:ln>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3" name="Straight Arrow Connector 82">
            <a:extLst>
              <a:ext uri="{FF2B5EF4-FFF2-40B4-BE49-F238E27FC236}">
                <a16:creationId xmlns:a16="http://schemas.microsoft.com/office/drawing/2014/main" id="{D9497092-0116-4CEF-86A4-46800199CFFC}"/>
              </a:ext>
            </a:extLst>
          </p:cNvPr>
          <p:cNvCxnSpPr>
            <a:cxnSpLocks/>
            <a:stCxn id="110" idx="3"/>
            <a:endCxn id="94" idx="2"/>
          </p:cNvCxnSpPr>
          <p:nvPr/>
        </p:nvCxnSpPr>
        <p:spPr>
          <a:xfrm>
            <a:off x="1801439" y="4110462"/>
            <a:ext cx="1470567" cy="2"/>
          </a:xfrm>
          <a:prstGeom prst="straightConnector1">
            <a:avLst/>
          </a:prstGeom>
          <a:ln w="28575">
            <a:solidFill>
              <a:schemeClr val="bg1">
                <a:lumMod val="65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479F9A5-D4BF-446B-89C6-B2C844C99996}"/>
              </a:ext>
            </a:extLst>
          </p:cNvPr>
          <p:cNvSpPr txBox="1"/>
          <p:nvPr/>
        </p:nvSpPr>
        <p:spPr>
          <a:xfrm>
            <a:off x="4102764" y="2292888"/>
            <a:ext cx="916959" cy="369332"/>
          </a:xfrm>
          <a:prstGeom prst="rect">
            <a:avLst/>
          </a:prstGeom>
          <a:noFill/>
        </p:spPr>
        <p:txBody>
          <a:bodyPr wrap="square" rtlCol="0">
            <a:spAutoFit/>
          </a:bodyPr>
          <a:lstStyle/>
          <a:p>
            <a:pPr algn="ctr"/>
            <a:r>
              <a:rPr lang="en-US" b="1" dirty="0">
                <a:solidFill>
                  <a:schemeClr val="bg1">
                    <a:lumMod val="75000"/>
                  </a:schemeClr>
                </a:solidFill>
              </a:rPr>
              <a:t>VPC</a:t>
            </a:r>
            <a:endParaRPr lang="en-US" b="1" dirty="0">
              <a:solidFill>
                <a:schemeClr val="bg1">
                  <a:lumMod val="75000"/>
                </a:schemeClr>
              </a:solidFill>
              <a:sym typeface="Wingdings" panose="05000000000000000000" pitchFamily="2" charset="2"/>
            </a:endParaRPr>
          </a:p>
        </p:txBody>
      </p:sp>
    </p:spTree>
    <p:extLst>
      <p:ext uri="{BB962C8B-B14F-4D97-AF65-F5344CB8AC3E}">
        <p14:creationId xmlns:p14="http://schemas.microsoft.com/office/powerpoint/2010/main" val="756009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78"/>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742" name="Google Shape;742;p78"/>
          <p:cNvSpPr txBox="1"/>
          <p:nvPr/>
        </p:nvSpPr>
        <p:spPr>
          <a:xfrm>
            <a:off x="0" y="615333"/>
            <a:ext cx="5393600" cy="6242400"/>
          </a:xfrm>
          <a:prstGeom prst="rect">
            <a:avLst/>
          </a:prstGeom>
          <a:solidFill>
            <a:srgbClr val="76A5AF"/>
          </a:solidFill>
          <a:ln>
            <a:noFill/>
          </a:ln>
        </p:spPr>
        <p:txBody>
          <a:bodyPr spcFirstLastPara="1" wrap="square" lIns="121900" tIns="121900" rIns="121900" bIns="121900" anchor="ctr" anchorCtr="0">
            <a:noAutofit/>
          </a:bodyPr>
          <a:lstStyle/>
          <a:p>
            <a:pPr algn="ctr"/>
            <a:r>
              <a:rPr lang="en" sz="4000" b="1">
                <a:solidFill>
                  <a:srgbClr val="F3F3F3"/>
                </a:solidFill>
                <a:latin typeface="Lato"/>
                <a:ea typeface="Lato"/>
                <a:cs typeface="Lato"/>
                <a:sym typeface="Lato"/>
              </a:rPr>
              <a:t>Thank you! </a:t>
            </a:r>
            <a:endParaRPr sz="4000" b="1">
              <a:solidFill>
                <a:srgbClr val="F3F3F3"/>
              </a:solidFill>
              <a:latin typeface="Lato"/>
              <a:ea typeface="Lato"/>
              <a:cs typeface="Lato"/>
              <a:sym typeface="Lato"/>
            </a:endParaRPr>
          </a:p>
        </p:txBody>
      </p:sp>
      <p:sp>
        <p:nvSpPr>
          <p:cNvPr id="743" name="Google Shape;743;p78"/>
          <p:cNvSpPr txBox="1"/>
          <p:nvPr/>
        </p:nvSpPr>
        <p:spPr>
          <a:xfrm>
            <a:off x="526533" y="1291600"/>
            <a:ext cx="4032400" cy="4679600"/>
          </a:xfrm>
          <a:prstGeom prst="rect">
            <a:avLst/>
          </a:prstGeom>
          <a:solidFill>
            <a:srgbClr val="76A5AF"/>
          </a:solidFill>
          <a:ln>
            <a:noFill/>
          </a:ln>
        </p:spPr>
        <p:txBody>
          <a:bodyPr spcFirstLastPara="1" wrap="square" lIns="121900" tIns="121900" rIns="121900" bIns="121900" anchor="t" anchorCtr="0">
            <a:noAutofit/>
          </a:bodyPr>
          <a:lstStyle/>
          <a:p>
            <a:endParaRPr sz="2400">
              <a:solidFill>
                <a:srgbClr val="FFFFFF"/>
              </a:solidFill>
            </a:endParaRPr>
          </a:p>
          <a:p>
            <a:endParaRPr sz="2400">
              <a:solidFill>
                <a:srgbClr val="FFFFFF"/>
              </a:solidFill>
            </a:endParaRPr>
          </a:p>
          <a:p>
            <a:endParaRPr sz="2400">
              <a:solidFill>
                <a:srgbClr val="FFFFFF"/>
              </a:solidFill>
            </a:endParaRPr>
          </a:p>
          <a:p>
            <a:endParaRPr sz="2400">
              <a:solidFill>
                <a:srgbClr val="FFFFFF"/>
              </a:solidFill>
            </a:endParaRPr>
          </a:p>
          <a:p>
            <a:endParaRPr sz="2400">
              <a:solidFill>
                <a:srgbClr val="FFFFFF"/>
              </a:solidFill>
            </a:endParaRPr>
          </a:p>
          <a:p>
            <a:pPr algn="ctr"/>
            <a:r>
              <a:rPr lang="en" sz="5333">
                <a:solidFill>
                  <a:srgbClr val="FFFFFF"/>
                </a:solidFill>
              </a:rPr>
              <a:t>Thank you!</a:t>
            </a:r>
            <a:endParaRPr sz="5333">
              <a:solidFill>
                <a:srgbClr val="FFFFFF"/>
              </a:solidFill>
            </a:endParaRPr>
          </a:p>
        </p:txBody>
      </p:sp>
      <p:pic>
        <p:nvPicPr>
          <p:cNvPr id="744" name="Google Shape;744;p78"/>
          <p:cNvPicPr preferRelativeResize="0"/>
          <p:nvPr/>
        </p:nvPicPr>
        <p:blipFill rotWithShape="1">
          <a:blip r:embed="rId4">
            <a:alphaModFix/>
          </a:blip>
          <a:srcRect l="862"/>
          <a:stretch/>
        </p:blipFill>
        <p:spPr>
          <a:xfrm>
            <a:off x="5393400" y="663034"/>
            <a:ext cx="6798600" cy="6194967"/>
          </a:xfrm>
          <a:prstGeom prst="rect">
            <a:avLst/>
          </a:prstGeom>
          <a:noFill/>
          <a:ln>
            <a:noFill/>
          </a:ln>
        </p:spPr>
      </p:pic>
      <p:pic>
        <p:nvPicPr>
          <p:cNvPr id="745" name="Google Shape;745;p78"/>
          <p:cNvPicPr preferRelativeResize="0"/>
          <p:nvPr/>
        </p:nvPicPr>
        <p:blipFill rotWithShape="1">
          <a:blip r:embed="rId5">
            <a:alphaModFix/>
          </a:blip>
          <a:srcRect r="52385"/>
          <a:stretch/>
        </p:blipFill>
        <p:spPr>
          <a:xfrm>
            <a:off x="7724300" y="2887310"/>
            <a:ext cx="1961200" cy="1889524"/>
          </a:xfrm>
          <a:prstGeom prst="rect">
            <a:avLst/>
          </a:prstGeom>
          <a:noFill/>
          <a:ln>
            <a:noFill/>
          </a:ln>
        </p:spPr>
      </p:pic>
      <p:sp>
        <p:nvSpPr>
          <p:cNvPr id="746" name="Google Shape;746;p78"/>
          <p:cNvSpPr txBox="1"/>
          <p:nvPr/>
        </p:nvSpPr>
        <p:spPr>
          <a:xfrm>
            <a:off x="-67" y="0"/>
            <a:ext cx="12192000" cy="979200"/>
          </a:xfrm>
          <a:prstGeom prst="rect">
            <a:avLst/>
          </a:prstGeom>
          <a:solidFill>
            <a:srgbClr val="434343"/>
          </a:solidFill>
          <a:ln>
            <a:noFill/>
          </a:ln>
        </p:spPr>
        <p:txBody>
          <a:bodyPr spcFirstLastPara="1" wrap="square" lIns="121900" tIns="121900" rIns="121900" bIns="121900" anchor="ctr" anchorCtr="0">
            <a:noAutofit/>
          </a:bodyPr>
          <a:lstStyle/>
          <a:p>
            <a:pPr algn="ctr">
              <a:lnSpc>
                <a:spcPct val="115000"/>
              </a:lnSpc>
              <a:buClr>
                <a:schemeClr val="dk1"/>
              </a:buClr>
              <a:buSzPts val="1100"/>
            </a:pPr>
            <a:r>
              <a:rPr lang="en" sz="3200" b="1">
                <a:solidFill>
                  <a:srgbClr val="FFFFFF"/>
                </a:solidFill>
                <a:latin typeface="Lato"/>
                <a:ea typeface="Lato"/>
                <a:cs typeface="Lato"/>
                <a:sym typeface="Lato"/>
              </a:rPr>
              <a:t>  </a:t>
            </a:r>
            <a:endParaRPr sz="3200" b="1">
              <a:solidFill>
                <a:srgbClr val="F3F3F3"/>
              </a:solidFill>
              <a:latin typeface="Lato"/>
              <a:ea typeface="Lato"/>
              <a:cs typeface="Lato"/>
              <a:sym typeface="Lato"/>
            </a:endParaRPr>
          </a:p>
        </p:txBody>
      </p:sp>
      <p:pic>
        <p:nvPicPr>
          <p:cNvPr id="747" name="Google Shape;747;p78"/>
          <p:cNvPicPr preferRelativeResize="0"/>
          <p:nvPr/>
        </p:nvPicPr>
        <p:blipFill rotWithShape="1">
          <a:blip r:embed="rId6">
            <a:alphaModFix/>
          </a:blip>
          <a:srcRect/>
          <a:stretch/>
        </p:blipFill>
        <p:spPr>
          <a:xfrm>
            <a:off x="214900" y="96597"/>
            <a:ext cx="1705059" cy="780803"/>
          </a:xfrm>
          <a:prstGeom prst="rect">
            <a:avLst/>
          </a:prstGeom>
          <a:noFill/>
          <a:ln>
            <a:noFill/>
          </a:ln>
        </p:spPr>
      </p:pic>
      <p:sp>
        <p:nvSpPr>
          <p:cNvPr id="10" name="TextBox 9">
            <a:extLst>
              <a:ext uri="{FF2B5EF4-FFF2-40B4-BE49-F238E27FC236}">
                <a16:creationId xmlns:a16="http://schemas.microsoft.com/office/drawing/2014/main" id="{1B61E994-0AFE-4158-BAEC-3398948D6010}"/>
              </a:ext>
            </a:extLst>
          </p:cNvPr>
          <p:cNvSpPr txBox="1"/>
          <p:nvPr/>
        </p:nvSpPr>
        <p:spPr>
          <a:xfrm>
            <a:off x="-798921" y="3246690"/>
            <a:ext cx="8658518"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423914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7" name="Title 1">
            <a:extLst>
              <a:ext uri="{FF2B5EF4-FFF2-40B4-BE49-F238E27FC236}">
                <a16:creationId xmlns:a16="http://schemas.microsoft.com/office/drawing/2014/main" id="{3B452B70-859F-4568-8E07-E7A102F82CF9}"/>
              </a:ext>
            </a:extLst>
          </p:cNvPr>
          <p:cNvSpPr txBox="1">
            <a:spLocks/>
          </p:cNvSpPr>
          <p:nvPr/>
        </p:nvSpPr>
        <p:spPr>
          <a:xfrm>
            <a:off x="12700" y="149210"/>
            <a:ext cx="11083367" cy="82212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lumMod val="65000"/>
                  </a:schemeClr>
                </a:solidFill>
                <a:latin typeface="+mn-lt"/>
              </a:rPr>
              <a:t>Lessons Learned</a:t>
            </a:r>
          </a:p>
        </p:txBody>
      </p:sp>
    </p:spTree>
    <p:extLst>
      <p:ext uri="{BB962C8B-B14F-4D97-AF65-F5344CB8AC3E}">
        <p14:creationId xmlns:p14="http://schemas.microsoft.com/office/powerpoint/2010/main" val="120459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b4ef03b64e_0_479"/>
          <p:cNvSpPr/>
          <p:nvPr/>
        </p:nvSpPr>
        <p:spPr>
          <a:xfrm>
            <a:off x="5074" y="4051675"/>
            <a:ext cx="12172819" cy="2808205"/>
          </a:xfrm>
          <a:prstGeom prst="rect">
            <a:avLst/>
          </a:prstGeom>
          <a:solidFill>
            <a:srgbClr val="4A7D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lang="en-US" sz="1400" b="0" i="0" u="none" strike="noStrike" cap="none" dirty="0">
              <a:solidFill>
                <a:schemeClr val="dk1"/>
              </a:solidFill>
              <a:latin typeface="Arial Narrow" panose="020B0606020202030204" pitchFamily="34" charset="0"/>
              <a:ea typeface="Arial"/>
              <a:cs typeface="Arial"/>
              <a:sym typeface="Arial"/>
            </a:endParaRPr>
          </a:p>
        </p:txBody>
      </p:sp>
      <p:sp>
        <p:nvSpPr>
          <p:cNvPr id="220" name="Google Shape;220;gb4ef03b64e_0_479"/>
          <p:cNvSpPr/>
          <p:nvPr/>
        </p:nvSpPr>
        <p:spPr>
          <a:xfrm>
            <a:off x="5075" y="75"/>
            <a:ext cx="12180831" cy="4051500"/>
          </a:xfrm>
          <a:prstGeom prst="rect">
            <a:avLst/>
          </a:prstGeom>
          <a:solidFill>
            <a:srgbClr val="ADCF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sp>
        <p:nvSpPr>
          <p:cNvPr id="221" name="Google Shape;221;gb4ef03b64e_0_479"/>
          <p:cNvSpPr/>
          <p:nvPr/>
        </p:nvSpPr>
        <p:spPr>
          <a:xfrm>
            <a:off x="5074" y="3581274"/>
            <a:ext cx="12172819" cy="470400"/>
          </a:xfrm>
          <a:prstGeom prst="rect">
            <a:avLst/>
          </a:prstGeom>
          <a:solidFill>
            <a:srgbClr val="80AC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lang="en-US" sz="1600" b="0" i="0" u="none" strike="noStrike" cap="none">
              <a:solidFill>
                <a:schemeClr val="dk1"/>
              </a:solidFill>
              <a:latin typeface="Arial"/>
              <a:ea typeface="Arial"/>
              <a:cs typeface="Arial"/>
              <a:sym typeface="Arial"/>
            </a:endParaRPr>
          </a:p>
        </p:txBody>
      </p:sp>
      <p:cxnSp>
        <p:nvCxnSpPr>
          <p:cNvPr id="222" name="Google Shape;222;gb4ef03b64e_0_479"/>
          <p:cNvCxnSpPr/>
          <p:nvPr/>
        </p:nvCxnSpPr>
        <p:spPr>
          <a:xfrm rot="10800000" flipH="1">
            <a:off x="0" y="72"/>
            <a:ext cx="12192000" cy="3626700"/>
          </a:xfrm>
          <a:prstGeom prst="curvedConnector3">
            <a:avLst>
              <a:gd name="adj1" fmla="val 36310"/>
            </a:avLst>
          </a:prstGeom>
          <a:noFill/>
          <a:ln w="76200" cap="flat" cmpd="sng">
            <a:solidFill>
              <a:srgbClr val="44546A"/>
            </a:solidFill>
            <a:prstDash val="solid"/>
            <a:miter lim="800000"/>
            <a:headEnd type="none" w="sm" len="sm"/>
            <a:tailEnd type="none" w="sm" len="sm"/>
          </a:ln>
        </p:spPr>
      </p:cxnSp>
      <p:cxnSp>
        <p:nvCxnSpPr>
          <p:cNvPr id="223" name="Google Shape;223;gb4ef03b64e_0_479"/>
          <p:cNvCxnSpPr>
            <a:cxnSpLocks/>
          </p:cNvCxnSpPr>
          <p:nvPr/>
        </p:nvCxnSpPr>
        <p:spPr>
          <a:xfrm rot="10800000" flipH="1">
            <a:off x="0" y="1299374"/>
            <a:ext cx="12192000" cy="2327400"/>
          </a:xfrm>
          <a:prstGeom prst="curvedConnector3">
            <a:avLst>
              <a:gd name="adj1" fmla="val 44211"/>
            </a:avLst>
          </a:prstGeom>
          <a:noFill/>
          <a:ln w="76200" cap="flat" cmpd="sng">
            <a:solidFill>
              <a:srgbClr val="44546A"/>
            </a:solidFill>
            <a:prstDash val="solid"/>
            <a:miter lim="800000"/>
            <a:headEnd type="none" w="sm" len="sm"/>
            <a:tailEnd type="none" w="sm" len="sm"/>
          </a:ln>
        </p:spPr>
      </p:cxnSp>
      <p:cxnSp>
        <p:nvCxnSpPr>
          <p:cNvPr id="224" name="Google Shape;224;gb4ef03b64e_0_479"/>
          <p:cNvCxnSpPr>
            <a:cxnSpLocks/>
          </p:cNvCxnSpPr>
          <p:nvPr/>
        </p:nvCxnSpPr>
        <p:spPr>
          <a:xfrm flipV="1">
            <a:off x="14106" y="566133"/>
            <a:ext cx="12172819" cy="3060640"/>
          </a:xfrm>
          <a:prstGeom prst="curvedConnector3">
            <a:avLst>
              <a:gd name="adj1" fmla="val 38136"/>
            </a:avLst>
          </a:prstGeom>
          <a:noFill/>
          <a:ln w="28575" cap="flat" cmpd="sng">
            <a:solidFill>
              <a:srgbClr val="4D8493"/>
            </a:solidFill>
            <a:prstDash val="solid"/>
            <a:miter lim="800000"/>
            <a:headEnd type="none" w="sm" len="sm"/>
            <a:tailEnd type="none" w="sm" len="sm"/>
          </a:ln>
        </p:spPr>
      </p:cxnSp>
      <p:sp>
        <p:nvSpPr>
          <p:cNvPr id="233" name="Google Shape;233;gb4ef03b64e_0_479"/>
          <p:cNvSpPr/>
          <p:nvPr/>
        </p:nvSpPr>
        <p:spPr>
          <a:xfrm>
            <a:off x="62450" y="3698681"/>
            <a:ext cx="765480" cy="186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i="0" u="none" strike="noStrike" cap="none">
                <a:solidFill>
                  <a:srgbClr val="FFFFFF"/>
                </a:solidFill>
                <a:latin typeface="Calibri"/>
                <a:ea typeface="Calibri"/>
                <a:cs typeface="Calibri"/>
                <a:sym typeface="Calibri"/>
              </a:rPr>
              <a:t>April</a:t>
            </a:r>
            <a:endParaRPr b="1">
              <a:solidFill>
                <a:srgbClr val="FFFFFF"/>
              </a:solidFill>
            </a:endParaRPr>
          </a:p>
        </p:txBody>
      </p:sp>
      <p:sp>
        <p:nvSpPr>
          <p:cNvPr id="235" name="Google Shape;235;gb4ef03b64e_0_479"/>
          <p:cNvSpPr/>
          <p:nvPr/>
        </p:nvSpPr>
        <p:spPr>
          <a:xfrm>
            <a:off x="1074351" y="3699187"/>
            <a:ext cx="1108056" cy="23948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June</a:t>
            </a:r>
            <a:endParaRPr sz="2000" b="1" dirty="0">
              <a:solidFill>
                <a:srgbClr val="FFFFFF"/>
              </a:solidFill>
            </a:endParaRPr>
          </a:p>
        </p:txBody>
      </p:sp>
      <p:sp>
        <p:nvSpPr>
          <p:cNvPr id="236" name="Google Shape;236;gb4ef03b64e_0_479"/>
          <p:cNvSpPr/>
          <p:nvPr/>
        </p:nvSpPr>
        <p:spPr>
          <a:xfrm>
            <a:off x="2285046" y="3707734"/>
            <a:ext cx="1073269" cy="20590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July</a:t>
            </a:r>
            <a:endParaRPr sz="2000" b="1" dirty="0">
              <a:solidFill>
                <a:srgbClr val="FFFFFF"/>
              </a:solidFill>
            </a:endParaRPr>
          </a:p>
        </p:txBody>
      </p:sp>
      <p:sp>
        <p:nvSpPr>
          <p:cNvPr id="238" name="Google Shape;238;gb4ef03b64e_0_479"/>
          <p:cNvSpPr/>
          <p:nvPr/>
        </p:nvSpPr>
        <p:spPr>
          <a:xfrm>
            <a:off x="3455357" y="3673304"/>
            <a:ext cx="1124560" cy="22133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Sept</a:t>
            </a:r>
            <a:endParaRPr sz="2000" b="1" dirty="0">
              <a:solidFill>
                <a:srgbClr val="FFFFFF"/>
              </a:solidFill>
            </a:endParaRPr>
          </a:p>
        </p:txBody>
      </p:sp>
      <p:sp>
        <p:nvSpPr>
          <p:cNvPr id="239" name="Google Shape;239;gb4ef03b64e_0_479"/>
          <p:cNvSpPr/>
          <p:nvPr/>
        </p:nvSpPr>
        <p:spPr>
          <a:xfrm>
            <a:off x="4815141" y="3707734"/>
            <a:ext cx="1065191" cy="20590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Oct</a:t>
            </a:r>
            <a:endParaRPr sz="2000" b="1" dirty="0">
              <a:solidFill>
                <a:srgbClr val="FFFFFF"/>
              </a:solidFill>
            </a:endParaRPr>
          </a:p>
        </p:txBody>
      </p:sp>
      <p:sp>
        <p:nvSpPr>
          <p:cNvPr id="241" name="Google Shape;241;gb4ef03b64e_0_479"/>
          <p:cNvSpPr/>
          <p:nvPr/>
        </p:nvSpPr>
        <p:spPr>
          <a:xfrm>
            <a:off x="6131175" y="3707734"/>
            <a:ext cx="1055390" cy="21595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Dec</a:t>
            </a:r>
            <a:endParaRPr sz="2000" b="1" dirty="0">
              <a:solidFill>
                <a:srgbClr val="FFFFFF"/>
              </a:solidFill>
            </a:endParaRPr>
          </a:p>
        </p:txBody>
      </p:sp>
      <p:sp>
        <p:nvSpPr>
          <p:cNvPr id="242" name="Google Shape;242;gb4ef03b64e_0_479"/>
          <p:cNvSpPr/>
          <p:nvPr/>
        </p:nvSpPr>
        <p:spPr>
          <a:xfrm>
            <a:off x="7494213" y="3699082"/>
            <a:ext cx="1018906" cy="22460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Jan</a:t>
            </a:r>
            <a:endParaRPr sz="2000" b="1" dirty="0">
              <a:solidFill>
                <a:srgbClr val="FFFFFF"/>
              </a:solidFill>
            </a:endParaRPr>
          </a:p>
        </p:txBody>
      </p:sp>
      <p:sp>
        <p:nvSpPr>
          <p:cNvPr id="244" name="Google Shape;244;gb4ef03b64e_0_479"/>
          <p:cNvSpPr/>
          <p:nvPr/>
        </p:nvSpPr>
        <p:spPr>
          <a:xfrm>
            <a:off x="1739811" y="3241210"/>
            <a:ext cx="251100" cy="2553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dk1"/>
              </a:solidFill>
              <a:latin typeface="Calibri"/>
              <a:ea typeface="Calibri"/>
              <a:cs typeface="Calibri"/>
              <a:sym typeface="Calibri"/>
            </a:endParaRPr>
          </a:p>
        </p:txBody>
      </p:sp>
      <p:sp>
        <p:nvSpPr>
          <p:cNvPr id="245" name="Google Shape;245;gb4ef03b64e_0_479"/>
          <p:cNvSpPr txBox="1"/>
          <p:nvPr/>
        </p:nvSpPr>
        <p:spPr>
          <a:xfrm>
            <a:off x="1255207" y="2970871"/>
            <a:ext cx="982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latin typeface="Calibri"/>
                <a:ea typeface="Calibri"/>
                <a:cs typeface="Calibri"/>
                <a:sym typeface="Calibri"/>
              </a:rPr>
              <a:t>200</a:t>
            </a:r>
            <a:endParaRPr dirty="0"/>
          </a:p>
        </p:txBody>
      </p:sp>
      <p:sp>
        <p:nvSpPr>
          <p:cNvPr id="246" name="Google Shape;246;gb4ef03b64e_0_479"/>
          <p:cNvSpPr/>
          <p:nvPr/>
        </p:nvSpPr>
        <p:spPr>
          <a:xfrm>
            <a:off x="4335795" y="2204107"/>
            <a:ext cx="371700" cy="3693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dk1"/>
              </a:solidFill>
              <a:latin typeface="Calibri"/>
              <a:ea typeface="Calibri"/>
              <a:cs typeface="Calibri"/>
              <a:sym typeface="Calibri"/>
            </a:endParaRPr>
          </a:p>
        </p:txBody>
      </p:sp>
      <p:sp>
        <p:nvSpPr>
          <p:cNvPr id="247" name="Google Shape;247;gb4ef03b64e_0_479"/>
          <p:cNvSpPr txBox="1"/>
          <p:nvPr/>
        </p:nvSpPr>
        <p:spPr>
          <a:xfrm>
            <a:off x="3814536" y="2523390"/>
            <a:ext cx="982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latin typeface="Calibri"/>
                <a:ea typeface="Calibri"/>
                <a:cs typeface="Calibri"/>
                <a:sym typeface="Calibri"/>
              </a:rPr>
              <a:t>500K</a:t>
            </a:r>
            <a:endParaRPr dirty="0"/>
          </a:p>
        </p:txBody>
      </p:sp>
      <p:sp>
        <p:nvSpPr>
          <p:cNvPr id="250" name="Google Shape;250;gb4ef03b64e_0_479"/>
          <p:cNvSpPr/>
          <p:nvPr/>
        </p:nvSpPr>
        <p:spPr>
          <a:xfrm>
            <a:off x="4991804" y="1252690"/>
            <a:ext cx="576600" cy="572100"/>
          </a:xfrm>
          <a:prstGeom prst="ellipse">
            <a:avLst/>
          </a:prstGeom>
          <a:solidFill>
            <a:schemeClr val="l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dk1"/>
              </a:solidFill>
              <a:latin typeface="Calibri"/>
              <a:ea typeface="Calibri"/>
              <a:cs typeface="Calibri"/>
              <a:sym typeface="Calibri"/>
            </a:endParaRPr>
          </a:p>
        </p:txBody>
      </p:sp>
      <p:sp>
        <p:nvSpPr>
          <p:cNvPr id="251" name="Google Shape;251;gb4ef03b64e_0_479"/>
          <p:cNvSpPr txBox="1"/>
          <p:nvPr/>
        </p:nvSpPr>
        <p:spPr>
          <a:xfrm>
            <a:off x="5075" y="-1"/>
            <a:ext cx="3736415" cy="675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i="0" u="none" strike="noStrike" cap="none" dirty="0">
                <a:solidFill>
                  <a:schemeClr val="lt1"/>
                </a:solidFill>
                <a:latin typeface="Calibri"/>
                <a:ea typeface="Calibri"/>
                <a:cs typeface="Calibri"/>
                <a:sym typeface="Calibri"/>
              </a:rPr>
              <a:t>N3C Timeline</a:t>
            </a:r>
            <a:endParaRPr sz="2400" dirty="0"/>
          </a:p>
        </p:txBody>
      </p:sp>
      <p:sp>
        <p:nvSpPr>
          <p:cNvPr id="252" name="Google Shape;252;gb4ef03b64e_0_479"/>
          <p:cNvSpPr txBox="1"/>
          <p:nvPr/>
        </p:nvSpPr>
        <p:spPr>
          <a:xfrm>
            <a:off x="4790455" y="1363942"/>
            <a:ext cx="982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latin typeface="Calibri"/>
                <a:ea typeface="Calibri"/>
                <a:cs typeface="Calibri"/>
                <a:sym typeface="Calibri"/>
              </a:rPr>
              <a:t>1M</a:t>
            </a:r>
            <a:endParaRPr dirty="0"/>
          </a:p>
        </p:txBody>
      </p:sp>
      <p:sp>
        <p:nvSpPr>
          <p:cNvPr id="253" name="Google Shape;253;gb4ef03b64e_0_479"/>
          <p:cNvSpPr txBox="1"/>
          <p:nvPr/>
        </p:nvSpPr>
        <p:spPr>
          <a:xfrm>
            <a:off x="0" y="4046296"/>
            <a:ext cx="1167525" cy="27990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panose="020B0604020202020204" pitchFamily="34" charset="0"/>
                <a:sym typeface="Arial Narrow"/>
              </a:rPr>
              <a:t>Kick off</a:t>
            </a:r>
            <a:endParaRPr sz="12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panose="020B0604020202020204" pitchFamily="34" charset="0"/>
                <a:sym typeface="Arial Narrow"/>
              </a:rPr>
              <a:t>DTA Done</a:t>
            </a: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lvl="0" indent="0" algn="ctr" rtl="0">
              <a:spcBef>
                <a:spcPts val="0"/>
              </a:spcBef>
              <a:spcAft>
                <a:spcPts val="0"/>
              </a:spcAft>
              <a:buClr>
                <a:schemeClr val="dk1"/>
              </a:buClr>
              <a:buFont typeface="Arial"/>
              <a:buNone/>
            </a:pP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panose="020B0604020202020204" pitchFamily="34" charset="0"/>
                <a:sym typeface="Arial Narrow"/>
              </a:rPr>
              <a:t>IRB JHU</a:t>
            </a: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panose="020B0604020202020204" pitchFamily="34" charset="0"/>
                <a:sym typeface="Arial Narrow"/>
              </a:rPr>
              <a:t>G-Suite</a:t>
            </a: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p:txBody>
      </p:sp>
      <p:sp>
        <p:nvSpPr>
          <p:cNvPr id="255" name="Google Shape;255;gb4ef03b64e_0_479"/>
          <p:cNvSpPr txBox="1"/>
          <p:nvPr/>
        </p:nvSpPr>
        <p:spPr>
          <a:xfrm>
            <a:off x="1074351" y="4046296"/>
            <a:ext cx="1168343" cy="2822692"/>
          </a:xfrm>
          <a:prstGeom prst="rect">
            <a:avLst/>
          </a:prstGeom>
          <a:solidFill>
            <a:srgbClr val="80ACB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panose="020B0604020202020204" pitchFamily="34" charset="0"/>
                <a:sym typeface="Arial Narrow"/>
              </a:rPr>
              <a:t>17 DTAs</a:t>
            </a:r>
            <a:endParaRPr sz="12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panose="020B0604020202020204" pitchFamily="34" charset="0"/>
                <a:sym typeface="Arial Narrow"/>
              </a:rPr>
              <a:t>Phenotype 1.0</a:t>
            </a: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panose="020B0604020202020204" pitchFamily="34" charset="0"/>
                <a:sym typeface="Arial Narrow"/>
              </a:rPr>
              <a:t>DUA Complete</a:t>
            </a: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panose="020B0604020202020204" pitchFamily="34" charset="0"/>
                <a:sym typeface="Arial Narrow"/>
              </a:rPr>
              <a:t>CDMs Mapped</a:t>
            </a:r>
            <a:endParaRPr sz="1400" dirty="0">
              <a:solidFill>
                <a:srgbClr val="FFFFFF"/>
              </a:solidFill>
              <a:latin typeface="Arial Narrow" panose="020B0606020202030204" pitchFamily="34" charset="0"/>
              <a:ea typeface="Arial Narrow"/>
              <a:cs typeface="Arial" panose="020B0604020202020204" pitchFamily="34" charset="0"/>
              <a:sym typeface="Arial Narrow"/>
            </a:endParaRPr>
          </a:p>
        </p:txBody>
      </p:sp>
      <p:sp>
        <p:nvSpPr>
          <p:cNvPr id="256" name="Google Shape;256;gb4ef03b64e_0_479"/>
          <p:cNvSpPr txBox="1"/>
          <p:nvPr/>
        </p:nvSpPr>
        <p:spPr>
          <a:xfrm>
            <a:off x="2231133" y="4046296"/>
            <a:ext cx="1283029" cy="275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43 DTAs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4 DUAs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COC Complete</a:t>
            </a: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1</a:t>
            </a:r>
            <a:r>
              <a:rPr lang="en-US" sz="1400" baseline="30000" dirty="0">
                <a:solidFill>
                  <a:srgbClr val="FFFFFF"/>
                </a:solidFill>
                <a:latin typeface="Arial Narrow" panose="020B0606020202030204" pitchFamily="34" charset="0"/>
                <a:ea typeface="Arial Narrow"/>
                <a:cs typeface="Arial Narrow"/>
                <a:sym typeface="Arial Narrow"/>
              </a:rPr>
              <a:t>st </a:t>
            </a:r>
            <a:r>
              <a:rPr lang="en-US" sz="1400" dirty="0">
                <a:solidFill>
                  <a:srgbClr val="FFFFFF"/>
                </a:solidFill>
                <a:latin typeface="Arial Narrow" panose="020B0606020202030204" pitchFamily="34" charset="0"/>
                <a:ea typeface="Arial Narrow"/>
                <a:cs typeface="Arial Narrow"/>
                <a:sym typeface="Arial Narrow"/>
              </a:rPr>
              <a:t>Manuscript</a:t>
            </a: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Domain Teams</a:t>
            </a:r>
          </a:p>
        </p:txBody>
      </p:sp>
      <p:sp>
        <p:nvSpPr>
          <p:cNvPr id="258" name="Google Shape;258;gb4ef03b64e_0_479"/>
          <p:cNvSpPr txBox="1"/>
          <p:nvPr/>
        </p:nvSpPr>
        <p:spPr>
          <a:xfrm>
            <a:off x="3395175" y="4046296"/>
            <a:ext cx="1302065" cy="2822692"/>
          </a:xfrm>
          <a:prstGeom prst="rect">
            <a:avLst/>
          </a:prstGeom>
          <a:solidFill>
            <a:srgbClr val="80ACB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59 DTAs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88 DUAs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30 DURs</a:t>
            </a:r>
            <a:endParaRP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200" dirty="0">
                <a:solidFill>
                  <a:schemeClr val="lt1"/>
                </a:solidFill>
                <a:latin typeface="Arial Narrow" panose="020B0606020202030204" pitchFamily="34" charset="0"/>
                <a:ea typeface="Arial Narrow"/>
                <a:cs typeface="Arial Narrow"/>
                <a:sym typeface="Arial Narrow"/>
              </a:rPr>
              <a:t>12 Sites Avail</a:t>
            </a:r>
            <a:r>
              <a:rPr lang="en-US" sz="1400" dirty="0">
                <a:solidFill>
                  <a:schemeClr val="lt1"/>
                </a:solidFill>
                <a:latin typeface="Arial Narrow" panose="020B0606020202030204" pitchFamily="34" charset="0"/>
                <a:ea typeface="Arial Narrow"/>
                <a:cs typeface="Arial Narrow"/>
                <a:sym typeface="Arial Narrow"/>
              </a:rPr>
              <a:t>.</a:t>
            </a: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DAC Charter</a:t>
            </a: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Initial Training NIH IRB</a:t>
            </a: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Support Desk</a:t>
            </a: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lang="en-US"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Harm/QA Comp.</a:t>
            </a:r>
            <a:endParaRPr sz="1400" dirty="0">
              <a:solidFill>
                <a:srgbClr val="FFFFFF"/>
              </a:solidFill>
              <a:latin typeface="Arial Narrow" panose="020B0606020202030204" pitchFamily="34" charset="0"/>
              <a:ea typeface="Arial Narrow"/>
              <a:cs typeface="Arial Narrow"/>
              <a:sym typeface="Arial Narrow"/>
            </a:endParaRPr>
          </a:p>
        </p:txBody>
      </p:sp>
      <p:sp>
        <p:nvSpPr>
          <p:cNvPr id="259" name="Google Shape;259;gb4ef03b64e_0_479"/>
          <p:cNvSpPr txBox="1"/>
          <p:nvPr/>
        </p:nvSpPr>
        <p:spPr>
          <a:xfrm>
            <a:off x="4724689" y="4046296"/>
            <a:ext cx="1302064" cy="27921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69 DTAs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116 DUAs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67 DURs</a:t>
            </a:r>
            <a:endParaRP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200" dirty="0">
                <a:solidFill>
                  <a:schemeClr val="lt1"/>
                </a:solidFill>
                <a:latin typeface="Arial Narrow" panose="020B0606020202030204" pitchFamily="34" charset="0"/>
                <a:ea typeface="Arial Narrow"/>
                <a:cs typeface="Arial Narrow"/>
                <a:sym typeface="Arial Narrow"/>
              </a:rPr>
              <a:t>25 Sites Avail.</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Synthetic Avail</a:t>
            </a:r>
            <a:endParaRPr sz="1400" dirty="0">
              <a:solidFill>
                <a:srgbClr val="FFFFFF"/>
              </a:solidFill>
              <a:latin typeface="Arial Narrow" panose="020B0606020202030204" pitchFamily="34" charset="0"/>
              <a:ea typeface="Arial Narrow"/>
              <a:cs typeface="Arial Narrow"/>
              <a:sym typeface="Arial Narrow"/>
            </a:endParaRPr>
          </a:p>
        </p:txBody>
      </p:sp>
      <p:sp>
        <p:nvSpPr>
          <p:cNvPr id="261" name="Google Shape;261;gb4ef03b64e_0_479"/>
          <p:cNvSpPr txBox="1"/>
          <p:nvPr/>
        </p:nvSpPr>
        <p:spPr>
          <a:xfrm>
            <a:off x="6018345" y="4046296"/>
            <a:ext cx="1351833" cy="2811704"/>
          </a:xfrm>
          <a:prstGeom prst="rect">
            <a:avLst/>
          </a:prstGeom>
          <a:solidFill>
            <a:srgbClr val="80ACB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 75 DTAs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139 DUAs</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140 DURs</a:t>
            </a:r>
            <a:endParaRP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200" dirty="0">
                <a:solidFill>
                  <a:schemeClr val="lt1"/>
                </a:solidFill>
                <a:latin typeface="Arial Narrow" panose="020B0606020202030204" pitchFamily="34" charset="0"/>
                <a:ea typeface="Arial Narrow"/>
                <a:cs typeface="Arial Narrow"/>
                <a:sym typeface="Arial Narrow"/>
              </a:rPr>
              <a:t>38 Sites Avail.</a:t>
            </a:r>
            <a:endParaRP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PPRL Contract</a:t>
            </a: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200 Know. </a:t>
            </a:r>
            <a:r>
              <a:rPr lang="en-US" sz="1400" dirty="0" err="1">
                <a:solidFill>
                  <a:schemeClr val="lt1"/>
                </a:solidFill>
                <a:latin typeface="Arial Narrow" panose="020B0606020202030204" pitchFamily="34" charset="0"/>
                <a:ea typeface="Arial Narrow"/>
                <a:cs typeface="Arial Narrow"/>
                <a:sym typeface="Arial Narrow"/>
              </a:rPr>
              <a:t>Objts</a:t>
            </a: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1</a:t>
            </a:r>
            <a:r>
              <a:rPr lang="en-US" sz="1400" baseline="30000" dirty="0">
                <a:solidFill>
                  <a:schemeClr val="lt1"/>
                </a:solidFill>
                <a:latin typeface="Arial Narrow" panose="020B0606020202030204" pitchFamily="34" charset="0"/>
                <a:ea typeface="Arial Narrow"/>
                <a:cs typeface="Arial Narrow"/>
                <a:sym typeface="Arial Narrow"/>
              </a:rPr>
              <a:t>st</a:t>
            </a:r>
            <a:r>
              <a:rPr lang="en-US" sz="1400" dirty="0">
                <a:solidFill>
                  <a:schemeClr val="lt1"/>
                </a:solidFill>
                <a:latin typeface="Arial Narrow" panose="020B0606020202030204" pitchFamily="34" charset="0"/>
                <a:ea typeface="Arial Narrow"/>
                <a:cs typeface="Arial Narrow"/>
                <a:sym typeface="Arial Narrow"/>
              </a:rPr>
              <a:t> </a:t>
            </a:r>
            <a:r>
              <a:rPr lang="en-US" sz="1400" dirty="0" err="1">
                <a:solidFill>
                  <a:schemeClr val="lt1"/>
                </a:solidFill>
                <a:latin typeface="Arial Narrow" panose="020B0606020202030204" pitchFamily="34" charset="0"/>
                <a:ea typeface="Arial Narrow"/>
                <a:cs typeface="Arial Narrow"/>
                <a:sym typeface="Arial Narrow"/>
              </a:rPr>
              <a:t>IDeA</a:t>
            </a:r>
            <a:r>
              <a:rPr lang="en-US" sz="1400" dirty="0">
                <a:solidFill>
                  <a:schemeClr val="lt1"/>
                </a:solidFill>
                <a:latin typeface="Arial Narrow" panose="020B0606020202030204" pitchFamily="34" charset="0"/>
                <a:ea typeface="Arial Narrow"/>
                <a:cs typeface="Arial Narrow"/>
                <a:sym typeface="Arial Narrow"/>
              </a:rPr>
              <a:t> CTR</a:t>
            </a:r>
          </a:p>
          <a:p>
            <a:pPr marL="0" lvl="0" indent="0" algn="ctr" rtl="0">
              <a:spcBef>
                <a:spcPts val="0"/>
              </a:spcBef>
              <a:spcAft>
                <a:spcPts val="0"/>
              </a:spcAft>
              <a:buClr>
                <a:schemeClr val="dk1"/>
              </a:buClr>
              <a:buFont typeface="Arial"/>
              <a:buNone/>
            </a:pPr>
            <a:endParaRPr sz="1400" dirty="0">
              <a:solidFill>
                <a:schemeClr val="lt1"/>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Knowledge Store</a:t>
            </a:r>
          </a:p>
          <a:p>
            <a:pPr marL="0" marR="0" lvl="0" indent="0" algn="ctr" rtl="0">
              <a:spcBef>
                <a:spcPts val="0"/>
              </a:spcBef>
              <a:spcAft>
                <a:spcPts val="0"/>
              </a:spcAft>
              <a:buNone/>
            </a:pPr>
            <a:endParaRPr sz="14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400" dirty="0">
                <a:solidFill>
                  <a:srgbClr val="FFFFFF"/>
                </a:solidFill>
                <a:latin typeface="Arial Narrow" panose="020B0606020202030204" pitchFamily="34" charset="0"/>
                <a:ea typeface="Arial Narrow"/>
                <a:cs typeface="Arial Narrow"/>
                <a:sym typeface="Arial Narrow"/>
              </a:rPr>
              <a:t>Cohort Paper</a:t>
            </a:r>
            <a:endParaRPr sz="1400" dirty="0">
              <a:solidFill>
                <a:srgbClr val="FFFFFF"/>
              </a:solidFill>
              <a:latin typeface="Arial Narrow" panose="020B0606020202030204" pitchFamily="34" charset="0"/>
              <a:ea typeface="Arial Narrow"/>
              <a:cs typeface="Arial Narrow"/>
              <a:sym typeface="Arial Narrow"/>
            </a:endParaRPr>
          </a:p>
        </p:txBody>
      </p:sp>
      <p:sp>
        <p:nvSpPr>
          <p:cNvPr id="262" name="Google Shape;262;gb4ef03b64e_0_479"/>
          <p:cNvSpPr/>
          <p:nvPr/>
        </p:nvSpPr>
        <p:spPr>
          <a:xfrm>
            <a:off x="6043310" y="576974"/>
            <a:ext cx="1211700" cy="12003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dk1"/>
              </a:solidFill>
              <a:latin typeface="Calibri"/>
              <a:ea typeface="Calibri"/>
              <a:cs typeface="Calibri"/>
              <a:sym typeface="Calibri"/>
            </a:endParaRPr>
          </a:p>
        </p:txBody>
      </p:sp>
      <p:sp>
        <p:nvSpPr>
          <p:cNvPr id="263" name="Google Shape;263;gb4ef03b64e_0_479"/>
          <p:cNvSpPr txBox="1"/>
          <p:nvPr/>
        </p:nvSpPr>
        <p:spPr>
          <a:xfrm>
            <a:off x="6183777" y="903872"/>
            <a:ext cx="9828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900" b="1" dirty="0">
                <a:latin typeface="Calibri"/>
                <a:ea typeface="Calibri"/>
                <a:cs typeface="Calibri"/>
                <a:sym typeface="Calibri"/>
              </a:rPr>
              <a:t>2.6M</a:t>
            </a:r>
            <a:endParaRPr sz="2900" dirty="0"/>
          </a:p>
        </p:txBody>
      </p:sp>
      <p:sp>
        <p:nvSpPr>
          <p:cNvPr id="48" name="TextBox 47">
            <a:extLst>
              <a:ext uri="{FF2B5EF4-FFF2-40B4-BE49-F238E27FC236}">
                <a16:creationId xmlns:a16="http://schemas.microsoft.com/office/drawing/2014/main" id="{D6D750D3-8A2D-4CAA-A09E-6BD780290F4A}"/>
              </a:ext>
            </a:extLst>
          </p:cNvPr>
          <p:cNvSpPr txBox="1"/>
          <p:nvPr/>
        </p:nvSpPr>
        <p:spPr>
          <a:xfrm>
            <a:off x="7425960" y="4046296"/>
            <a:ext cx="1288205" cy="2769989"/>
          </a:xfrm>
          <a:prstGeom prst="rect">
            <a:avLst/>
          </a:prstGeom>
          <a:noFill/>
        </p:spPr>
        <p:txBody>
          <a:bodyPr wrap="square">
            <a:spAutoFit/>
          </a:bodyPr>
          <a:lstStyle/>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 78 </a:t>
            </a:r>
            <a:r>
              <a:rPr lang="fr-FR" sz="1200" dirty="0" err="1">
                <a:solidFill>
                  <a:srgbClr val="FFFFFF"/>
                </a:solidFill>
                <a:latin typeface="Arial Narrow" panose="020B0606020202030204" pitchFamily="34" charset="0"/>
                <a:ea typeface="Arial Narrow"/>
                <a:cs typeface="Arial Narrow"/>
                <a:sym typeface="Arial Narrow"/>
              </a:rPr>
              <a:t>DTAs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141 </a:t>
            </a:r>
            <a:r>
              <a:rPr lang="fr-FR" sz="1200" dirty="0" err="1">
                <a:solidFill>
                  <a:srgbClr val="FFFFFF"/>
                </a:solidFill>
                <a:latin typeface="Arial Narrow" panose="020B0606020202030204" pitchFamily="34" charset="0"/>
                <a:ea typeface="Arial Narrow"/>
                <a:cs typeface="Arial Narrow"/>
                <a:sym typeface="Arial Narrow"/>
              </a:rPr>
              <a:t>DUAs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181 </a:t>
            </a:r>
            <a:r>
              <a:rPr lang="fr-FR" sz="1200" dirty="0" err="1">
                <a:solidFill>
                  <a:srgbClr val="FFFFFF"/>
                </a:solidFill>
                <a:latin typeface="Arial Narrow" panose="020B0606020202030204" pitchFamily="34" charset="0"/>
                <a:ea typeface="Arial Narrow"/>
                <a:cs typeface="Arial Narrow"/>
                <a:sym typeface="Arial Narrow"/>
              </a:rPr>
              <a:t>DURs</a:t>
            </a:r>
            <a:endParaRPr lang="fr-F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fr-FR" sz="1200" dirty="0">
                <a:solidFill>
                  <a:schemeClr val="lt1"/>
                </a:solidFill>
                <a:latin typeface="Arial Narrow" panose="020B0606020202030204" pitchFamily="34" charset="0"/>
                <a:ea typeface="Arial Narrow"/>
                <a:cs typeface="Arial Narrow"/>
                <a:sym typeface="Arial Narrow"/>
              </a:rPr>
              <a:t>39 Sites </a:t>
            </a:r>
            <a:r>
              <a:rPr lang="fr-FR" sz="1200" dirty="0" err="1">
                <a:solidFill>
                  <a:schemeClr val="lt1"/>
                </a:solidFill>
                <a:latin typeface="Arial Narrow" panose="020B0606020202030204" pitchFamily="34" charset="0"/>
                <a:ea typeface="Arial Narrow"/>
                <a:cs typeface="Arial Narrow"/>
                <a:sym typeface="Arial Narrow"/>
              </a:rPr>
              <a:t>Avail</a:t>
            </a:r>
            <a:endParaRPr lang="fr-FR" sz="12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endParaRPr lang="fr-FR" sz="1400" dirty="0">
              <a:solidFill>
                <a:schemeClr val="lt1"/>
              </a:solidFill>
              <a:latin typeface="Arial Narrow" panose="020B0606020202030204" pitchFamily="34" charset="0"/>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Phenotype Explorer</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Export Results</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Validation Tool</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Image Linkage</a:t>
            </a:r>
          </a:p>
        </p:txBody>
      </p:sp>
      <p:sp>
        <p:nvSpPr>
          <p:cNvPr id="93" name="TextBox 92">
            <a:extLst>
              <a:ext uri="{FF2B5EF4-FFF2-40B4-BE49-F238E27FC236}">
                <a16:creationId xmlns:a16="http://schemas.microsoft.com/office/drawing/2014/main" id="{6B841894-3F6B-4E5E-B8C8-AC62572122D6}"/>
              </a:ext>
            </a:extLst>
          </p:cNvPr>
          <p:cNvSpPr txBox="1"/>
          <p:nvPr/>
        </p:nvSpPr>
        <p:spPr>
          <a:xfrm>
            <a:off x="8764885" y="4046296"/>
            <a:ext cx="1298718" cy="2807208"/>
          </a:xfrm>
          <a:prstGeom prst="rect">
            <a:avLst/>
          </a:prstGeom>
          <a:solidFill>
            <a:srgbClr val="80ACBB"/>
          </a:solidFill>
        </p:spPr>
        <p:txBody>
          <a:bodyPr wrap="square">
            <a:spAutoFit/>
          </a:bodyPr>
          <a:lstStyle/>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 86 </a:t>
            </a:r>
            <a:r>
              <a:rPr lang="fr-FR" sz="1200" dirty="0" err="1">
                <a:solidFill>
                  <a:srgbClr val="FFFFFF"/>
                </a:solidFill>
                <a:latin typeface="Arial Narrow" panose="020B0606020202030204" pitchFamily="34" charset="0"/>
                <a:ea typeface="Arial Narrow"/>
                <a:cs typeface="Arial Narrow"/>
                <a:sym typeface="Arial Narrow"/>
              </a:rPr>
              <a:t>DTAs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186 </a:t>
            </a:r>
            <a:r>
              <a:rPr lang="fr-FR" sz="1200" dirty="0" err="1">
                <a:solidFill>
                  <a:srgbClr val="FFFFFF"/>
                </a:solidFill>
                <a:latin typeface="Arial Narrow" panose="020B0606020202030204" pitchFamily="34" charset="0"/>
                <a:ea typeface="Arial Narrow"/>
                <a:cs typeface="Arial Narrow"/>
                <a:sym typeface="Arial Narrow"/>
              </a:rPr>
              <a:t>DUAs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248 </a:t>
            </a:r>
            <a:r>
              <a:rPr lang="fr-FR" sz="1200" dirty="0" err="1">
                <a:solidFill>
                  <a:srgbClr val="FFFFFF"/>
                </a:solidFill>
                <a:latin typeface="Arial Narrow" panose="020B0606020202030204" pitchFamily="34" charset="0"/>
                <a:ea typeface="Arial Narrow"/>
                <a:cs typeface="Arial Narrow"/>
                <a:sym typeface="Arial Narrow"/>
              </a:rPr>
              <a:t>DURs</a:t>
            </a:r>
            <a:endParaRPr lang="fr-F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fr-FR" sz="1200" dirty="0">
                <a:solidFill>
                  <a:schemeClr val="lt1"/>
                </a:solidFill>
                <a:latin typeface="Arial Narrow" panose="020B0606020202030204" pitchFamily="34" charset="0"/>
                <a:ea typeface="Arial Narrow"/>
                <a:cs typeface="Arial Narrow"/>
                <a:sym typeface="Arial Narrow"/>
              </a:rPr>
              <a:t>47 Sites </a:t>
            </a:r>
            <a:r>
              <a:rPr lang="fr-FR" sz="1200" dirty="0" err="1">
                <a:solidFill>
                  <a:schemeClr val="lt1"/>
                </a:solidFill>
                <a:latin typeface="Arial Narrow" panose="020B0606020202030204" pitchFamily="34" charset="0"/>
                <a:ea typeface="Arial Narrow"/>
                <a:cs typeface="Arial Narrow"/>
                <a:sym typeface="Arial Narrow"/>
              </a:rPr>
              <a:t>Avail</a:t>
            </a:r>
            <a:endParaRPr lang="fr-FR" sz="12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24th  Dom. Teams</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40+ pubs </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Dashboard</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Ext. Data Sets</a:t>
            </a:r>
          </a:p>
        </p:txBody>
      </p:sp>
      <p:sp>
        <p:nvSpPr>
          <p:cNvPr id="94" name="Google Shape;242;gb4ef03b64e_0_479">
            <a:extLst>
              <a:ext uri="{FF2B5EF4-FFF2-40B4-BE49-F238E27FC236}">
                <a16:creationId xmlns:a16="http://schemas.microsoft.com/office/drawing/2014/main" id="{34034D2B-5697-4865-9FDB-4386826F5DAB}"/>
              </a:ext>
            </a:extLst>
          </p:cNvPr>
          <p:cNvSpPr/>
          <p:nvPr/>
        </p:nvSpPr>
        <p:spPr>
          <a:xfrm>
            <a:off x="8803826" y="3733858"/>
            <a:ext cx="962263" cy="19694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Mar</a:t>
            </a:r>
            <a:endParaRPr sz="2000" b="1" dirty="0">
              <a:solidFill>
                <a:srgbClr val="FFFFFF"/>
              </a:solidFill>
            </a:endParaRPr>
          </a:p>
        </p:txBody>
      </p:sp>
      <p:sp>
        <p:nvSpPr>
          <p:cNvPr id="95" name="Google Shape;262;gb4ef03b64e_0_479">
            <a:extLst>
              <a:ext uri="{FF2B5EF4-FFF2-40B4-BE49-F238E27FC236}">
                <a16:creationId xmlns:a16="http://schemas.microsoft.com/office/drawing/2014/main" id="{9B50A59F-5568-4CAE-A3AA-840DC6DD0E3F}"/>
              </a:ext>
            </a:extLst>
          </p:cNvPr>
          <p:cNvSpPr/>
          <p:nvPr/>
        </p:nvSpPr>
        <p:spPr>
          <a:xfrm>
            <a:off x="8530642" y="-228797"/>
            <a:ext cx="1669701" cy="165399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dk1"/>
              </a:solidFill>
              <a:latin typeface="Calibri"/>
              <a:ea typeface="Calibri"/>
              <a:cs typeface="Calibri"/>
              <a:sym typeface="Calibri"/>
            </a:endParaRPr>
          </a:p>
        </p:txBody>
      </p:sp>
      <p:sp>
        <p:nvSpPr>
          <p:cNvPr id="97" name="Google Shape;262;gb4ef03b64e_0_479">
            <a:extLst>
              <a:ext uri="{FF2B5EF4-FFF2-40B4-BE49-F238E27FC236}">
                <a16:creationId xmlns:a16="http://schemas.microsoft.com/office/drawing/2014/main" id="{94A2D1F1-6EFD-48F7-956C-8815A9E7D7B8}"/>
              </a:ext>
            </a:extLst>
          </p:cNvPr>
          <p:cNvSpPr/>
          <p:nvPr/>
        </p:nvSpPr>
        <p:spPr>
          <a:xfrm>
            <a:off x="7465509" y="132124"/>
            <a:ext cx="1359669" cy="134687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dk1"/>
              </a:solidFill>
              <a:latin typeface="Calibri"/>
              <a:ea typeface="Calibri"/>
              <a:cs typeface="Calibri"/>
              <a:sym typeface="Calibri"/>
            </a:endParaRPr>
          </a:p>
        </p:txBody>
      </p:sp>
      <p:sp>
        <p:nvSpPr>
          <p:cNvPr id="98" name="Google Shape;263;gb4ef03b64e_0_479">
            <a:extLst>
              <a:ext uri="{FF2B5EF4-FFF2-40B4-BE49-F238E27FC236}">
                <a16:creationId xmlns:a16="http://schemas.microsoft.com/office/drawing/2014/main" id="{F59F33B4-D8EE-4F82-B8B1-8967097D5CD1}"/>
              </a:ext>
            </a:extLst>
          </p:cNvPr>
          <p:cNvSpPr txBox="1"/>
          <p:nvPr/>
        </p:nvSpPr>
        <p:spPr>
          <a:xfrm>
            <a:off x="7514803" y="557175"/>
            <a:ext cx="1199362" cy="4506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900" b="1" dirty="0">
                <a:latin typeface="Calibri"/>
                <a:ea typeface="Calibri"/>
                <a:cs typeface="Calibri"/>
                <a:sym typeface="Calibri"/>
              </a:rPr>
              <a:t>3.0M</a:t>
            </a:r>
            <a:endParaRPr sz="2900" dirty="0"/>
          </a:p>
        </p:txBody>
      </p:sp>
      <p:sp>
        <p:nvSpPr>
          <p:cNvPr id="59" name="TextBox 58">
            <a:extLst>
              <a:ext uri="{FF2B5EF4-FFF2-40B4-BE49-F238E27FC236}">
                <a16:creationId xmlns:a16="http://schemas.microsoft.com/office/drawing/2014/main" id="{435FF5B6-816A-4B0E-8C94-FD11E7B4F0DF}"/>
              </a:ext>
            </a:extLst>
          </p:cNvPr>
          <p:cNvSpPr txBox="1"/>
          <p:nvPr/>
        </p:nvSpPr>
        <p:spPr>
          <a:xfrm>
            <a:off x="10075806" y="4046296"/>
            <a:ext cx="1134213" cy="2807208"/>
          </a:xfrm>
          <a:prstGeom prst="rect">
            <a:avLst/>
          </a:prstGeom>
          <a:noFill/>
        </p:spPr>
        <p:txBody>
          <a:bodyPr wrap="square">
            <a:spAutoFit/>
          </a:bodyPr>
          <a:lstStyle/>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 87 </a:t>
            </a:r>
            <a:r>
              <a:rPr lang="fr-FR" sz="1200" dirty="0" err="1">
                <a:solidFill>
                  <a:srgbClr val="FFFFFF"/>
                </a:solidFill>
                <a:latin typeface="Arial Narrow" panose="020B0606020202030204" pitchFamily="34" charset="0"/>
                <a:ea typeface="Arial Narrow"/>
                <a:cs typeface="Arial Narrow"/>
                <a:sym typeface="Arial Narrow"/>
              </a:rPr>
              <a:t>DTAs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200 </a:t>
            </a:r>
            <a:r>
              <a:rPr lang="fr-FR" sz="1200" dirty="0" err="1">
                <a:solidFill>
                  <a:srgbClr val="FFFFFF"/>
                </a:solidFill>
                <a:latin typeface="Arial Narrow" panose="020B0606020202030204" pitchFamily="34" charset="0"/>
                <a:ea typeface="Arial Narrow"/>
                <a:cs typeface="Arial Narrow"/>
                <a:sym typeface="Arial Narrow"/>
              </a:rPr>
              <a:t>DUAs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248 </a:t>
            </a:r>
            <a:r>
              <a:rPr lang="fr-FR" sz="1200" dirty="0" err="1">
                <a:solidFill>
                  <a:srgbClr val="FFFFFF"/>
                </a:solidFill>
                <a:latin typeface="Arial Narrow" panose="020B0606020202030204" pitchFamily="34" charset="0"/>
                <a:ea typeface="Arial Narrow"/>
                <a:cs typeface="Arial Narrow"/>
                <a:sym typeface="Arial Narrow"/>
              </a:rPr>
              <a:t>DURs</a:t>
            </a:r>
            <a:endParaRPr lang="fr-F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fr-FR" sz="1200" dirty="0">
                <a:solidFill>
                  <a:schemeClr val="lt1"/>
                </a:solidFill>
                <a:latin typeface="Arial Narrow" panose="020B0606020202030204" pitchFamily="34" charset="0"/>
                <a:ea typeface="Arial Narrow"/>
                <a:cs typeface="Arial Narrow"/>
                <a:sym typeface="Arial Narrow"/>
              </a:rPr>
              <a:t>53 Sites </a:t>
            </a:r>
            <a:r>
              <a:rPr lang="fr-FR" sz="1200" dirty="0" err="1">
                <a:solidFill>
                  <a:schemeClr val="lt1"/>
                </a:solidFill>
                <a:latin typeface="Arial Narrow" panose="020B0606020202030204" pitchFamily="34" charset="0"/>
                <a:ea typeface="Arial Narrow"/>
                <a:cs typeface="Arial Narrow"/>
                <a:sym typeface="Arial Narrow"/>
              </a:rPr>
              <a:t>Avail</a:t>
            </a:r>
            <a:endParaRPr lang="fr-FR" sz="12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endParaRPr lang="fr-FR" sz="1400" dirty="0">
              <a:solidFill>
                <a:schemeClr val="lt1"/>
              </a:solidFill>
              <a:latin typeface="Arial Narrow" panose="020B0606020202030204" pitchFamily="34" charset="0"/>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29th  Dom. Teams</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&gt;1300  Invest.</a:t>
            </a:r>
          </a:p>
          <a:p>
            <a:pPr marL="0" lvl="0" indent="0" algn="ctr" rtl="0">
              <a:spcBef>
                <a:spcPts val="0"/>
              </a:spcBef>
              <a:spcAft>
                <a:spcPts val="0"/>
              </a:spcAft>
              <a:buClr>
                <a:schemeClr val="dk1"/>
              </a:buClr>
              <a:buFont typeface="Arial"/>
              <a:buNone/>
            </a:pPr>
            <a:endParaRPr lang="en-US" sz="14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en-US" sz="1400" dirty="0">
                <a:solidFill>
                  <a:schemeClr val="lt1"/>
                </a:solidFill>
                <a:latin typeface="Arial Narrow" panose="020B0606020202030204" pitchFamily="34" charset="0"/>
                <a:ea typeface="Arial Narrow"/>
                <a:cs typeface="Arial Narrow"/>
                <a:sym typeface="Arial Narrow"/>
              </a:rPr>
              <a:t>&gt;2400 Vol.</a:t>
            </a:r>
          </a:p>
        </p:txBody>
      </p:sp>
      <p:sp>
        <p:nvSpPr>
          <p:cNvPr id="60" name="Google Shape;242;gb4ef03b64e_0_479">
            <a:extLst>
              <a:ext uri="{FF2B5EF4-FFF2-40B4-BE49-F238E27FC236}">
                <a16:creationId xmlns:a16="http://schemas.microsoft.com/office/drawing/2014/main" id="{60491AE2-ACE5-4517-89B3-DCD69E629E16}"/>
              </a:ext>
            </a:extLst>
          </p:cNvPr>
          <p:cNvSpPr/>
          <p:nvPr/>
        </p:nvSpPr>
        <p:spPr>
          <a:xfrm>
            <a:off x="10066429" y="3757305"/>
            <a:ext cx="962263" cy="19694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April</a:t>
            </a:r>
            <a:endParaRPr sz="2000" b="1" dirty="0">
              <a:solidFill>
                <a:srgbClr val="FFFFFF"/>
              </a:solidFill>
            </a:endParaRPr>
          </a:p>
        </p:txBody>
      </p:sp>
      <p:sp>
        <p:nvSpPr>
          <p:cNvPr id="63" name="Google Shape;262;gb4ef03b64e_0_479">
            <a:extLst>
              <a:ext uri="{FF2B5EF4-FFF2-40B4-BE49-F238E27FC236}">
                <a16:creationId xmlns:a16="http://schemas.microsoft.com/office/drawing/2014/main" id="{EEDE2E80-F270-496C-BAFF-0138552CD9BB}"/>
              </a:ext>
            </a:extLst>
          </p:cNvPr>
          <p:cNvSpPr/>
          <p:nvPr/>
        </p:nvSpPr>
        <p:spPr>
          <a:xfrm>
            <a:off x="10083665" y="-619331"/>
            <a:ext cx="2231150" cy="212365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dk1"/>
              </a:solidFill>
              <a:latin typeface="Calibri"/>
              <a:ea typeface="Calibri"/>
              <a:cs typeface="Calibri"/>
              <a:sym typeface="Calibri"/>
            </a:endParaRPr>
          </a:p>
        </p:txBody>
      </p:sp>
      <p:sp>
        <p:nvSpPr>
          <p:cNvPr id="96" name="Google Shape;263;gb4ef03b64e_0_479">
            <a:extLst>
              <a:ext uri="{FF2B5EF4-FFF2-40B4-BE49-F238E27FC236}">
                <a16:creationId xmlns:a16="http://schemas.microsoft.com/office/drawing/2014/main" id="{4626EF0D-945F-4EFF-87FE-ECE7FA076507}"/>
              </a:ext>
            </a:extLst>
          </p:cNvPr>
          <p:cNvSpPr txBox="1"/>
          <p:nvPr/>
        </p:nvSpPr>
        <p:spPr>
          <a:xfrm>
            <a:off x="8620454" y="318862"/>
            <a:ext cx="1588969" cy="36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900" b="1" dirty="0">
                <a:latin typeface="Calibri"/>
                <a:ea typeface="Calibri"/>
                <a:cs typeface="Calibri"/>
                <a:sym typeface="Calibri"/>
              </a:rPr>
              <a:t>4.5M</a:t>
            </a:r>
          </a:p>
          <a:p>
            <a:pPr marL="0" marR="0" lvl="0" indent="0" algn="ctr" rtl="0">
              <a:spcBef>
                <a:spcPts val="0"/>
              </a:spcBef>
              <a:spcAft>
                <a:spcPts val="0"/>
              </a:spcAft>
              <a:buNone/>
            </a:pPr>
            <a:r>
              <a:rPr lang="en-US" sz="2900" b="1" dirty="0">
                <a:solidFill>
                  <a:srgbClr val="FF0000"/>
                </a:solidFill>
                <a:latin typeface="Calibri"/>
                <a:cs typeface="Calibri"/>
                <a:sym typeface="Calibri"/>
              </a:rPr>
              <a:t>1.0 M C+</a:t>
            </a:r>
            <a:endParaRPr sz="2900" dirty="0">
              <a:solidFill>
                <a:srgbClr val="FF0000"/>
              </a:solidFill>
            </a:endParaRPr>
          </a:p>
        </p:txBody>
      </p:sp>
      <p:sp>
        <p:nvSpPr>
          <p:cNvPr id="67" name="Google Shape;263;gb4ef03b64e_0_479">
            <a:extLst>
              <a:ext uri="{FF2B5EF4-FFF2-40B4-BE49-F238E27FC236}">
                <a16:creationId xmlns:a16="http://schemas.microsoft.com/office/drawing/2014/main" id="{A84D2A65-33CD-42CB-B9E1-6A96A7687978}"/>
              </a:ext>
            </a:extLst>
          </p:cNvPr>
          <p:cNvSpPr txBox="1"/>
          <p:nvPr/>
        </p:nvSpPr>
        <p:spPr>
          <a:xfrm>
            <a:off x="10526223" y="219525"/>
            <a:ext cx="1588969" cy="36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900" b="1" dirty="0">
                <a:latin typeface="Calibri"/>
                <a:ea typeface="Calibri"/>
                <a:cs typeface="Calibri"/>
                <a:sym typeface="Calibri"/>
              </a:rPr>
              <a:t>5.6 M</a:t>
            </a:r>
          </a:p>
          <a:p>
            <a:pPr marL="0" marR="0" lvl="0" indent="0" algn="ctr" rtl="0">
              <a:spcBef>
                <a:spcPts val="0"/>
              </a:spcBef>
              <a:spcAft>
                <a:spcPts val="0"/>
              </a:spcAft>
              <a:buNone/>
            </a:pPr>
            <a:r>
              <a:rPr lang="en-US" sz="2900" b="1" dirty="0">
                <a:latin typeface="Calibri"/>
                <a:ea typeface="Calibri"/>
                <a:cs typeface="Calibri"/>
                <a:sym typeface="Calibri"/>
              </a:rPr>
              <a:t>1.5M C+</a:t>
            </a:r>
          </a:p>
        </p:txBody>
      </p:sp>
      <p:sp>
        <p:nvSpPr>
          <p:cNvPr id="4" name="Arrow: Right 3">
            <a:extLst>
              <a:ext uri="{FF2B5EF4-FFF2-40B4-BE49-F238E27FC236}">
                <a16:creationId xmlns:a16="http://schemas.microsoft.com/office/drawing/2014/main" id="{B3EDAF54-702A-4E55-9555-6B07787B05A3}"/>
              </a:ext>
            </a:extLst>
          </p:cNvPr>
          <p:cNvSpPr/>
          <p:nvPr/>
        </p:nvSpPr>
        <p:spPr>
          <a:xfrm>
            <a:off x="869981" y="3757305"/>
            <a:ext cx="348604" cy="1105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Right 67">
            <a:extLst>
              <a:ext uri="{FF2B5EF4-FFF2-40B4-BE49-F238E27FC236}">
                <a16:creationId xmlns:a16="http://schemas.microsoft.com/office/drawing/2014/main" id="{3C7D97F4-E3F7-4CC3-B732-AA94A07E6978}"/>
              </a:ext>
            </a:extLst>
          </p:cNvPr>
          <p:cNvSpPr/>
          <p:nvPr/>
        </p:nvSpPr>
        <p:spPr>
          <a:xfrm>
            <a:off x="3243619" y="3772852"/>
            <a:ext cx="348604" cy="1105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AF4F0254-A3E9-4EBC-8E32-E2E79DC58E87}"/>
              </a:ext>
            </a:extLst>
          </p:cNvPr>
          <p:cNvSpPr/>
          <p:nvPr/>
        </p:nvSpPr>
        <p:spPr>
          <a:xfrm>
            <a:off x="5840554" y="3762909"/>
            <a:ext cx="348604" cy="1105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Right 80">
            <a:extLst>
              <a:ext uri="{FF2B5EF4-FFF2-40B4-BE49-F238E27FC236}">
                <a16:creationId xmlns:a16="http://schemas.microsoft.com/office/drawing/2014/main" id="{8E7A430C-16BC-447A-9804-C0C8B7CB03A8}"/>
              </a:ext>
            </a:extLst>
          </p:cNvPr>
          <p:cNvSpPr/>
          <p:nvPr/>
        </p:nvSpPr>
        <p:spPr>
          <a:xfrm>
            <a:off x="8552537" y="3781128"/>
            <a:ext cx="348604" cy="1105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C5E2E183-2494-4BC2-BC85-A2229968BF8B}"/>
              </a:ext>
            </a:extLst>
          </p:cNvPr>
          <p:cNvSpPr/>
          <p:nvPr/>
        </p:nvSpPr>
        <p:spPr>
          <a:xfrm>
            <a:off x="10886272" y="3809455"/>
            <a:ext cx="348604" cy="1105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242;gb4ef03b64e_0_479">
            <a:extLst>
              <a:ext uri="{FF2B5EF4-FFF2-40B4-BE49-F238E27FC236}">
                <a16:creationId xmlns:a16="http://schemas.microsoft.com/office/drawing/2014/main" id="{07449CCB-8EC0-4DDC-BECB-F573136C7220}"/>
              </a:ext>
            </a:extLst>
          </p:cNvPr>
          <p:cNvSpPr/>
          <p:nvPr/>
        </p:nvSpPr>
        <p:spPr>
          <a:xfrm>
            <a:off x="11136255" y="3756164"/>
            <a:ext cx="1123143" cy="21721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cap="none" dirty="0">
                <a:solidFill>
                  <a:srgbClr val="FFFFFF"/>
                </a:solidFill>
                <a:latin typeface="Calibri"/>
                <a:ea typeface="Calibri"/>
                <a:cs typeface="Calibri"/>
                <a:sym typeface="Calibri"/>
              </a:rPr>
              <a:t>Present</a:t>
            </a:r>
            <a:endParaRPr sz="2000" b="1" dirty="0">
              <a:solidFill>
                <a:srgbClr val="FFFFFF"/>
              </a:solidFill>
            </a:endParaRPr>
          </a:p>
        </p:txBody>
      </p:sp>
      <p:cxnSp>
        <p:nvCxnSpPr>
          <p:cNvPr id="228" name="Google Shape;228;gb4ef03b64e_0_479"/>
          <p:cNvCxnSpPr>
            <a:cxnSpLocks/>
          </p:cNvCxnSpPr>
          <p:nvPr/>
        </p:nvCxnSpPr>
        <p:spPr>
          <a:xfrm>
            <a:off x="2232725" y="3391142"/>
            <a:ext cx="0" cy="3464839"/>
          </a:xfrm>
          <a:prstGeom prst="straightConnector1">
            <a:avLst/>
          </a:prstGeom>
          <a:noFill/>
          <a:ln w="9525" cap="rnd" cmpd="sng">
            <a:solidFill>
              <a:srgbClr val="F3F3F3"/>
            </a:solidFill>
            <a:prstDash val="solid"/>
            <a:miter lim="800000"/>
            <a:headEnd type="oval" w="lg" len="lg"/>
            <a:tailEnd type="oval" w="med" len="med"/>
          </a:ln>
        </p:spPr>
      </p:cxnSp>
      <p:sp>
        <p:nvSpPr>
          <p:cNvPr id="53" name="Google Shape;261;gb4ef03b64e_0_479">
            <a:extLst>
              <a:ext uri="{FF2B5EF4-FFF2-40B4-BE49-F238E27FC236}">
                <a16:creationId xmlns:a16="http://schemas.microsoft.com/office/drawing/2014/main" id="{73039E47-F6F6-4F64-A7D8-E632A12495E8}"/>
              </a:ext>
            </a:extLst>
          </p:cNvPr>
          <p:cNvSpPr txBox="1"/>
          <p:nvPr/>
        </p:nvSpPr>
        <p:spPr>
          <a:xfrm>
            <a:off x="11168579" y="4046296"/>
            <a:ext cx="1003235" cy="2799102"/>
          </a:xfrm>
          <a:prstGeom prst="rect">
            <a:avLst/>
          </a:prstGeom>
          <a:solidFill>
            <a:srgbClr val="80ACB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100" dirty="0">
                <a:solidFill>
                  <a:srgbClr val="FFFFFF"/>
                </a:solidFill>
                <a:latin typeface="Arial Narrow" panose="020B0606020202030204" pitchFamily="34" charset="0"/>
                <a:ea typeface="Arial Narrow"/>
                <a:cs typeface="Arial Narrow"/>
                <a:sym typeface="Arial Narrow"/>
              </a:rPr>
              <a:t> </a:t>
            </a:r>
            <a:r>
              <a:rPr lang="fr-FR" sz="1200" dirty="0">
                <a:solidFill>
                  <a:srgbClr val="FFFFFF"/>
                </a:solidFill>
                <a:latin typeface="Arial Narrow" panose="020B0606020202030204" pitchFamily="34" charset="0"/>
                <a:ea typeface="Arial Narrow"/>
                <a:cs typeface="Arial Narrow"/>
                <a:sym typeface="Arial Narrow"/>
              </a:rPr>
              <a:t>88 </a:t>
            </a:r>
            <a:r>
              <a:rPr lang="fr-FR" sz="1200" dirty="0" err="1">
                <a:solidFill>
                  <a:srgbClr val="FFFFFF"/>
                </a:solidFill>
                <a:latin typeface="Arial Narrow" panose="020B0606020202030204" pitchFamily="34" charset="0"/>
                <a:ea typeface="Arial Narrow"/>
                <a:cs typeface="Arial Narrow"/>
                <a:sym typeface="Arial Narrow"/>
              </a:rPr>
              <a:t>DTAs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206 </a:t>
            </a:r>
            <a:r>
              <a:rPr lang="fr-FR" sz="1200" dirty="0" err="1">
                <a:solidFill>
                  <a:srgbClr val="FFFFFF"/>
                </a:solidFill>
                <a:latin typeface="Arial Narrow" panose="020B0606020202030204" pitchFamily="34" charset="0"/>
                <a:ea typeface="Arial Narrow"/>
                <a:cs typeface="Arial Narrow"/>
                <a:sym typeface="Arial Narrow"/>
              </a:rPr>
              <a:t>DUAs</a:t>
            </a:r>
            <a:endParaRPr lang="fr-FR" sz="1200" dirty="0">
              <a:solidFill>
                <a:srgbClr val="FFFFFF"/>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fr-FR" sz="1200" dirty="0">
                <a:solidFill>
                  <a:srgbClr val="FFFFFF"/>
                </a:solidFill>
                <a:latin typeface="Arial Narrow" panose="020B0606020202030204" pitchFamily="34" charset="0"/>
                <a:ea typeface="Arial Narrow"/>
                <a:cs typeface="Arial Narrow"/>
                <a:sym typeface="Arial Narrow"/>
              </a:rPr>
              <a:t>310 </a:t>
            </a:r>
            <a:r>
              <a:rPr lang="fr-FR" sz="1200" dirty="0" err="1">
                <a:solidFill>
                  <a:srgbClr val="FFFFFF"/>
                </a:solidFill>
                <a:latin typeface="Arial Narrow" panose="020B0606020202030204" pitchFamily="34" charset="0"/>
                <a:ea typeface="Arial Narrow"/>
                <a:cs typeface="Arial Narrow"/>
                <a:sym typeface="Arial Narrow"/>
              </a:rPr>
              <a:t>DURs</a:t>
            </a:r>
            <a:endParaRPr lang="fr-FR" sz="1200" dirty="0">
              <a:solidFill>
                <a:srgbClr val="FFFFFF"/>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r>
              <a:rPr lang="fr-FR" sz="1200" dirty="0">
                <a:solidFill>
                  <a:schemeClr val="lt1"/>
                </a:solidFill>
                <a:latin typeface="Arial Narrow" panose="020B0606020202030204" pitchFamily="34" charset="0"/>
                <a:ea typeface="Arial Narrow"/>
                <a:cs typeface="Arial Narrow"/>
                <a:sym typeface="Arial Narrow"/>
              </a:rPr>
              <a:t>54 Sites </a:t>
            </a:r>
            <a:r>
              <a:rPr lang="fr-FR" sz="1200" dirty="0" err="1">
                <a:solidFill>
                  <a:schemeClr val="lt1"/>
                </a:solidFill>
                <a:latin typeface="Arial Narrow" panose="020B0606020202030204" pitchFamily="34" charset="0"/>
                <a:ea typeface="Arial Narrow"/>
                <a:cs typeface="Arial Narrow"/>
                <a:sym typeface="Arial Narrow"/>
              </a:rPr>
              <a:t>Avail</a:t>
            </a:r>
            <a:endParaRPr lang="fr-FR" sz="12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endParaRPr lang="fr-FR" sz="1200" dirty="0">
              <a:solidFill>
                <a:schemeClr val="lt1"/>
              </a:solidFill>
              <a:latin typeface="Arial Narrow" panose="020B0606020202030204" pitchFamily="34" charset="0"/>
              <a:sym typeface="Arial Narrow"/>
            </a:endParaRPr>
          </a:p>
          <a:p>
            <a:pPr marL="0" lvl="0" indent="0" algn="ctr" rtl="0">
              <a:spcBef>
                <a:spcPts val="0"/>
              </a:spcBef>
              <a:spcAft>
                <a:spcPts val="0"/>
              </a:spcAft>
              <a:buClr>
                <a:schemeClr val="dk1"/>
              </a:buClr>
              <a:buFont typeface="Arial"/>
              <a:buNone/>
            </a:pPr>
            <a:r>
              <a:rPr lang="en-US" sz="1200" dirty="0">
                <a:solidFill>
                  <a:schemeClr val="lt1"/>
                </a:solidFill>
                <a:latin typeface="Arial Narrow" panose="020B0606020202030204" pitchFamily="34" charset="0"/>
                <a:ea typeface="Arial Narrow"/>
                <a:cs typeface="Arial Narrow"/>
                <a:sym typeface="Arial Narrow"/>
              </a:rPr>
              <a:t> </a:t>
            </a:r>
          </a:p>
          <a:p>
            <a:pPr marL="0" lvl="0" indent="0" algn="ctr" rtl="0">
              <a:spcBef>
                <a:spcPts val="0"/>
              </a:spcBef>
              <a:spcAft>
                <a:spcPts val="0"/>
              </a:spcAft>
              <a:buClr>
                <a:schemeClr val="dk1"/>
              </a:buClr>
              <a:buFont typeface="Arial"/>
              <a:buNone/>
            </a:pPr>
            <a:endParaRPr lang="en-US" sz="1200" dirty="0">
              <a:solidFill>
                <a:schemeClr val="lt1"/>
              </a:solidFill>
              <a:latin typeface="Arial Narrow" panose="020B0606020202030204" pitchFamily="34" charset="0"/>
              <a:ea typeface="Arial Narrow"/>
              <a:cs typeface="Arial Narrow"/>
              <a:sym typeface="Arial Narrow"/>
            </a:endParaRPr>
          </a:p>
          <a:p>
            <a:pPr marL="0" lvl="0" indent="0" algn="ctr" rtl="0">
              <a:spcBef>
                <a:spcPts val="0"/>
              </a:spcBef>
              <a:spcAft>
                <a:spcPts val="0"/>
              </a:spcAft>
              <a:buClr>
                <a:schemeClr val="dk1"/>
              </a:buClr>
              <a:buFont typeface="Arial"/>
              <a:buNone/>
            </a:pPr>
            <a:endParaRPr lang="en-US" sz="1200" dirty="0">
              <a:solidFill>
                <a:schemeClr val="lt1"/>
              </a:solidFill>
              <a:latin typeface="Arial Narrow" panose="020B0606020202030204" pitchFamily="34" charset="0"/>
              <a:ea typeface="Arial Narrow"/>
              <a:cs typeface="Arial Narrow"/>
              <a:sym typeface="Arial Narrow"/>
            </a:endParaRPr>
          </a:p>
          <a:p>
            <a:pPr marL="0" marR="0" lvl="0" indent="0" algn="ctr" rtl="0">
              <a:spcBef>
                <a:spcPts val="0"/>
              </a:spcBef>
              <a:spcAft>
                <a:spcPts val="0"/>
              </a:spcAft>
              <a:buNone/>
            </a:pPr>
            <a:r>
              <a:rPr lang="en-US" sz="1200" dirty="0">
                <a:solidFill>
                  <a:srgbClr val="FFFFFF"/>
                </a:solidFill>
                <a:latin typeface="Arial Narrow" panose="020B0606020202030204" pitchFamily="34" charset="0"/>
                <a:ea typeface="Arial Narrow"/>
                <a:cs typeface="Arial Narrow"/>
                <a:sym typeface="Arial Narrow"/>
              </a:rPr>
              <a:t> </a:t>
            </a:r>
            <a:endParaRPr sz="1400" dirty="0">
              <a:solidFill>
                <a:srgbClr val="FFFFFF"/>
              </a:solidFill>
              <a:latin typeface="Arial Narrow" panose="020B0606020202030204" pitchFamily="34" charset="0"/>
              <a:ea typeface="Arial Narrow"/>
              <a:cs typeface="Arial Narrow"/>
              <a:sym typeface="Arial Narrow"/>
            </a:endParaRPr>
          </a:p>
        </p:txBody>
      </p:sp>
      <p:cxnSp>
        <p:nvCxnSpPr>
          <p:cNvPr id="230" name="Google Shape;230;gb4ef03b64e_0_479"/>
          <p:cNvCxnSpPr>
            <a:cxnSpLocks/>
          </p:cNvCxnSpPr>
          <p:nvPr/>
        </p:nvCxnSpPr>
        <p:spPr>
          <a:xfrm flipH="1">
            <a:off x="4679074" y="1974155"/>
            <a:ext cx="8754" cy="4894833"/>
          </a:xfrm>
          <a:prstGeom prst="straightConnector1">
            <a:avLst/>
          </a:prstGeom>
          <a:noFill/>
          <a:ln w="9525" cap="rnd" cmpd="sng">
            <a:solidFill>
              <a:srgbClr val="F3F3F3"/>
            </a:solidFill>
            <a:prstDash val="solid"/>
            <a:miter lim="800000"/>
            <a:headEnd type="oval" w="lg" len="lg"/>
            <a:tailEnd type="oval" w="med" len="med"/>
          </a:ln>
        </p:spPr>
      </p:cxnSp>
      <p:cxnSp>
        <p:nvCxnSpPr>
          <p:cNvPr id="243" name="Google Shape;243;gb4ef03b64e_0_479"/>
          <p:cNvCxnSpPr>
            <a:cxnSpLocks/>
          </p:cNvCxnSpPr>
          <p:nvPr/>
        </p:nvCxnSpPr>
        <p:spPr>
          <a:xfrm>
            <a:off x="7382844" y="963694"/>
            <a:ext cx="0" cy="5881704"/>
          </a:xfrm>
          <a:prstGeom prst="straightConnector1">
            <a:avLst/>
          </a:prstGeom>
          <a:noFill/>
          <a:ln w="9525" cap="rnd" cmpd="sng">
            <a:solidFill>
              <a:srgbClr val="F3F3F3"/>
            </a:solidFill>
            <a:prstDash val="solid"/>
            <a:miter lim="800000"/>
            <a:headEnd type="oval" w="lg" len="lg"/>
            <a:tailEnd type="oval" w="med" len="med"/>
          </a:ln>
        </p:spPr>
      </p:cxnSp>
      <p:cxnSp>
        <p:nvCxnSpPr>
          <p:cNvPr id="61" name="Google Shape;243;gb4ef03b64e_0_479">
            <a:extLst>
              <a:ext uri="{FF2B5EF4-FFF2-40B4-BE49-F238E27FC236}">
                <a16:creationId xmlns:a16="http://schemas.microsoft.com/office/drawing/2014/main" id="{351684BC-9546-4E2F-A89A-0748FC563FFD}"/>
              </a:ext>
            </a:extLst>
          </p:cNvPr>
          <p:cNvCxnSpPr>
            <a:cxnSpLocks/>
          </p:cNvCxnSpPr>
          <p:nvPr/>
        </p:nvCxnSpPr>
        <p:spPr>
          <a:xfrm>
            <a:off x="10065195" y="632682"/>
            <a:ext cx="0" cy="6219443"/>
          </a:xfrm>
          <a:prstGeom prst="straightConnector1">
            <a:avLst/>
          </a:prstGeom>
          <a:noFill/>
          <a:ln w="9525" cap="rnd" cmpd="sng">
            <a:solidFill>
              <a:srgbClr val="F3F3F3"/>
            </a:solidFill>
            <a:prstDash val="solid"/>
            <a:miter lim="800000"/>
            <a:headEnd type="oval" w="lg" len="lg"/>
            <a:tailEnd type="oval" w="med" len="med"/>
          </a:ln>
        </p:spPr>
      </p:cxnSp>
    </p:spTree>
    <p:extLst>
      <p:ext uri="{BB962C8B-B14F-4D97-AF65-F5344CB8AC3E}">
        <p14:creationId xmlns:p14="http://schemas.microsoft.com/office/powerpoint/2010/main" val="225750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8" name="Google Shape;168;gb4ef03b64e_0_560"/>
          <p:cNvPicPr preferRelativeResize="0"/>
          <p:nvPr/>
        </p:nvPicPr>
        <p:blipFill rotWithShape="1">
          <a:blip r:embed="rId3">
            <a:alphaModFix/>
          </a:blip>
          <a:srcRect/>
          <a:stretch/>
        </p:blipFill>
        <p:spPr>
          <a:xfrm>
            <a:off x="9763425" y="70280"/>
            <a:ext cx="2352375" cy="1077219"/>
          </a:xfrm>
          <a:prstGeom prst="rect">
            <a:avLst/>
          </a:prstGeom>
          <a:noFill/>
          <a:ln>
            <a:noFill/>
          </a:ln>
        </p:spPr>
      </p:pic>
      <p:sp>
        <p:nvSpPr>
          <p:cNvPr id="169" name="Google Shape;169;gb4ef03b64e_0_560"/>
          <p:cNvSpPr txBox="1"/>
          <p:nvPr/>
        </p:nvSpPr>
        <p:spPr>
          <a:xfrm>
            <a:off x="-26726" y="102045"/>
            <a:ext cx="11899973" cy="455962"/>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US" sz="3200" dirty="0">
                <a:solidFill>
                  <a:schemeClr val="bg1">
                    <a:lumMod val="65000"/>
                  </a:schemeClr>
                </a:solidFill>
                <a:ea typeface="Lato"/>
                <a:cs typeface="Lato"/>
                <a:sym typeface="Lato"/>
              </a:rPr>
              <a:t>N3C Enclave Data: Current Stats </a:t>
            </a:r>
            <a:r>
              <a:rPr lang="en-US" dirty="0">
                <a:solidFill>
                  <a:schemeClr val="bg1">
                    <a:lumMod val="65000"/>
                  </a:schemeClr>
                </a:solidFill>
                <a:sym typeface="Lato"/>
              </a:rPr>
              <a:t>(05/08/2021)</a:t>
            </a:r>
            <a:endParaRPr sz="1100" dirty="0">
              <a:solidFill>
                <a:schemeClr val="bg1">
                  <a:lumMod val="65000"/>
                </a:schemeClr>
              </a:solidFill>
            </a:endParaRPr>
          </a:p>
        </p:txBody>
      </p:sp>
      <p:sp>
        <p:nvSpPr>
          <p:cNvPr id="10" name="TextBox 9">
            <a:extLst>
              <a:ext uri="{FF2B5EF4-FFF2-40B4-BE49-F238E27FC236}">
                <a16:creationId xmlns:a16="http://schemas.microsoft.com/office/drawing/2014/main" id="{28DE32A3-9601-43E5-80ED-8B6B05606B91}"/>
              </a:ext>
            </a:extLst>
          </p:cNvPr>
          <p:cNvSpPr txBox="1"/>
          <p:nvPr/>
        </p:nvSpPr>
        <p:spPr>
          <a:xfrm>
            <a:off x="0" y="6357700"/>
            <a:ext cx="1707330" cy="369332"/>
          </a:xfrm>
          <a:prstGeom prst="rect">
            <a:avLst/>
          </a:prstGeom>
          <a:noFill/>
        </p:spPr>
        <p:txBody>
          <a:bodyPr wrap="square">
            <a:spAutoFit/>
          </a:bodyPr>
          <a:lstStyle/>
          <a:p>
            <a:r>
              <a:rPr lang="en-US" dirty="0">
                <a:hlinkClick r:id="rId4"/>
              </a:rPr>
              <a:t>N3C Dashboard</a:t>
            </a:r>
            <a:endParaRPr lang="en-US" dirty="0"/>
          </a:p>
        </p:txBody>
      </p:sp>
      <p:pic>
        <p:nvPicPr>
          <p:cNvPr id="5" name="Picture 4">
            <a:extLst>
              <a:ext uri="{FF2B5EF4-FFF2-40B4-BE49-F238E27FC236}">
                <a16:creationId xmlns:a16="http://schemas.microsoft.com/office/drawing/2014/main" id="{93896785-0E05-42A9-AE1A-B1D6EBD3E65C}"/>
              </a:ext>
            </a:extLst>
          </p:cNvPr>
          <p:cNvPicPr>
            <a:picLocks noChangeAspect="1"/>
          </p:cNvPicPr>
          <p:nvPr/>
        </p:nvPicPr>
        <p:blipFill>
          <a:blip r:embed="rId5"/>
          <a:stretch>
            <a:fillRect/>
          </a:stretch>
        </p:blipFill>
        <p:spPr>
          <a:xfrm>
            <a:off x="55332" y="1624540"/>
            <a:ext cx="7929604" cy="3979273"/>
          </a:xfrm>
          <a:prstGeom prst="rect">
            <a:avLst/>
          </a:prstGeom>
        </p:spPr>
      </p:pic>
      <p:sp>
        <p:nvSpPr>
          <p:cNvPr id="8" name="TextBox 7">
            <a:extLst>
              <a:ext uri="{FF2B5EF4-FFF2-40B4-BE49-F238E27FC236}">
                <a16:creationId xmlns:a16="http://schemas.microsoft.com/office/drawing/2014/main" id="{7522EC5E-CE02-47DD-9502-564837D78C9A}"/>
              </a:ext>
            </a:extLst>
          </p:cNvPr>
          <p:cNvSpPr txBox="1"/>
          <p:nvPr/>
        </p:nvSpPr>
        <p:spPr>
          <a:xfrm>
            <a:off x="55331" y="2342565"/>
            <a:ext cx="1894135" cy="584775"/>
          </a:xfrm>
          <a:prstGeom prst="rect">
            <a:avLst/>
          </a:prstGeom>
          <a:solidFill>
            <a:schemeClr val="bg1"/>
          </a:solidFill>
        </p:spPr>
        <p:txBody>
          <a:bodyPr wrap="square" rtlCol="0">
            <a:spAutoFit/>
          </a:bodyPr>
          <a:lstStyle/>
          <a:p>
            <a:pPr algn="ctr"/>
            <a:r>
              <a:rPr lang="en-US" sz="3200" dirty="0"/>
              <a:t>1,608,854</a:t>
            </a:r>
          </a:p>
        </p:txBody>
      </p:sp>
      <p:sp>
        <p:nvSpPr>
          <p:cNvPr id="13" name="TextBox 12">
            <a:extLst>
              <a:ext uri="{FF2B5EF4-FFF2-40B4-BE49-F238E27FC236}">
                <a16:creationId xmlns:a16="http://schemas.microsoft.com/office/drawing/2014/main" id="{F156CCB0-F8E6-4C01-A5A9-AA4B924706D1}"/>
              </a:ext>
            </a:extLst>
          </p:cNvPr>
          <p:cNvSpPr txBox="1"/>
          <p:nvPr/>
        </p:nvSpPr>
        <p:spPr>
          <a:xfrm>
            <a:off x="2082541" y="2379999"/>
            <a:ext cx="1864034" cy="584775"/>
          </a:xfrm>
          <a:prstGeom prst="rect">
            <a:avLst/>
          </a:prstGeom>
          <a:solidFill>
            <a:schemeClr val="bg1"/>
          </a:solidFill>
        </p:spPr>
        <p:txBody>
          <a:bodyPr wrap="square" rtlCol="0">
            <a:spAutoFit/>
          </a:bodyPr>
          <a:lstStyle/>
          <a:p>
            <a:pPr algn="ctr"/>
            <a:r>
              <a:rPr lang="en-US" sz="3200" dirty="0"/>
              <a:t>5,830,841</a:t>
            </a:r>
          </a:p>
        </p:txBody>
      </p:sp>
      <p:sp>
        <p:nvSpPr>
          <p:cNvPr id="14" name="TextBox 13">
            <a:extLst>
              <a:ext uri="{FF2B5EF4-FFF2-40B4-BE49-F238E27FC236}">
                <a16:creationId xmlns:a16="http://schemas.microsoft.com/office/drawing/2014/main" id="{B2E9890D-7CB2-4563-8625-9C53F664A95D}"/>
              </a:ext>
            </a:extLst>
          </p:cNvPr>
          <p:cNvSpPr txBox="1"/>
          <p:nvPr/>
        </p:nvSpPr>
        <p:spPr>
          <a:xfrm>
            <a:off x="4159008" y="2342564"/>
            <a:ext cx="1761894" cy="646331"/>
          </a:xfrm>
          <a:prstGeom prst="rect">
            <a:avLst/>
          </a:prstGeom>
          <a:solidFill>
            <a:schemeClr val="bg1"/>
          </a:solidFill>
        </p:spPr>
        <p:txBody>
          <a:bodyPr wrap="square" rtlCol="0">
            <a:spAutoFit/>
          </a:bodyPr>
          <a:lstStyle/>
          <a:p>
            <a:pPr algn="ctr"/>
            <a:r>
              <a:rPr lang="en-US" sz="3600" dirty="0"/>
              <a:t>54</a:t>
            </a:r>
          </a:p>
        </p:txBody>
      </p:sp>
      <p:sp>
        <p:nvSpPr>
          <p:cNvPr id="15" name="TextBox 14">
            <a:extLst>
              <a:ext uri="{FF2B5EF4-FFF2-40B4-BE49-F238E27FC236}">
                <a16:creationId xmlns:a16="http://schemas.microsoft.com/office/drawing/2014/main" id="{0849BEF0-337A-4524-9DFC-14E2DE9A948A}"/>
              </a:ext>
            </a:extLst>
          </p:cNvPr>
          <p:cNvSpPr txBox="1"/>
          <p:nvPr/>
        </p:nvSpPr>
        <p:spPr>
          <a:xfrm>
            <a:off x="6156117" y="2379999"/>
            <a:ext cx="1593604" cy="646331"/>
          </a:xfrm>
          <a:prstGeom prst="rect">
            <a:avLst/>
          </a:prstGeom>
          <a:solidFill>
            <a:schemeClr val="bg1"/>
          </a:solidFill>
        </p:spPr>
        <p:txBody>
          <a:bodyPr wrap="square" rtlCol="0">
            <a:spAutoFit/>
          </a:bodyPr>
          <a:lstStyle/>
          <a:p>
            <a:pPr algn="ctr"/>
            <a:r>
              <a:rPr lang="en-US" sz="3600" dirty="0"/>
              <a:t>6.5b</a:t>
            </a:r>
          </a:p>
        </p:txBody>
      </p:sp>
      <p:sp>
        <p:nvSpPr>
          <p:cNvPr id="16" name="TextBox 15">
            <a:extLst>
              <a:ext uri="{FF2B5EF4-FFF2-40B4-BE49-F238E27FC236}">
                <a16:creationId xmlns:a16="http://schemas.microsoft.com/office/drawing/2014/main" id="{B573C226-DED7-4726-804E-AEBFE34A277A}"/>
              </a:ext>
            </a:extLst>
          </p:cNvPr>
          <p:cNvSpPr txBox="1"/>
          <p:nvPr/>
        </p:nvSpPr>
        <p:spPr>
          <a:xfrm>
            <a:off x="104838" y="4449835"/>
            <a:ext cx="1451199" cy="584775"/>
          </a:xfrm>
          <a:prstGeom prst="rect">
            <a:avLst/>
          </a:prstGeom>
          <a:solidFill>
            <a:schemeClr val="bg1"/>
          </a:solidFill>
        </p:spPr>
        <p:txBody>
          <a:bodyPr wrap="square" rtlCol="0">
            <a:spAutoFit/>
          </a:bodyPr>
          <a:lstStyle/>
          <a:p>
            <a:pPr algn="ctr"/>
            <a:r>
              <a:rPr lang="en-US" sz="3200" dirty="0"/>
              <a:t>324.5m</a:t>
            </a:r>
          </a:p>
        </p:txBody>
      </p:sp>
      <p:sp>
        <p:nvSpPr>
          <p:cNvPr id="17" name="TextBox 16">
            <a:extLst>
              <a:ext uri="{FF2B5EF4-FFF2-40B4-BE49-F238E27FC236}">
                <a16:creationId xmlns:a16="http://schemas.microsoft.com/office/drawing/2014/main" id="{806CD687-F8C1-4D07-821D-7E2DF310B00E}"/>
              </a:ext>
            </a:extLst>
          </p:cNvPr>
          <p:cNvSpPr txBox="1"/>
          <p:nvPr/>
        </p:nvSpPr>
        <p:spPr>
          <a:xfrm>
            <a:off x="1762662" y="4449835"/>
            <a:ext cx="1326216" cy="646331"/>
          </a:xfrm>
          <a:prstGeom prst="rect">
            <a:avLst/>
          </a:prstGeom>
          <a:solidFill>
            <a:schemeClr val="bg1"/>
          </a:solidFill>
        </p:spPr>
        <p:txBody>
          <a:bodyPr wrap="square" rtlCol="0">
            <a:spAutoFit/>
          </a:bodyPr>
          <a:lstStyle/>
          <a:p>
            <a:pPr algn="ctr"/>
            <a:r>
              <a:rPr lang="en-US" sz="3600" dirty="0"/>
              <a:t>3.0b</a:t>
            </a:r>
          </a:p>
        </p:txBody>
      </p:sp>
      <p:sp>
        <p:nvSpPr>
          <p:cNvPr id="18" name="TextBox 17">
            <a:extLst>
              <a:ext uri="{FF2B5EF4-FFF2-40B4-BE49-F238E27FC236}">
                <a16:creationId xmlns:a16="http://schemas.microsoft.com/office/drawing/2014/main" id="{F95DCA9C-0987-46CB-915A-E3A12322B686}"/>
              </a:ext>
            </a:extLst>
          </p:cNvPr>
          <p:cNvSpPr txBox="1"/>
          <p:nvPr/>
        </p:nvSpPr>
        <p:spPr>
          <a:xfrm>
            <a:off x="3280993" y="4468264"/>
            <a:ext cx="1449792" cy="584775"/>
          </a:xfrm>
          <a:prstGeom prst="rect">
            <a:avLst/>
          </a:prstGeom>
          <a:solidFill>
            <a:schemeClr val="bg1"/>
          </a:solidFill>
        </p:spPr>
        <p:txBody>
          <a:bodyPr wrap="square" rtlCol="0">
            <a:spAutoFit/>
          </a:bodyPr>
          <a:lstStyle/>
          <a:p>
            <a:pPr algn="ctr"/>
            <a:r>
              <a:rPr lang="en-US" sz="3200" dirty="0"/>
              <a:t>1.1b</a:t>
            </a:r>
          </a:p>
        </p:txBody>
      </p:sp>
      <p:sp>
        <p:nvSpPr>
          <p:cNvPr id="19" name="TextBox 18">
            <a:extLst>
              <a:ext uri="{FF2B5EF4-FFF2-40B4-BE49-F238E27FC236}">
                <a16:creationId xmlns:a16="http://schemas.microsoft.com/office/drawing/2014/main" id="{069BFA79-F452-47EE-93D6-578EE833E89F}"/>
              </a:ext>
            </a:extLst>
          </p:cNvPr>
          <p:cNvSpPr txBox="1"/>
          <p:nvPr/>
        </p:nvSpPr>
        <p:spPr>
          <a:xfrm>
            <a:off x="4882612" y="4486693"/>
            <a:ext cx="1478282" cy="584775"/>
          </a:xfrm>
          <a:prstGeom prst="rect">
            <a:avLst/>
          </a:prstGeom>
          <a:solidFill>
            <a:schemeClr val="bg1"/>
          </a:solidFill>
        </p:spPr>
        <p:txBody>
          <a:bodyPr wrap="square" rtlCol="0">
            <a:spAutoFit/>
          </a:bodyPr>
          <a:lstStyle/>
          <a:p>
            <a:pPr algn="ctr"/>
            <a:r>
              <a:rPr lang="en-US" sz="3200" dirty="0"/>
              <a:t>307.3m</a:t>
            </a:r>
          </a:p>
        </p:txBody>
      </p:sp>
      <p:sp>
        <p:nvSpPr>
          <p:cNvPr id="20" name="TextBox 19">
            <a:extLst>
              <a:ext uri="{FF2B5EF4-FFF2-40B4-BE49-F238E27FC236}">
                <a16:creationId xmlns:a16="http://schemas.microsoft.com/office/drawing/2014/main" id="{7DFD0100-C74D-49FD-8F7C-1CDF64426528}"/>
              </a:ext>
            </a:extLst>
          </p:cNvPr>
          <p:cNvSpPr txBox="1"/>
          <p:nvPr/>
        </p:nvSpPr>
        <p:spPr>
          <a:xfrm>
            <a:off x="6455741" y="4477478"/>
            <a:ext cx="1478282" cy="584775"/>
          </a:xfrm>
          <a:prstGeom prst="rect">
            <a:avLst/>
          </a:prstGeom>
          <a:solidFill>
            <a:schemeClr val="bg1"/>
          </a:solidFill>
        </p:spPr>
        <p:txBody>
          <a:bodyPr wrap="square" rtlCol="0">
            <a:spAutoFit/>
          </a:bodyPr>
          <a:lstStyle/>
          <a:p>
            <a:pPr algn="ctr"/>
            <a:r>
              <a:rPr lang="en-US" sz="3200" dirty="0"/>
              <a:t>568.8</a:t>
            </a:r>
          </a:p>
        </p:txBody>
      </p:sp>
      <p:sp>
        <p:nvSpPr>
          <p:cNvPr id="21" name="Google Shape;215;p48">
            <a:extLst>
              <a:ext uri="{FF2B5EF4-FFF2-40B4-BE49-F238E27FC236}">
                <a16:creationId xmlns:a16="http://schemas.microsoft.com/office/drawing/2014/main" id="{8B1760A1-2884-47E1-96AA-3DABEBA1CE01}"/>
              </a:ext>
            </a:extLst>
          </p:cNvPr>
          <p:cNvSpPr txBox="1"/>
          <p:nvPr/>
        </p:nvSpPr>
        <p:spPr>
          <a:xfrm>
            <a:off x="1853675" y="2975174"/>
            <a:ext cx="2126000" cy="401678"/>
          </a:xfrm>
          <a:prstGeom prst="rect">
            <a:avLst/>
          </a:prstGeom>
          <a:noFill/>
          <a:ln>
            <a:noFill/>
          </a:ln>
        </p:spPr>
        <p:txBody>
          <a:bodyPr spcFirstLastPara="1" wrap="square" lIns="121900" tIns="60933" rIns="121900" bIns="60933" anchor="ctr" anchorCtr="0">
            <a:noAutofit/>
          </a:bodyPr>
          <a:lstStyle/>
          <a:p>
            <a:pPr algn="r"/>
            <a:r>
              <a:rPr lang="en" b="1" dirty="0">
                <a:solidFill>
                  <a:srgbClr val="E69138"/>
                </a:solidFill>
              </a:rPr>
              <a:t>7</a:t>
            </a:r>
            <a:r>
              <a:rPr lang="en" b="1" dirty="0">
                <a:solidFill>
                  <a:srgbClr val="E69138"/>
                </a:solidFill>
                <a:ea typeface="Arial"/>
                <a:cs typeface="Arial"/>
                <a:sym typeface="Arial"/>
              </a:rPr>
              <a:t>,</a:t>
            </a:r>
            <a:r>
              <a:rPr lang="en" b="1" dirty="0">
                <a:solidFill>
                  <a:srgbClr val="E69138"/>
                </a:solidFill>
              </a:rPr>
              <a:t>2</a:t>
            </a:r>
            <a:r>
              <a:rPr lang="en" b="1" dirty="0">
                <a:solidFill>
                  <a:srgbClr val="E69138"/>
                </a:solidFill>
                <a:ea typeface="Arial"/>
                <a:cs typeface="Arial"/>
                <a:sym typeface="Arial"/>
              </a:rPr>
              <a:t>00,</a:t>
            </a:r>
            <a:r>
              <a:rPr lang="en" b="1" dirty="0">
                <a:solidFill>
                  <a:srgbClr val="E69138"/>
                </a:solidFill>
              </a:rPr>
              <a:t>000</a:t>
            </a:r>
            <a:r>
              <a:rPr lang="en" b="1" dirty="0">
                <a:solidFill>
                  <a:srgbClr val="E69138"/>
                </a:solidFill>
                <a:ea typeface="Arial"/>
                <a:cs typeface="Arial"/>
                <a:sym typeface="Arial"/>
              </a:rPr>
              <a:t>+</a:t>
            </a:r>
            <a:endParaRPr sz="1400" dirty="0">
              <a:solidFill>
                <a:srgbClr val="E69138"/>
              </a:solidFill>
            </a:endParaRPr>
          </a:p>
        </p:txBody>
      </p:sp>
      <p:sp>
        <p:nvSpPr>
          <p:cNvPr id="22" name="Google Shape;216;p48">
            <a:extLst>
              <a:ext uri="{FF2B5EF4-FFF2-40B4-BE49-F238E27FC236}">
                <a16:creationId xmlns:a16="http://schemas.microsoft.com/office/drawing/2014/main" id="{8B9EAE6C-22D0-4664-9750-C16480C393A8}"/>
              </a:ext>
            </a:extLst>
          </p:cNvPr>
          <p:cNvSpPr txBox="1"/>
          <p:nvPr/>
        </p:nvSpPr>
        <p:spPr>
          <a:xfrm>
            <a:off x="701159" y="2998480"/>
            <a:ext cx="1329600" cy="401678"/>
          </a:xfrm>
          <a:prstGeom prst="rect">
            <a:avLst/>
          </a:prstGeom>
          <a:noFill/>
          <a:ln>
            <a:noFill/>
          </a:ln>
        </p:spPr>
        <p:txBody>
          <a:bodyPr spcFirstLastPara="1" wrap="square" lIns="121900" tIns="60933" rIns="121900" bIns="60933" anchor="ctr" anchorCtr="0">
            <a:noAutofit/>
          </a:bodyPr>
          <a:lstStyle/>
          <a:p>
            <a:pPr algn="r"/>
            <a:r>
              <a:rPr lang="en" b="1" dirty="0">
                <a:solidFill>
                  <a:srgbClr val="E69138"/>
                </a:solidFill>
                <a:ea typeface="Arial"/>
                <a:cs typeface="Arial"/>
                <a:sym typeface="Arial"/>
              </a:rPr>
              <a:t>3.6M+</a:t>
            </a:r>
            <a:endParaRPr sz="1400" dirty="0">
              <a:solidFill>
                <a:srgbClr val="E69138"/>
              </a:solidFill>
            </a:endParaRPr>
          </a:p>
        </p:txBody>
      </p:sp>
      <p:sp>
        <p:nvSpPr>
          <p:cNvPr id="23" name="Google Shape;217;p48">
            <a:extLst>
              <a:ext uri="{FF2B5EF4-FFF2-40B4-BE49-F238E27FC236}">
                <a16:creationId xmlns:a16="http://schemas.microsoft.com/office/drawing/2014/main" id="{E21A3E85-A826-43D8-884F-7A224D40A104}"/>
              </a:ext>
            </a:extLst>
          </p:cNvPr>
          <p:cNvSpPr txBox="1"/>
          <p:nvPr/>
        </p:nvSpPr>
        <p:spPr>
          <a:xfrm>
            <a:off x="6795695" y="3018724"/>
            <a:ext cx="1107600" cy="401678"/>
          </a:xfrm>
          <a:prstGeom prst="rect">
            <a:avLst/>
          </a:prstGeom>
          <a:noFill/>
          <a:ln>
            <a:noFill/>
          </a:ln>
        </p:spPr>
        <p:txBody>
          <a:bodyPr spcFirstLastPara="1" wrap="square" lIns="121900" tIns="60933" rIns="121900" bIns="60933" anchor="ctr" anchorCtr="0">
            <a:noAutofit/>
          </a:bodyPr>
          <a:lstStyle/>
          <a:p>
            <a:pPr algn="r"/>
            <a:r>
              <a:rPr lang="en" b="1" dirty="0">
                <a:solidFill>
                  <a:srgbClr val="E69138"/>
                </a:solidFill>
              </a:rPr>
              <a:t>8B+</a:t>
            </a:r>
            <a:endParaRPr b="1" dirty="0">
              <a:solidFill>
                <a:srgbClr val="E69138"/>
              </a:solidFill>
            </a:endParaRPr>
          </a:p>
        </p:txBody>
      </p:sp>
      <p:sp>
        <p:nvSpPr>
          <p:cNvPr id="24" name="Google Shape;218;p48">
            <a:extLst>
              <a:ext uri="{FF2B5EF4-FFF2-40B4-BE49-F238E27FC236}">
                <a16:creationId xmlns:a16="http://schemas.microsoft.com/office/drawing/2014/main" id="{5ED6401D-AD1B-4961-B696-FBB9919F4D7F}"/>
              </a:ext>
            </a:extLst>
          </p:cNvPr>
          <p:cNvSpPr/>
          <p:nvPr/>
        </p:nvSpPr>
        <p:spPr>
          <a:xfrm>
            <a:off x="104838" y="2948320"/>
            <a:ext cx="950616" cy="464093"/>
          </a:xfrm>
          <a:prstGeom prst="rightArrow">
            <a:avLst>
              <a:gd name="adj1" fmla="val 50000"/>
              <a:gd name="adj2" fmla="val 50000"/>
            </a:avLst>
          </a:prstGeom>
          <a:solidFill>
            <a:srgbClr val="E69138"/>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r>
              <a:rPr lang="en" sz="1050" b="1" dirty="0">
                <a:solidFill>
                  <a:schemeClr val="lt1"/>
                </a:solidFill>
              </a:rPr>
              <a:t>Projected</a:t>
            </a:r>
            <a:endParaRPr sz="1400" b="1" dirty="0"/>
          </a:p>
        </p:txBody>
      </p:sp>
      <p:sp>
        <p:nvSpPr>
          <p:cNvPr id="25" name="Google Shape;221;p48">
            <a:extLst>
              <a:ext uri="{FF2B5EF4-FFF2-40B4-BE49-F238E27FC236}">
                <a16:creationId xmlns:a16="http://schemas.microsoft.com/office/drawing/2014/main" id="{F6F81A60-818B-4B81-91B3-EB05FE47DA93}"/>
              </a:ext>
            </a:extLst>
          </p:cNvPr>
          <p:cNvSpPr txBox="1"/>
          <p:nvPr/>
        </p:nvSpPr>
        <p:spPr>
          <a:xfrm>
            <a:off x="5057224" y="2986712"/>
            <a:ext cx="971600" cy="401678"/>
          </a:xfrm>
          <a:prstGeom prst="rect">
            <a:avLst/>
          </a:prstGeom>
          <a:noFill/>
          <a:ln>
            <a:noFill/>
          </a:ln>
        </p:spPr>
        <p:txBody>
          <a:bodyPr spcFirstLastPara="1" wrap="square" lIns="121900" tIns="60933" rIns="121900" bIns="60933" anchor="ctr" anchorCtr="0">
            <a:noAutofit/>
          </a:bodyPr>
          <a:lstStyle/>
          <a:p>
            <a:pPr algn="r"/>
            <a:r>
              <a:rPr lang="en" b="1" dirty="0">
                <a:solidFill>
                  <a:srgbClr val="E69138"/>
                </a:solidFill>
              </a:rPr>
              <a:t>87</a:t>
            </a:r>
            <a:r>
              <a:rPr lang="en" b="1" dirty="0">
                <a:solidFill>
                  <a:srgbClr val="E69138"/>
                </a:solidFill>
                <a:ea typeface="Arial"/>
                <a:cs typeface="Arial"/>
                <a:sym typeface="Arial"/>
              </a:rPr>
              <a:t>+</a:t>
            </a:r>
            <a:endParaRPr sz="1400" dirty="0">
              <a:solidFill>
                <a:srgbClr val="E69138"/>
              </a:solidFill>
            </a:endParaRPr>
          </a:p>
        </p:txBody>
      </p:sp>
      <p:sp>
        <p:nvSpPr>
          <p:cNvPr id="26" name="Google Shape;222;p48">
            <a:extLst>
              <a:ext uri="{FF2B5EF4-FFF2-40B4-BE49-F238E27FC236}">
                <a16:creationId xmlns:a16="http://schemas.microsoft.com/office/drawing/2014/main" id="{51C4CC7A-ECA7-4EB8-93D7-420E1B892226}"/>
              </a:ext>
            </a:extLst>
          </p:cNvPr>
          <p:cNvSpPr txBox="1"/>
          <p:nvPr/>
        </p:nvSpPr>
        <p:spPr>
          <a:xfrm>
            <a:off x="73437" y="5603813"/>
            <a:ext cx="7676284" cy="479515"/>
          </a:xfrm>
          <a:prstGeom prst="rect">
            <a:avLst/>
          </a:prstGeom>
          <a:noFill/>
          <a:ln>
            <a:noFill/>
          </a:ln>
        </p:spPr>
        <p:txBody>
          <a:bodyPr spcFirstLastPara="1" wrap="square" lIns="121900" tIns="121900" rIns="121900" bIns="121900" anchor="t" anchorCtr="0">
            <a:noAutofit/>
          </a:bodyPr>
          <a:lstStyle/>
          <a:p>
            <a:pPr algn="ctr"/>
            <a:r>
              <a:rPr lang="en" sz="2533" b="1" u="sng" dirty="0">
                <a:solidFill>
                  <a:srgbClr val="76A5AF"/>
                </a:solidFill>
              </a:rPr>
              <a:t>1401</a:t>
            </a:r>
            <a:r>
              <a:rPr lang="en" sz="2533" b="1" dirty="0">
                <a:solidFill>
                  <a:srgbClr val="76A5AF"/>
                </a:solidFill>
              </a:rPr>
              <a:t> investigators in the enclave</a:t>
            </a:r>
            <a:endParaRPr sz="2533" b="1" dirty="0">
              <a:solidFill>
                <a:srgbClr val="76A5AF"/>
              </a:solidFill>
            </a:endParaRPr>
          </a:p>
        </p:txBody>
      </p:sp>
      <p:pic>
        <p:nvPicPr>
          <p:cNvPr id="3" name="Picture 2">
            <a:extLst>
              <a:ext uri="{FF2B5EF4-FFF2-40B4-BE49-F238E27FC236}">
                <a16:creationId xmlns:a16="http://schemas.microsoft.com/office/drawing/2014/main" id="{6B12EAB8-1147-4147-8432-DE792C473454}"/>
              </a:ext>
            </a:extLst>
          </p:cNvPr>
          <p:cNvPicPr>
            <a:picLocks noChangeAspect="1"/>
          </p:cNvPicPr>
          <p:nvPr/>
        </p:nvPicPr>
        <p:blipFill>
          <a:blip r:embed="rId6"/>
          <a:stretch>
            <a:fillRect/>
          </a:stretch>
        </p:blipFill>
        <p:spPr>
          <a:xfrm>
            <a:off x="7956346" y="799444"/>
            <a:ext cx="4180322" cy="5476636"/>
          </a:xfrm>
          <a:prstGeom prst="rect">
            <a:avLst/>
          </a:prstGeom>
        </p:spPr>
      </p:pic>
      <p:sp>
        <p:nvSpPr>
          <p:cNvPr id="27" name="Google Shape;154;p20">
            <a:extLst>
              <a:ext uri="{FF2B5EF4-FFF2-40B4-BE49-F238E27FC236}">
                <a16:creationId xmlns:a16="http://schemas.microsoft.com/office/drawing/2014/main" id="{73B8AC94-19D9-4205-AFF5-6D2392B117D3}"/>
              </a:ext>
            </a:extLst>
          </p:cNvPr>
          <p:cNvSpPr/>
          <p:nvPr/>
        </p:nvSpPr>
        <p:spPr>
          <a:xfrm>
            <a:off x="4311"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8" name="Google Shape;155;p20">
            <a:extLst>
              <a:ext uri="{FF2B5EF4-FFF2-40B4-BE49-F238E27FC236}">
                <a16:creationId xmlns:a16="http://schemas.microsoft.com/office/drawing/2014/main" id="{4783487E-3456-4825-BBBC-7D5BBF5310F5}"/>
              </a:ext>
            </a:extLst>
          </p:cNvPr>
          <p:cNvPicPr preferRelativeResize="0"/>
          <p:nvPr/>
        </p:nvPicPr>
        <p:blipFill>
          <a:blip r:embed="rId7">
            <a:alphaModFix/>
          </a:blip>
          <a:stretch>
            <a:fillRect/>
          </a:stretch>
        </p:blipFill>
        <p:spPr>
          <a:xfrm>
            <a:off x="9949901" y="6357700"/>
            <a:ext cx="1962772" cy="436800"/>
          </a:xfrm>
          <a:prstGeom prst="rect">
            <a:avLst/>
          </a:prstGeom>
          <a:noFill/>
          <a:ln>
            <a:noFill/>
          </a:ln>
        </p:spPr>
      </p:pic>
      <p:pic>
        <p:nvPicPr>
          <p:cNvPr id="29" name="Google Shape;156;p20">
            <a:extLst>
              <a:ext uri="{FF2B5EF4-FFF2-40B4-BE49-F238E27FC236}">
                <a16:creationId xmlns:a16="http://schemas.microsoft.com/office/drawing/2014/main" id="{0A4DF41B-518D-48AF-9B67-E09E0739BB58}"/>
              </a:ext>
            </a:extLst>
          </p:cNvPr>
          <p:cNvPicPr preferRelativeResize="0"/>
          <p:nvPr/>
        </p:nvPicPr>
        <p:blipFill>
          <a:blip r:embed="rId8">
            <a:alphaModFix/>
          </a:blip>
          <a:stretch>
            <a:fillRect/>
          </a:stretch>
        </p:blipFill>
        <p:spPr>
          <a:xfrm>
            <a:off x="9299267" y="6320496"/>
            <a:ext cx="527731" cy="479200"/>
          </a:xfrm>
          <a:prstGeom prst="rect">
            <a:avLst/>
          </a:prstGeom>
          <a:noFill/>
          <a:ln>
            <a:noFill/>
          </a:ln>
        </p:spPr>
      </p:pic>
      <p:sp>
        <p:nvSpPr>
          <p:cNvPr id="30" name="Google Shape;157;p20">
            <a:extLst>
              <a:ext uri="{FF2B5EF4-FFF2-40B4-BE49-F238E27FC236}">
                <a16:creationId xmlns:a16="http://schemas.microsoft.com/office/drawing/2014/main" id="{E14019A2-8FC3-4732-AF2E-F8112AA3CA57}"/>
              </a:ext>
            </a:extLst>
          </p:cNvPr>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76237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0"/>
          <p:cNvSpPr txBox="1">
            <a:spLocks noGrp="1"/>
          </p:cNvSpPr>
          <p:nvPr>
            <p:ph type="title" idx="4294967295"/>
          </p:nvPr>
        </p:nvSpPr>
        <p:spPr>
          <a:xfrm>
            <a:off x="444133" y="178533"/>
            <a:ext cx="10917200" cy="1158400"/>
          </a:xfrm>
          <a:prstGeom prst="rect">
            <a:avLst/>
          </a:prstGeom>
          <a:noFill/>
          <a:ln>
            <a:noFill/>
          </a:ln>
        </p:spPr>
        <p:txBody>
          <a:bodyPr spcFirstLastPara="1" vert="horz" wrap="square" lIns="91433" tIns="45700" rIns="91433" bIns="45700" rtlCol="0" anchor="ctr" anchorCtr="0">
            <a:normAutofit/>
          </a:bodyPr>
          <a:lstStyle/>
          <a:p>
            <a:pPr algn="ctr">
              <a:lnSpc>
                <a:spcPct val="90000"/>
              </a:lnSpc>
              <a:buClr>
                <a:schemeClr val="lt1"/>
              </a:buClr>
              <a:buSzPts val="3000"/>
            </a:pPr>
            <a:r>
              <a:rPr lang="en-US" sz="4800" dirty="0">
                <a:solidFill>
                  <a:schemeClr val="bg1">
                    <a:lumMod val="65000"/>
                  </a:schemeClr>
                </a:solidFill>
                <a:latin typeface="Calibri"/>
                <a:ea typeface="Calibri"/>
                <a:cs typeface="Calibri"/>
                <a:sym typeface="Calibri"/>
              </a:rPr>
              <a:t>N3C’s COVID-19 Computable Phenotype</a:t>
            </a:r>
            <a:endParaRPr lang="en-US" sz="2000" dirty="0">
              <a:solidFill>
                <a:schemeClr val="bg1">
                  <a:lumMod val="65000"/>
                </a:schemeClr>
              </a:solidFill>
            </a:endParaRPr>
          </a:p>
        </p:txBody>
      </p:sp>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12700" y="0"/>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5" name="Google Shape;155;p20"/>
          <p:cNvPicPr preferRelativeResize="0"/>
          <p:nvPr/>
        </p:nvPicPr>
        <p:blipFill>
          <a:blip r:embed="rId3">
            <a:alphaModFix/>
          </a:blip>
          <a:stretch>
            <a:fillRect/>
          </a:stretch>
        </p:blipFill>
        <p:spPr>
          <a:xfrm>
            <a:off x="9949901" y="6357700"/>
            <a:ext cx="1962772" cy="436800"/>
          </a:xfrm>
          <a:prstGeom prst="rect">
            <a:avLst/>
          </a:prstGeom>
          <a:noFill/>
          <a:ln>
            <a:noFill/>
          </a:ln>
        </p:spPr>
      </p:pic>
      <p:pic>
        <p:nvPicPr>
          <p:cNvPr id="156" name="Google Shape;156;p20"/>
          <p:cNvPicPr preferRelativeResize="0"/>
          <p:nvPr/>
        </p:nvPicPr>
        <p:blipFill>
          <a:blip r:embed="rId4">
            <a:alphaModFix/>
          </a:blip>
          <a:stretch>
            <a:fillRect/>
          </a:stretch>
        </p:blipFill>
        <p:spPr>
          <a:xfrm>
            <a:off x="9299267" y="6320496"/>
            <a:ext cx="527731" cy="479200"/>
          </a:xfrm>
          <a:prstGeom prst="rect">
            <a:avLst/>
          </a:prstGeom>
          <a:noFill/>
          <a:ln>
            <a:noFill/>
          </a:ln>
        </p:spPr>
      </p:pic>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8" name="Google Shape;500;p81">
            <a:extLst>
              <a:ext uri="{FF2B5EF4-FFF2-40B4-BE49-F238E27FC236}">
                <a16:creationId xmlns:a16="http://schemas.microsoft.com/office/drawing/2014/main" id="{F1F6D8FB-143D-4DA1-A651-357B57710741}"/>
              </a:ext>
            </a:extLst>
          </p:cNvPr>
          <p:cNvSpPr txBox="1"/>
          <p:nvPr/>
        </p:nvSpPr>
        <p:spPr>
          <a:xfrm>
            <a:off x="381000" y="1061735"/>
            <a:ext cx="11110000" cy="5448000"/>
          </a:xfrm>
          <a:prstGeom prst="rect">
            <a:avLst/>
          </a:prstGeom>
          <a:noFill/>
          <a:ln>
            <a:noFill/>
          </a:ln>
        </p:spPr>
        <p:txBody>
          <a:bodyPr spcFirstLastPara="1" wrap="square" lIns="91433" tIns="91433" rIns="91433" bIns="91433" anchor="t" anchorCtr="0">
            <a:noAutofit/>
          </a:bodyPr>
          <a:lstStyle/>
          <a:p>
            <a:pPr marL="457189" indent="-364058">
              <a:buClr>
                <a:srgbClr val="424242"/>
              </a:buClr>
              <a:buSzPts val="1700"/>
              <a:buFont typeface="Proxima Nova"/>
              <a:buChar char="●"/>
            </a:pPr>
            <a:r>
              <a:rPr lang="en" sz="2267">
                <a:solidFill>
                  <a:srgbClr val="424242"/>
                </a:solidFill>
                <a:latin typeface="Proxima Nova"/>
                <a:ea typeface="Proxima Nova"/>
                <a:cs typeface="Proxima Nova"/>
                <a:sym typeface="Proxima Nova"/>
              </a:rPr>
              <a:t>At a high level, our phenotype looks for patients:</a:t>
            </a:r>
            <a:endParaRPr sz="2267">
              <a:solidFill>
                <a:srgbClr val="424242"/>
              </a:solidFill>
              <a:latin typeface="Proxima Nova"/>
              <a:ea typeface="Proxima Nova"/>
              <a:cs typeface="Proxima Nova"/>
              <a:sym typeface="Proxima Nova"/>
            </a:endParaRPr>
          </a:p>
          <a:p>
            <a:pPr marL="914377" lvl="1" indent="-364058">
              <a:buClr>
                <a:srgbClr val="424242"/>
              </a:buClr>
              <a:buSzPts val="1700"/>
              <a:buFont typeface="Calibri"/>
              <a:buChar char="○"/>
            </a:pPr>
            <a:r>
              <a:rPr lang="en" sz="2267">
                <a:solidFill>
                  <a:srgbClr val="424242"/>
                </a:solidFill>
                <a:latin typeface="Proxima Nova"/>
                <a:ea typeface="Proxima Nova"/>
                <a:cs typeface="Proxima Nova"/>
                <a:sym typeface="Proxima Nova"/>
              </a:rPr>
              <a:t>With a positive COVID test (PCR or antibody) </a:t>
            </a:r>
            <a:r>
              <a:rPr lang="en" sz="2267" b="1">
                <a:solidFill>
                  <a:srgbClr val="424242"/>
                </a:solidFill>
                <a:latin typeface="Proxima Nova"/>
                <a:ea typeface="Proxima Nova"/>
                <a:cs typeface="Proxima Nova"/>
                <a:sym typeface="Proxima Nova"/>
              </a:rPr>
              <a:t>OR</a:t>
            </a:r>
            <a:endParaRPr sz="2267" b="1">
              <a:solidFill>
                <a:srgbClr val="424242"/>
              </a:solidFill>
              <a:latin typeface="Proxima Nova"/>
              <a:ea typeface="Proxima Nova"/>
              <a:cs typeface="Proxima Nova"/>
              <a:sym typeface="Proxima Nova"/>
            </a:endParaRPr>
          </a:p>
          <a:p>
            <a:pPr marL="914377" lvl="1" indent="-364058">
              <a:buClr>
                <a:srgbClr val="424242"/>
              </a:buClr>
              <a:buSzPts val="1700"/>
              <a:buFont typeface="Calibri"/>
              <a:buChar char="○"/>
            </a:pPr>
            <a:r>
              <a:rPr lang="en" sz="2267">
                <a:solidFill>
                  <a:srgbClr val="424242"/>
                </a:solidFill>
                <a:latin typeface="Proxima Nova"/>
                <a:ea typeface="Proxima Nova"/>
                <a:cs typeface="Proxima Nova"/>
                <a:sym typeface="Proxima Nova"/>
              </a:rPr>
              <a:t>With an ICD-10-CM code of U07.1 </a:t>
            </a:r>
            <a:r>
              <a:rPr lang="en" sz="2267" b="1">
                <a:solidFill>
                  <a:srgbClr val="424242"/>
                </a:solidFill>
                <a:latin typeface="Proxima Nova"/>
                <a:ea typeface="Proxima Nova"/>
                <a:cs typeface="Proxima Nova"/>
                <a:sym typeface="Proxima Nova"/>
              </a:rPr>
              <a:t>OR</a:t>
            </a:r>
            <a:endParaRPr sz="2267" b="1">
              <a:solidFill>
                <a:srgbClr val="424242"/>
              </a:solidFill>
              <a:latin typeface="Proxima Nova"/>
              <a:ea typeface="Proxima Nova"/>
              <a:cs typeface="Proxima Nova"/>
              <a:sym typeface="Proxima Nova"/>
            </a:endParaRPr>
          </a:p>
          <a:p>
            <a:pPr marL="914377" lvl="1" indent="-364058">
              <a:buClr>
                <a:srgbClr val="424242"/>
              </a:buClr>
              <a:buSzPts val="1700"/>
              <a:buFont typeface="Proxima Nova"/>
              <a:buChar char="○"/>
            </a:pPr>
            <a:r>
              <a:rPr lang="en" sz="2267">
                <a:solidFill>
                  <a:srgbClr val="424242"/>
                </a:solidFill>
                <a:latin typeface="Proxima Nova"/>
                <a:ea typeface="Proxima Nova"/>
                <a:cs typeface="Proxima Nova"/>
                <a:sym typeface="Proxima Nova"/>
              </a:rPr>
              <a:t>Two or more COVID-like diagnosis codes (ARDS, pneumonia, etc.) during the same encounter, but only on or prior to 5/1/2020</a:t>
            </a:r>
            <a:endParaRPr sz="2267">
              <a:solidFill>
                <a:srgbClr val="424242"/>
              </a:solidFill>
              <a:latin typeface="Proxima Nova"/>
              <a:ea typeface="Proxima Nova"/>
              <a:cs typeface="Proxima Nova"/>
              <a:sym typeface="Proxima Nova"/>
            </a:endParaRPr>
          </a:p>
          <a:p>
            <a:pPr marL="457189" indent="-364058">
              <a:buClr>
                <a:srgbClr val="424242"/>
              </a:buClr>
              <a:buSzPts val="1700"/>
              <a:buFont typeface="Calibri"/>
              <a:buChar char="●"/>
            </a:pPr>
            <a:r>
              <a:rPr lang="en" sz="2267">
                <a:solidFill>
                  <a:srgbClr val="424242"/>
                </a:solidFill>
                <a:latin typeface="Proxima Nova"/>
                <a:ea typeface="Proxima Nova"/>
                <a:cs typeface="Proxima Nova"/>
                <a:sym typeface="Proxima Nova"/>
              </a:rPr>
              <a:t>Each one of these patients is then demographically matched to </a:t>
            </a:r>
            <a:r>
              <a:rPr lang="en" sz="2267" b="1">
                <a:solidFill>
                  <a:srgbClr val="424242"/>
                </a:solidFill>
                <a:latin typeface="Proxima Nova"/>
                <a:ea typeface="Proxima Nova"/>
                <a:cs typeface="Proxima Nova"/>
                <a:sym typeface="Proxima Nova"/>
              </a:rPr>
              <a:t>two </a:t>
            </a:r>
            <a:r>
              <a:rPr lang="en" sz="2267">
                <a:solidFill>
                  <a:srgbClr val="424242"/>
                </a:solidFill>
                <a:latin typeface="Proxima Nova"/>
                <a:ea typeface="Proxima Nova"/>
                <a:cs typeface="Proxima Nova"/>
                <a:sym typeface="Proxima Nova"/>
              </a:rPr>
              <a:t>patients with negative or equivocal COVID tests.</a:t>
            </a:r>
            <a:endParaRPr sz="2267">
              <a:solidFill>
                <a:srgbClr val="424242"/>
              </a:solidFill>
              <a:latin typeface="Proxima Nova"/>
              <a:ea typeface="Proxima Nova"/>
              <a:cs typeface="Proxima Nova"/>
              <a:sym typeface="Proxima Nova"/>
            </a:endParaRPr>
          </a:p>
          <a:p>
            <a:endParaRPr sz="2667">
              <a:solidFill>
                <a:srgbClr val="424242"/>
              </a:solidFill>
              <a:latin typeface="Proxima Nova"/>
              <a:ea typeface="Proxima Nova"/>
              <a:cs typeface="Proxima Nova"/>
              <a:sym typeface="Proxima Nova"/>
            </a:endParaRPr>
          </a:p>
          <a:p>
            <a:endParaRPr sz="2667">
              <a:solidFill>
                <a:srgbClr val="424242"/>
              </a:solidFill>
              <a:latin typeface="Proxima Nova"/>
              <a:ea typeface="Proxima Nova"/>
              <a:cs typeface="Proxima Nova"/>
              <a:sym typeface="Proxima Nova"/>
            </a:endParaRPr>
          </a:p>
          <a:p>
            <a:endParaRPr sz="2667">
              <a:solidFill>
                <a:srgbClr val="424242"/>
              </a:solidFill>
              <a:latin typeface="Proxima Nova"/>
              <a:ea typeface="Proxima Nova"/>
              <a:cs typeface="Proxima Nova"/>
              <a:sym typeface="Proxima Nova"/>
            </a:endParaRPr>
          </a:p>
          <a:p>
            <a:endParaRPr sz="2667">
              <a:solidFill>
                <a:srgbClr val="424242"/>
              </a:solidFill>
              <a:latin typeface="Proxima Nova"/>
              <a:ea typeface="Proxima Nova"/>
              <a:cs typeface="Proxima Nova"/>
              <a:sym typeface="Proxima Nova"/>
            </a:endParaRPr>
          </a:p>
          <a:p>
            <a:endParaRPr sz="2667">
              <a:solidFill>
                <a:srgbClr val="424242"/>
              </a:solidFill>
              <a:latin typeface="Proxima Nova"/>
              <a:ea typeface="Proxima Nova"/>
              <a:cs typeface="Proxima Nova"/>
              <a:sym typeface="Proxima Nova"/>
            </a:endParaRPr>
          </a:p>
          <a:p>
            <a:endParaRPr sz="800">
              <a:solidFill>
                <a:srgbClr val="424242"/>
              </a:solidFill>
              <a:latin typeface="Proxima Nova"/>
              <a:ea typeface="Proxima Nova"/>
              <a:cs typeface="Proxima Nova"/>
              <a:sym typeface="Proxima Nova"/>
            </a:endParaRPr>
          </a:p>
          <a:p>
            <a:pPr marL="457189" indent="-364058">
              <a:buClr>
                <a:srgbClr val="424242"/>
              </a:buClr>
              <a:buSzPts val="1700"/>
              <a:buFont typeface="Proxima Nova"/>
              <a:buChar char="●"/>
            </a:pPr>
            <a:r>
              <a:rPr lang="en" sz="2267">
                <a:solidFill>
                  <a:srgbClr val="424242"/>
                </a:solidFill>
                <a:latin typeface="Proxima Nova"/>
                <a:ea typeface="Proxima Nova"/>
                <a:cs typeface="Proxima Nova"/>
                <a:sym typeface="Proxima Nova"/>
              </a:rPr>
              <a:t>Each site securely sends this set of patients, along with their longitudinal EHR data from 1/1/2018 to the present, to N3C on a regular basis.</a:t>
            </a:r>
            <a:endParaRPr sz="2267">
              <a:solidFill>
                <a:srgbClr val="424242"/>
              </a:solidFill>
              <a:latin typeface="Proxima Nova"/>
              <a:ea typeface="Proxima Nova"/>
              <a:cs typeface="Proxima Nova"/>
              <a:sym typeface="Proxima Nova"/>
            </a:endParaRPr>
          </a:p>
          <a:p>
            <a:endParaRPr sz="1467">
              <a:solidFill>
                <a:srgbClr val="424242"/>
              </a:solidFill>
              <a:latin typeface="Proxima Nova"/>
              <a:ea typeface="Proxima Nova"/>
              <a:cs typeface="Proxima Nova"/>
              <a:sym typeface="Proxima Nova"/>
            </a:endParaRPr>
          </a:p>
        </p:txBody>
      </p:sp>
      <p:pic>
        <p:nvPicPr>
          <p:cNvPr id="9" name="Google Shape;501;p81">
            <a:extLst>
              <a:ext uri="{FF2B5EF4-FFF2-40B4-BE49-F238E27FC236}">
                <a16:creationId xmlns:a16="http://schemas.microsoft.com/office/drawing/2014/main" id="{DDFD8809-1C6F-4752-B9F2-8B450722BC2C}"/>
              </a:ext>
            </a:extLst>
          </p:cNvPr>
          <p:cNvPicPr preferRelativeResize="0"/>
          <p:nvPr/>
        </p:nvPicPr>
        <p:blipFill>
          <a:blip r:embed="rId5">
            <a:alphaModFix/>
          </a:blip>
          <a:stretch>
            <a:fillRect/>
          </a:stretch>
        </p:blipFill>
        <p:spPr>
          <a:xfrm>
            <a:off x="2114101" y="3985729"/>
            <a:ext cx="1435425" cy="1435424"/>
          </a:xfrm>
          <a:prstGeom prst="rect">
            <a:avLst/>
          </a:prstGeom>
          <a:noFill/>
          <a:ln>
            <a:noFill/>
          </a:ln>
        </p:spPr>
      </p:pic>
      <p:graphicFrame>
        <p:nvGraphicFramePr>
          <p:cNvPr id="10" name="Google Shape;502;p81">
            <a:extLst>
              <a:ext uri="{FF2B5EF4-FFF2-40B4-BE49-F238E27FC236}">
                <a16:creationId xmlns:a16="http://schemas.microsoft.com/office/drawing/2014/main" id="{38A1FF81-E693-4939-B6D6-404E71E1EE44}"/>
              </a:ext>
            </a:extLst>
          </p:cNvPr>
          <p:cNvGraphicFramePr/>
          <p:nvPr/>
        </p:nvGraphicFramePr>
        <p:xfrm>
          <a:off x="1065792" y="3608767"/>
          <a:ext cx="1593933" cy="1752530"/>
        </p:xfrm>
        <a:graphic>
          <a:graphicData uri="http://schemas.openxmlformats.org/drawingml/2006/table">
            <a:tbl>
              <a:tblPr>
                <a:noFill/>
              </a:tblPr>
              <a:tblGrid>
                <a:gridCol w="843933">
                  <a:extLst>
                    <a:ext uri="{9D8B030D-6E8A-4147-A177-3AD203B41FA5}">
                      <a16:colId xmlns:a16="http://schemas.microsoft.com/office/drawing/2014/main" val="20000"/>
                    </a:ext>
                  </a:extLst>
                </a:gridCol>
                <a:gridCol w="750000">
                  <a:extLst>
                    <a:ext uri="{9D8B030D-6E8A-4147-A177-3AD203B41FA5}">
                      <a16:colId xmlns:a16="http://schemas.microsoft.com/office/drawing/2014/main" val="20001"/>
                    </a:ext>
                  </a:extLst>
                </a:gridCol>
              </a:tblGrid>
              <a:tr h="345427">
                <a:tc>
                  <a:txBody>
                    <a:bodyPr/>
                    <a:lstStyle/>
                    <a:p>
                      <a:pPr marL="0" lvl="0" indent="0" algn="l" rtl="0">
                        <a:spcBef>
                          <a:spcPts val="0"/>
                        </a:spcBef>
                        <a:spcAft>
                          <a:spcPts val="0"/>
                        </a:spcAft>
                        <a:buNone/>
                      </a:pPr>
                      <a:r>
                        <a:rPr lang="en" sz="1100" b="1"/>
                        <a:t>Age</a:t>
                      </a:r>
                      <a:endParaRPr sz="1100" b="1"/>
                    </a:p>
                  </a:txBody>
                  <a:tcPr marL="91433" marR="91433" marT="91433" marB="91433">
                    <a:solidFill>
                      <a:srgbClr val="D9EAD3"/>
                    </a:solidFill>
                  </a:tcPr>
                </a:tc>
                <a:tc>
                  <a:txBody>
                    <a:bodyPr/>
                    <a:lstStyle/>
                    <a:p>
                      <a:pPr marL="0" lvl="0" indent="0" algn="l" rtl="0">
                        <a:spcBef>
                          <a:spcPts val="0"/>
                        </a:spcBef>
                        <a:spcAft>
                          <a:spcPts val="0"/>
                        </a:spcAft>
                        <a:buNone/>
                      </a:pPr>
                      <a:r>
                        <a:rPr lang="en" sz="1100"/>
                        <a:t>47</a:t>
                      </a:r>
                      <a:endParaRPr sz="1100"/>
                    </a:p>
                  </a:txBody>
                  <a:tcPr marL="91433" marR="91433" marT="91433" marB="91433"/>
                </a:tc>
                <a:extLst>
                  <a:ext uri="{0D108BD9-81ED-4DB2-BD59-A6C34878D82A}">
                    <a16:rowId xmlns:a16="http://schemas.microsoft.com/office/drawing/2014/main" val="10000"/>
                  </a:ext>
                </a:extLst>
              </a:tr>
              <a:tr h="345427">
                <a:tc>
                  <a:txBody>
                    <a:bodyPr/>
                    <a:lstStyle/>
                    <a:p>
                      <a:pPr marL="0" lvl="0" indent="0" algn="l" rtl="0">
                        <a:spcBef>
                          <a:spcPts val="0"/>
                        </a:spcBef>
                        <a:spcAft>
                          <a:spcPts val="0"/>
                        </a:spcAft>
                        <a:buNone/>
                      </a:pPr>
                      <a:r>
                        <a:rPr lang="en" sz="1100" b="1"/>
                        <a:t>Gender</a:t>
                      </a:r>
                      <a:endParaRPr sz="1100" b="1"/>
                    </a:p>
                  </a:txBody>
                  <a:tcPr marL="91433" marR="91433" marT="91433" marB="91433">
                    <a:solidFill>
                      <a:srgbClr val="D9EAD3"/>
                    </a:solidFill>
                  </a:tcPr>
                </a:tc>
                <a:tc>
                  <a:txBody>
                    <a:bodyPr/>
                    <a:lstStyle/>
                    <a:p>
                      <a:pPr marL="0" lvl="0" indent="0" algn="l" rtl="0">
                        <a:spcBef>
                          <a:spcPts val="0"/>
                        </a:spcBef>
                        <a:spcAft>
                          <a:spcPts val="0"/>
                        </a:spcAft>
                        <a:buNone/>
                      </a:pPr>
                      <a:r>
                        <a:rPr lang="en" sz="1100"/>
                        <a:t>M</a:t>
                      </a:r>
                      <a:endParaRPr sz="1100"/>
                    </a:p>
                  </a:txBody>
                  <a:tcPr marL="91433" marR="91433" marT="91433" marB="91433"/>
                </a:tc>
                <a:extLst>
                  <a:ext uri="{0D108BD9-81ED-4DB2-BD59-A6C34878D82A}">
                    <a16:rowId xmlns:a16="http://schemas.microsoft.com/office/drawing/2014/main" val="10001"/>
                  </a:ext>
                </a:extLst>
              </a:tr>
              <a:tr h="345427">
                <a:tc>
                  <a:txBody>
                    <a:bodyPr/>
                    <a:lstStyle/>
                    <a:p>
                      <a:pPr marL="0" lvl="0" indent="0" algn="l" rtl="0">
                        <a:spcBef>
                          <a:spcPts val="0"/>
                        </a:spcBef>
                        <a:spcAft>
                          <a:spcPts val="0"/>
                        </a:spcAft>
                        <a:buNone/>
                      </a:pPr>
                      <a:r>
                        <a:rPr lang="en" sz="1100" b="1"/>
                        <a:t>Race</a:t>
                      </a:r>
                      <a:endParaRPr sz="1100" b="1"/>
                    </a:p>
                  </a:txBody>
                  <a:tcPr marL="91433" marR="91433" marT="91433" marB="91433">
                    <a:solidFill>
                      <a:srgbClr val="D9EAD3"/>
                    </a:solidFill>
                  </a:tcPr>
                </a:tc>
                <a:tc>
                  <a:txBody>
                    <a:bodyPr/>
                    <a:lstStyle/>
                    <a:p>
                      <a:pPr marL="0" lvl="0" indent="0" algn="l" rtl="0">
                        <a:spcBef>
                          <a:spcPts val="0"/>
                        </a:spcBef>
                        <a:spcAft>
                          <a:spcPts val="0"/>
                        </a:spcAft>
                        <a:buNone/>
                      </a:pPr>
                      <a:r>
                        <a:rPr lang="en" sz="1100"/>
                        <a:t>Black</a:t>
                      </a:r>
                      <a:endParaRPr sz="1100"/>
                    </a:p>
                  </a:txBody>
                  <a:tcPr marL="91433" marR="91433" marT="91433" marB="91433"/>
                </a:tc>
                <a:extLst>
                  <a:ext uri="{0D108BD9-81ED-4DB2-BD59-A6C34878D82A}">
                    <a16:rowId xmlns:a16="http://schemas.microsoft.com/office/drawing/2014/main" val="10002"/>
                  </a:ext>
                </a:extLst>
              </a:tr>
              <a:tr h="345427">
                <a:tc>
                  <a:txBody>
                    <a:bodyPr/>
                    <a:lstStyle/>
                    <a:p>
                      <a:pPr marL="0" lvl="0" indent="0" algn="l" rtl="0">
                        <a:spcBef>
                          <a:spcPts val="0"/>
                        </a:spcBef>
                        <a:spcAft>
                          <a:spcPts val="0"/>
                        </a:spcAft>
                        <a:buNone/>
                      </a:pPr>
                      <a:r>
                        <a:rPr lang="en" sz="1100" b="1"/>
                        <a:t>Ethnicity</a:t>
                      </a:r>
                      <a:endParaRPr sz="1100" b="1"/>
                    </a:p>
                  </a:txBody>
                  <a:tcPr marL="91433" marR="91433" marT="91433" marB="91433">
                    <a:solidFill>
                      <a:srgbClr val="D9EAD3"/>
                    </a:solidFill>
                  </a:tcPr>
                </a:tc>
                <a:tc>
                  <a:txBody>
                    <a:bodyPr/>
                    <a:lstStyle/>
                    <a:p>
                      <a:pPr marL="0" lvl="0" indent="0" algn="l" rtl="0">
                        <a:spcBef>
                          <a:spcPts val="0"/>
                        </a:spcBef>
                        <a:spcAft>
                          <a:spcPts val="0"/>
                        </a:spcAft>
                        <a:buNone/>
                      </a:pPr>
                      <a:r>
                        <a:rPr lang="en" sz="1100"/>
                        <a:t>Unknown</a:t>
                      </a:r>
                      <a:endParaRPr sz="1100"/>
                    </a:p>
                  </a:txBody>
                  <a:tcPr marL="91433" marR="91433" marT="91433" marB="91433"/>
                </a:tc>
                <a:extLst>
                  <a:ext uri="{0D108BD9-81ED-4DB2-BD59-A6C34878D82A}">
                    <a16:rowId xmlns:a16="http://schemas.microsoft.com/office/drawing/2014/main" val="10003"/>
                  </a:ext>
                </a:extLst>
              </a:tr>
              <a:tr h="345427">
                <a:tc>
                  <a:txBody>
                    <a:bodyPr/>
                    <a:lstStyle/>
                    <a:p>
                      <a:pPr marL="0" lvl="0" indent="0" algn="l" rtl="0">
                        <a:spcBef>
                          <a:spcPts val="0"/>
                        </a:spcBef>
                        <a:spcAft>
                          <a:spcPts val="0"/>
                        </a:spcAft>
                        <a:buNone/>
                      </a:pPr>
                      <a:r>
                        <a:rPr lang="en" sz="1100" b="1"/>
                        <a:t>COVID</a:t>
                      </a:r>
                      <a:endParaRPr sz="1100" b="1"/>
                    </a:p>
                  </a:txBody>
                  <a:tcPr marL="91433" marR="91433" marT="91433" marB="91433">
                    <a:solidFill>
                      <a:srgbClr val="D9EAD3"/>
                    </a:solidFill>
                  </a:tcPr>
                </a:tc>
                <a:tc>
                  <a:txBody>
                    <a:bodyPr/>
                    <a:lstStyle/>
                    <a:p>
                      <a:pPr marL="0" lvl="0" indent="0" algn="l" rtl="0">
                        <a:spcBef>
                          <a:spcPts val="0"/>
                        </a:spcBef>
                        <a:spcAft>
                          <a:spcPts val="0"/>
                        </a:spcAft>
                        <a:buNone/>
                      </a:pPr>
                      <a:r>
                        <a:rPr lang="en" sz="1100"/>
                        <a:t>Positive</a:t>
                      </a:r>
                      <a:endParaRPr sz="1100"/>
                    </a:p>
                  </a:txBody>
                  <a:tcPr marL="91433" marR="91433" marT="91433" marB="91433"/>
                </a:tc>
                <a:extLst>
                  <a:ext uri="{0D108BD9-81ED-4DB2-BD59-A6C34878D82A}">
                    <a16:rowId xmlns:a16="http://schemas.microsoft.com/office/drawing/2014/main" val="10004"/>
                  </a:ext>
                </a:extLst>
              </a:tr>
            </a:tbl>
          </a:graphicData>
        </a:graphic>
      </p:graphicFrame>
      <p:sp>
        <p:nvSpPr>
          <p:cNvPr id="11" name="Google Shape;503;p81">
            <a:extLst>
              <a:ext uri="{FF2B5EF4-FFF2-40B4-BE49-F238E27FC236}">
                <a16:creationId xmlns:a16="http://schemas.microsoft.com/office/drawing/2014/main" id="{3330F1D2-138D-4098-9F1A-5311988A36F0}"/>
              </a:ext>
            </a:extLst>
          </p:cNvPr>
          <p:cNvSpPr/>
          <p:nvPr/>
        </p:nvSpPr>
        <p:spPr>
          <a:xfrm>
            <a:off x="3414175" y="4132629"/>
            <a:ext cx="2654400" cy="780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r>
              <a:rPr lang="en" sz="1467" b="1"/>
              <a:t>Matching algorithm</a:t>
            </a:r>
            <a:endParaRPr sz="1467" b="1"/>
          </a:p>
        </p:txBody>
      </p:sp>
      <p:pic>
        <p:nvPicPr>
          <p:cNvPr id="12" name="Google Shape;504;p81">
            <a:extLst>
              <a:ext uri="{FF2B5EF4-FFF2-40B4-BE49-F238E27FC236}">
                <a16:creationId xmlns:a16="http://schemas.microsoft.com/office/drawing/2014/main" id="{E95EDC6A-2C77-4630-8388-86E4602AAEE5}"/>
              </a:ext>
            </a:extLst>
          </p:cNvPr>
          <p:cNvPicPr preferRelativeResize="0"/>
          <p:nvPr/>
        </p:nvPicPr>
        <p:blipFill>
          <a:blip r:embed="rId5">
            <a:alphaModFix/>
          </a:blip>
          <a:stretch>
            <a:fillRect/>
          </a:stretch>
        </p:blipFill>
        <p:spPr>
          <a:xfrm>
            <a:off x="7479700" y="3985729"/>
            <a:ext cx="1435424" cy="1435424"/>
          </a:xfrm>
          <a:prstGeom prst="rect">
            <a:avLst/>
          </a:prstGeom>
          <a:noFill/>
          <a:ln>
            <a:noFill/>
          </a:ln>
        </p:spPr>
      </p:pic>
      <p:graphicFrame>
        <p:nvGraphicFramePr>
          <p:cNvPr id="13" name="Google Shape;505;p81">
            <a:extLst>
              <a:ext uri="{FF2B5EF4-FFF2-40B4-BE49-F238E27FC236}">
                <a16:creationId xmlns:a16="http://schemas.microsoft.com/office/drawing/2014/main" id="{0BD3564B-6C76-4698-A74B-02947390259C}"/>
              </a:ext>
            </a:extLst>
          </p:cNvPr>
          <p:cNvGraphicFramePr/>
          <p:nvPr/>
        </p:nvGraphicFramePr>
        <p:xfrm>
          <a:off x="6466592" y="3608767"/>
          <a:ext cx="1558733" cy="1920170"/>
        </p:xfrm>
        <a:graphic>
          <a:graphicData uri="http://schemas.openxmlformats.org/drawingml/2006/table">
            <a:tbl>
              <a:tblPr>
                <a:noFill/>
              </a:tblPr>
              <a:tblGrid>
                <a:gridCol w="808733">
                  <a:extLst>
                    <a:ext uri="{9D8B030D-6E8A-4147-A177-3AD203B41FA5}">
                      <a16:colId xmlns:a16="http://schemas.microsoft.com/office/drawing/2014/main" val="20000"/>
                    </a:ext>
                  </a:extLst>
                </a:gridCol>
                <a:gridCol w="750000">
                  <a:extLst>
                    <a:ext uri="{9D8B030D-6E8A-4147-A177-3AD203B41FA5}">
                      <a16:colId xmlns:a16="http://schemas.microsoft.com/office/drawing/2014/main" val="20001"/>
                    </a:ext>
                  </a:extLst>
                </a:gridCol>
              </a:tblGrid>
              <a:tr h="345427">
                <a:tc>
                  <a:txBody>
                    <a:bodyPr/>
                    <a:lstStyle/>
                    <a:p>
                      <a:pPr marL="0" lvl="0" indent="0" algn="l" rtl="0">
                        <a:spcBef>
                          <a:spcPts val="0"/>
                        </a:spcBef>
                        <a:spcAft>
                          <a:spcPts val="0"/>
                        </a:spcAft>
                        <a:buNone/>
                      </a:pPr>
                      <a:r>
                        <a:rPr lang="en" sz="1100" b="1"/>
                        <a:t>Age</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49</a:t>
                      </a:r>
                      <a:endParaRPr sz="1100"/>
                    </a:p>
                  </a:txBody>
                  <a:tcPr marL="91433" marR="91433" marT="91433" marB="91433"/>
                </a:tc>
                <a:extLst>
                  <a:ext uri="{0D108BD9-81ED-4DB2-BD59-A6C34878D82A}">
                    <a16:rowId xmlns:a16="http://schemas.microsoft.com/office/drawing/2014/main" val="10000"/>
                  </a:ext>
                </a:extLst>
              </a:tr>
              <a:tr h="345427">
                <a:tc>
                  <a:txBody>
                    <a:bodyPr/>
                    <a:lstStyle/>
                    <a:p>
                      <a:pPr marL="0" lvl="0" indent="0" algn="l" rtl="0">
                        <a:spcBef>
                          <a:spcPts val="0"/>
                        </a:spcBef>
                        <a:spcAft>
                          <a:spcPts val="0"/>
                        </a:spcAft>
                        <a:buNone/>
                      </a:pPr>
                      <a:r>
                        <a:rPr lang="en" sz="1100" b="1"/>
                        <a:t>Gender</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M</a:t>
                      </a:r>
                      <a:endParaRPr sz="1100"/>
                    </a:p>
                  </a:txBody>
                  <a:tcPr marL="91433" marR="91433" marT="91433" marB="91433"/>
                </a:tc>
                <a:extLst>
                  <a:ext uri="{0D108BD9-81ED-4DB2-BD59-A6C34878D82A}">
                    <a16:rowId xmlns:a16="http://schemas.microsoft.com/office/drawing/2014/main" val="10001"/>
                  </a:ext>
                </a:extLst>
              </a:tr>
              <a:tr h="345427">
                <a:tc>
                  <a:txBody>
                    <a:bodyPr/>
                    <a:lstStyle/>
                    <a:p>
                      <a:pPr marL="0" lvl="0" indent="0" algn="l" rtl="0">
                        <a:spcBef>
                          <a:spcPts val="0"/>
                        </a:spcBef>
                        <a:spcAft>
                          <a:spcPts val="0"/>
                        </a:spcAft>
                        <a:buNone/>
                      </a:pPr>
                      <a:r>
                        <a:rPr lang="en" sz="1100" b="1"/>
                        <a:t>Race</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Black</a:t>
                      </a:r>
                      <a:endParaRPr sz="1100"/>
                    </a:p>
                  </a:txBody>
                  <a:tcPr marL="91433" marR="91433" marT="91433" marB="91433"/>
                </a:tc>
                <a:extLst>
                  <a:ext uri="{0D108BD9-81ED-4DB2-BD59-A6C34878D82A}">
                    <a16:rowId xmlns:a16="http://schemas.microsoft.com/office/drawing/2014/main" val="10002"/>
                  </a:ext>
                </a:extLst>
              </a:tr>
              <a:tr h="507987">
                <a:tc>
                  <a:txBody>
                    <a:bodyPr/>
                    <a:lstStyle/>
                    <a:p>
                      <a:pPr marL="0" lvl="0" indent="0" algn="l" rtl="0">
                        <a:spcBef>
                          <a:spcPts val="0"/>
                        </a:spcBef>
                        <a:spcAft>
                          <a:spcPts val="0"/>
                        </a:spcAft>
                        <a:buNone/>
                      </a:pPr>
                      <a:r>
                        <a:rPr lang="en" sz="1100" b="1"/>
                        <a:t>Ethnicity</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Hispanic/Latino</a:t>
                      </a:r>
                      <a:endParaRPr sz="1100"/>
                    </a:p>
                  </a:txBody>
                  <a:tcPr marL="91433" marR="91433" marT="91433" marB="91433"/>
                </a:tc>
                <a:extLst>
                  <a:ext uri="{0D108BD9-81ED-4DB2-BD59-A6C34878D82A}">
                    <a16:rowId xmlns:a16="http://schemas.microsoft.com/office/drawing/2014/main" val="10003"/>
                  </a:ext>
                </a:extLst>
              </a:tr>
              <a:tr h="345427">
                <a:tc>
                  <a:txBody>
                    <a:bodyPr/>
                    <a:lstStyle/>
                    <a:p>
                      <a:pPr marL="0" lvl="0" indent="0" algn="l" rtl="0">
                        <a:spcBef>
                          <a:spcPts val="0"/>
                        </a:spcBef>
                        <a:spcAft>
                          <a:spcPts val="0"/>
                        </a:spcAft>
                        <a:buNone/>
                      </a:pPr>
                      <a:r>
                        <a:rPr lang="en" sz="1100" b="1"/>
                        <a:t>COVID</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Negative</a:t>
                      </a:r>
                      <a:endParaRPr sz="1100"/>
                    </a:p>
                  </a:txBody>
                  <a:tcPr marL="91433" marR="91433" marT="91433" marB="91433"/>
                </a:tc>
                <a:extLst>
                  <a:ext uri="{0D108BD9-81ED-4DB2-BD59-A6C34878D82A}">
                    <a16:rowId xmlns:a16="http://schemas.microsoft.com/office/drawing/2014/main" val="10004"/>
                  </a:ext>
                </a:extLst>
              </a:tr>
            </a:tbl>
          </a:graphicData>
        </a:graphic>
      </p:graphicFrame>
      <p:pic>
        <p:nvPicPr>
          <p:cNvPr id="14" name="Google Shape;506;p81">
            <a:extLst>
              <a:ext uri="{FF2B5EF4-FFF2-40B4-BE49-F238E27FC236}">
                <a16:creationId xmlns:a16="http://schemas.microsoft.com/office/drawing/2014/main" id="{4B30476A-77AE-481B-8964-41020346DC76}"/>
              </a:ext>
            </a:extLst>
          </p:cNvPr>
          <p:cNvPicPr preferRelativeResize="0"/>
          <p:nvPr/>
        </p:nvPicPr>
        <p:blipFill>
          <a:blip r:embed="rId5">
            <a:alphaModFix/>
          </a:blip>
          <a:stretch>
            <a:fillRect/>
          </a:stretch>
        </p:blipFill>
        <p:spPr>
          <a:xfrm>
            <a:off x="9750551" y="3985729"/>
            <a:ext cx="1435424" cy="1435424"/>
          </a:xfrm>
          <a:prstGeom prst="rect">
            <a:avLst/>
          </a:prstGeom>
          <a:noFill/>
          <a:ln>
            <a:noFill/>
          </a:ln>
        </p:spPr>
      </p:pic>
      <p:graphicFrame>
        <p:nvGraphicFramePr>
          <p:cNvPr id="15" name="Google Shape;507;p81">
            <a:extLst>
              <a:ext uri="{FF2B5EF4-FFF2-40B4-BE49-F238E27FC236}">
                <a16:creationId xmlns:a16="http://schemas.microsoft.com/office/drawing/2014/main" id="{306B5220-31AB-46B3-9C20-A24386451EBD}"/>
              </a:ext>
            </a:extLst>
          </p:cNvPr>
          <p:cNvGraphicFramePr/>
          <p:nvPr/>
        </p:nvGraphicFramePr>
        <p:xfrm>
          <a:off x="8737441" y="3608767"/>
          <a:ext cx="1558734" cy="1920170"/>
        </p:xfrm>
        <a:graphic>
          <a:graphicData uri="http://schemas.openxmlformats.org/drawingml/2006/table">
            <a:tbl>
              <a:tblPr>
                <a:noFill/>
              </a:tblPr>
              <a:tblGrid>
                <a:gridCol w="779367">
                  <a:extLst>
                    <a:ext uri="{9D8B030D-6E8A-4147-A177-3AD203B41FA5}">
                      <a16:colId xmlns:a16="http://schemas.microsoft.com/office/drawing/2014/main" val="20000"/>
                    </a:ext>
                  </a:extLst>
                </a:gridCol>
                <a:gridCol w="779367">
                  <a:extLst>
                    <a:ext uri="{9D8B030D-6E8A-4147-A177-3AD203B41FA5}">
                      <a16:colId xmlns:a16="http://schemas.microsoft.com/office/drawing/2014/main" val="20001"/>
                    </a:ext>
                  </a:extLst>
                </a:gridCol>
              </a:tblGrid>
              <a:tr h="345427">
                <a:tc>
                  <a:txBody>
                    <a:bodyPr/>
                    <a:lstStyle/>
                    <a:p>
                      <a:pPr marL="0" lvl="0" indent="0" algn="l" rtl="0">
                        <a:spcBef>
                          <a:spcPts val="0"/>
                        </a:spcBef>
                        <a:spcAft>
                          <a:spcPts val="0"/>
                        </a:spcAft>
                        <a:buNone/>
                      </a:pPr>
                      <a:r>
                        <a:rPr lang="en" sz="1100" b="1"/>
                        <a:t>Age</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46</a:t>
                      </a:r>
                      <a:endParaRPr sz="1100"/>
                    </a:p>
                  </a:txBody>
                  <a:tcPr marL="91433" marR="91433" marT="91433" marB="91433"/>
                </a:tc>
                <a:extLst>
                  <a:ext uri="{0D108BD9-81ED-4DB2-BD59-A6C34878D82A}">
                    <a16:rowId xmlns:a16="http://schemas.microsoft.com/office/drawing/2014/main" val="10000"/>
                  </a:ext>
                </a:extLst>
              </a:tr>
              <a:tr h="345427">
                <a:tc>
                  <a:txBody>
                    <a:bodyPr/>
                    <a:lstStyle/>
                    <a:p>
                      <a:pPr marL="0" lvl="0" indent="0" algn="l" rtl="0">
                        <a:spcBef>
                          <a:spcPts val="0"/>
                        </a:spcBef>
                        <a:spcAft>
                          <a:spcPts val="0"/>
                        </a:spcAft>
                        <a:buNone/>
                      </a:pPr>
                      <a:r>
                        <a:rPr lang="en" sz="1100" b="1"/>
                        <a:t>Gender</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M</a:t>
                      </a:r>
                      <a:endParaRPr sz="1100"/>
                    </a:p>
                  </a:txBody>
                  <a:tcPr marL="91433" marR="91433" marT="91433" marB="91433"/>
                </a:tc>
                <a:extLst>
                  <a:ext uri="{0D108BD9-81ED-4DB2-BD59-A6C34878D82A}">
                    <a16:rowId xmlns:a16="http://schemas.microsoft.com/office/drawing/2014/main" val="10001"/>
                  </a:ext>
                </a:extLst>
              </a:tr>
              <a:tr h="345427">
                <a:tc>
                  <a:txBody>
                    <a:bodyPr/>
                    <a:lstStyle/>
                    <a:p>
                      <a:pPr marL="0" lvl="0" indent="0" algn="l" rtl="0">
                        <a:spcBef>
                          <a:spcPts val="0"/>
                        </a:spcBef>
                        <a:spcAft>
                          <a:spcPts val="0"/>
                        </a:spcAft>
                        <a:buNone/>
                      </a:pPr>
                      <a:r>
                        <a:rPr lang="en" sz="1100" b="1"/>
                        <a:t>Race</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Black</a:t>
                      </a:r>
                      <a:endParaRPr sz="1100"/>
                    </a:p>
                  </a:txBody>
                  <a:tcPr marL="91433" marR="91433" marT="91433" marB="91433"/>
                </a:tc>
                <a:extLst>
                  <a:ext uri="{0D108BD9-81ED-4DB2-BD59-A6C34878D82A}">
                    <a16:rowId xmlns:a16="http://schemas.microsoft.com/office/drawing/2014/main" val="10002"/>
                  </a:ext>
                </a:extLst>
              </a:tr>
              <a:tr h="507987">
                <a:tc>
                  <a:txBody>
                    <a:bodyPr/>
                    <a:lstStyle/>
                    <a:p>
                      <a:pPr marL="0" lvl="0" indent="0" algn="l" rtl="0">
                        <a:spcBef>
                          <a:spcPts val="0"/>
                        </a:spcBef>
                        <a:spcAft>
                          <a:spcPts val="0"/>
                        </a:spcAft>
                        <a:buNone/>
                      </a:pPr>
                      <a:r>
                        <a:rPr lang="en" sz="1100" b="1"/>
                        <a:t>Ethnicity</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Not Hispanic</a:t>
                      </a:r>
                      <a:endParaRPr sz="1100"/>
                    </a:p>
                  </a:txBody>
                  <a:tcPr marL="91433" marR="91433" marT="91433" marB="91433"/>
                </a:tc>
                <a:extLst>
                  <a:ext uri="{0D108BD9-81ED-4DB2-BD59-A6C34878D82A}">
                    <a16:rowId xmlns:a16="http://schemas.microsoft.com/office/drawing/2014/main" val="10003"/>
                  </a:ext>
                </a:extLst>
              </a:tr>
              <a:tr h="345427">
                <a:tc>
                  <a:txBody>
                    <a:bodyPr/>
                    <a:lstStyle/>
                    <a:p>
                      <a:pPr marL="0" lvl="0" indent="0" algn="l" rtl="0">
                        <a:spcBef>
                          <a:spcPts val="0"/>
                        </a:spcBef>
                        <a:spcAft>
                          <a:spcPts val="0"/>
                        </a:spcAft>
                        <a:buNone/>
                      </a:pPr>
                      <a:r>
                        <a:rPr lang="en" sz="1100" b="1"/>
                        <a:t>COVID</a:t>
                      </a:r>
                      <a:endParaRPr sz="1100" b="1"/>
                    </a:p>
                  </a:txBody>
                  <a:tcPr marL="91433" marR="91433" marT="91433" marB="91433">
                    <a:solidFill>
                      <a:srgbClr val="F9CB9C"/>
                    </a:solidFill>
                  </a:tcPr>
                </a:tc>
                <a:tc>
                  <a:txBody>
                    <a:bodyPr/>
                    <a:lstStyle/>
                    <a:p>
                      <a:pPr marL="0" lvl="0" indent="0" algn="l" rtl="0">
                        <a:spcBef>
                          <a:spcPts val="0"/>
                        </a:spcBef>
                        <a:spcAft>
                          <a:spcPts val="0"/>
                        </a:spcAft>
                        <a:buNone/>
                      </a:pPr>
                      <a:r>
                        <a:rPr lang="en" sz="1100"/>
                        <a:t>Negative</a:t>
                      </a:r>
                      <a:endParaRPr sz="1100"/>
                    </a:p>
                  </a:txBody>
                  <a:tcPr marL="91433" marR="91433" marT="91433" marB="91433"/>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3366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78" name="Picture 377">
            <a:extLst>
              <a:ext uri="{FF2B5EF4-FFF2-40B4-BE49-F238E27FC236}">
                <a16:creationId xmlns:a16="http://schemas.microsoft.com/office/drawing/2014/main" id="{AAAF7A89-549B-4B05-9203-040A3B27FF41}"/>
              </a:ext>
            </a:extLst>
          </p:cNvPr>
          <p:cNvPicPr>
            <a:picLocks noChangeAspect="1"/>
          </p:cNvPicPr>
          <p:nvPr/>
        </p:nvPicPr>
        <p:blipFill>
          <a:blip r:embed="rId3"/>
          <a:stretch>
            <a:fillRect/>
          </a:stretch>
        </p:blipFill>
        <p:spPr>
          <a:xfrm>
            <a:off x="1158418" y="667397"/>
            <a:ext cx="10004752" cy="5877982"/>
          </a:xfrm>
          <a:prstGeom prst="rect">
            <a:avLst/>
          </a:prstGeom>
        </p:spPr>
      </p:pic>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0" y="-2059"/>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43" name="TextBox 42">
            <a:extLst>
              <a:ext uri="{FF2B5EF4-FFF2-40B4-BE49-F238E27FC236}">
                <a16:creationId xmlns:a16="http://schemas.microsoft.com/office/drawing/2014/main" id="{805F2E4C-0E10-49CB-AA62-B7F32111693D}"/>
              </a:ext>
            </a:extLst>
          </p:cNvPr>
          <p:cNvSpPr txBox="1"/>
          <p:nvPr/>
        </p:nvSpPr>
        <p:spPr>
          <a:xfrm>
            <a:off x="0" y="150088"/>
            <a:ext cx="10969626" cy="584775"/>
          </a:xfrm>
          <a:prstGeom prst="rect">
            <a:avLst/>
          </a:prstGeom>
          <a:noFill/>
        </p:spPr>
        <p:txBody>
          <a:bodyPr wrap="square">
            <a:spAutoFit/>
          </a:bodyPr>
          <a:lstStyle/>
          <a:p>
            <a:r>
              <a:rPr lang="en" sz="3200" dirty="0">
                <a:solidFill>
                  <a:schemeClr val="bg1">
                    <a:lumMod val="65000"/>
                  </a:schemeClr>
                </a:solidFill>
              </a:rPr>
              <a:t>CTSA</a:t>
            </a:r>
            <a:endParaRPr lang="en-US" sz="3200" dirty="0">
              <a:solidFill>
                <a:schemeClr val="bg1">
                  <a:lumMod val="65000"/>
                </a:schemeClr>
              </a:solidFill>
            </a:endParaRPr>
          </a:p>
        </p:txBody>
      </p:sp>
      <p:pic>
        <p:nvPicPr>
          <p:cNvPr id="20" name="Picture 19" descr="Alaska&#10;&#10;Description automatically generated">
            <a:extLst>
              <a:ext uri="{FF2B5EF4-FFF2-40B4-BE49-F238E27FC236}">
                <a16:creationId xmlns:a16="http://schemas.microsoft.com/office/drawing/2014/main" id="{42C39066-D4FF-4701-9234-E01E6637A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229" y="4542187"/>
            <a:ext cx="1738936" cy="1767016"/>
          </a:xfrm>
          <a:prstGeom prst="rect">
            <a:avLst/>
          </a:prstGeom>
        </p:spPr>
      </p:pic>
      <p:pic>
        <p:nvPicPr>
          <p:cNvPr id="21" name="Picture 20">
            <a:extLst>
              <a:ext uri="{FF2B5EF4-FFF2-40B4-BE49-F238E27FC236}">
                <a16:creationId xmlns:a16="http://schemas.microsoft.com/office/drawing/2014/main" id="{7B282D27-ADCD-4EF9-9002-41A64D608FA5}"/>
              </a:ext>
            </a:extLst>
          </p:cNvPr>
          <p:cNvPicPr>
            <a:picLocks noChangeAspect="1"/>
          </p:cNvPicPr>
          <p:nvPr/>
        </p:nvPicPr>
        <p:blipFill>
          <a:blip r:embed="rId5"/>
          <a:stretch>
            <a:fillRect/>
          </a:stretch>
        </p:blipFill>
        <p:spPr>
          <a:xfrm>
            <a:off x="2908305" y="5101165"/>
            <a:ext cx="716833" cy="556826"/>
          </a:xfrm>
          <a:prstGeom prst="rect">
            <a:avLst/>
          </a:prstGeom>
        </p:spPr>
      </p:pic>
      <p:sp>
        <p:nvSpPr>
          <p:cNvPr id="22" name="TextBox 21">
            <a:extLst>
              <a:ext uri="{FF2B5EF4-FFF2-40B4-BE49-F238E27FC236}">
                <a16:creationId xmlns:a16="http://schemas.microsoft.com/office/drawing/2014/main" id="{D675F686-CF7E-4CC2-9C8E-F90768C6BAE3}"/>
              </a:ext>
            </a:extLst>
          </p:cNvPr>
          <p:cNvSpPr txBox="1"/>
          <p:nvPr/>
        </p:nvSpPr>
        <p:spPr>
          <a:xfrm>
            <a:off x="1736035" y="6172650"/>
            <a:ext cx="540669" cy="246221"/>
          </a:xfrm>
          <a:prstGeom prst="rect">
            <a:avLst/>
          </a:prstGeom>
          <a:noFill/>
        </p:spPr>
        <p:txBody>
          <a:bodyPr wrap="square" rtlCol="0">
            <a:spAutoFit/>
          </a:bodyPr>
          <a:lstStyle/>
          <a:p>
            <a:r>
              <a:rPr lang="en-US" sz="1000" dirty="0"/>
              <a:t>Alaska</a:t>
            </a:r>
          </a:p>
        </p:txBody>
      </p:sp>
      <p:sp>
        <p:nvSpPr>
          <p:cNvPr id="23" name="TextBox 22">
            <a:extLst>
              <a:ext uri="{FF2B5EF4-FFF2-40B4-BE49-F238E27FC236}">
                <a16:creationId xmlns:a16="http://schemas.microsoft.com/office/drawing/2014/main" id="{50339412-4F26-472A-8BE6-1A57E2CC8FE6}"/>
              </a:ext>
            </a:extLst>
          </p:cNvPr>
          <p:cNvSpPr txBox="1"/>
          <p:nvPr/>
        </p:nvSpPr>
        <p:spPr>
          <a:xfrm>
            <a:off x="3017165" y="5516712"/>
            <a:ext cx="540669" cy="246221"/>
          </a:xfrm>
          <a:prstGeom prst="rect">
            <a:avLst/>
          </a:prstGeom>
          <a:noFill/>
        </p:spPr>
        <p:txBody>
          <a:bodyPr wrap="square" rtlCol="0">
            <a:spAutoFit/>
          </a:bodyPr>
          <a:lstStyle/>
          <a:p>
            <a:r>
              <a:rPr lang="en-US" sz="1000" dirty="0"/>
              <a:t>Hawaii</a:t>
            </a:r>
          </a:p>
        </p:txBody>
      </p:sp>
    </p:spTree>
    <p:extLst>
      <p:ext uri="{BB962C8B-B14F-4D97-AF65-F5344CB8AC3E}">
        <p14:creationId xmlns:p14="http://schemas.microsoft.com/office/powerpoint/2010/main" val="97663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gb4d595ef89_0_595"/>
          <p:cNvPicPr preferRelativeResize="0"/>
          <p:nvPr/>
        </p:nvPicPr>
        <p:blipFill>
          <a:blip r:embed="rId3">
            <a:alphaModFix/>
          </a:blip>
          <a:stretch>
            <a:fillRect/>
          </a:stretch>
        </p:blipFill>
        <p:spPr>
          <a:xfrm>
            <a:off x="0" y="6073117"/>
            <a:ext cx="12202160" cy="798167"/>
          </a:xfrm>
          <a:prstGeom prst="rect">
            <a:avLst/>
          </a:prstGeom>
          <a:noFill/>
          <a:ln>
            <a:noFill/>
          </a:ln>
        </p:spPr>
      </p:pic>
      <p:pic>
        <p:nvPicPr>
          <p:cNvPr id="631" name="Google Shape;631;gb4d595ef89_0_595"/>
          <p:cNvPicPr preferRelativeResize="0"/>
          <p:nvPr/>
        </p:nvPicPr>
        <p:blipFill rotWithShape="1">
          <a:blip r:embed="rId4">
            <a:alphaModFix/>
          </a:blip>
          <a:srcRect/>
          <a:stretch/>
        </p:blipFill>
        <p:spPr>
          <a:xfrm>
            <a:off x="6191520" y="181254"/>
            <a:ext cx="1582357" cy="893203"/>
          </a:xfrm>
          <a:prstGeom prst="rect">
            <a:avLst/>
          </a:prstGeom>
          <a:noFill/>
          <a:ln>
            <a:noFill/>
          </a:ln>
        </p:spPr>
      </p:pic>
      <p:sp>
        <p:nvSpPr>
          <p:cNvPr id="632" name="Google Shape;632;gb4d595ef89_0_595"/>
          <p:cNvSpPr/>
          <p:nvPr/>
        </p:nvSpPr>
        <p:spPr>
          <a:xfrm>
            <a:off x="1794975" y="406814"/>
            <a:ext cx="892859" cy="1143776"/>
          </a:xfrm>
          <a:custGeom>
            <a:avLst/>
            <a:gdLst/>
            <a:ahLst/>
            <a:cxnLst/>
            <a:rect l="l" t="t" r="r" b="b"/>
            <a:pathLst>
              <a:path w="3826" h="4380" extrusionOk="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chemeClr val="accent6">
              <a:lumMod val="60000"/>
              <a:lumOff val="40000"/>
            </a:schemeClr>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5" name="Google Shape;635;gb4d595ef89_0_595"/>
          <p:cNvSpPr/>
          <p:nvPr/>
        </p:nvSpPr>
        <p:spPr>
          <a:xfrm>
            <a:off x="4641472" y="1081765"/>
            <a:ext cx="1222188" cy="733625"/>
          </a:xfrm>
          <a:custGeom>
            <a:avLst/>
            <a:gdLst/>
            <a:ahLst/>
            <a:cxnLst/>
            <a:rect l="l" t="t" r="r" b="b"/>
            <a:pathLst>
              <a:path w="4076" h="2449" extrusionOk="0">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6" name="Google Shape;636;gb4d595ef89_0_595"/>
          <p:cNvSpPr/>
          <p:nvPr/>
        </p:nvSpPr>
        <p:spPr>
          <a:xfrm>
            <a:off x="5843078" y="1211413"/>
            <a:ext cx="785235" cy="466419"/>
          </a:xfrm>
          <a:custGeom>
            <a:avLst/>
            <a:gdLst/>
            <a:ahLst/>
            <a:cxnLst/>
            <a:rect l="l" t="t" r="r" b="b"/>
            <a:pathLst>
              <a:path w="2622" h="1560" extrusionOk="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7" name="Google Shape;637;gb4d595ef89_0_595"/>
          <p:cNvSpPr/>
          <p:nvPr/>
        </p:nvSpPr>
        <p:spPr>
          <a:xfrm>
            <a:off x="4581313" y="2134765"/>
            <a:ext cx="676000" cy="842714"/>
          </a:xfrm>
          <a:custGeom>
            <a:avLst/>
            <a:gdLst/>
            <a:ahLst/>
            <a:cxnLst/>
            <a:rect l="l" t="t" r="r" b="b"/>
            <a:pathLst>
              <a:path w="2254" h="2808" extrusionOk="0">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8" name="Google Shape;638;gb4d595ef89_0_595"/>
          <p:cNvSpPr/>
          <p:nvPr/>
        </p:nvSpPr>
        <p:spPr>
          <a:xfrm>
            <a:off x="5008761" y="1742657"/>
            <a:ext cx="826405" cy="670377"/>
          </a:xfrm>
          <a:custGeom>
            <a:avLst/>
            <a:gdLst/>
            <a:ahLst/>
            <a:cxnLst/>
            <a:rect l="l" t="t" r="r" b="b"/>
            <a:pathLst>
              <a:path w="2757" h="2235" extrusionOk="0">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9" name="Google Shape;639;gb4d595ef89_0_595"/>
          <p:cNvSpPr/>
          <p:nvPr/>
        </p:nvSpPr>
        <p:spPr>
          <a:xfrm>
            <a:off x="4381540" y="2860267"/>
            <a:ext cx="791574" cy="956558"/>
          </a:xfrm>
          <a:custGeom>
            <a:avLst/>
            <a:gdLst/>
            <a:ahLst/>
            <a:cxnLst/>
            <a:rect l="l" t="t" r="r" b="b"/>
            <a:pathLst>
              <a:path w="2635" h="3189" extrusionOk="0">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0" name="Google Shape;640;gb4d595ef89_0_595"/>
          <p:cNvSpPr/>
          <p:nvPr/>
        </p:nvSpPr>
        <p:spPr>
          <a:xfrm>
            <a:off x="5189240" y="2364021"/>
            <a:ext cx="864395" cy="654566"/>
          </a:xfrm>
          <a:custGeom>
            <a:avLst/>
            <a:gdLst/>
            <a:ahLst/>
            <a:cxnLst/>
            <a:rect l="l" t="t" r="r" b="b"/>
            <a:pathLst>
              <a:path w="2886" h="2181" extrusionOk="0">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1" name="Google Shape;641;gb4d595ef89_0_595"/>
          <p:cNvSpPr/>
          <p:nvPr/>
        </p:nvSpPr>
        <p:spPr>
          <a:xfrm>
            <a:off x="5827246" y="1662022"/>
            <a:ext cx="846983" cy="499619"/>
          </a:xfrm>
          <a:custGeom>
            <a:avLst/>
            <a:gdLst/>
            <a:ahLst/>
            <a:cxnLst/>
            <a:rect l="l" t="t" r="r" b="b"/>
            <a:pathLst>
              <a:path w="2822" h="1670" extrusionOk="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2" name="Google Shape;642;gb4d595ef89_0_595"/>
          <p:cNvSpPr/>
          <p:nvPr/>
        </p:nvSpPr>
        <p:spPr>
          <a:xfrm>
            <a:off x="5817747" y="2099981"/>
            <a:ext cx="995802" cy="444283"/>
          </a:xfrm>
          <a:custGeom>
            <a:avLst/>
            <a:gdLst/>
            <a:ahLst/>
            <a:cxnLst/>
            <a:rect l="l" t="t" r="r" b="b"/>
            <a:pathLst>
              <a:path w="3321" h="1486" extrusionOk="0">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3" name="Google Shape;643;gb4d595ef89_0_595"/>
          <p:cNvSpPr/>
          <p:nvPr/>
        </p:nvSpPr>
        <p:spPr>
          <a:xfrm>
            <a:off x="6036222" y="2526872"/>
            <a:ext cx="910303" cy="493296"/>
          </a:xfrm>
          <a:custGeom>
            <a:avLst/>
            <a:gdLst/>
            <a:ahLst/>
            <a:cxnLst/>
            <a:rect l="l" t="t" r="r" b="b"/>
            <a:pathLst>
              <a:path w="3036" h="1646" extrusionOk="0">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4" name="Google Shape;644;gb4d595ef89_0_595"/>
          <p:cNvSpPr/>
          <p:nvPr/>
        </p:nvSpPr>
        <p:spPr>
          <a:xfrm>
            <a:off x="5122747" y="2977481"/>
            <a:ext cx="796318" cy="871179"/>
          </a:xfrm>
          <a:custGeom>
            <a:avLst/>
            <a:gdLst/>
            <a:ahLst/>
            <a:cxnLst/>
            <a:rect l="l" t="t" r="r" b="b"/>
            <a:pathLst>
              <a:path w="2655" h="2904" extrusionOk="0">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5" name="Google Shape;645;gb4d595ef89_0_595"/>
          <p:cNvSpPr/>
          <p:nvPr/>
        </p:nvSpPr>
        <p:spPr>
          <a:xfrm>
            <a:off x="5914319" y="2979061"/>
            <a:ext cx="1086040" cy="517012"/>
          </a:xfrm>
          <a:custGeom>
            <a:avLst/>
            <a:gdLst/>
            <a:ahLst/>
            <a:cxnLst/>
            <a:rect l="l" t="t" r="r" b="b"/>
            <a:pathLst>
              <a:path w="3616" h="1724" extrusionOk="0">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6" name="Google Shape;646;gb4d595ef89_0_595"/>
          <p:cNvSpPr/>
          <p:nvPr/>
        </p:nvSpPr>
        <p:spPr>
          <a:xfrm>
            <a:off x="5431461" y="3091318"/>
            <a:ext cx="1727208" cy="1614275"/>
          </a:xfrm>
          <a:custGeom>
            <a:avLst/>
            <a:gdLst/>
            <a:ahLst/>
            <a:cxnLst/>
            <a:rect l="l" t="t" r="r" b="b"/>
            <a:pathLst>
              <a:path w="5759" h="5383" extrusionOk="0">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7" name="Google Shape;647;gb4d595ef89_0_595"/>
          <p:cNvSpPr/>
          <p:nvPr/>
        </p:nvSpPr>
        <p:spPr>
          <a:xfrm>
            <a:off x="6542827" y="1138683"/>
            <a:ext cx="782075" cy="893311"/>
          </a:xfrm>
          <a:custGeom>
            <a:avLst/>
            <a:gdLst/>
            <a:ahLst/>
            <a:cxnLst/>
            <a:rect l="l" t="t" r="r" b="b"/>
            <a:pathLst>
              <a:path w="2604" h="2977" extrusionOk="0">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8" name="Google Shape;648;gb4d595ef89_0_595"/>
          <p:cNvSpPr/>
          <p:nvPr/>
        </p:nvSpPr>
        <p:spPr>
          <a:xfrm>
            <a:off x="7017770" y="1461225"/>
            <a:ext cx="660172" cy="649826"/>
          </a:xfrm>
          <a:custGeom>
            <a:avLst/>
            <a:gdLst/>
            <a:ahLst/>
            <a:cxnLst/>
            <a:rect l="l" t="t" r="r" b="b"/>
            <a:pathLst>
              <a:path w="2202" h="2170" extrusionOk="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9" name="Google Shape;649;gb4d595ef89_0_595"/>
          <p:cNvSpPr/>
          <p:nvPr/>
        </p:nvSpPr>
        <p:spPr>
          <a:xfrm>
            <a:off x="6663147" y="1976657"/>
            <a:ext cx="745659" cy="479069"/>
          </a:xfrm>
          <a:custGeom>
            <a:avLst/>
            <a:gdLst/>
            <a:ahLst/>
            <a:cxnLst/>
            <a:rect l="l" t="t" r="r" b="b"/>
            <a:pathLst>
              <a:path w="2485" h="1601" extrusionOk="0">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0" name="Google Shape;650;gb4d595ef89_0_595"/>
          <p:cNvSpPr/>
          <p:nvPr/>
        </p:nvSpPr>
        <p:spPr>
          <a:xfrm>
            <a:off x="6778716" y="2411454"/>
            <a:ext cx="840646" cy="660891"/>
          </a:xfrm>
          <a:custGeom>
            <a:avLst/>
            <a:gdLst/>
            <a:ahLst/>
            <a:cxnLst/>
            <a:rect l="l" t="t" r="r" b="b"/>
            <a:pathLst>
              <a:path w="2800" h="2206" extrusionOk="0">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1" name="Google Shape;651;gb4d595ef89_0_595"/>
          <p:cNvSpPr/>
          <p:nvPr/>
        </p:nvSpPr>
        <p:spPr>
          <a:xfrm>
            <a:off x="6971859" y="2986966"/>
            <a:ext cx="598427" cy="603972"/>
          </a:xfrm>
          <a:custGeom>
            <a:avLst/>
            <a:gdLst/>
            <a:ahLst/>
            <a:cxnLst/>
            <a:rect l="l" t="t" r="r" b="b"/>
            <a:pathLst>
              <a:path w="1990" h="2015" extrusionOk="0">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2" name="Google Shape;652;gb4d595ef89_0_595"/>
          <p:cNvSpPr/>
          <p:nvPr/>
        </p:nvSpPr>
        <p:spPr>
          <a:xfrm>
            <a:off x="7070014" y="3552994"/>
            <a:ext cx="698168" cy="588159"/>
          </a:xfrm>
          <a:custGeom>
            <a:avLst/>
            <a:gdLst/>
            <a:ahLst/>
            <a:cxnLst/>
            <a:rect l="l" t="t" r="r" b="b"/>
            <a:pathLst>
              <a:path w="2329" h="1959" extrusionOk="0">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3" name="Google Shape;653;gb4d595ef89_0_595"/>
          <p:cNvSpPr/>
          <p:nvPr/>
        </p:nvSpPr>
        <p:spPr>
          <a:xfrm>
            <a:off x="7277406" y="2063616"/>
            <a:ext cx="492355" cy="814254"/>
          </a:xfrm>
          <a:custGeom>
            <a:avLst/>
            <a:gdLst/>
            <a:ahLst/>
            <a:cxnLst/>
            <a:rect l="l" t="t" r="r" b="b"/>
            <a:pathLst>
              <a:path w="1641" h="2721" extrusionOk="0">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4" name="Google Shape;654;gb4d595ef89_0_595"/>
          <p:cNvSpPr/>
          <p:nvPr/>
        </p:nvSpPr>
        <p:spPr>
          <a:xfrm>
            <a:off x="7706438" y="2090494"/>
            <a:ext cx="376790" cy="671959"/>
          </a:xfrm>
          <a:custGeom>
            <a:avLst/>
            <a:gdLst/>
            <a:ahLst/>
            <a:cxnLst/>
            <a:rect l="l" t="t" r="r" b="b"/>
            <a:pathLst>
              <a:path w="1255" h="2237" extrusionOk="0">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5" name="Google Shape;655;gb4d595ef89_0_595"/>
          <p:cNvSpPr/>
          <p:nvPr/>
        </p:nvSpPr>
        <p:spPr>
          <a:xfrm>
            <a:off x="7997736" y="1935548"/>
            <a:ext cx="512941" cy="580258"/>
          </a:xfrm>
          <a:custGeom>
            <a:avLst/>
            <a:gdLst/>
            <a:ahLst/>
            <a:cxnLst/>
            <a:rect l="l" t="t" r="r" b="b"/>
            <a:pathLst>
              <a:path w="1707" h="1934" extrusionOk="0">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6" name="Google Shape;656;gb4d595ef89_0_595"/>
          <p:cNvSpPr/>
          <p:nvPr/>
        </p:nvSpPr>
        <p:spPr>
          <a:xfrm>
            <a:off x="7584536" y="2460467"/>
            <a:ext cx="823231" cy="491713"/>
          </a:xfrm>
          <a:custGeom>
            <a:avLst/>
            <a:gdLst/>
            <a:ahLst/>
            <a:cxnLst/>
            <a:rect l="l" t="t" r="r" b="b"/>
            <a:pathLst>
              <a:path w="2741" h="1641" extrusionOk="0">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7" name="Google Shape;657;gb4d595ef89_0_595"/>
          <p:cNvSpPr/>
          <p:nvPr/>
        </p:nvSpPr>
        <p:spPr>
          <a:xfrm>
            <a:off x="7524376" y="2757710"/>
            <a:ext cx="989460" cy="453772"/>
          </a:xfrm>
          <a:custGeom>
            <a:avLst/>
            <a:gdLst/>
            <a:ahLst/>
            <a:cxnLst/>
            <a:rect l="l" t="t" r="r" b="b"/>
            <a:pathLst>
              <a:path w="3296" h="1514" extrusionOk="0">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8" name="Google Shape;658;gb4d595ef89_0_595"/>
          <p:cNvSpPr/>
          <p:nvPr/>
        </p:nvSpPr>
        <p:spPr>
          <a:xfrm>
            <a:off x="7407224" y="3187764"/>
            <a:ext cx="421118" cy="730463"/>
          </a:xfrm>
          <a:custGeom>
            <a:avLst/>
            <a:gdLst/>
            <a:ahLst/>
            <a:cxnLst/>
            <a:rect l="l" t="t" r="r" b="b"/>
            <a:pathLst>
              <a:path w="1400" h="2439" extrusionOk="0">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9" name="Google Shape;659;gb4d595ef89_0_595"/>
          <p:cNvSpPr/>
          <p:nvPr/>
        </p:nvSpPr>
        <p:spPr>
          <a:xfrm>
            <a:off x="7750766" y="3116615"/>
            <a:ext cx="495523" cy="769988"/>
          </a:xfrm>
          <a:custGeom>
            <a:avLst/>
            <a:gdLst/>
            <a:ahLst/>
            <a:cxnLst/>
            <a:rect l="l" t="t" r="r" b="b"/>
            <a:pathLst>
              <a:path w="1649" h="2568" extrusionOk="0">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0" name="Google Shape;660;gb4d595ef89_0_595"/>
          <p:cNvSpPr/>
          <p:nvPr/>
        </p:nvSpPr>
        <p:spPr>
          <a:xfrm>
            <a:off x="8106974" y="3050209"/>
            <a:ext cx="634840" cy="679866"/>
          </a:xfrm>
          <a:custGeom>
            <a:avLst/>
            <a:gdLst/>
            <a:ahLst/>
            <a:cxnLst/>
            <a:rect l="l" t="t" r="r" b="b"/>
            <a:pathLst>
              <a:path w="2113" h="2269" extrusionOk="0">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1" name="Google Shape;661;gb4d595ef89_0_595"/>
          <p:cNvSpPr/>
          <p:nvPr/>
        </p:nvSpPr>
        <p:spPr>
          <a:xfrm>
            <a:off x="7937577" y="3630466"/>
            <a:ext cx="1071789" cy="836389"/>
          </a:xfrm>
          <a:custGeom>
            <a:avLst/>
            <a:gdLst/>
            <a:ahLst/>
            <a:cxnLst/>
            <a:rect l="l" t="t" r="r" b="b"/>
            <a:pathLst>
              <a:path w="3573" h="2793" extrusionOk="0">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Arial"/>
              <a:ea typeface="Arial"/>
              <a:cs typeface="Arial"/>
              <a:sym typeface="Arial"/>
            </a:endParaRPr>
          </a:p>
        </p:txBody>
      </p:sp>
      <p:sp>
        <p:nvSpPr>
          <p:cNvPr id="662" name="Google Shape;662;gb4d595ef89_0_595"/>
          <p:cNvSpPr/>
          <p:nvPr/>
        </p:nvSpPr>
        <p:spPr>
          <a:xfrm>
            <a:off x="8377692" y="2941115"/>
            <a:ext cx="593682" cy="474322"/>
          </a:xfrm>
          <a:custGeom>
            <a:avLst/>
            <a:gdLst/>
            <a:ahLst/>
            <a:cxnLst/>
            <a:rect l="l" t="t" r="r" b="b"/>
            <a:pathLst>
              <a:path w="1978" h="1580" extrusionOk="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3" name="Google Shape;663;gb4d595ef89_0_595"/>
          <p:cNvSpPr/>
          <p:nvPr/>
        </p:nvSpPr>
        <p:spPr>
          <a:xfrm>
            <a:off x="8232041" y="2553751"/>
            <a:ext cx="1025877" cy="526497"/>
          </a:xfrm>
          <a:custGeom>
            <a:avLst/>
            <a:gdLst/>
            <a:ahLst/>
            <a:cxnLst/>
            <a:rect l="l" t="t" r="r" b="b"/>
            <a:pathLst>
              <a:path w="3422" h="1760" extrusionOk="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4" name="Google Shape;664;gb4d595ef89_0_595"/>
          <p:cNvSpPr/>
          <p:nvPr/>
        </p:nvSpPr>
        <p:spPr>
          <a:xfrm>
            <a:off x="8464764" y="1755306"/>
            <a:ext cx="694997" cy="505947"/>
          </a:xfrm>
          <a:custGeom>
            <a:avLst/>
            <a:gdLst/>
            <a:ahLst/>
            <a:cxnLst/>
            <a:rect l="l" t="t" r="r" b="b"/>
            <a:pathLst>
              <a:path w="2320" h="1689" extrusionOk="0">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5" name="Google Shape;665;gb4d595ef89_0_595"/>
          <p:cNvSpPr/>
          <p:nvPr/>
        </p:nvSpPr>
        <p:spPr>
          <a:xfrm>
            <a:off x="8496427" y="1241454"/>
            <a:ext cx="780494" cy="667214"/>
          </a:xfrm>
          <a:custGeom>
            <a:avLst/>
            <a:gdLst/>
            <a:ahLst/>
            <a:cxnLst/>
            <a:rect l="l" t="t" r="r" b="b"/>
            <a:pathLst>
              <a:path w="2597" h="2224" extrusionOk="0">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Arial"/>
              <a:ea typeface="Arial"/>
              <a:cs typeface="Arial"/>
              <a:sym typeface="Arial"/>
            </a:endParaRPr>
          </a:p>
        </p:txBody>
      </p:sp>
      <p:sp>
        <p:nvSpPr>
          <p:cNvPr id="666" name="Google Shape;666;gb4d595ef89_0_595"/>
          <p:cNvSpPr/>
          <p:nvPr/>
        </p:nvSpPr>
        <p:spPr>
          <a:xfrm>
            <a:off x="9069407" y="1164175"/>
            <a:ext cx="221640" cy="393687"/>
          </a:xfrm>
          <a:custGeom>
            <a:avLst/>
            <a:gdLst/>
            <a:ahLst/>
            <a:cxnLst/>
            <a:rect l="l" t="t" r="r" b="b"/>
            <a:pathLst>
              <a:path w="734" h="1311" extrusionOk="0">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accent6">
              <a:lumMod val="60000"/>
              <a:lumOff val="40000"/>
            </a:schemeClr>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7" name="Google Shape;667;gb4d595ef89_0_595"/>
          <p:cNvSpPr/>
          <p:nvPr/>
        </p:nvSpPr>
        <p:spPr>
          <a:xfrm>
            <a:off x="9085357" y="1818549"/>
            <a:ext cx="180478" cy="357323"/>
          </a:xfrm>
          <a:custGeom>
            <a:avLst/>
            <a:gdLst/>
            <a:ahLst/>
            <a:cxnLst/>
            <a:rect l="l" t="t" r="r" b="b"/>
            <a:pathLst>
              <a:path w="601" h="1190" extrusionOk="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8" name="Google Shape;668;gb4d595ef89_0_595"/>
          <p:cNvSpPr/>
          <p:nvPr/>
        </p:nvSpPr>
        <p:spPr>
          <a:xfrm>
            <a:off x="9223090" y="1600359"/>
            <a:ext cx="210559" cy="188149"/>
          </a:xfrm>
          <a:custGeom>
            <a:avLst/>
            <a:gdLst/>
            <a:ahLst/>
            <a:cxnLst/>
            <a:rect l="l" t="t" r="r" b="b"/>
            <a:pathLst>
              <a:path w="700" h="630" extrusionOk="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9" name="Google Shape;669;gb4d595ef89_0_595"/>
          <p:cNvSpPr/>
          <p:nvPr/>
        </p:nvSpPr>
        <p:spPr>
          <a:xfrm>
            <a:off x="9207258" y="1429602"/>
            <a:ext cx="413202" cy="254555"/>
          </a:xfrm>
          <a:custGeom>
            <a:avLst/>
            <a:gdLst/>
            <a:ahLst/>
            <a:cxnLst/>
            <a:rect l="l" t="t" r="r" b="b"/>
            <a:pathLst>
              <a:path w="1383" h="850" extrusionOk="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0" name="Google Shape;670;gb4d595ef89_0_595"/>
          <p:cNvSpPr/>
          <p:nvPr/>
        </p:nvSpPr>
        <p:spPr>
          <a:xfrm>
            <a:off x="9262668" y="1137103"/>
            <a:ext cx="183644" cy="392109"/>
          </a:xfrm>
          <a:custGeom>
            <a:avLst/>
            <a:gdLst/>
            <a:ahLst/>
            <a:cxnLst/>
            <a:rect l="l" t="t" r="r" b="b"/>
            <a:pathLst>
              <a:path w="615" h="1311" extrusionOk="0">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1" name="Google Shape;671;gb4d595ef89_0_595"/>
          <p:cNvSpPr/>
          <p:nvPr/>
        </p:nvSpPr>
        <p:spPr>
          <a:xfrm>
            <a:off x="9302247" y="744995"/>
            <a:ext cx="416365" cy="662472"/>
          </a:xfrm>
          <a:custGeom>
            <a:avLst/>
            <a:gdLst/>
            <a:ahLst/>
            <a:cxnLst/>
            <a:rect l="l" t="t" r="r" b="b"/>
            <a:pathLst>
              <a:path w="1386" h="2211" extrusionOk="0">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2" name="Google Shape;672;gb4d595ef89_0_595"/>
          <p:cNvSpPr/>
          <p:nvPr/>
        </p:nvSpPr>
        <p:spPr>
          <a:xfrm>
            <a:off x="9245253" y="1742657"/>
            <a:ext cx="186811" cy="156527"/>
          </a:xfrm>
          <a:custGeom>
            <a:avLst/>
            <a:gdLst/>
            <a:ahLst/>
            <a:cxnLst/>
            <a:rect l="l" t="t" r="r" b="b"/>
            <a:pathLst>
              <a:path w="622" h="519" extrusionOk="0">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Arial"/>
              <a:ea typeface="Arial"/>
              <a:cs typeface="Arial"/>
              <a:sym typeface="Arial"/>
            </a:endParaRPr>
          </a:p>
        </p:txBody>
      </p:sp>
      <p:sp>
        <p:nvSpPr>
          <p:cNvPr id="673" name="Google Shape;673;gb4d595ef89_0_595"/>
          <p:cNvSpPr/>
          <p:nvPr/>
        </p:nvSpPr>
        <p:spPr>
          <a:xfrm>
            <a:off x="9386154" y="1581387"/>
            <a:ext cx="93405" cy="107514"/>
          </a:xfrm>
          <a:custGeom>
            <a:avLst/>
            <a:gdLst/>
            <a:ahLst/>
            <a:cxnLst/>
            <a:rect l="l" t="t" r="r" b="b"/>
            <a:pathLst>
              <a:path w="314" h="363" extrusionOk="0">
                <a:moveTo>
                  <a:pt x="0" y="69"/>
                </a:moveTo>
                <a:lnTo>
                  <a:pt x="225" y="0"/>
                </a:lnTo>
                <a:lnTo>
                  <a:pt x="314" y="171"/>
                </a:lnTo>
                <a:lnTo>
                  <a:pt x="273" y="192"/>
                </a:lnTo>
                <a:lnTo>
                  <a:pt x="237" y="282"/>
                </a:lnTo>
                <a:lnTo>
                  <a:pt x="156" y="363"/>
                </a:lnTo>
                <a:lnTo>
                  <a:pt x="138" y="195"/>
                </a:lnTo>
                <a:lnTo>
                  <a:pt x="0" y="69"/>
                </a:lnTo>
                <a:close/>
              </a:path>
            </a:pathLst>
          </a:custGeom>
          <a:solidFill>
            <a:schemeClr val="accent6">
              <a:lumMod val="60000"/>
              <a:lumOff val="40000"/>
            </a:schemeClr>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4" name="Google Shape;674;gb4d595ef89_0_595"/>
          <p:cNvSpPr/>
          <p:nvPr/>
        </p:nvSpPr>
        <p:spPr>
          <a:xfrm>
            <a:off x="7291654" y="1328414"/>
            <a:ext cx="655423" cy="303566"/>
          </a:xfrm>
          <a:custGeom>
            <a:avLst/>
            <a:gdLst/>
            <a:ahLst/>
            <a:cxnLst/>
            <a:rect l="l" t="t" r="r" b="b"/>
            <a:pathLst>
              <a:path w="2182" h="1010" extrusionOk="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5" name="Google Shape;675;gb4d595ef89_0_595"/>
          <p:cNvSpPr/>
          <p:nvPr/>
        </p:nvSpPr>
        <p:spPr>
          <a:xfrm>
            <a:off x="7742850" y="1513399"/>
            <a:ext cx="474942" cy="611881"/>
          </a:xfrm>
          <a:custGeom>
            <a:avLst/>
            <a:gdLst/>
            <a:ahLst/>
            <a:cxnLst/>
            <a:rect l="l" t="t" r="r" b="b"/>
            <a:pathLst>
              <a:path w="1586" h="2040" extrusionOk="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6" name="Google Shape;676;gb4d595ef89_0_595"/>
          <p:cNvSpPr/>
          <p:nvPr/>
        </p:nvSpPr>
        <p:spPr>
          <a:xfrm>
            <a:off x="3753328" y="904685"/>
            <a:ext cx="807405" cy="588159"/>
          </a:xfrm>
          <a:custGeom>
            <a:avLst/>
            <a:gdLst/>
            <a:ahLst/>
            <a:cxnLst/>
            <a:rect l="l" t="t" r="r" b="b"/>
            <a:pathLst>
              <a:path w="2687" h="1962" extrusionOk="0">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7" name="Google Shape;677;gb4d595ef89_0_595"/>
          <p:cNvSpPr/>
          <p:nvPr/>
        </p:nvSpPr>
        <p:spPr>
          <a:xfrm>
            <a:off x="3526939" y="1268332"/>
            <a:ext cx="976799" cy="800027"/>
          </a:xfrm>
          <a:custGeom>
            <a:avLst/>
            <a:gdLst/>
            <a:ahLst/>
            <a:cxnLst/>
            <a:rect l="l" t="t" r="r" b="b"/>
            <a:pathLst>
              <a:path w="3256" h="2669" extrusionOk="0">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8" name="Google Shape;678;gb4d595ef89_0_595"/>
          <p:cNvSpPr/>
          <p:nvPr/>
        </p:nvSpPr>
        <p:spPr>
          <a:xfrm>
            <a:off x="3457280" y="1853331"/>
            <a:ext cx="1048042" cy="1674373"/>
          </a:xfrm>
          <a:custGeom>
            <a:avLst/>
            <a:gdLst/>
            <a:ahLst/>
            <a:cxnLst/>
            <a:rect l="l" t="t" r="r" b="b"/>
            <a:pathLst>
              <a:path w="3498" h="5586" extrusionOk="0">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C3B996"/>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rgbClr val="000000"/>
              </a:solidFill>
              <a:latin typeface="Arial"/>
              <a:ea typeface="Arial"/>
              <a:cs typeface="Arial"/>
              <a:sym typeface="Arial"/>
            </a:endParaRPr>
          </a:p>
        </p:txBody>
      </p:sp>
      <p:sp>
        <p:nvSpPr>
          <p:cNvPr id="679" name="Google Shape;679;gb4d595ef89_0_595"/>
          <p:cNvSpPr/>
          <p:nvPr/>
        </p:nvSpPr>
        <p:spPr>
          <a:xfrm>
            <a:off x="3912136" y="1975059"/>
            <a:ext cx="769412" cy="1160508"/>
          </a:xfrm>
          <a:custGeom>
            <a:avLst/>
            <a:gdLst/>
            <a:ahLst/>
            <a:cxnLst/>
            <a:rect l="l" t="t" r="r" b="b"/>
            <a:pathLst>
              <a:path w="2565" h="3871" extrusionOk="0">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0" name="Google Shape;680;gb4d595ef89_0_595"/>
          <p:cNvSpPr/>
          <p:nvPr/>
        </p:nvSpPr>
        <p:spPr>
          <a:xfrm>
            <a:off x="4356505" y="1062792"/>
            <a:ext cx="709251" cy="1138383"/>
          </a:xfrm>
          <a:custGeom>
            <a:avLst/>
            <a:gdLst/>
            <a:ahLst/>
            <a:cxnLst/>
            <a:rect l="l" t="t" r="r" b="b"/>
            <a:pathLst>
              <a:path w="2360" h="3800" extrusionOk="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1" name="Google Shape;681;gb4d595ef89_0_595"/>
          <p:cNvSpPr/>
          <p:nvPr/>
        </p:nvSpPr>
        <p:spPr>
          <a:xfrm>
            <a:off x="8385606" y="2210657"/>
            <a:ext cx="789985" cy="580260"/>
          </a:xfrm>
          <a:custGeom>
            <a:avLst/>
            <a:gdLst/>
            <a:ahLst/>
            <a:cxnLst/>
            <a:rect l="l" t="t" r="r" b="b"/>
            <a:pathLst>
              <a:path w="2495" h="1836" extrusionOk="0">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2" name="Google Shape;682;gb4d595ef89_0_595"/>
          <p:cNvSpPr/>
          <p:nvPr/>
        </p:nvSpPr>
        <p:spPr>
          <a:xfrm>
            <a:off x="8347611" y="2147412"/>
            <a:ext cx="536683" cy="524918"/>
          </a:xfrm>
          <a:custGeom>
            <a:avLst/>
            <a:gdLst/>
            <a:ahLst/>
            <a:cxnLst/>
            <a:rect l="l" t="t" r="r" b="b"/>
            <a:pathLst>
              <a:path w="1790" h="1751" extrusionOk="0">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93C47D"/>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3" name="Google Shape;683;gb4d595ef89_0_595"/>
          <p:cNvSpPr/>
          <p:nvPr/>
        </p:nvSpPr>
        <p:spPr>
          <a:xfrm>
            <a:off x="8668990" y="2092076"/>
            <a:ext cx="530350" cy="262459"/>
          </a:xfrm>
          <a:custGeom>
            <a:avLst/>
            <a:gdLst/>
            <a:ahLst/>
            <a:cxnLst/>
            <a:rect l="l" t="t" r="r" b="b"/>
            <a:pathLst>
              <a:path w="1675" h="830" extrusionOk="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4" name="Google Shape;684;gb4d595ef89_0_595"/>
          <p:cNvSpPr/>
          <p:nvPr/>
        </p:nvSpPr>
        <p:spPr>
          <a:xfrm>
            <a:off x="9075858" y="2088913"/>
            <a:ext cx="131400" cy="181825"/>
          </a:xfrm>
          <a:custGeom>
            <a:avLst/>
            <a:gdLst/>
            <a:ahLst/>
            <a:cxnLst/>
            <a:rect l="l" t="t" r="r" b="b"/>
            <a:pathLst>
              <a:path w="438" h="605" extrusionOk="0">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accent6">
              <a:lumMod val="60000"/>
              <a:lumOff val="40000"/>
            </a:schemeClr>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5" name="Google Shape;685;gb4d595ef89_0_595"/>
          <p:cNvSpPr/>
          <p:nvPr/>
        </p:nvSpPr>
        <p:spPr>
          <a:xfrm>
            <a:off x="9143932" y="2308684"/>
            <a:ext cx="60160" cy="113838"/>
          </a:xfrm>
          <a:custGeom>
            <a:avLst/>
            <a:gdLst/>
            <a:ahLst/>
            <a:cxnLst/>
            <a:rect l="l" t="t" r="r" b="b"/>
            <a:pathLst>
              <a:path w="198" h="384" extrusionOk="0">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6" name="Google Shape;686;gb4d595ef89_0_595"/>
          <p:cNvSpPr/>
          <p:nvPr/>
        </p:nvSpPr>
        <p:spPr>
          <a:xfrm>
            <a:off x="8906461" y="2209075"/>
            <a:ext cx="37995" cy="34784"/>
          </a:xfrm>
          <a:custGeom>
            <a:avLst/>
            <a:gdLst/>
            <a:ahLst/>
            <a:cxnLst/>
            <a:rect l="l" t="t" r="r" b="b"/>
            <a:pathLst>
              <a:path w="51" h="51" extrusionOk="0">
                <a:moveTo>
                  <a:pt x="0" y="18"/>
                </a:moveTo>
                <a:lnTo>
                  <a:pt x="21" y="0"/>
                </a:lnTo>
                <a:lnTo>
                  <a:pt x="51" y="24"/>
                </a:lnTo>
                <a:lnTo>
                  <a:pt x="22" y="51"/>
                </a:lnTo>
                <a:lnTo>
                  <a:pt x="22" y="38"/>
                </a:lnTo>
                <a:lnTo>
                  <a:pt x="20" y="29"/>
                </a:lnTo>
                <a:lnTo>
                  <a:pt x="12" y="23"/>
                </a:lnTo>
                <a:lnTo>
                  <a:pt x="0" y="18"/>
                </a:lnTo>
                <a:close/>
              </a:path>
            </a:pathLst>
          </a:custGeom>
          <a:solidFill>
            <a:srgbClr val="C4B798"/>
          </a:solid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7" name="Google Shape;687;gb4d595ef89_0_595"/>
          <p:cNvGrpSpPr/>
          <p:nvPr/>
        </p:nvGrpSpPr>
        <p:grpSpPr>
          <a:xfrm>
            <a:off x="3686837" y="4990196"/>
            <a:ext cx="998964" cy="621362"/>
            <a:chOff x="2438271" y="4945147"/>
            <a:chExt cx="734464" cy="456842"/>
          </a:xfrm>
          <a:solidFill>
            <a:srgbClr val="93C47D"/>
          </a:solidFill>
        </p:grpSpPr>
        <p:sp>
          <p:nvSpPr>
            <p:cNvPr id="688" name="Google Shape;688;gb4d595ef89_0_595"/>
            <p:cNvSpPr/>
            <p:nvPr/>
          </p:nvSpPr>
          <p:spPr>
            <a:xfrm>
              <a:off x="2988828" y="5185774"/>
              <a:ext cx="183907" cy="216215"/>
            </a:xfrm>
            <a:custGeom>
              <a:avLst/>
              <a:gdLst/>
              <a:ahLst/>
              <a:cxnLst/>
              <a:rect l="l" t="t" r="r" b="b"/>
              <a:pathLst>
                <a:path w="834" h="980" extrusionOk="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9" name="Google Shape;689;gb4d595ef89_0_595"/>
            <p:cNvSpPr/>
            <p:nvPr/>
          </p:nvSpPr>
          <p:spPr>
            <a:xfrm>
              <a:off x="2648949" y="5005594"/>
              <a:ext cx="90790" cy="80209"/>
            </a:xfrm>
            <a:custGeom>
              <a:avLst/>
              <a:gdLst/>
              <a:ahLst/>
              <a:cxnLst/>
              <a:rect l="l" t="t" r="r" b="b"/>
              <a:pathLst>
                <a:path w="414" h="364" extrusionOk="0">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0" name="Google Shape;690;gb4d595ef89_0_595"/>
            <p:cNvSpPr/>
            <p:nvPr/>
          </p:nvSpPr>
          <p:spPr>
            <a:xfrm>
              <a:off x="2438271" y="4945147"/>
              <a:ext cx="62854" cy="58123"/>
            </a:xfrm>
            <a:custGeom>
              <a:avLst/>
              <a:gdLst/>
              <a:ahLst/>
              <a:cxnLst/>
              <a:rect l="l" t="t" r="r" b="b"/>
              <a:pathLst>
                <a:path w="285" h="259" extrusionOk="0">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1" name="Google Shape;691;gb4d595ef89_0_595"/>
            <p:cNvSpPr/>
            <p:nvPr/>
          </p:nvSpPr>
          <p:spPr>
            <a:xfrm>
              <a:off x="2878251" y="5090453"/>
              <a:ext cx="100101" cy="66260"/>
            </a:xfrm>
            <a:custGeom>
              <a:avLst/>
              <a:gdLst/>
              <a:ahLst/>
              <a:cxnLst/>
              <a:rect l="l" t="t" r="r" b="b"/>
              <a:pathLst>
                <a:path w="453" h="300" extrusionOk="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2" name="Google Shape;692;gb4d595ef89_0_595"/>
            <p:cNvSpPr/>
            <p:nvPr/>
          </p:nvSpPr>
          <p:spPr>
            <a:xfrm>
              <a:off x="2788625" y="5066042"/>
              <a:ext cx="89626" cy="30224"/>
            </a:xfrm>
            <a:custGeom>
              <a:avLst/>
              <a:gdLst/>
              <a:ahLst/>
              <a:cxnLst/>
              <a:rect l="l" t="t" r="r" b="b"/>
              <a:pathLst>
                <a:path w="409" h="136" extrusionOk="0">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gb4d595ef89_0_595"/>
            <p:cNvSpPr/>
            <p:nvPr/>
          </p:nvSpPr>
          <p:spPr>
            <a:xfrm>
              <a:off x="2828200" y="5105565"/>
              <a:ext cx="36083" cy="40686"/>
            </a:xfrm>
            <a:custGeom>
              <a:avLst/>
              <a:gdLst/>
              <a:ahLst/>
              <a:cxnLst/>
              <a:rect l="l" t="t" r="r" b="b"/>
              <a:pathLst>
                <a:path w="162" h="181" extrusionOk="0">
                  <a:moveTo>
                    <a:pt x="162" y="67"/>
                  </a:moveTo>
                  <a:lnTo>
                    <a:pt x="91" y="45"/>
                  </a:lnTo>
                  <a:lnTo>
                    <a:pt x="45" y="0"/>
                  </a:lnTo>
                  <a:lnTo>
                    <a:pt x="0" y="45"/>
                  </a:lnTo>
                  <a:lnTo>
                    <a:pt x="36" y="121"/>
                  </a:lnTo>
                  <a:lnTo>
                    <a:pt x="66" y="163"/>
                  </a:lnTo>
                  <a:lnTo>
                    <a:pt x="102" y="181"/>
                  </a:lnTo>
                  <a:lnTo>
                    <a:pt x="150" y="127"/>
                  </a:lnTo>
                  <a:lnTo>
                    <a:pt x="162" y="67"/>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94" name="Google Shape;694;gb4d595ef89_0_595"/>
          <p:cNvSpPr/>
          <p:nvPr/>
        </p:nvSpPr>
        <p:spPr>
          <a:xfrm>
            <a:off x="3523773" y="4909561"/>
            <a:ext cx="1211056" cy="736916"/>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5" name="Google Shape;695;gb4d595ef89_0_595"/>
          <p:cNvSpPr/>
          <p:nvPr/>
        </p:nvSpPr>
        <p:spPr>
          <a:xfrm>
            <a:off x="4999478" y="1341469"/>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MT</a:t>
            </a:r>
            <a:endParaRPr/>
          </a:p>
        </p:txBody>
      </p:sp>
      <p:sp>
        <p:nvSpPr>
          <p:cNvPr id="696" name="Google Shape;696;gb4d595ef89_0_595"/>
          <p:cNvSpPr/>
          <p:nvPr/>
        </p:nvSpPr>
        <p:spPr>
          <a:xfrm>
            <a:off x="4478980" y="1691105"/>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ID</a:t>
            </a:r>
            <a:endParaRPr/>
          </a:p>
        </p:txBody>
      </p:sp>
      <p:sp>
        <p:nvSpPr>
          <p:cNvPr id="697" name="Google Shape;697;gb4d595ef89_0_595"/>
          <p:cNvSpPr/>
          <p:nvPr/>
        </p:nvSpPr>
        <p:spPr>
          <a:xfrm>
            <a:off x="4064479" y="2346079"/>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NV</a:t>
            </a:r>
            <a:endParaRPr/>
          </a:p>
        </p:txBody>
      </p:sp>
      <p:sp>
        <p:nvSpPr>
          <p:cNvPr id="698" name="Google Shape;698;gb4d595ef89_0_595"/>
          <p:cNvSpPr/>
          <p:nvPr/>
        </p:nvSpPr>
        <p:spPr>
          <a:xfrm>
            <a:off x="5097324" y="1915750"/>
            <a:ext cx="585600" cy="474600"/>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WY</a:t>
            </a:r>
            <a:endParaRPr/>
          </a:p>
        </p:txBody>
      </p:sp>
      <p:sp>
        <p:nvSpPr>
          <p:cNvPr id="699" name="Google Shape;699;gb4d595ef89_0_595"/>
          <p:cNvSpPr/>
          <p:nvPr/>
        </p:nvSpPr>
        <p:spPr>
          <a:xfrm>
            <a:off x="5173276" y="3208300"/>
            <a:ext cx="585600" cy="474600"/>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NM</a:t>
            </a:r>
            <a:endParaRPr/>
          </a:p>
        </p:txBody>
      </p:sp>
      <p:sp>
        <p:nvSpPr>
          <p:cNvPr id="700" name="Google Shape;700;gb4d595ef89_0_595"/>
          <p:cNvSpPr/>
          <p:nvPr/>
        </p:nvSpPr>
        <p:spPr>
          <a:xfrm>
            <a:off x="6432828" y="3135529"/>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OK</a:t>
            </a:r>
            <a:endParaRPr/>
          </a:p>
        </p:txBody>
      </p:sp>
      <p:sp>
        <p:nvSpPr>
          <p:cNvPr id="701" name="Google Shape;701;gb4d595ef89_0_595"/>
          <p:cNvSpPr/>
          <p:nvPr/>
        </p:nvSpPr>
        <p:spPr>
          <a:xfrm>
            <a:off x="6219249" y="2634015"/>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KS</a:t>
            </a:r>
            <a:endParaRPr/>
          </a:p>
        </p:txBody>
      </p:sp>
      <p:sp>
        <p:nvSpPr>
          <p:cNvPr id="702" name="Google Shape;702;gb4d595ef89_0_595"/>
          <p:cNvSpPr/>
          <p:nvPr/>
        </p:nvSpPr>
        <p:spPr>
          <a:xfrm>
            <a:off x="6075282" y="2202112"/>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NE</a:t>
            </a:r>
            <a:endParaRPr/>
          </a:p>
        </p:txBody>
      </p:sp>
      <p:sp>
        <p:nvSpPr>
          <p:cNvPr id="703" name="Google Shape;703;gb4d595ef89_0_595"/>
          <p:cNvSpPr/>
          <p:nvPr/>
        </p:nvSpPr>
        <p:spPr>
          <a:xfrm>
            <a:off x="6073700" y="1771790"/>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SD</a:t>
            </a:r>
            <a:endParaRPr/>
          </a:p>
        </p:txBody>
      </p:sp>
      <p:sp>
        <p:nvSpPr>
          <p:cNvPr id="704" name="Google Shape;704;gb4d595ef89_0_595"/>
          <p:cNvSpPr/>
          <p:nvPr/>
        </p:nvSpPr>
        <p:spPr>
          <a:xfrm>
            <a:off x="5994596" y="1341469"/>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ND</a:t>
            </a:r>
            <a:endParaRPr/>
          </a:p>
        </p:txBody>
      </p:sp>
      <p:sp>
        <p:nvSpPr>
          <p:cNvPr id="705" name="Google Shape;705;gb4d595ef89_0_595"/>
          <p:cNvSpPr/>
          <p:nvPr/>
        </p:nvSpPr>
        <p:spPr>
          <a:xfrm>
            <a:off x="7073564" y="3709818"/>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LA</a:t>
            </a:r>
            <a:endParaRPr/>
          </a:p>
        </p:txBody>
      </p:sp>
      <p:sp>
        <p:nvSpPr>
          <p:cNvPr id="706" name="Google Shape;706;gb4d595ef89_0_595"/>
          <p:cNvSpPr/>
          <p:nvPr/>
        </p:nvSpPr>
        <p:spPr>
          <a:xfrm>
            <a:off x="7435856" y="3423464"/>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MS</a:t>
            </a:r>
            <a:endParaRPr/>
          </a:p>
        </p:txBody>
      </p:sp>
      <p:sp>
        <p:nvSpPr>
          <p:cNvPr id="707" name="Google Shape;707;gb4d595ef89_0_595"/>
          <p:cNvSpPr/>
          <p:nvPr/>
        </p:nvSpPr>
        <p:spPr>
          <a:xfrm>
            <a:off x="8234451" y="2317600"/>
            <a:ext cx="536700" cy="474600"/>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WV</a:t>
            </a:r>
            <a:endParaRPr/>
          </a:p>
        </p:txBody>
      </p:sp>
      <p:sp>
        <p:nvSpPr>
          <p:cNvPr id="708" name="Google Shape;708;gb4d595ef89_0_595"/>
          <p:cNvSpPr/>
          <p:nvPr/>
        </p:nvSpPr>
        <p:spPr>
          <a:xfrm>
            <a:off x="9252065" y="911148"/>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ME</a:t>
            </a:r>
            <a:endParaRPr/>
          </a:p>
        </p:txBody>
      </p:sp>
      <p:sp>
        <p:nvSpPr>
          <p:cNvPr id="709" name="Google Shape;709;gb4d595ef89_0_595"/>
          <p:cNvSpPr/>
          <p:nvPr/>
        </p:nvSpPr>
        <p:spPr>
          <a:xfrm>
            <a:off x="8972040" y="1150040"/>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dirty="0">
                <a:solidFill>
                  <a:srgbClr val="000000"/>
                </a:solidFill>
                <a:latin typeface="Verdana"/>
                <a:ea typeface="Verdana"/>
                <a:cs typeface="Verdana"/>
                <a:sym typeface="Verdana"/>
              </a:rPr>
              <a:t>VT</a:t>
            </a:r>
            <a:endParaRPr dirty="0"/>
          </a:p>
        </p:txBody>
      </p:sp>
      <p:cxnSp>
        <p:nvCxnSpPr>
          <p:cNvPr id="710" name="Google Shape;710;gb4d595ef89_0_595"/>
          <p:cNvCxnSpPr/>
          <p:nvPr/>
        </p:nvCxnSpPr>
        <p:spPr>
          <a:xfrm>
            <a:off x="9233080" y="2140411"/>
            <a:ext cx="0" cy="0"/>
          </a:xfrm>
          <a:prstGeom prst="straightConnector1">
            <a:avLst/>
          </a:prstGeom>
          <a:noFill/>
          <a:ln w="9525" cap="flat" cmpd="sng">
            <a:solidFill>
              <a:srgbClr val="333333"/>
            </a:solidFill>
            <a:prstDash val="solid"/>
            <a:round/>
            <a:headEnd type="none" w="med" len="med"/>
            <a:tailEnd type="none" w="med" len="med"/>
          </a:ln>
        </p:spPr>
      </p:cxnSp>
      <p:cxnSp>
        <p:nvCxnSpPr>
          <p:cNvPr id="711" name="Google Shape;711;gb4d595ef89_0_595"/>
          <p:cNvCxnSpPr/>
          <p:nvPr/>
        </p:nvCxnSpPr>
        <p:spPr>
          <a:xfrm>
            <a:off x="9157141" y="2418854"/>
            <a:ext cx="0" cy="0"/>
          </a:xfrm>
          <a:prstGeom prst="straightConnector1">
            <a:avLst/>
          </a:prstGeom>
          <a:noFill/>
          <a:ln w="9525" cap="flat" cmpd="sng">
            <a:solidFill>
              <a:srgbClr val="333333"/>
            </a:solidFill>
            <a:prstDash val="solid"/>
            <a:round/>
            <a:headEnd type="none" w="med" len="med"/>
            <a:tailEnd type="none" w="med" len="med"/>
          </a:ln>
        </p:spPr>
      </p:cxnSp>
      <p:cxnSp>
        <p:nvCxnSpPr>
          <p:cNvPr id="712" name="Google Shape;712;gb4d595ef89_0_595"/>
          <p:cNvCxnSpPr/>
          <p:nvPr/>
        </p:nvCxnSpPr>
        <p:spPr>
          <a:xfrm>
            <a:off x="9517852" y="1428483"/>
            <a:ext cx="0" cy="0"/>
          </a:xfrm>
          <a:prstGeom prst="straightConnector1">
            <a:avLst/>
          </a:prstGeom>
          <a:noFill/>
          <a:ln w="9525" cap="flat" cmpd="sng">
            <a:solidFill>
              <a:srgbClr val="333333"/>
            </a:solidFill>
            <a:prstDash val="solid"/>
            <a:round/>
            <a:headEnd type="none" w="med" len="med"/>
            <a:tailEnd type="none" w="med" len="med"/>
          </a:ln>
        </p:spPr>
      </p:cxnSp>
      <p:cxnSp>
        <p:nvCxnSpPr>
          <p:cNvPr id="713" name="Google Shape;713;gb4d595ef89_0_595"/>
          <p:cNvCxnSpPr/>
          <p:nvPr/>
        </p:nvCxnSpPr>
        <p:spPr>
          <a:xfrm>
            <a:off x="9334332" y="1681613"/>
            <a:ext cx="0" cy="0"/>
          </a:xfrm>
          <a:prstGeom prst="straightConnector1">
            <a:avLst/>
          </a:prstGeom>
          <a:noFill/>
          <a:ln w="9525" cap="flat" cmpd="sng">
            <a:solidFill>
              <a:srgbClr val="333333"/>
            </a:solidFill>
            <a:prstDash val="solid"/>
            <a:round/>
            <a:headEnd type="none" w="med" len="med"/>
            <a:tailEnd type="none" w="med" len="med"/>
          </a:ln>
        </p:spPr>
      </p:cxnSp>
      <p:cxnSp>
        <p:nvCxnSpPr>
          <p:cNvPr id="714" name="Google Shape;714;gb4d595ef89_0_595"/>
          <p:cNvCxnSpPr/>
          <p:nvPr/>
        </p:nvCxnSpPr>
        <p:spPr>
          <a:xfrm>
            <a:off x="9448241" y="1615166"/>
            <a:ext cx="0" cy="0"/>
          </a:xfrm>
          <a:prstGeom prst="straightConnector1">
            <a:avLst/>
          </a:prstGeom>
          <a:noFill/>
          <a:ln w="9525" cap="flat" cmpd="sng">
            <a:solidFill>
              <a:srgbClr val="333333"/>
            </a:solidFill>
            <a:prstDash val="solid"/>
            <a:round/>
            <a:headEnd type="none" w="med" len="med"/>
            <a:tailEnd type="none" w="med" len="med"/>
          </a:ln>
        </p:spPr>
      </p:cxnSp>
      <p:sp>
        <p:nvSpPr>
          <p:cNvPr id="715" name="Google Shape;715;gb4d595ef89_0_595"/>
          <p:cNvSpPr/>
          <p:nvPr/>
        </p:nvSpPr>
        <p:spPr>
          <a:xfrm>
            <a:off x="9487213" y="1506273"/>
            <a:ext cx="474600" cy="217800"/>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dirty="0">
                <a:solidFill>
                  <a:srgbClr val="000000"/>
                </a:solidFill>
                <a:latin typeface="Verdana"/>
                <a:ea typeface="Verdana"/>
                <a:cs typeface="Verdana"/>
                <a:sym typeface="Verdana"/>
              </a:rPr>
              <a:t>RI</a:t>
            </a:r>
            <a:endParaRPr dirty="0"/>
          </a:p>
        </p:txBody>
      </p:sp>
      <p:sp>
        <p:nvSpPr>
          <p:cNvPr id="716" name="Google Shape;716;gb4d595ef89_0_595"/>
          <p:cNvSpPr/>
          <p:nvPr/>
        </p:nvSpPr>
        <p:spPr>
          <a:xfrm>
            <a:off x="2052791" y="1531609"/>
            <a:ext cx="474619" cy="367575"/>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dirty="0">
                <a:solidFill>
                  <a:srgbClr val="000000"/>
                </a:solidFill>
                <a:latin typeface="Verdana"/>
                <a:ea typeface="Verdana"/>
                <a:cs typeface="Verdana"/>
                <a:sym typeface="Verdana"/>
              </a:rPr>
              <a:t>AK</a:t>
            </a:r>
            <a:endParaRPr dirty="0"/>
          </a:p>
        </p:txBody>
      </p:sp>
      <p:sp>
        <p:nvSpPr>
          <p:cNvPr id="717" name="Google Shape;717;gb4d595ef89_0_595"/>
          <p:cNvSpPr/>
          <p:nvPr/>
        </p:nvSpPr>
        <p:spPr>
          <a:xfrm>
            <a:off x="3925257" y="5217524"/>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a:solidFill>
                  <a:srgbClr val="000000"/>
                </a:solidFill>
                <a:latin typeface="Verdana"/>
                <a:ea typeface="Verdana"/>
                <a:cs typeface="Verdana"/>
                <a:sym typeface="Verdana"/>
              </a:rPr>
              <a:t>HI</a:t>
            </a:r>
            <a:endParaRPr/>
          </a:p>
        </p:txBody>
      </p:sp>
      <p:cxnSp>
        <p:nvCxnSpPr>
          <p:cNvPr id="718" name="Google Shape;718;gb4d595ef89_0_595"/>
          <p:cNvCxnSpPr/>
          <p:nvPr/>
        </p:nvCxnSpPr>
        <p:spPr>
          <a:xfrm>
            <a:off x="9011591" y="2067636"/>
            <a:ext cx="0" cy="0"/>
          </a:xfrm>
          <a:prstGeom prst="straightConnector1">
            <a:avLst/>
          </a:prstGeom>
          <a:noFill/>
          <a:ln w="9525" cap="flat" cmpd="sng">
            <a:solidFill>
              <a:srgbClr val="333333"/>
            </a:solidFill>
            <a:prstDash val="solid"/>
            <a:round/>
            <a:headEnd type="none" w="med" len="med"/>
            <a:tailEnd type="none" w="med" len="med"/>
          </a:ln>
        </p:spPr>
      </p:cxnSp>
      <p:grpSp>
        <p:nvGrpSpPr>
          <p:cNvPr id="719" name="Google Shape;719;gb4d595ef89_0_595"/>
          <p:cNvGrpSpPr/>
          <p:nvPr/>
        </p:nvGrpSpPr>
        <p:grpSpPr>
          <a:xfrm>
            <a:off x="8978878" y="4839806"/>
            <a:ext cx="1986676" cy="461119"/>
            <a:chOff x="376" y="1862"/>
            <a:chExt cx="5150" cy="1195"/>
          </a:xfrm>
          <a:solidFill>
            <a:schemeClr val="accent6">
              <a:lumMod val="60000"/>
              <a:lumOff val="40000"/>
            </a:schemeClr>
          </a:solidFill>
        </p:grpSpPr>
        <p:sp>
          <p:nvSpPr>
            <p:cNvPr id="720" name="Google Shape;720;gb4d595ef89_0_595"/>
            <p:cNvSpPr/>
            <p:nvPr/>
          </p:nvSpPr>
          <p:spPr>
            <a:xfrm>
              <a:off x="1655" y="1862"/>
              <a:ext cx="3112" cy="1195"/>
            </a:xfrm>
            <a:custGeom>
              <a:avLst/>
              <a:gdLst/>
              <a:ahLst/>
              <a:cxnLst/>
              <a:rect l="l" t="t" r="r" b="b"/>
              <a:pathLst>
                <a:path w="25406" h="10394" extrusionOk="0">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721" name="Google Shape;721;gb4d595ef89_0_595"/>
            <p:cNvSpPr/>
            <p:nvPr/>
          </p:nvSpPr>
          <p:spPr>
            <a:xfrm>
              <a:off x="376" y="2632"/>
              <a:ext cx="203" cy="143"/>
            </a:xfrm>
            <a:custGeom>
              <a:avLst/>
              <a:gdLst/>
              <a:ahLst/>
              <a:cxnLst/>
              <a:rect l="l" t="t" r="r" b="b"/>
              <a:pathLst>
                <a:path w="1015" h="714" extrusionOk="0">
                  <a:moveTo>
                    <a:pt x="960" y="119"/>
                  </a:moveTo>
                  <a:lnTo>
                    <a:pt x="813" y="0"/>
                  </a:lnTo>
                  <a:lnTo>
                    <a:pt x="640" y="74"/>
                  </a:lnTo>
                  <a:lnTo>
                    <a:pt x="530" y="83"/>
                  </a:lnTo>
                  <a:lnTo>
                    <a:pt x="402" y="19"/>
                  </a:lnTo>
                  <a:lnTo>
                    <a:pt x="265" y="64"/>
                  </a:lnTo>
                  <a:lnTo>
                    <a:pt x="128" y="92"/>
                  </a:lnTo>
                  <a:lnTo>
                    <a:pt x="82" y="266"/>
                  </a:lnTo>
                  <a:lnTo>
                    <a:pt x="0" y="421"/>
                  </a:lnTo>
                  <a:lnTo>
                    <a:pt x="146" y="522"/>
                  </a:lnTo>
                  <a:lnTo>
                    <a:pt x="292" y="604"/>
                  </a:lnTo>
                  <a:lnTo>
                    <a:pt x="429" y="659"/>
                  </a:lnTo>
                  <a:lnTo>
                    <a:pt x="512" y="714"/>
                  </a:lnTo>
                  <a:lnTo>
                    <a:pt x="695" y="659"/>
                  </a:lnTo>
                  <a:lnTo>
                    <a:pt x="859" y="512"/>
                  </a:lnTo>
                  <a:lnTo>
                    <a:pt x="941" y="421"/>
                  </a:lnTo>
                  <a:lnTo>
                    <a:pt x="1015" y="330"/>
                  </a:lnTo>
                  <a:lnTo>
                    <a:pt x="960" y="119"/>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722" name="Google Shape;722;gb4d595ef89_0_595"/>
            <p:cNvSpPr/>
            <p:nvPr/>
          </p:nvSpPr>
          <p:spPr>
            <a:xfrm>
              <a:off x="4823" y="2544"/>
              <a:ext cx="599" cy="179"/>
            </a:xfrm>
            <a:custGeom>
              <a:avLst/>
              <a:gdLst/>
              <a:ahLst/>
              <a:cxnLst/>
              <a:rect l="l" t="t" r="r" b="b"/>
              <a:pathLst>
                <a:path w="2997" h="896" extrusionOk="0">
                  <a:moveTo>
                    <a:pt x="1193" y="183"/>
                  </a:moveTo>
                  <a:lnTo>
                    <a:pt x="1035" y="193"/>
                  </a:lnTo>
                  <a:lnTo>
                    <a:pt x="914" y="289"/>
                  </a:lnTo>
                  <a:lnTo>
                    <a:pt x="727" y="308"/>
                  </a:lnTo>
                  <a:lnTo>
                    <a:pt x="587" y="385"/>
                  </a:lnTo>
                  <a:lnTo>
                    <a:pt x="457" y="443"/>
                  </a:lnTo>
                  <a:lnTo>
                    <a:pt x="298" y="482"/>
                  </a:lnTo>
                  <a:lnTo>
                    <a:pt x="121" y="443"/>
                  </a:lnTo>
                  <a:lnTo>
                    <a:pt x="0" y="453"/>
                  </a:lnTo>
                  <a:lnTo>
                    <a:pt x="0" y="568"/>
                  </a:lnTo>
                  <a:lnTo>
                    <a:pt x="19" y="674"/>
                  </a:lnTo>
                  <a:lnTo>
                    <a:pt x="112" y="761"/>
                  </a:lnTo>
                  <a:lnTo>
                    <a:pt x="177" y="819"/>
                  </a:lnTo>
                  <a:lnTo>
                    <a:pt x="297" y="823"/>
                  </a:lnTo>
                  <a:lnTo>
                    <a:pt x="438" y="896"/>
                  </a:lnTo>
                  <a:lnTo>
                    <a:pt x="578" y="848"/>
                  </a:lnTo>
                  <a:lnTo>
                    <a:pt x="746" y="771"/>
                  </a:lnTo>
                  <a:lnTo>
                    <a:pt x="951" y="751"/>
                  </a:lnTo>
                  <a:lnTo>
                    <a:pt x="1100" y="742"/>
                  </a:lnTo>
                  <a:lnTo>
                    <a:pt x="1268" y="819"/>
                  </a:lnTo>
                  <a:lnTo>
                    <a:pt x="1398" y="761"/>
                  </a:lnTo>
                  <a:lnTo>
                    <a:pt x="1538" y="722"/>
                  </a:lnTo>
                  <a:lnTo>
                    <a:pt x="1669" y="568"/>
                  </a:lnTo>
                  <a:lnTo>
                    <a:pt x="1808" y="568"/>
                  </a:lnTo>
                  <a:lnTo>
                    <a:pt x="1967" y="559"/>
                  </a:lnTo>
                  <a:lnTo>
                    <a:pt x="2023" y="482"/>
                  </a:lnTo>
                  <a:lnTo>
                    <a:pt x="2023" y="385"/>
                  </a:lnTo>
                  <a:lnTo>
                    <a:pt x="2153" y="356"/>
                  </a:lnTo>
                  <a:lnTo>
                    <a:pt x="2265" y="395"/>
                  </a:lnTo>
                  <a:lnTo>
                    <a:pt x="2331" y="491"/>
                  </a:lnTo>
                  <a:lnTo>
                    <a:pt x="2442" y="395"/>
                  </a:lnTo>
                  <a:lnTo>
                    <a:pt x="2545" y="356"/>
                  </a:lnTo>
                  <a:lnTo>
                    <a:pt x="2625" y="403"/>
                  </a:lnTo>
                  <a:lnTo>
                    <a:pt x="2655" y="325"/>
                  </a:lnTo>
                  <a:lnTo>
                    <a:pt x="2759" y="289"/>
                  </a:lnTo>
                  <a:lnTo>
                    <a:pt x="2787" y="397"/>
                  </a:lnTo>
                  <a:lnTo>
                    <a:pt x="2997" y="349"/>
                  </a:lnTo>
                  <a:lnTo>
                    <a:pt x="2895" y="163"/>
                  </a:lnTo>
                  <a:lnTo>
                    <a:pt x="2715" y="223"/>
                  </a:lnTo>
                  <a:lnTo>
                    <a:pt x="2545" y="144"/>
                  </a:lnTo>
                  <a:lnTo>
                    <a:pt x="2386" y="154"/>
                  </a:lnTo>
                  <a:lnTo>
                    <a:pt x="2284" y="87"/>
                  </a:lnTo>
                  <a:lnTo>
                    <a:pt x="2023" y="29"/>
                  </a:lnTo>
                  <a:lnTo>
                    <a:pt x="1827" y="10"/>
                  </a:lnTo>
                  <a:lnTo>
                    <a:pt x="1585" y="0"/>
                  </a:lnTo>
                  <a:lnTo>
                    <a:pt x="1380" y="19"/>
                  </a:lnTo>
                  <a:lnTo>
                    <a:pt x="1296" y="116"/>
                  </a:lnTo>
                  <a:lnTo>
                    <a:pt x="1193" y="183"/>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723" name="Google Shape;723;gb4d595ef89_0_595"/>
            <p:cNvSpPr/>
            <p:nvPr/>
          </p:nvSpPr>
          <p:spPr>
            <a:xfrm>
              <a:off x="5296" y="2170"/>
              <a:ext cx="180" cy="142"/>
            </a:xfrm>
            <a:custGeom>
              <a:avLst/>
              <a:gdLst/>
              <a:ahLst/>
              <a:cxnLst/>
              <a:rect l="l" t="t" r="r" b="b"/>
              <a:pathLst>
                <a:path w="900" h="709" extrusionOk="0">
                  <a:moveTo>
                    <a:pt x="483" y="114"/>
                  </a:moveTo>
                  <a:lnTo>
                    <a:pt x="386" y="138"/>
                  </a:lnTo>
                  <a:lnTo>
                    <a:pt x="306" y="122"/>
                  </a:lnTo>
                  <a:lnTo>
                    <a:pt x="241" y="162"/>
                  </a:lnTo>
                  <a:lnTo>
                    <a:pt x="193" y="106"/>
                  </a:lnTo>
                  <a:lnTo>
                    <a:pt x="126" y="78"/>
                  </a:lnTo>
                  <a:lnTo>
                    <a:pt x="24" y="0"/>
                  </a:lnTo>
                  <a:lnTo>
                    <a:pt x="0" y="57"/>
                  </a:lnTo>
                  <a:lnTo>
                    <a:pt x="80" y="218"/>
                  </a:lnTo>
                  <a:lnTo>
                    <a:pt x="161" y="315"/>
                  </a:lnTo>
                  <a:lnTo>
                    <a:pt x="225" y="460"/>
                  </a:lnTo>
                  <a:lnTo>
                    <a:pt x="298" y="524"/>
                  </a:lnTo>
                  <a:lnTo>
                    <a:pt x="370" y="612"/>
                  </a:lnTo>
                  <a:lnTo>
                    <a:pt x="467" y="709"/>
                  </a:lnTo>
                  <a:lnTo>
                    <a:pt x="555" y="645"/>
                  </a:lnTo>
                  <a:lnTo>
                    <a:pt x="531" y="540"/>
                  </a:lnTo>
                  <a:lnTo>
                    <a:pt x="390" y="462"/>
                  </a:lnTo>
                  <a:lnTo>
                    <a:pt x="378" y="378"/>
                  </a:lnTo>
                  <a:lnTo>
                    <a:pt x="468" y="372"/>
                  </a:lnTo>
                  <a:lnTo>
                    <a:pt x="578" y="394"/>
                  </a:lnTo>
                  <a:lnTo>
                    <a:pt x="620" y="532"/>
                  </a:lnTo>
                  <a:lnTo>
                    <a:pt x="696" y="498"/>
                  </a:lnTo>
                  <a:lnTo>
                    <a:pt x="774" y="564"/>
                  </a:lnTo>
                  <a:lnTo>
                    <a:pt x="805" y="492"/>
                  </a:lnTo>
                  <a:lnTo>
                    <a:pt x="774" y="396"/>
                  </a:lnTo>
                  <a:lnTo>
                    <a:pt x="900" y="426"/>
                  </a:lnTo>
                  <a:lnTo>
                    <a:pt x="877" y="307"/>
                  </a:lnTo>
                  <a:lnTo>
                    <a:pt x="837" y="250"/>
                  </a:lnTo>
                  <a:lnTo>
                    <a:pt x="774" y="246"/>
                  </a:lnTo>
                  <a:lnTo>
                    <a:pt x="714" y="186"/>
                  </a:lnTo>
                  <a:lnTo>
                    <a:pt x="595" y="130"/>
                  </a:lnTo>
                  <a:lnTo>
                    <a:pt x="483" y="114"/>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724" name="Google Shape;724;gb4d595ef89_0_595"/>
            <p:cNvSpPr/>
            <p:nvPr/>
          </p:nvSpPr>
          <p:spPr>
            <a:xfrm>
              <a:off x="5300" y="2235"/>
              <a:ext cx="18" cy="37"/>
            </a:xfrm>
            <a:custGeom>
              <a:avLst/>
              <a:gdLst/>
              <a:ahLst/>
              <a:cxnLst/>
              <a:rect l="l" t="t" r="r" b="b"/>
              <a:pathLst>
                <a:path w="89" h="183" extrusionOk="0">
                  <a:moveTo>
                    <a:pt x="69" y="0"/>
                  </a:moveTo>
                  <a:lnTo>
                    <a:pt x="0" y="32"/>
                  </a:lnTo>
                  <a:lnTo>
                    <a:pt x="0" y="134"/>
                  </a:lnTo>
                  <a:lnTo>
                    <a:pt x="48" y="183"/>
                  </a:lnTo>
                  <a:lnTo>
                    <a:pt x="89" y="110"/>
                  </a:lnTo>
                  <a:lnTo>
                    <a:pt x="69" y="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725" name="Google Shape;725;gb4d595ef89_0_595"/>
            <p:cNvSpPr/>
            <p:nvPr/>
          </p:nvSpPr>
          <p:spPr>
            <a:xfrm>
              <a:off x="5440" y="2176"/>
              <a:ext cx="30" cy="23"/>
            </a:xfrm>
            <a:custGeom>
              <a:avLst/>
              <a:gdLst/>
              <a:ahLst/>
              <a:cxnLst/>
              <a:rect l="l" t="t" r="r" b="b"/>
              <a:pathLst>
                <a:path w="152" h="116" extrusionOk="0">
                  <a:moveTo>
                    <a:pt x="96" y="0"/>
                  </a:moveTo>
                  <a:lnTo>
                    <a:pt x="33" y="0"/>
                  </a:lnTo>
                  <a:lnTo>
                    <a:pt x="0" y="36"/>
                  </a:lnTo>
                  <a:lnTo>
                    <a:pt x="33" y="102"/>
                  </a:lnTo>
                  <a:lnTo>
                    <a:pt x="80" y="116"/>
                  </a:lnTo>
                  <a:lnTo>
                    <a:pt x="152" y="104"/>
                  </a:lnTo>
                  <a:lnTo>
                    <a:pt x="152" y="56"/>
                  </a:lnTo>
                  <a:lnTo>
                    <a:pt x="96" y="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sp>
          <p:nvSpPr>
            <p:cNvPr id="726" name="Google Shape;726;gb4d595ef89_0_595"/>
            <p:cNvSpPr/>
            <p:nvPr/>
          </p:nvSpPr>
          <p:spPr>
            <a:xfrm>
              <a:off x="5497" y="2214"/>
              <a:ext cx="29" cy="34"/>
            </a:xfrm>
            <a:custGeom>
              <a:avLst/>
              <a:gdLst/>
              <a:ahLst/>
              <a:cxnLst/>
              <a:rect l="l" t="t" r="r" b="b"/>
              <a:pathLst>
                <a:path w="148" h="170" extrusionOk="0">
                  <a:moveTo>
                    <a:pt x="106" y="0"/>
                  </a:moveTo>
                  <a:lnTo>
                    <a:pt x="37" y="32"/>
                  </a:lnTo>
                  <a:lnTo>
                    <a:pt x="0" y="74"/>
                  </a:lnTo>
                  <a:lnTo>
                    <a:pt x="37" y="134"/>
                  </a:lnTo>
                  <a:lnTo>
                    <a:pt x="88" y="170"/>
                  </a:lnTo>
                  <a:lnTo>
                    <a:pt x="126" y="110"/>
                  </a:lnTo>
                  <a:lnTo>
                    <a:pt x="148" y="50"/>
                  </a:lnTo>
                  <a:lnTo>
                    <a:pt x="106" y="0"/>
                  </a:lnTo>
                  <a:close/>
                </a:path>
              </a:pathLst>
            </a:custGeom>
            <a:grpFill/>
            <a:ln w="19050" cap="flat" cmpd="sng">
              <a:solidFill>
                <a:srgbClr val="FFFFFF"/>
              </a:solidFill>
              <a:prstDash val="solid"/>
              <a:round/>
              <a:headEnd type="none" w="sm" len="sm"/>
              <a:tailEnd type="none" w="sm" len="sm"/>
            </a:ln>
            <a:effectLst>
              <a:outerShdw dist="28398" dir="6993903" algn="ctr" rotWithShape="0">
                <a:srgbClr val="B2B2B2">
                  <a:alpha val="498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grpSp>
      <p:sp>
        <p:nvSpPr>
          <p:cNvPr id="727" name="Google Shape;727;gb4d595ef89_0_595"/>
          <p:cNvSpPr/>
          <p:nvPr/>
        </p:nvSpPr>
        <p:spPr>
          <a:xfrm>
            <a:off x="9851926" y="4932823"/>
            <a:ext cx="481614" cy="221805"/>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dirty="0">
                <a:solidFill>
                  <a:srgbClr val="000000"/>
                </a:solidFill>
                <a:latin typeface="Verdana"/>
                <a:ea typeface="Verdana"/>
                <a:cs typeface="Verdana"/>
                <a:sym typeface="Verdana"/>
              </a:rPr>
              <a:t>PR</a:t>
            </a:r>
            <a:endParaRPr dirty="0"/>
          </a:p>
        </p:txBody>
      </p:sp>
      <p:sp>
        <p:nvSpPr>
          <p:cNvPr id="728" name="Google Shape;728;gb4d595ef89_0_595"/>
          <p:cNvSpPr/>
          <p:nvPr/>
        </p:nvSpPr>
        <p:spPr>
          <a:xfrm>
            <a:off x="8668638" y="4705323"/>
            <a:ext cx="2465366" cy="736678"/>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gb4d595ef89_0_595"/>
          <p:cNvSpPr txBox="1"/>
          <p:nvPr/>
        </p:nvSpPr>
        <p:spPr>
          <a:xfrm>
            <a:off x="91833" y="2550253"/>
            <a:ext cx="2234400" cy="20979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US" sz="4400" b="1" dirty="0" err="1">
                <a:solidFill>
                  <a:schemeClr val="tx1"/>
                </a:solidFill>
                <a:latin typeface="Arial"/>
                <a:ea typeface="Arial"/>
                <a:cs typeface="Arial"/>
                <a:sym typeface="Arial"/>
              </a:rPr>
              <a:t>IDeA</a:t>
            </a:r>
            <a:r>
              <a:rPr lang="en-US" sz="4400" b="1" dirty="0">
                <a:solidFill>
                  <a:schemeClr val="tx1"/>
                </a:solidFill>
                <a:latin typeface="Arial"/>
                <a:ea typeface="Arial"/>
                <a:cs typeface="Arial"/>
                <a:sym typeface="Arial"/>
              </a:rPr>
              <a:t>-</a:t>
            </a:r>
            <a:endParaRPr sz="4400" b="1" dirty="0">
              <a:solidFill>
                <a:schemeClr val="tx1"/>
              </a:solidFill>
              <a:latin typeface="Arial"/>
              <a:ea typeface="Arial"/>
              <a:cs typeface="Arial"/>
              <a:sym typeface="Arial"/>
            </a:endParaRPr>
          </a:p>
          <a:p>
            <a:pPr marL="0" marR="0" lvl="0" indent="0" algn="ctr" rtl="0">
              <a:lnSpc>
                <a:spcPct val="80000"/>
              </a:lnSpc>
              <a:spcBef>
                <a:spcPts val="0"/>
              </a:spcBef>
              <a:spcAft>
                <a:spcPts val="0"/>
              </a:spcAft>
              <a:buNone/>
            </a:pPr>
            <a:r>
              <a:rPr lang="en-US" sz="4400" b="1" dirty="0">
                <a:solidFill>
                  <a:schemeClr val="tx1"/>
                </a:solidFill>
                <a:latin typeface="Arial"/>
                <a:ea typeface="Arial"/>
                <a:cs typeface="Arial"/>
                <a:sym typeface="Arial"/>
              </a:rPr>
              <a:t>CTR</a:t>
            </a:r>
            <a:endParaRPr sz="4400" b="1" dirty="0">
              <a:solidFill>
                <a:schemeClr val="tx1"/>
              </a:solidFill>
            </a:endParaRPr>
          </a:p>
          <a:p>
            <a:pPr marL="0" marR="0" lvl="0" indent="0" algn="ctr" rtl="0">
              <a:lnSpc>
                <a:spcPct val="80000"/>
              </a:lnSpc>
              <a:spcBef>
                <a:spcPts val="0"/>
              </a:spcBef>
              <a:spcAft>
                <a:spcPts val="0"/>
              </a:spcAft>
              <a:buNone/>
            </a:pPr>
            <a:r>
              <a:rPr lang="en-US" sz="4400" b="1" dirty="0">
                <a:solidFill>
                  <a:schemeClr val="tx1"/>
                </a:solidFill>
                <a:latin typeface="Arial"/>
                <a:ea typeface="Arial"/>
                <a:cs typeface="Arial"/>
                <a:sym typeface="Arial"/>
              </a:rPr>
              <a:t> Sites</a:t>
            </a:r>
            <a:endParaRPr dirty="0">
              <a:solidFill>
                <a:schemeClr val="tx1"/>
              </a:solidFill>
            </a:endParaRPr>
          </a:p>
        </p:txBody>
      </p:sp>
      <p:pic>
        <p:nvPicPr>
          <p:cNvPr id="730" name="Google Shape;730;gb4d595ef89_0_595" descr="wv"/>
          <p:cNvPicPr preferRelativeResize="0"/>
          <p:nvPr/>
        </p:nvPicPr>
        <p:blipFill rotWithShape="1">
          <a:blip r:embed="rId5">
            <a:alphaModFix/>
          </a:blip>
          <a:srcRect/>
          <a:stretch/>
        </p:blipFill>
        <p:spPr>
          <a:xfrm>
            <a:off x="9251869" y="2840803"/>
            <a:ext cx="1000957" cy="825114"/>
          </a:xfrm>
          <a:prstGeom prst="rect">
            <a:avLst/>
          </a:prstGeom>
          <a:noFill/>
          <a:ln>
            <a:noFill/>
          </a:ln>
        </p:spPr>
      </p:pic>
      <p:cxnSp>
        <p:nvCxnSpPr>
          <p:cNvPr id="731" name="Google Shape;731;gb4d595ef89_0_595"/>
          <p:cNvCxnSpPr/>
          <p:nvPr/>
        </p:nvCxnSpPr>
        <p:spPr>
          <a:xfrm>
            <a:off x="8666471" y="2510889"/>
            <a:ext cx="585600" cy="430200"/>
          </a:xfrm>
          <a:prstGeom prst="straightConnector1">
            <a:avLst/>
          </a:prstGeom>
          <a:noFill/>
          <a:ln w="9525" cap="flat" cmpd="sng">
            <a:solidFill>
              <a:srgbClr val="0C0C0C"/>
            </a:solidFill>
            <a:prstDash val="solid"/>
            <a:miter lim="800000"/>
            <a:headEnd type="none" w="sm" len="sm"/>
            <a:tailEnd type="none" w="sm" len="sm"/>
          </a:ln>
        </p:spPr>
      </p:cxnSp>
      <p:pic>
        <p:nvPicPr>
          <p:cNvPr id="732" name="Google Shape;732;gb4d595ef89_0_595" descr="de"/>
          <p:cNvPicPr preferRelativeResize="0"/>
          <p:nvPr/>
        </p:nvPicPr>
        <p:blipFill rotWithShape="1">
          <a:blip r:embed="rId6">
            <a:alphaModFix/>
          </a:blip>
          <a:srcRect/>
          <a:stretch/>
        </p:blipFill>
        <p:spPr>
          <a:xfrm>
            <a:off x="10114698" y="1598584"/>
            <a:ext cx="1749403" cy="734748"/>
          </a:xfrm>
          <a:prstGeom prst="rect">
            <a:avLst/>
          </a:prstGeom>
          <a:noFill/>
          <a:ln>
            <a:noFill/>
          </a:ln>
        </p:spPr>
      </p:pic>
      <p:cxnSp>
        <p:nvCxnSpPr>
          <p:cNvPr id="733" name="Google Shape;733;gb4d595ef89_0_595"/>
          <p:cNvCxnSpPr/>
          <p:nvPr/>
        </p:nvCxnSpPr>
        <p:spPr>
          <a:xfrm rot="10800000" flipH="1">
            <a:off x="9161694" y="1989976"/>
            <a:ext cx="1105500" cy="245400"/>
          </a:xfrm>
          <a:prstGeom prst="straightConnector1">
            <a:avLst/>
          </a:prstGeom>
          <a:noFill/>
          <a:ln w="9525" cap="flat" cmpd="sng">
            <a:solidFill>
              <a:srgbClr val="0C0C0C"/>
            </a:solidFill>
            <a:prstDash val="solid"/>
            <a:miter lim="800000"/>
            <a:headEnd type="none" w="sm" len="sm"/>
            <a:tailEnd type="none" w="sm" len="sm"/>
          </a:ln>
        </p:spPr>
      </p:cxnSp>
      <p:pic>
        <p:nvPicPr>
          <p:cNvPr id="734" name="Google Shape;734;gb4d595ef89_0_595" descr="nne"/>
          <p:cNvPicPr preferRelativeResize="0"/>
          <p:nvPr/>
        </p:nvPicPr>
        <p:blipFill rotWithShape="1">
          <a:blip r:embed="rId7">
            <a:alphaModFix/>
          </a:blip>
          <a:srcRect/>
          <a:stretch/>
        </p:blipFill>
        <p:spPr>
          <a:xfrm>
            <a:off x="7804334" y="385703"/>
            <a:ext cx="1871782" cy="296046"/>
          </a:xfrm>
          <a:prstGeom prst="rect">
            <a:avLst/>
          </a:prstGeom>
          <a:noFill/>
          <a:ln>
            <a:noFill/>
          </a:ln>
        </p:spPr>
      </p:pic>
      <p:cxnSp>
        <p:nvCxnSpPr>
          <p:cNvPr id="735" name="Google Shape;735;gb4d595ef89_0_595"/>
          <p:cNvCxnSpPr>
            <a:cxnSpLocks/>
          </p:cNvCxnSpPr>
          <p:nvPr/>
        </p:nvCxnSpPr>
        <p:spPr>
          <a:xfrm flipH="1" flipV="1">
            <a:off x="9262668" y="613662"/>
            <a:ext cx="224545" cy="297435"/>
          </a:xfrm>
          <a:prstGeom prst="straightConnector1">
            <a:avLst/>
          </a:prstGeom>
          <a:noFill/>
          <a:ln w="9525" cap="flat" cmpd="sng">
            <a:solidFill>
              <a:srgbClr val="0C0C0C"/>
            </a:solidFill>
            <a:prstDash val="solid"/>
            <a:miter lim="800000"/>
            <a:headEnd type="none" w="sm" len="sm"/>
            <a:tailEnd type="none" w="sm" len="sm"/>
          </a:ln>
        </p:spPr>
      </p:cxnSp>
      <p:cxnSp>
        <p:nvCxnSpPr>
          <p:cNvPr id="736" name="Google Shape;736;gb4d595ef89_0_595"/>
          <p:cNvCxnSpPr/>
          <p:nvPr/>
        </p:nvCxnSpPr>
        <p:spPr>
          <a:xfrm rot="10800000" flipH="1">
            <a:off x="9162597" y="614194"/>
            <a:ext cx="102900" cy="588600"/>
          </a:xfrm>
          <a:prstGeom prst="straightConnector1">
            <a:avLst/>
          </a:prstGeom>
          <a:noFill/>
          <a:ln w="9525" cap="flat" cmpd="sng">
            <a:solidFill>
              <a:srgbClr val="0C0C0C"/>
            </a:solidFill>
            <a:prstDash val="solid"/>
            <a:miter lim="800000"/>
            <a:headEnd type="none" w="sm" len="sm"/>
            <a:tailEnd type="none" w="sm" len="sm"/>
          </a:ln>
        </p:spPr>
      </p:cxnSp>
      <p:pic>
        <p:nvPicPr>
          <p:cNvPr id="737" name="Google Shape;737;gb4d595ef89_0_595" descr="LA CaTS: Louisiana Clinical &amp; Translational Science Center"/>
          <p:cNvPicPr preferRelativeResize="0"/>
          <p:nvPr/>
        </p:nvPicPr>
        <p:blipFill rotWithShape="1">
          <a:blip r:embed="rId8">
            <a:alphaModFix/>
          </a:blip>
          <a:srcRect r="54379"/>
          <a:stretch/>
        </p:blipFill>
        <p:spPr>
          <a:xfrm>
            <a:off x="5966962" y="4665286"/>
            <a:ext cx="1600682" cy="462911"/>
          </a:xfrm>
          <a:prstGeom prst="rect">
            <a:avLst/>
          </a:prstGeom>
          <a:noFill/>
          <a:ln>
            <a:noFill/>
          </a:ln>
        </p:spPr>
      </p:pic>
      <p:cxnSp>
        <p:nvCxnSpPr>
          <p:cNvPr id="738" name="Google Shape;738;gb4d595ef89_0_595"/>
          <p:cNvCxnSpPr/>
          <p:nvPr/>
        </p:nvCxnSpPr>
        <p:spPr>
          <a:xfrm>
            <a:off x="7804332" y="3856307"/>
            <a:ext cx="278400" cy="745200"/>
          </a:xfrm>
          <a:prstGeom prst="straightConnector1">
            <a:avLst/>
          </a:prstGeom>
          <a:noFill/>
          <a:ln w="9525" cap="flat" cmpd="sng">
            <a:solidFill>
              <a:srgbClr val="0C0C0C"/>
            </a:solidFill>
            <a:prstDash val="solid"/>
            <a:miter lim="800000"/>
            <a:headEnd type="none" w="sm" len="sm"/>
            <a:tailEnd type="none" w="sm" len="sm"/>
          </a:ln>
        </p:spPr>
      </p:cxnSp>
      <p:cxnSp>
        <p:nvCxnSpPr>
          <p:cNvPr id="739" name="Google Shape;739;gb4d595ef89_0_595"/>
          <p:cNvCxnSpPr>
            <a:endCxn id="737" idx="0"/>
          </p:cNvCxnSpPr>
          <p:nvPr/>
        </p:nvCxnSpPr>
        <p:spPr>
          <a:xfrm flipH="1">
            <a:off x="6767303" y="3748486"/>
            <a:ext cx="430800" cy="916800"/>
          </a:xfrm>
          <a:prstGeom prst="straightConnector1">
            <a:avLst/>
          </a:prstGeom>
          <a:noFill/>
          <a:ln w="9525" cap="flat" cmpd="sng">
            <a:solidFill>
              <a:srgbClr val="0C0C0C"/>
            </a:solidFill>
            <a:prstDash val="solid"/>
            <a:miter lim="800000"/>
            <a:headEnd type="none" w="sm" len="sm"/>
            <a:tailEnd type="none" w="sm" len="sm"/>
          </a:ln>
        </p:spPr>
      </p:cxnSp>
      <p:pic>
        <p:nvPicPr>
          <p:cNvPr id="740" name="Google Shape;740;gb4d595ef89_0_595"/>
          <p:cNvPicPr preferRelativeResize="0"/>
          <p:nvPr/>
        </p:nvPicPr>
        <p:blipFill rotWithShape="1">
          <a:blip r:embed="rId9">
            <a:alphaModFix/>
          </a:blip>
          <a:srcRect/>
          <a:stretch/>
        </p:blipFill>
        <p:spPr>
          <a:xfrm>
            <a:off x="7597180" y="4581448"/>
            <a:ext cx="1827615" cy="425319"/>
          </a:xfrm>
          <a:prstGeom prst="rect">
            <a:avLst/>
          </a:prstGeom>
          <a:noFill/>
          <a:ln>
            <a:noFill/>
          </a:ln>
        </p:spPr>
      </p:pic>
      <p:pic>
        <p:nvPicPr>
          <p:cNvPr id="741" name="Google Shape;741;gb4d595ef89_0_595"/>
          <p:cNvPicPr preferRelativeResize="0"/>
          <p:nvPr/>
        </p:nvPicPr>
        <p:blipFill rotWithShape="1">
          <a:blip r:embed="rId10">
            <a:alphaModFix/>
          </a:blip>
          <a:srcRect/>
          <a:stretch/>
        </p:blipFill>
        <p:spPr>
          <a:xfrm>
            <a:off x="4806124" y="283329"/>
            <a:ext cx="931448" cy="618300"/>
          </a:xfrm>
          <a:prstGeom prst="rect">
            <a:avLst/>
          </a:prstGeom>
          <a:noFill/>
          <a:ln>
            <a:noFill/>
          </a:ln>
        </p:spPr>
      </p:pic>
      <p:cxnSp>
        <p:nvCxnSpPr>
          <p:cNvPr id="742" name="Google Shape;742;gb4d595ef89_0_595"/>
          <p:cNvCxnSpPr>
            <a:cxnSpLocks/>
          </p:cNvCxnSpPr>
          <p:nvPr/>
        </p:nvCxnSpPr>
        <p:spPr>
          <a:xfrm>
            <a:off x="5621437" y="811118"/>
            <a:ext cx="359313" cy="11407"/>
          </a:xfrm>
          <a:prstGeom prst="straightConnector1">
            <a:avLst/>
          </a:prstGeom>
          <a:noFill/>
          <a:ln w="9525" cap="flat" cmpd="sng">
            <a:solidFill>
              <a:srgbClr val="0C0C0C"/>
            </a:solidFill>
            <a:prstDash val="solid"/>
            <a:miter lim="800000"/>
            <a:headEnd type="none" w="sm" len="sm"/>
            <a:tailEnd type="none" w="sm" len="sm"/>
          </a:ln>
        </p:spPr>
      </p:cxnSp>
      <p:cxnSp>
        <p:nvCxnSpPr>
          <p:cNvPr id="743" name="Google Shape;743;gb4d595ef89_0_595"/>
          <p:cNvCxnSpPr/>
          <p:nvPr/>
        </p:nvCxnSpPr>
        <p:spPr>
          <a:xfrm flipH="1">
            <a:off x="5966836" y="826223"/>
            <a:ext cx="14100" cy="1923900"/>
          </a:xfrm>
          <a:prstGeom prst="straightConnector1">
            <a:avLst/>
          </a:prstGeom>
          <a:noFill/>
          <a:ln w="9525" cap="flat" cmpd="sng">
            <a:solidFill>
              <a:srgbClr val="0C0C0C"/>
            </a:solidFill>
            <a:prstDash val="solid"/>
            <a:miter lim="800000"/>
            <a:headEnd type="none" w="sm" len="sm"/>
            <a:tailEnd type="none" w="sm" len="sm"/>
          </a:ln>
        </p:spPr>
      </p:cxnSp>
      <p:cxnSp>
        <p:nvCxnSpPr>
          <p:cNvPr id="744" name="Google Shape;744;gb4d595ef89_0_595"/>
          <p:cNvCxnSpPr/>
          <p:nvPr/>
        </p:nvCxnSpPr>
        <p:spPr>
          <a:xfrm rot="10800000" flipH="1">
            <a:off x="5967588" y="2301874"/>
            <a:ext cx="184800" cy="4500"/>
          </a:xfrm>
          <a:prstGeom prst="straightConnector1">
            <a:avLst/>
          </a:prstGeom>
          <a:noFill/>
          <a:ln w="9525" cap="flat" cmpd="sng">
            <a:solidFill>
              <a:srgbClr val="0C0C0C"/>
            </a:solidFill>
            <a:prstDash val="solid"/>
            <a:miter lim="800000"/>
            <a:headEnd type="none" w="sm" len="sm"/>
            <a:tailEnd type="none" w="sm" len="sm"/>
          </a:ln>
        </p:spPr>
      </p:cxnSp>
      <p:cxnSp>
        <p:nvCxnSpPr>
          <p:cNvPr id="745" name="Google Shape;745;gb4d595ef89_0_595"/>
          <p:cNvCxnSpPr/>
          <p:nvPr/>
        </p:nvCxnSpPr>
        <p:spPr>
          <a:xfrm rot="10800000" flipH="1">
            <a:off x="5973961" y="2739838"/>
            <a:ext cx="214200" cy="8400"/>
          </a:xfrm>
          <a:prstGeom prst="straightConnector1">
            <a:avLst/>
          </a:prstGeom>
          <a:noFill/>
          <a:ln w="9525" cap="flat" cmpd="sng">
            <a:solidFill>
              <a:srgbClr val="0C0C0C"/>
            </a:solidFill>
            <a:prstDash val="solid"/>
            <a:miter lim="800000"/>
            <a:headEnd type="none" w="sm" len="sm"/>
            <a:tailEnd type="none" w="sm" len="sm"/>
          </a:ln>
        </p:spPr>
      </p:cxnSp>
      <p:pic>
        <p:nvPicPr>
          <p:cNvPr id="746" name="Google Shape;746;gb4d595ef89_0_595"/>
          <p:cNvPicPr preferRelativeResize="0"/>
          <p:nvPr/>
        </p:nvPicPr>
        <p:blipFill rotWithShape="1">
          <a:blip r:embed="rId11">
            <a:alphaModFix/>
          </a:blip>
          <a:srcRect r="-5451" b="7261"/>
          <a:stretch/>
        </p:blipFill>
        <p:spPr>
          <a:xfrm>
            <a:off x="10174644" y="728654"/>
            <a:ext cx="1270836" cy="720650"/>
          </a:xfrm>
          <a:prstGeom prst="rect">
            <a:avLst/>
          </a:prstGeom>
          <a:noFill/>
          <a:ln>
            <a:noFill/>
          </a:ln>
        </p:spPr>
      </p:pic>
      <p:cxnSp>
        <p:nvCxnSpPr>
          <p:cNvPr id="747" name="Google Shape;747;gb4d595ef89_0_595"/>
          <p:cNvCxnSpPr/>
          <p:nvPr/>
        </p:nvCxnSpPr>
        <p:spPr>
          <a:xfrm rot="10800000" flipH="1">
            <a:off x="9421284" y="1285670"/>
            <a:ext cx="784500" cy="308100"/>
          </a:xfrm>
          <a:prstGeom prst="straightConnector1">
            <a:avLst/>
          </a:prstGeom>
          <a:noFill/>
          <a:ln w="9525" cap="flat" cmpd="sng">
            <a:solidFill>
              <a:srgbClr val="0C0C0C"/>
            </a:solidFill>
            <a:prstDash val="solid"/>
            <a:miter lim="800000"/>
            <a:headEnd type="none" w="sm" len="sm"/>
            <a:tailEnd type="none" w="sm" len="sm"/>
          </a:ln>
        </p:spPr>
      </p:cxnSp>
      <p:pic>
        <p:nvPicPr>
          <p:cNvPr id="748" name="Google Shape;748;gb4d595ef89_0_595"/>
          <p:cNvPicPr preferRelativeResize="0"/>
          <p:nvPr/>
        </p:nvPicPr>
        <p:blipFill rotWithShape="1">
          <a:blip r:embed="rId12">
            <a:alphaModFix/>
          </a:blip>
          <a:srcRect/>
          <a:stretch/>
        </p:blipFill>
        <p:spPr>
          <a:xfrm>
            <a:off x="4505214" y="4073320"/>
            <a:ext cx="1282828" cy="489402"/>
          </a:xfrm>
          <a:prstGeom prst="rect">
            <a:avLst/>
          </a:prstGeom>
          <a:noFill/>
          <a:ln>
            <a:noFill/>
          </a:ln>
        </p:spPr>
      </p:pic>
      <p:cxnSp>
        <p:nvCxnSpPr>
          <p:cNvPr id="749" name="Google Shape;749;gb4d595ef89_0_595"/>
          <p:cNvCxnSpPr/>
          <p:nvPr/>
        </p:nvCxnSpPr>
        <p:spPr>
          <a:xfrm flipH="1">
            <a:off x="5772554" y="3389961"/>
            <a:ext cx="598800" cy="672000"/>
          </a:xfrm>
          <a:prstGeom prst="straightConnector1">
            <a:avLst/>
          </a:prstGeom>
          <a:noFill/>
          <a:ln w="9525" cap="flat" cmpd="sng">
            <a:solidFill>
              <a:srgbClr val="0C0C0C"/>
            </a:solidFill>
            <a:prstDash val="solid"/>
            <a:miter lim="800000"/>
            <a:headEnd type="none" w="sm" len="sm"/>
            <a:tailEnd type="none" w="sm" len="sm"/>
          </a:ln>
        </p:spPr>
      </p:cxnSp>
      <p:cxnSp>
        <p:nvCxnSpPr>
          <p:cNvPr id="750" name="Google Shape;750;gb4d595ef89_0_595"/>
          <p:cNvCxnSpPr/>
          <p:nvPr/>
        </p:nvCxnSpPr>
        <p:spPr>
          <a:xfrm>
            <a:off x="6460451" y="911097"/>
            <a:ext cx="49500" cy="966000"/>
          </a:xfrm>
          <a:prstGeom prst="straightConnector1">
            <a:avLst/>
          </a:prstGeom>
          <a:noFill/>
          <a:ln w="9525" cap="flat" cmpd="sng">
            <a:solidFill>
              <a:srgbClr val="0C0C0C"/>
            </a:solidFill>
            <a:prstDash val="solid"/>
            <a:miter lim="800000"/>
            <a:headEnd type="none" w="sm" len="sm"/>
            <a:tailEnd type="none" w="sm" len="sm"/>
          </a:ln>
        </p:spPr>
      </p:cxnSp>
      <p:cxnSp>
        <p:nvCxnSpPr>
          <p:cNvPr id="751" name="Google Shape;751;gb4d595ef89_0_595"/>
          <p:cNvCxnSpPr/>
          <p:nvPr/>
        </p:nvCxnSpPr>
        <p:spPr>
          <a:xfrm rot="10800000" flipH="1">
            <a:off x="6324219" y="1472534"/>
            <a:ext cx="171900" cy="7500"/>
          </a:xfrm>
          <a:prstGeom prst="straightConnector1">
            <a:avLst/>
          </a:prstGeom>
          <a:noFill/>
          <a:ln w="9525" cap="flat" cmpd="sng">
            <a:solidFill>
              <a:srgbClr val="0C0C0C"/>
            </a:solidFill>
            <a:prstDash val="solid"/>
            <a:miter lim="800000"/>
            <a:headEnd type="none" w="sm" len="sm"/>
            <a:tailEnd type="none" w="sm" len="sm"/>
          </a:ln>
        </p:spPr>
      </p:cxnSp>
      <p:cxnSp>
        <p:nvCxnSpPr>
          <p:cNvPr id="752" name="Google Shape;752;gb4d595ef89_0_595"/>
          <p:cNvCxnSpPr/>
          <p:nvPr/>
        </p:nvCxnSpPr>
        <p:spPr>
          <a:xfrm rot="10800000" flipH="1">
            <a:off x="6403654" y="1878100"/>
            <a:ext cx="105300" cy="2100"/>
          </a:xfrm>
          <a:prstGeom prst="straightConnector1">
            <a:avLst/>
          </a:prstGeom>
          <a:noFill/>
          <a:ln w="9525" cap="flat" cmpd="sng">
            <a:solidFill>
              <a:srgbClr val="0C0C0C"/>
            </a:solidFill>
            <a:prstDash val="solid"/>
            <a:miter lim="800000"/>
            <a:headEnd type="none" w="sm" len="sm"/>
            <a:tailEnd type="none" w="sm" len="sm"/>
          </a:ln>
        </p:spPr>
      </p:cxnSp>
      <p:cxnSp>
        <p:nvCxnSpPr>
          <p:cNvPr id="753" name="Google Shape;753;gb4d595ef89_0_595"/>
          <p:cNvCxnSpPr>
            <a:cxnSpLocks/>
            <a:stCxn id="757" idx="0"/>
          </p:cNvCxnSpPr>
          <p:nvPr/>
        </p:nvCxnSpPr>
        <p:spPr>
          <a:xfrm flipV="1">
            <a:off x="3092888" y="1688901"/>
            <a:ext cx="1441520" cy="1746947"/>
          </a:xfrm>
          <a:prstGeom prst="straightConnector1">
            <a:avLst/>
          </a:prstGeom>
          <a:noFill/>
          <a:ln w="9525" cap="flat" cmpd="sng">
            <a:solidFill>
              <a:srgbClr val="0C0C0C"/>
            </a:solidFill>
            <a:prstDash val="solid"/>
            <a:miter lim="800000"/>
            <a:headEnd type="none" w="sm" len="sm"/>
            <a:tailEnd type="none" w="sm" len="sm"/>
          </a:ln>
        </p:spPr>
      </p:cxnSp>
      <p:cxnSp>
        <p:nvCxnSpPr>
          <p:cNvPr id="754" name="Google Shape;754;gb4d595ef89_0_595"/>
          <p:cNvCxnSpPr>
            <a:cxnSpLocks/>
          </p:cNvCxnSpPr>
          <p:nvPr/>
        </p:nvCxnSpPr>
        <p:spPr>
          <a:xfrm flipV="1">
            <a:off x="3289953" y="2415198"/>
            <a:ext cx="880141" cy="1046247"/>
          </a:xfrm>
          <a:prstGeom prst="straightConnector1">
            <a:avLst/>
          </a:prstGeom>
          <a:noFill/>
          <a:ln w="9525" cap="flat" cmpd="sng">
            <a:solidFill>
              <a:srgbClr val="0C0C0C"/>
            </a:solidFill>
            <a:prstDash val="solid"/>
            <a:miter lim="800000"/>
            <a:headEnd type="none" w="sm" len="sm"/>
            <a:tailEnd type="none" w="sm" len="sm"/>
          </a:ln>
        </p:spPr>
      </p:cxnSp>
      <p:cxnSp>
        <p:nvCxnSpPr>
          <p:cNvPr id="755" name="Google Shape;755;gb4d595ef89_0_595"/>
          <p:cNvCxnSpPr>
            <a:cxnSpLocks/>
          </p:cNvCxnSpPr>
          <p:nvPr/>
        </p:nvCxnSpPr>
        <p:spPr>
          <a:xfrm flipV="1">
            <a:off x="3510356" y="2255016"/>
            <a:ext cx="1850615" cy="1394328"/>
          </a:xfrm>
          <a:prstGeom prst="straightConnector1">
            <a:avLst/>
          </a:prstGeom>
          <a:noFill/>
          <a:ln w="9525" cap="flat" cmpd="sng">
            <a:solidFill>
              <a:srgbClr val="0C0C0C"/>
            </a:solidFill>
            <a:prstDash val="solid"/>
            <a:miter lim="800000"/>
            <a:headEnd type="none" w="sm" len="sm"/>
            <a:tailEnd type="none" w="sm" len="sm"/>
          </a:ln>
        </p:spPr>
      </p:cxnSp>
      <p:cxnSp>
        <p:nvCxnSpPr>
          <p:cNvPr id="756" name="Google Shape;756;gb4d595ef89_0_595"/>
          <p:cNvCxnSpPr>
            <a:cxnSpLocks/>
            <a:stCxn id="757" idx="3"/>
          </p:cNvCxnSpPr>
          <p:nvPr/>
        </p:nvCxnSpPr>
        <p:spPr>
          <a:xfrm flipV="1">
            <a:off x="3619050" y="3582777"/>
            <a:ext cx="1650778" cy="372444"/>
          </a:xfrm>
          <a:prstGeom prst="straightConnector1">
            <a:avLst/>
          </a:prstGeom>
          <a:noFill/>
          <a:ln w="9525" cap="flat" cmpd="sng">
            <a:solidFill>
              <a:srgbClr val="0C0C0C"/>
            </a:solidFill>
            <a:prstDash val="solid"/>
            <a:miter lim="800000"/>
            <a:headEnd type="none" w="sm" len="sm"/>
            <a:tailEnd type="none" w="sm" len="sm"/>
          </a:ln>
        </p:spPr>
      </p:cxnSp>
      <p:cxnSp>
        <p:nvCxnSpPr>
          <p:cNvPr id="758" name="Google Shape;758;gb4d595ef89_0_595"/>
          <p:cNvCxnSpPr>
            <a:cxnSpLocks/>
          </p:cNvCxnSpPr>
          <p:nvPr/>
        </p:nvCxnSpPr>
        <p:spPr>
          <a:xfrm>
            <a:off x="2467666" y="592479"/>
            <a:ext cx="552315" cy="293035"/>
          </a:xfrm>
          <a:prstGeom prst="straightConnector1">
            <a:avLst/>
          </a:prstGeom>
          <a:noFill/>
          <a:ln w="9525" cap="flat" cmpd="sng">
            <a:solidFill>
              <a:srgbClr val="0C0C0C"/>
            </a:solidFill>
            <a:prstDash val="solid"/>
            <a:miter lim="800000"/>
            <a:headEnd type="none" w="sm" len="sm"/>
            <a:tailEnd type="none" w="sm" len="sm"/>
          </a:ln>
        </p:spPr>
      </p:cxnSp>
      <p:pic>
        <p:nvPicPr>
          <p:cNvPr id="759" name="Google Shape;759;gb4d595ef89_0_595"/>
          <p:cNvPicPr preferRelativeResize="0"/>
          <p:nvPr/>
        </p:nvPicPr>
        <p:blipFill rotWithShape="1">
          <a:blip r:embed="rId13">
            <a:alphaModFix/>
          </a:blip>
          <a:srcRect/>
          <a:stretch/>
        </p:blipFill>
        <p:spPr>
          <a:xfrm>
            <a:off x="10432685" y="4054300"/>
            <a:ext cx="1322146" cy="730659"/>
          </a:xfrm>
          <a:prstGeom prst="rect">
            <a:avLst/>
          </a:prstGeom>
          <a:noFill/>
          <a:ln>
            <a:noFill/>
          </a:ln>
        </p:spPr>
      </p:pic>
      <p:cxnSp>
        <p:nvCxnSpPr>
          <p:cNvPr id="760" name="Google Shape;760;gb4d595ef89_0_595"/>
          <p:cNvCxnSpPr/>
          <p:nvPr/>
        </p:nvCxnSpPr>
        <p:spPr>
          <a:xfrm flipH="1">
            <a:off x="10292643" y="4623574"/>
            <a:ext cx="203700" cy="262800"/>
          </a:xfrm>
          <a:prstGeom prst="straightConnector1">
            <a:avLst/>
          </a:prstGeom>
          <a:noFill/>
          <a:ln w="9525" cap="flat" cmpd="sng">
            <a:solidFill>
              <a:srgbClr val="0C0C0C"/>
            </a:solidFill>
            <a:prstDash val="solid"/>
            <a:miter lim="800000"/>
            <a:headEnd type="none" w="sm" len="sm"/>
            <a:tailEnd type="none" w="sm" len="sm"/>
          </a:ln>
        </p:spPr>
      </p:cxnSp>
      <p:cxnSp>
        <p:nvCxnSpPr>
          <p:cNvPr id="761" name="Google Shape;761;gb4d595ef89_0_595"/>
          <p:cNvCxnSpPr>
            <a:cxnSpLocks/>
          </p:cNvCxnSpPr>
          <p:nvPr/>
        </p:nvCxnSpPr>
        <p:spPr>
          <a:xfrm>
            <a:off x="2410931" y="1266488"/>
            <a:ext cx="404385" cy="2229585"/>
          </a:xfrm>
          <a:prstGeom prst="straightConnector1">
            <a:avLst/>
          </a:prstGeom>
          <a:noFill/>
          <a:ln w="9525" cap="flat" cmpd="sng">
            <a:solidFill>
              <a:srgbClr val="0C0C0C"/>
            </a:solidFill>
            <a:prstDash val="solid"/>
            <a:miter lim="800000"/>
            <a:headEnd type="none" w="sm" len="sm"/>
            <a:tailEnd type="none" w="sm" len="sm"/>
          </a:ln>
        </p:spPr>
      </p:cxnSp>
      <p:pic>
        <p:nvPicPr>
          <p:cNvPr id="757" name="Google Shape;757;gb4d595ef89_0_595"/>
          <p:cNvPicPr preferRelativeResize="0"/>
          <p:nvPr/>
        </p:nvPicPr>
        <p:blipFill rotWithShape="1">
          <a:blip r:embed="rId14">
            <a:alphaModFix/>
          </a:blip>
          <a:srcRect/>
          <a:stretch/>
        </p:blipFill>
        <p:spPr>
          <a:xfrm>
            <a:off x="2566725" y="3435848"/>
            <a:ext cx="1052325" cy="1038746"/>
          </a:xfrm>
          <a:prstGeom prst="rect">
            <a:avLst/>
          </a:prstGeom>
          <a:noFill/>
          <a:ln>
            <a:noFill/>
          </a:ln>
        </p:spPr>
      </p:pic>
      <p:pic>
        <p:nvPicPr>
          <p:cNvPr id="3" name="Picture 2">
            <a:extLst>
              <a:ext uri="{FF2B5EF4-FFF2-40B4-BE49-F238E27FC236}">
                <a16:creationId xmlns:a16="http://schemas.microsoft.com/office/drawing/2014/main" id="{F40691AB-E5A7-4220-8E80-3AB76E068FA4}"/>
              </a:ext>
            </a:extLst>
          </p:cNvPr>
          <p:cNvPicPr>
            <a:picLocks noChangeAspect="1"/>
          </p:cNvPicPr>
          <p:nvPr/>
        </p:nvPicPr>
        <p:blipFill>
          <a:blip r:embed="rId15"/>
          <a:stretch>
            <a:fillRect/>
          </a:stretch>
        </p:blipFill>
        <p:spPr>
          <a:xfrm>
            <a:off x="2577631" y="811118"/>
            <a:ext cx="1553142" cy="606465"/>
          </a:xfrm>
          <a:prstGeom prst="rect">
            <a:avLst/>
          </a:prstGeom>
        </p:spPr>
      </p:pic>
      <p:cxnSp>
        <p:nvCxnSpPr>
          <p:cNvPr id="136" name="Google Shape;753;gb4d595ef89_0_595">
            <a:extLst>
              <a:ext uri="{FF2B5EF4-FFF2-40B4-BE49-F238E27FC236}">
                <a16:creationId xmlns:a16="http://schemas.microsoft.com/office/drawing/2014/main" id="{B48A762D-49B2-482C-AD5E-BBB8419F62EB}"/>
              </a:ext>
            </a:extLst>
          </p:cNvPr>
          <p:cNvCxnSpPr>
            <a:cxnSpLocks/>
          </p:cNvCxnSpPr>
          <p:nvPr/>
        </p:nvCxnSpPr>
        <p:spPr>
          <a:xfrm>
            <a:off x="3830935" y="1023446"/>
            <a:ext cx="1392128" cy="340532"/>
          </a:xfrm>
          <a:prstGeom prst="straightConnector1">
            <a:avLst/>
          </a:prstGeom>
          <a:noFill/>
          <a:ln w="9525" cap="flat" cmpd="sng">
            <a:solidFill>
              <a:srgbClr val="0C0C0C"/>
            </a:solidFill>
            <a:prstDash val="solid"/>
            <a:miter lim="800000"/>
            <a:headEnd type="none" w="sm" len="sm"/>
            <a:tailEnd type="none" w="sm" len="sm"/>
          </a:ln>
        </p:spPr>
      </p:cxnSp>
      <p:cxnSp>
        <p:nvCxnSpPr>
          <p:cNvPr id="159" name="Google Shape;755;gb4d595ef89_0_595">
            <a:extLst>
              <a:ext uri="{FF2B5EF4-FFF2-40B4-BE49-F238E27FC236}">
                <a16:creationId xmlns:a16="http://schemas.microsoft.com/office/drawing/2014/main" id="{5CE1AC06-421D-4A39-8C1F-E4404071C107}"/>
              </a:ext>
            </a:extLst>
          </p:cNvPr>
          <p:cNvCxnSpPr>
            <a:cxnSpLocks/>
          </p:cNvCxnSpPr>
          <p:nvPr/>
        </p:nvCxnSpPr>
        <p:spPr>
          <a:xfrm flipV="1">
            <a:off x="3410873" y="1631980"/>
            <a:ext cx="1942715" cy="1890616"/>
          </a:xfrm>
          <a:prstGeom prst="straightConnector1">
            <a:avLst/>
          </a:prstGeom>
          <a:noFill/>
          <a:ln w="9525" cap="flat" cmpd="sng">
            <a:solidFill>
              <a:srgbClr val="0C0C0C"/>
            </a:solidFill>
            <a:prstDash val="solid"/>
            <a:miter lim="800000"/>
            <a:headEnd type="none" w="sm" len="sm"/>
            <a:tailEnd type="none" w="sm" len="sm"/>
          </a:ln>
        </p:spPr>
      </p:cxnSp>
      <p:cxnSp>
        <p:nvCxnSpPr>
          <p:cNvPr id="4" name="Straight Connector 3">
            <a:extLst>
              <a:ext uri="{FF2B5EF4-FFF2-40B4-BE49-F238E27FC236}">
                <a16:creationId xmlns:a16="http://schemas.microsoft.com/office/drawing/2014/main" id="{24CA3200-8515-46F3-A96B-384B3B1987DA}"/>
              </a:ext>
            </a:extLst>
          </p:cNvPr>
          <p:cNvCxnSpPr>
            <a:cxnSpLocks/>
          </p:cNvCxnSpPr>
          <p:nvPr/>
        </p:nvCxnSpPr>
        <p:spPr>
          <a:xfrm>
            <a:off x="3397691" y="4406363"/>
            <a:ext cx="514445" cy="503198"/>
          </a:xfrm>
          <a:prstGeom prst="line">
            <a:avLst/>
          </a:prstGeom>
        </p:spPr>
        <p:style>
          <a:lnRef idx="1">
            <a:schemeClr val="dk1"/>
          </a:lnRef>
          <a:fillRef idx="0">
            <a:schemeClr val="dk1"/>
          </a:fillRef>
          <a:effectRef idx="0">
            <a:schemeClr val="dk1"/>
          </a:effectRef>
          <a:fontRef idx="minor">
            <a:schemeClr val="tx1"/>
          </a:fontRef>
        </p:style>
      </p:cxnSp>
      <p:sp>
        <p:nvSpPr>
          <p:cNvPr id="142" name="Google Shape;715;gb4d595ef89_0_595">
            <a:extLst>
              <a:ext uri="{FF2B5EF4-FFF2-40B4-BE49-F238E27FC236}">
                <a16:creationId xmlns:a16="http://schemas.microsoft.com/office/drawing/2014/main" id="{141C2896-9A5E-45B4-A765-8671AE6F8626}"/>
              </a:ext>
            </a:extLst>
          </p:cNvPr>
          <p:cNvSpPr/>
          <p:nvPr/>
        </p:nvSpPr>
        <p:spPr>
          <a:xfrm>
            <a:off x="9213586" y="2146447"/>
            <a:ext cx="474600" cy="217800"/>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dirty="0">
                <a:solidFill>
                  <a:srgbClr val="000000"/>
                </a:solidFill>
                <a:latin typeface="Verdana"/>
                <a:ea typeface="Verdana"/>
                <a:cs typeface="Verdana"/>
                <a:sym typeface="Verdana"/>
              </a:rPr>
              <a:t>DE</a:t>
            </a:r>
            <a:endParaRPr dirty="0"/>
          </a:p>
        </p:txBody>
      </p:sp>
      <p:sp>
        <p:nvSpPr>
          <p:cNvPr id="143" name="Google Shape;709;gb4d595ef89_0_595">
            <a:extLst>
              <a:ext uri="{FF2B5EF4-FFF2-40B4-BE49-F238E27FC236}">
                <a16:creationId xmlns:a16="http://schemas.microsoft.com/office/drawing/2014/main" id="{FBF799BC-07F4-4A56-8899-87538BAC0EED}"/>
              </a:ext>
            </a:extLst>
          </p:cNvPr>
          <p:cNvSpPr/>
          <p:nvPr/>
        </p:nvSpPr>
        <p:spPr>
          <a:xfrm>
            <a:off x="9222098" y="1231416"/>
            <a:ext cx="474619" cy="474619"/>
          </a:xfrm>
          <a:prstGeom prst="rect">
            <a:avLst/>
          </a:prstGeom>
          <a:noFill/>
          <a:ln>
            <a:noFill/>
          </a:ln>
        </p:spPr>
        <p:txBody>
          <a:bodyPr spcFirstLastPara="1" wrap="square" lIns="121850" tIns="60925" rIns="121850" bIns="60925" anchor="t" anchorCtr="0">
            <a:noAutofit/>
          </a:bodyPr>
          <a:lstStyle/>
          <a:p>
            <a:pPr marL="0" marR="0" lvl="0" indent="0" algn="ctr" rtl="0">
              <a:spcBef>
                <a:spcPts val="0"/>
              </a:spcBef>
              <a:spcAft>
                <a:spcPts val="0"/>
              </a:spcAft>
              <a:buNone/>
            </a:pPr>
            <a:r>
              <a:rPr lang="en-US" sz="1067" b="1" dirty="0">
                <a:solidFill>
                  <a:srgbClr val="000000"/>
                </a:solidFill>
                <a:latin typeface="Verdana"/>
                <a:ea typeface="Verdana"/>
                <a:cs typeface="Verdana"/>
                <a:sym typeface="Verdana"/>
              </a:rPr>
              <a:t>NH</a:t>
            </a:r>
            <a:endParaRPr dirty="0"/>
          </a:p>
        </p:txBody>
      </p:sp>
      <p:cxnSp>
        <p:nvCxnSpPr>
          <p:cNvPr id="144" name="Google Shape;735;gb4d595ef89_0_595">
            <a:extLst>
              <a:ext uri="{FF2B5EF4-FFF2-40B4-BE49-F238E27FC236}">
                <a16:creationId xmlns:a16="http://schemas.microsoft.com/office/drawing/2014/main" id="{C74EDA5C-F532-45A5-B246-BEE0E8958568}"/>
              </a:ext>
            </a:extLst>
          </p:cNvPr>
          <p:cNvCxnSpPr>
            <a:cxnSpLocks/>
          </p:cNvCxnSpPr>
          <p:nvPr/>
        </p:nvCxnSpPr>
        <p:spPr>
          <a:xfrm flipH="1" flipV="1">
            <a:off x="9269730" y="629666"/>
            <a:ext cx="52011" cy="666985"/>
          </a:xfrm>
          <a:prstGeom prst="straightConnector1">
            <a:avLst/>
          </a:prstGeom>
          <a:noFill/>
          <a:ln w="9525" cap="flat" cmpd="sng">
            <a:solidFill>
              <a:srgbClr val="0C0C0C"/>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20"/>
          <p:cNvSpPr/>
          <p:nvPr/>
        </p:nvSpPr>
        <p:spPr>
          <a:xfrm>
            <a:off x="3791567" y="6716467"/>
            <a:ext cx="5384800" cy="139600"/>
          </a:xfrm>
          <a:prstGeom prst="rect">
            <a:avLst/>
          </a:prstGeom>
          <a:solidFill>
            <a:srgbClr val="45818E"/>
          </a:solidFill>
          <a:ln>
            <a:noFill/>
          </a:ln>
        </p:spPr>
        <p:txBody>
          <a:bodyPr spcFirstLastPara="1" wrap="square" lIns="121900" tIns="121900" rIns="121900" bIns="121900" anchor="ctr" anchorCtr="0">
            <a:noAutofit/>
          </a:bodyPr>
          <a:lstStyle/>
          <a:p>
            <a:endParaRPr sz="2400"/>
          </a:p>
        </p:txBody>
      </p:sp>
      <p:sp>
        <p:nvSpPr>
          <p:cNvPr id="154" name="Google Shape;154;p20"/>
          <p:cNvSpPr/>
          <p:nvPr/>
        </p:nvSpPr>
        <p:spPr>
          <a:xfrm>
            <a:off x="0" y="-2059"/>
            <a:ext cx="12192000" cy="139600"/>
          </a:xfrm>
          <a:prstGeom prst="rect">
            <a:avLst/>
          </a:prstGeom>
          <a:solidFill>
            <a:srgbClr val="662D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 name="Google Shape;157;p20"/>
          <p:cNvSpPr/>
          <p:nvPr/>
        </p:nvSpPr>
        <p:spPr>
          <a:xfrm>
            <a:off x="12700" y="6716467"/>
            <a:ext cx="5384800" cy="139600"/>
          </a:xfrm>
          <a:prstGeom prst="rect">
            <a:avLst/>
          </a:prstGeom>
          <a:solidFill>
            <a:srgbClr val="662D6C"/>
          </a:solidFill>
          <a:ln>
            <a:noFill/>
          </a:ln>
        </p:spPr>
        <p:txBody>
          <a:bodyPr spcFirstLastPara="1" wrap="square" lIns="121900" tIns="121900" rIns="121900" bIns="121900" anchor="ctr" anchorCtr="0">
            <a:noAutofit/>
          </a:bodyPr>
          <a:lstStyle/>
          <a:p>
            <a:endParaRPr sz="2400"/>
          </a:p>
        </p:txBody>
      </p:sp>
      <p:sp>
        <p:nvSpPr>
          <p:cNvPr id="43" name="TextBox 42">
            <a:extLst>
              <a:ext uri="{FF2B5EF4-FFF2-40B4-BE49-F238E27FC236}">
                <a16:creationId xmlns:a16="http://schemas.microsoft.com/office/drawing/2014/main" id="{805F2E4C-0E10-49CB-AA62-B7F32111693D}"/>
              </a:ext>
            </a:extLst>
          </p:cNvPr>
          <p:cNvSpPr txBox="1"/>
          <p:nvPr/>
        </p:nvSpPr>
        <p:spPr>
          <a:xfrm>
            <a:off x="0" y="150088"/>
            <a:ext cx="10969626" cy="584775"/>
          </a:xfrm>
          <a:prstGeom prst="rect">
            <a:avLst/>
          </a:prstGeom>
          <a:noFill/>
        </p:spPr>
        <p:txBody>
          <a:bodyPr wrap="square">
            <a:spAutoFit/>
          </a:bodyPr>
          <a:lstStyle/>
          <a:p>
            <a:r>
              <a:rPr lang="en" sz="3200" dirty="0">
                <a:solidFill>
                  <a:schemeClr val="bg1">
                    <a:lumMod val="65000"/>
                  </a:schemeClr>
                </a:solidFill>
              </a:rPr>
              <a:t>N3C covers 49/50 States</a:t>
            </a:r>
            <a:endParaRPr lang="en-US" sz="3200" dirty="0">
              <a:solidFill>
                <a:schemeClr val="bg1">
                  <a:lumMod val="65000"/>
                </a:schemeClr>
              </a:solidFill>
            </a:endParaRPr>
          </a:p>
        </p:txBody>
      </p:sp>
      <p:pic>
        <p:nvPicPr>
          <p:cNvPr id="19" name="Picture 18">
            <a:extLst>
              <a:ext uri="{FF2B5EF4-FFF2-40B4-BE49-F238E27FC236}">
                <a16:creationId xmlns:a16="http://schemas.microsoft.com/office/drawing/2014/main" id="{8AE3EC3E-2027-47CF-83DD-B9872881FCB4}"/>
              </a:ext>
            </a:extLst>
          </p:cNvPr>
          <p:cNvPicPr>
            <a:picLocks noChangeAspect="1"/>
          </p:cNvPicPr>
          <p:nvPr/>
        </p:nvPicPr>
        <p:blipFill>
          <a:blip r:embed="rId3"/>
          <a:stretch>
            <a:fillRect/>
          </a:stretch>
        </p:blipFill>
        <p:spPr>
          <a:xfrm>
            <a:off x="1158418" y="667397"/>
            <a:ext cx="10004752" cy="5877982"/>
          </a:xfrm>
          <a:prstGeom prst="rect">
            <a:avLst/>
          </a:prstGeom>
        </p:spPr>
      </p:pic>
      <p:pic>
        <p:nvPicPr>
          <p:cNvPr id="20" name="Picture 19" descr="Alaska&#10;&#10;Description automatically generated">
            <a:extLst>
              <a:ext uri="{FF2B5EF4-FFF2-40B4-BE49-F238E27FC236}">
                <a16:creationId xmlns:a16="http://schemas.microsoft.com/office/drawing/2014/main" id="{42C39066-D4FF-4701-9234-E01E6637A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229" y="4542187"/>
            <a:ext cx="1738936" cy="1767016"/>
          </a:xfrm>
          <a:prstGeom prst="rect">
            <a:avLst/>
          </a:prstGeom>
        </p:spPr>
      </p:pic>
      <p:pic>
        <p:nvPicPr>
          <p:cNvPr id="21" name="Picture 20">
            <a:extLst>
              <a:ext uri="{FF2B5EF4-FFF2-40B4-BE49-F238E27FC236}">
                <a16:creationId xmlns:a16="http://schemas.microsoft.com/office/drawing/2014/main" id="{7B282D27-ADCD-4EF9-9002-41A64D608FA5}"/>
              </a:ext>
            </a:extLst>
          </p:cNvPr>
          <p:cNvPicPr>
            <a:picLocks noChangeAspect="1"/>
          </p:cNvPicPr>
          <p:nvPr/>
        </p:nvPicPr>
        <p:blipFill>
          <a:blip r:embed="rId5"/>
          <a:stretch>
            <a:fillRect/>
          </a:stretch>
        </p:blipFill>
        <p:spPr>
          <a:xfrm>
            <a:off x="2908305" y="5101165"/>
            <a:ext cx="716833" cy="556826"/>
          </a:xfrm>
          <a:prstGeom prst="rect">
            <a:avLst/>
          </a:prstGeom>
        </p:spPr>
      </p:pic>
      <p:sp>
        <p:nvSpPr>
          <p:cNvPr id="22" name="TextBox 21">
            <a:extLst>
              <a:ext uri="{FF2B5EF4-FFF2-40B4-BE49-F238E27FC236}">
                <a16:creationId xmlns:a16="http://schemas.microsoft.com/office/drawing/2014/main" id="{D675F686-CF7E-4CC2-9C8E-F90768C6BAE3}"/>
              </a:ext>
            </a:extLst>
          </p:cNvPr>
          <p:cNvSpPr txBox="1"/>
          <p:nvPr/>
        </p:nvSpPr>
        <p:spPr>
          <a:xfrm>
            <a:off x="1736035" y="6172650"/>
            <a:ext cx="540669" cy="246221"/>
          </a:xfrm>
          <a:prstGeom prst="rect">
            <a:avLst/>
          </a:prstGeom>
          <a:noFill/>
        </p:spPr>
        <p:txBody>
          <a:bodyPr wrap="square" rtlCol="0">
            <a:spAutoFit/>
          </a:bodyPr>
          <a:lstStyle/>
          <a:p>
            <a:r>
              <a:rPr lang="en-US" sz="1000" dirty="0"/>
              <a:t>Alaska</a:t>
            </a:r>
          </a:p>
        </p:txBody>
      </p:sp>
      <p:sp>
        <p:nvSpPr>
          <p:cNvPr id="23" name="TextBox 22">
            <a:extLst>
              <a:ext uri="{FF2B5EF4-FFF2-40B4-BE49-F238E27FC236}">
                <a16:creationId xmlns:a16="http://schemas.microsoft.com/office/drawing/2014/main" id="{50339412-4F26-472A-8BE6-1A57E2CC8FE6}"/>
              </a:ext>
            </a:extLst>
          </p:cNvPr>
          <p:cNvSpPr txBox="1"/>
          <p:nvPr/>
        </p:nvSpPr>
        <p:spPr>
          <a:xfrm>
            <a:off x="3017165" y="5516712"/>
            <a:ext cx="540669" cy="246221"/>
          </a:xfrm>
          <a:prstGeom prst="rect">
            <a:avLst/>
          </a:prstGeom>
          <a:noFill/>
        </p:spPr>
        <p:txBody>
          <a:bodyPr wrap="square" rtlCol="0">
            <a:spAutoFit/>
          </a:bodyPr>
          <a:lstStyle/>
          <a:p>
            <a:r>
              <a:rPr lang="en-US" sz="1000" dirty="0"/>
              <a:t>Hawaii</a:t>
            </a:r>
          </a:p>
        </p:txBody>
      </p:sp>
      <p:grpSp>
        <p:nvGrpSpPr>
          <p:cNvPr id="25" name="Group 24">
            <a:extLst>
              <a:ext uri="{FF2B5EF4-FFF2-40B4-BE49-F238E27FC236}">
                <a16:creationId xmlns:a16="http://schemas.microsoft.com/office/drawing/2014/main" id="{F6776988-4943-4E74-B4AE-97E0B1CDF351}"/>
              </a:ext>
            </a:extLst>
          </p:cNvPr>
          <p:cNvGrpSpPr/>
          <p:nvPr/>
        </p:nvGrpSpPr>
        <p:grpSpPr>
          <a:xfrm>
            <a:off x="5195776" y="905951"/>
            <a:ext cx="403447" cy="409920"/>
            <a:chOff x="3087466" y="1976094"/>
            <a:chExt cx="403447" cy="409920"/>
          </a:xfrm>
        </p:grpSpPr>
        <p:sp>
          <p:nvSpPr>
            <p:cNvPr id="26" name="Oval 25">
              <a:extLst>
                <a:ext uri="{FF2B5EF4-FFF2-40B4-BE49-F238E27FC236}">
                  <a16:creationId xmlns:a16="http://schemas.microsoft.com/office/drawing/2014/main" id="{550E841F-2448-4DD9-AFBC-7A82E53F56C3}"/>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821AD8C-BE6C-41A2-BF3A-03FA692D55FA}"/>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3972264F-74BD-40B4-BADF-535E955DBD07}"/>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0E43AF58-5B6A-4D5E-B175-4880044E888B}"/>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86A18271-C6FB-4C72-A522-0DA8B0CB2081}"/>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018AB6D7-AF17-43F3-87D7-D4C2505CA0BC}"/>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D8EFC7A-52A7-4054-851A-CE25E35DFD30}"/>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F4999C56-E01F-4BA6-887D-9835A6B3B5D4}"/>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948CE2EC-7B61-4258-A875-ED080A6DEE4B}"/>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AAF1B679-2298-44B9-9CDE-5FEB9B7BB8A5}"/>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076E0AB-BF35-4946-9744-AE34C6B805FF}"/>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67AB1445-1B4E-4096-A0A3-8CD5E0A79A54}"/>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78395EC3-DBF0-4E1F-8F2E-357E5E63EAE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c 50">
              <a:extLst>
                <a:ext uri="{FF2B5EF4-FFF2-40B4-BE49-F238E27FC236}">
                  <a16:creationId xmlns:a16="http://schemas.microsoft.com/office/drawing/2014/main" id="{649E69BF-CF74-4FF9-82F0-DF50B007AA68}"/>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a:extLst>
                <a:ext uri="{FF2B5EF4-FFF2-40B4-BE49-F238E27FC236}">
                  <a16:creationId xmlns:a16="http://schemas.microsoft.com/office/drawing/2014/main" id="{8EBE0F40-3ADF-4ABF-B1FE-753ACBA340DC}"/>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838430A2-58BD-4505-812C-5A783274B780}"/>
              </a:ext>
            </a:extLst>
          </p:cNvPr>
          <p:cNvGrpSpPr/>
          <p:nvPr/>
        </p:nvGrpSpPr>
        <p:grpSpPr>
          <a:xfrm>
            <a:off x="5244636" y="1471435"/>
            <a:ext cx="403447" cy="409920"/>
            <a:chOff x="3087466" y="1976094"/>
            <a:chExt cx="403447" cy="409920"/>
          </a:xfrm>
        </p:grpSpPr>
        <p:sp>
          <p:nvSpPr>
            <p:cNvPr id="54" name="Oval 53">
              <a:extLst>
                <a:ext uri="{FF2B5EF4-FFF2-40B4-BE49-F238E27FC236}">
                  <a16:creationId xmlns:a16="http://schemas.microsoft.com/office/drawing/2014/main" id="{07A324C7-0DDA-4ABC-9343-DD363420FFD0}"/>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C457675F-788E-456A-BF5E-635920C381FC}"/>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4352CFCD-D0A6-478B-9B41-83F3C6AF4033}"/>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2AFFD233-87E8-4ED1-8A34-BAF02364928D}"/>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DE22582-8F16-4121-A766-EC18B425009F}"/>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6BA00608-48D4-4D09-B342-8B52C26199D6}"/>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16631A9B-3AA9-4AA3-ADBB-9E2133796FA4}"/>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315EC60E-CE44-457A-A354-C64D216E6EC0}"/>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72CA9689-DBCC-4E52-A4C3-A4B07F584196}"/>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60524E27-66E3-4916-98E2-66A38078DDE6}"/>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FF4A62EF-5D6D-4CA2-A510-8CE720BE5491}"/>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7EE75DE5-7FB1-4501-B506-5AEC3D63272A}"/>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C7CD6129-CC4A-4C9D-BF5B-88438FC73FDA}"/>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c 66">
              <a:extLst>
                <a:ext uri="{FF2B5EF4-FFF2-40B4-BE49-F238E27FC236}">
                  <a16:creationId xmlns:a16="http://schemas.microsoft.com/office/drawing/2014/main" id="{C2B19C7F-6B8C-4409-A2A5-3CFA48A01F45}"/>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c 67">
              <a:extLst>
                <a:ext uri="{FF2B5EF4-FFF2-40B4-BE49-F238E27FC236}">
                  <a16:creationId xmlns:a16="http://schemas.microsoft.com/office/drawing/2014/main" id="{83DCBCDC-D331-45D0-A449-9DDB682DF350}"/>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442A8907-E2C1-47FE-A4F6-5E17A7351B96}"/>
              </a:ext>
            </a:extLst>
          </p:cNvPr>
          <p:cNvGrpSpPr/>
          <p:nvPr/>
        </p:nvGrpSpPr>
        <p:grpSpPr>
          <a:xfrm>
            <a:off x="4147540" y="1812857"/>
            <a:ext cx="403447" cy="409920"/>
            <a:chOff x="3087466" y="1976094"/>
            <a:chExt cx="403447" cy="409920"/>
          </a:xfrm>
        </p:grpSpPr>
        <p:sp>
          <p:nvSpPr>
            <p:cNvPr id="70" name="Oval 69">
              <a:extLst>
                <a:ext uri="{FF2B5EF4-FFF2-40B4-BE49-F238E27FC236}">
                  <a16:creationId xmlns:a16="http://schemas.microsoft.com/office/drawing/2014/main" id="{D9F87CFC-3A80-4179-9DF9-6F67C44922AC}"/>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641323FC-D8CF-44B0-99D4-62F4A44D3586}"/>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98639832-1D98-4090-AED6-0AEA407D2AB0}"/>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A507D4D0-FDC0-4821-8535-1D78A03A09DC}"/>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7BE4AA27-0B5D-4A0D-A67E-4C3D3995BCBA}"/>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C987E977-652E-4C07-B63E-D5752FC3E6BC}"/>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7461F24C-E147-4C61-964F-34FE89999699}"/>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Rounded Corners 76">
              <a:extLst>
                <a:ext uri="{FF2B5EF4-FFF2-40B4-BE49-F238E27FC236}">
                  <a16:creationId xmlns:a16="http://schemas.microsoft.com/office/drawing/2014/main" id="{E810CA76-687A-4E0B-8B5B-3CB81F9BA315}"/>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BE33D6BA-3FBA-46A2-A058-B09691740865}"/>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51504A16-725C-41EE-B996-7A899A1461B7}"/>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485CAF96-E7F6-489D-BDA6-D5775A60A42C}"/>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4CBCF451-1CF6-4C72-A0EC-D99BA092855D}"/>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E52459F7-D750-4377-8C45-EE932DDB1FC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c 82">
              <a:extLst>
                <a:ext uri="{FF2B5EF4-FFF2-40B4-BE49-F238E27FC236}">
                  <a16:creationId xmlns:a16="http://schemas.microsoft.com/office/drawing/2014/main" id="{C37DF8E0-0BDB-4081-BF50-51A815F9FED6}"/>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Arc 83">
              <a:extLst>
                <a:ext uri="{FF2B5EF4-FFF2-40B4-BE49-F238E27FC236}">
                  <a16:creationId xmlns:a16="http://schemas.microsoft.com/office/drawing/2014/main" id="{017F673B-B090-4106-B241-7460B0DF10FB}"/>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B265CA50-76E5-4E2C-9E41-D1E5192639A9}"/>
              </a:ext>
            </a:extLst>
          </p:cNvPr>
          <p:cNvGrpSpPr/>
          <p:nvPr/>
        </p:nvGrpSpPr>
        <p:grpSpPr>
          <a:xfrm>
            <a:off x="5305982" y="2084913"/>
            <a:ext cx="403447" cy="409920"/>
            <a:chOff x="3087466" y="1976094"/>
            <a:chExt cx="403447" cy="409920"/>
          </a:xfrm>
        </p:grpSpPr>
        <p:sp>
          <p:nvSpPr>
            <p:cNvPr id="86" name="Oval 85">
              <a:extLst>
                <a:ext uri="{FF2B5EF4-FFF2-40B4-BE49-F238E27FC236}">
                  <a16:creationId xmlns:a16="http://schemas.microsoft.com/office/drawing/2014/main" id="{36CC54F5-5936-4022-8230-F1CA4829E1AF}"/>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D48FED5E-606C-4D52-A348-3CB91923EA8F}"/>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02A91EAB-1506-414D-965E-2BFBB9536217}"/>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A25D21DA-B0F4-419A-AFA1-A919CBA2E594}"/>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0B0675A8-0248-40FA-863D-EC84ECEA28AB}"/>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EE41C526-7090-408F-AFF3-39279C894FF1}"/>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34207DC3-9080-457A-94DD-65D79DABACBA}"/>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Rounded Corners 92">
              <a:extLst>
                <a:ext uri="{FF2B5EF4-FFF2-40B4-BE49-F238E27FC236}">
                  <a16:creationId xmlns:a16="http://schemas.microsoft.com/office/drawing/2014/main" id="{DFEC144D-28CA-4589-AF6D-A00B7773306F}"/>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2A2E1093-4DE8-4619-956D-B47A0792A8FC}"/>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94">
              <a:extLst>
                <a:ext uri="{FF2B5EF4-FFF2-40B4-BE49-F238E27FC236}">
                  <a16:creationId xmlns:a16="http://schemas.microsoft.com/office/drawing/2014/main" id="{8CE22462-659E-4254-8BEE-6773E8D35E7A}"/>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D4E01092-7CBF-4950-9EA2-CF29B231346A}"/>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9512E26C-E9E6-4CC0-AA6F-9F53746B95EC}"/>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1349A4C5-B551-45A0-9F54-8D9C50B5518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Arc 98">
              <a:extLst>
                <a:ext uri="{FF2B5EF4-FFF2-40B4-BE49-F238E27FC236}">
                  <a16:creationId xmlns:a16="http://schemas.microsoft.com/office/drawing/2014/main" id="{81E9E427-F8C4-4116-A981-16F2269C69E4}"/>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Arc 99">
              <a:extLst>
                <a:ext uri="{FF2B5EF4-FFF2-40B4-BE49-F238E27FC236}">
                  <a16:creationId xmlns:a16="http://schemas.microsoft.com/office/drawing/2014/main" id="{26F717F7-4D9D-48C0-A554-C8581BCA4912}"/>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43FF6072-647C-4EAA-BE4B-CE261F784345}"/>
              </a:ext>
            </a:extLst>
          </p:cNvPr>
          <p:cNvGrpSpPr/>
          <p:nvPr/>
        </p:nvGrpSpPr>
        <p:grpSpPr>
          <a:xfrm>
            <a:off x="5412196" y="2660089"/>
            <a:ext cx="403447" cy="409920"/>
            <a:chOff x="3087466" y="1976094"/>
            <a:chExt cx="403447" cy="409920"/>
          </a:xfrm>
        </p:grpSpPr>
        <p:sp>
          <p:nvSpPr>
            <p:cNvPr id="102" name="Oval 101">
              <a:extLst>
                <a:ext uri="{FF2B5EF4-FFF2-40B4-BE49-F238E27FC236}">
                  <a16:creationId xmlns:a16="http://schemas.microsoft.com/office/drawing/2014/main" id="{43F45C17-2194-4CF6-8EC1-48ABA0BB36F0}"/>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1FC10E83-D836-4A5F-BCAD-3BB1ED69FCB7}"/>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3">
              <a:extLst>
                <a:ext uri="{FF2B5EF4-FFF2-40B4-BE49-F238E27FC236}">
                  <a16:creationId xmlns:a16="http://schemas.microsoft.com/office/drawing/2014/main" id="{08FBA827-2A16-4B6A-B986-A01A85F6594E}"/>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60E8ED32-4512-41BA-B023-E3719BED8B58}"/>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3238B1C3-4455-493C-8E42-5F5F5BEE181A}"/>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E9B84062-8EFB-4A5D-A382-B1B96B5EBA35}"/>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9FACF7E1-6D55-4C28-AB90-48D00F20E1E4}"/>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Rounded Corners 108">
              <a:extLst>
                <a:ext uri="{FF2B5EF4-FFF2-40B4-BE49-F238E27FC236}">
                  <a16:creationId xmlns:a16="http://schemas.microsoft.com/office/drawing/2014/main" id="{59B889F9-5E30-4DC9-9D9D-5844D3F34330}"/>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37789DBB-C5BC-490B-95DE-98B9FC6D0B93}"/>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a:extLst>
                <a:ext uri="{FF2B5EF4-FFF2-40B4-BE49-F238E27FC236}">
                  <a16:creationId xmlns:a16="http://schemas.microsoft.com/office/drawing/2014/main" id="{5EF211D8-8F0A-44C2-BCDE-6AB0D4234587}"/>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Rounded Corners 111">
              <a:extLst>
                <a:ext uri="{FF2B5EF4-FFF2-40B4-BE49-F238E27FC236}">
                  <a16:creationId xmlns:a16="http://schemas.microsoft.com/office/drawing/2014/main" id="{547D9E45-CB5A-48BA-88A6-22E2092D22E6}"/>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57A64018-2294-4F69-820A-18ACE45EE723}"/>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a:extLst>
                <a:ext uri="{FF2B5EF4-FFF2-40B4-BE49-F238E27FC236}">
                  <a16:creationId xmlns:a16="http://schemas.microsoft.com/office/drawing/2014/main" id="{D2B316B3-779E-4AA3-A1D3-88ADF34571E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a:extLst>
                <a:ext uri="{FF2B5EF4-FFF2-40B4-BE49-F238E27FC236}">
                  <a16:creationId xmlns:a16="http://schemas.microsoft.com/office/drawing/2014/main" id="{739A7A41-1C07-4989-B8A9-1E0A87982BBA}"/>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a:extLst>
                <a:ext uri="{FF2B5EF4-FFF2-40B4-BE49-F238E27FC236}">
                  <a16:creationId xmlns:a16="http://schemas.microsoft.com/office/drawing/2014/main" id="{8AEAC0BB-1321-4CCE-8530-D76F7B766C7A}"/>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12168EBE-3BB5-4C3A-BD42-D90DA1794DF4}"/>
              </a:ext>
            </a:extLst>
          </p:cNvPr>
          <p:cNvGrpSpPr/>
          <p:nvPr/>
        </p:nvGrpSpPr>
        <p:grpSpPr>
          <a:xfrm>
            <a:off x="5643625" y="3153247"/>
            <a:ext cx="403447" cy="409920"/>
            <a:chOff x="3087466" y="1976094"/>
            <a:chExt cx="403447" cy="409920"/>
          </a:xfrm>
        </p:grpSpPr>
        <p:sp>
          <p:nvSpPr>
            <p:cNvPr id="118" name="Oval 117">
              <a:extLst>
                <a:ext uri="{FF2B5EF4-FFF2-40B4-BE49-F238E27FC236}">
                  <a16:creationId xmlns:a16="http://schemas.microsoft.com/office/drawing/2014/main" id="{9F749C1B-E329-4618-9635-039BF6A563BF}"/>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0BCB6DA5-4883-4AC5-8BCC-9F6D89C4D924}"/>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362564FF-51B9-4092-8371-6B507591AE38}"/>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8AE6BF33-EC56-4EEB-9977-858785150BC9}"/>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DD289EC3-3819-48EF-A016-DCEE752B921C}"/>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Rounded Corners 122">
              <a:extLst>
                <a:ext uri="{FF2B5EF4-FFF2-40B4-BE49-F238E27FC236}">
                  <a16:creationId xmlns:a16="http://schemas.microsoft.com/office/drawing/2014/main" id="{35A94853-2DF9-4E30-8D0B-6543E232935E}"/>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CBE32057-7C9A-4409-B998-798CFC7F52C1}"/>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Rounded Corners 124">
              <a:extLst>
                <a:ext uri="{FF2B5EF4-FFF2-40B4-BE49-F238E27FC236}">
                  <a16:creationId xmlns:a16="http://schemas.microsoft.com/office/drawing/2014/main" id="{2F9E1848-6B7E-48DB-8870-D7F5EB57DFF9}"/>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95E86C63-D409-46D5-A7F0-75C3ABABBEE2}"/>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2FE7D14A-0FD0-41BB-9AAD-1EE2A3CD1CDE}"/>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a:extLst>
                <a:ext uri="{FF2B5EF4-FFF2-40B4-BE49-F238E27FC236}">
                  <a16:creationId xmlns:a16="http://schemas.microsoft.com/office/drawing/2014/main" id="{847BC46F-B9BA-4078-8D15-CD3A3466B5F7}"/>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21E6DDE8-D9F7-4292-BC5A-CD65454517F1}"/>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7F3F8E94-6513-47F6-B748-41510BB4740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c 130">
              <a:extLst>
                <a:ext uri="{FF2B5EF4-FFF2-40B4-BE49-F238E27FC236}">
                  <a16:creationId xmlns:a16="http://schemas.microsoft.com/office/drawing/2014/main" id="{1C9F0CA9-DA76-4160-80F7-4AB8E476D2FF}"/>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Arc 131">
              <a:extLst>
                <a:ext uri="{FF2B5EF4-FFF2-40B4-BE49-F238E27FC236}">
                  <a16:creationId xmlns:a16="http://schemas.microsoft.com/office/drawing/2014/main" id="{CB3B0506-3EEF-4117-8C62-FA07341ABAC3}"/>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A600C9A5-3A64-4E7F-AEC1-EA962FB0E944}"/>
              </a:ext>
            </a:extLst>
          </p:cNvPr>
          <p:cNvGrpSpPr/>
          <p:nvPr/>
        </p:nvGrpSpPr>
        <p:grpSpPr>
          <a:xfrm>
            <a:off x="3834264" y="890449"/>
            <a:ext cx="403447" cy="409920"/>
            <a:chOff x="3087466" y="1976094"/>
            <a:chExt cx="403447" cy="409920"/>
          </a:xfrm>
        </p:grpSpPr>
        <p:sp>
          <p:nvSpPr>
            <p:cNvPr id="134" name="Oval 133">
              <a:extLst>
                <a:ext uri="{FF2B5EF4-FFF2-40B4-BE49-F238E27FC236}">
                  <a16:creationId xmlns:a16="http://schemas.microsoft.com/office/drawing/2014/main" id="{B6AA5D06-A5F4-48DA-B1EA-B6A981061C91}"/>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D89A1B9F-0E12-4119-A9EF-2939A4D7DA8F}"/>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992439FF-3170-4B49-A31E-978CA5BC0837}"/>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098DBAA2-B15F-4841-A9E3-587D3EC10E2F}"/>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000B67A6-F96B-4193-842F-E62AE650212D}"/>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5A5C2894-5DEC-4301-9974-CE45D5A55473}"/>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3D5E1674-552B-45AB-A93E-18091AD57B83}"/>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Rounded Corners 140">
              <a:extLst>
                <a:ext uri="{FF2B5EF4-FFF2-40B4-BE49-F238E27FC236}">
                  <a16:creationId xmlns:a16="http://schemas.microsoft.com/office/drawing/2014/main" id="{9D2B8A12-DE47-48FC-BB00-714102D0D9A6}"/>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FC049A17-6942-4D02-94C6-BB3D4D9E7E67}"/>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05CD989F-E42D-46A2-BEF3-6070215517D2}"/>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6E74B4DC-9BD0-477E-BA40-84267CFAFD1C}"/>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6A94D735-E796-47E4-931C-3C4F52810961}"/>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A881D659-58A1-41F5-AC56-AA4BBA164E3C}"/>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c 146">
              <a:extLst>
                <a:ext uri="{FF2B5EF4-FFF2-40B4-BE49-F238E27FC236}">
                  <a16:creationId xmlns:a16="http://schemas.microsoft.com/office/drawing/2014/main" id="{BB8D9782-B514-49D8-995F-5BFFD8D7E204}"/>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Arc 147">
              <a:extLst>
                <a:ext uri="{FF2B5EF4-FFF2-40B4-BE49-F238E27FC236}">
                  <a16:creationId xmlns:a16="http://schemas.microsoft.com/office/drawing/2014/main" id="{0D936609-4642-411A-9378-AEC638407FF3}"/>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69EC0DAC-CABB-4268-AB92-FD6914D751E6}"/>
              </a:ext>
            </a:extLst>
          </p:cNvPr>
          <p:cNvGrpSpPr/>
          <p:nvPr/>
        </p:nvGrpSpPr>
        <p:grpSpPr>
          <a:xfrm>
            <a:off x="3124731" y="1674992"/>
            <a:ext cx="403447" cy="409920"/>
            <a:chOff x="3087466" y="1976094"/>
            <a:chExt cx="403447" cy="409920"/>
          </a:xfrm>
        </p:grpSpPr>
        <p:sp>
          <p:nvSpPr>
            <p:cNvPr id="150" name="Oval 149">
              <a:extLst>
                <a:ext uri="{FF2B5EF4-FFF2-40B4-BE49-F238E27FC236}">
                  <a16:creationId xmlns:a16="http://schemas.microsoft.com/office/drawing/2014/main" id="{65C8FEC3-7114-45AD-BDAF-197623FAB756}"/>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71F0D06D-3870-4EB9-90E7-60DB6E5DAC1D}"/>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4D83B071-70B6-451A-8455-FA9104F9E244}"/>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5086A2CB-EE9C-4D7B-AF3F-18684E794170}"/>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7596F097-28F8-431F-B2AB-3BEFE74A0CC6}"/>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2D548729-19EA-4D7D-942C-A834E80B204E}"/>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5BF18810-8AE4-4F2D-9113-4785D4132BF1}"/>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Rounded Corners 161">
              <a:extLst>
                <a:ext uri="{FF2B5EF4-FFF2-40B4-BE49-F238E27FC236}">
                  <a16:creationId xmlns:a16="http://schemas.microsoft.com/office/drawing/2014/main" id="{8C74C859-142D-44B6-BA58-0E0B725BE3B2}"/>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88F4A550-5055-47F2-97C9-9D8F616C3FDF}"/>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id="{68B8EC31-E220-425E-BE7C-C619E0A00F68}"/>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id="{84FAD6BE-918F-4617-B92A-EABFB32116F3}"/>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E3F04DA3-0941-4E89-9442-9894B13D335F}"/>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Rounded Corners 166">
              <a:extLst>
                <a:ext uri="{FF2B5EF4-FFF2-40B4-BE49-F238E27FC236}">
                  <a16:creationId xmlns:a16="http://schemas.microsoft.com/office/drawing/2014/main" id="{185B9848-A578-43FD-9121-4F2DA2C8910C}"/>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Arc 167">
              <a:extLst>
                <a:ext uri="{FF2B5EF4-FFF2-40B4-BE49-F238E27FC236}">
                  <a16:creationId xmlns:a16="http://schemas.microsoft.com/office/drawing/2014/main" id="{BECEF578-B0FA-4219-8F05-69F2B40397E9}"/>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Arc 168">
              <a:extLst>
                <a:ext uri="{FF2B5EF4-FFF2-40B4-BE49-F238E27FC236}">
                  <a16:creationId xmlns:a16="http://schemas.microsoft.com/office/drawing/2014/main" id="{EC0D4A67-6454-4E53-84EA-12C31D2C3D5E}"/>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7067430C-3463-4B7E-BE50-69982A6E6989}"/>
              </a:ext>
            </a:extLst>
          </p:cNvPr>
          <p:cNvGrpSpPr/>
          <p:nvPr/>
        </p:nvGrpSpPr>
        <p:grpSpPr>
          <a:xfrm>
            <a:off x="2830763" y="2379132"/>
            <a:ext cx="403447" cy="409920"/>
            <a:chOff x="3087466" y="1976094"/>
            <a:chExt cx="403447" cy="409920"/>
          </a:xfrm>
        </p:grpSpPr>
        <p:sp>
          <p:nvSpPr>
            <p:cNvPr id="171" name="Oval 170">
              <a:extLst>
                <a:ext uri="{FF2B5EF4-FFF2-40B4-BE49-F238E27FC236}">
                  <a16:creationId xmlns:a16="http://schemas.microsoft.com/office/drawing/2014/main" id="{E54D8D9C-B97A-4F23-906B-B0564518463B}"/>
                </a:ext>
              </a:extLst>
            </p:cNvPr>
            <p:cNvSpPr/>
            <p:nvPr/>
          </p:nvSpPr>
          <p:spPr>
            <a:xfrm>
              <a:off x="3182338" y="2074274"/>
              <a:ext cx="214066" cy="211239"/>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11D079F1-4B41-45BF-9346-0518E248621C}"/>
                </a:ext>
              </a:extLst>
            </p:cNvPr>
            <p:cNvSpPr/>
            <p:nvPr/>
          </p:nvSpPr>
          <p:spPr>
            <a:xfrm>
              <a:off x="3243517" y="2320229"/>
              <a:ext cx="90589"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5AC34F7-A24F-4341-9709-2ACF3AAFA7B9}"/>
                </a:ext>
              </a:extLst>
            </p:cNvPr>
            <p:cNvSpPr/>
            <p:nvPr/>
          </p:nvSpPr>
          <p:spPr>
            <a:xfrm>
              <a:off x="3243517" y="2343422"/>
              <a:ext cx="90589"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B1F56970-DDB5-462C-80E8-3227C53FD597}"/>
                </a:ext>
              </a:extLst>
            </p:cNvPr>
            <p:cNvSpPr/>
            <p:nvPr/>
          </p:nvSpPr>
          <p:spPr>
            <a:xfrm>
              <a:off x="3256148" y="2367573"/>
              <a:ext cx="62747"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D47A2BB3-3E0F-43AC-8216-D30CF4900B2E}"/>
                </a:ext>
              </a:extLst>
            </p:cNvPr>
            <p:cNvSpPr/>
            <p:nvPr/>
          </p:nvSpPr>
          <p:spPr>
            <a:xfrm>
              <a:off x="3087466" y="2166835"/>
              <a:ext cx="62747"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75">
              <a:extLst>
                <a:ext uri="{FF2B5EF4-FFF2-40B4-BE49-F238E27FC236}">
                  <a16:creationId xmlns:a16="http://schemas.microsoft.com/office/drawing/2014/main" id="{C0DE8F41-C7D7-405C-A2FF-542EFD4B8135}"/>
                </a:ext>
              </a:extLst>
            </p:cNvPr>
            <p:cNvSpPr/>
            <p:nvPr/>
          </p:nvSpPr>
          <p:spPr>
            <a:xfrm>
              <a:off x="3428166" y="2166977"/>
              <a:ext cx="62747"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Rounded Corners 176">
              <a:extLst>
                <a:ext uri="{FF2B5EF4-FFF2-40B4-BE49-F238E27FC236}">
                  <a16:creationId xmlns:a16="http://schemas.microsoft.com/office/drawing/2014/main" id="{F0A4FF5F-BBC1-44F9-9B04-F80D9A49B81A}"/>
                </a:ext>
              </a:extLst>
            </p:cNvPr>
            <p:cNvSpPr/>
            <p:nvPr/>
          </p:nvSpPr>
          <p:spPr>
            <a:xfrm rot="16200000">
              <a:off x="3255896" y="1998663"/>
              <a:ext cx="63392" cy="18253"/>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Rectangle: Rounded Corners 177">
              <a:extLst>
                <a:ext uri="{FF2B5EF4-FFF2-40B4-BE49-F238E27FC236}">
                  <a16:creationId xmlns:a16="http://schemas.microsoft.com/office/drawing/2014/main" id="{CC2A37C9-C652-4112-A292-FD6242CB873D}"/>
                </a:ext>
              </a:extLst>
            </p:cNvPr>
            <p:cNvSpPr/>
            <p:nvPr/>
          </p:nvSpPr>
          <p:spPr>
            <a:xfrm rot="2700000">
              <a:off x="3135349" y="2046562"/>
              <a:ext cx="63392" cy="18253"/>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178">
              <a:extLst>
                <a:ext uri="{FF2B5EF4-FFF2-40B4-BE49-F238E27FC236}">
                  <a16:creationId xmlns:a16="http://schemas.microsoft.com/office/drawing/2014/main" id="{D5774577-F278-47F5-A56E-9298D99E8B7C}"/>
                </a:ext>
              </a:extLst>
            </p:cNvPr>
            <p:cNvSpPr/>
            <p:nvPr/>
          </p:nvSpPr>
          <p:spPr>
            <a:xfrm rot="2700000">
              <a:off x="3376160" y="2290053"/>
              <a:ext cx="63392" cy="18253"/>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79">
              <a:extLst>
                <a:ext uri="{FF2B5EF4-FFF2-40B4-BE49-F238E27FC236}">
                  <a16:creationId xmlns:a16="http://schemas.microsoft.com/office/drawing/2014/main" id="{31A318C8-5332-49DD-941F-F5E0DAE0ADF6}"/>
                </a:ext>
              </a:extLst>
            </p:cNvPr>
            <p:cNvSpPr/>
            <p:nvPr/>
          </p:nvSpPr>
          <p:spPr>
            <a:xfrm rot="18919709">
              <a:off x="3133747" y="2289949"/>
              <a:ext cx="62747"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Rounded Corners 180">
              <a:extLst>
                <a:ext uri="{FF2B5EF4-FFF2-40B4-BE49-F238E27FC236}">
                  <a16:creationId xmlns:a16="http://schemas.microsoft.com/office/drawing/2014/main" id="{96F34AA2-E1D4-4F5F-96A3-1966F4D7453E}"/>
                </a:ext>
              </a:extLst>
            </p:cNvPr>
            <p:cNvSpPr/>
            <p:nvPr/>
          </p:nvSpPr>
          <p:spPr>
            <a:xfrm rot="18919709">
              <a:off x="3376136" y="2048060"/>
              <a:ext cx="62747" cy="18441"/>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2DB27EFB-7843-4338-AB95-FCAEC13F8453}"/>
                </a:ext>
              </a:extLst>
            </p:cNvPr>
            <p:cNvSpPr/>
            <p:nvPr/>
          </p:nvSpPr>
          <p:spPr>
            <a:xfrm rot="2700000">
              <a:off x="3136520" y="2043759"/>
              <a:ext cx="63392" cy="18253"/>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27512688-782D-4EFB-970E-4CACA997B22F}"/>
                </a:ext>
              </a:extLst>
            </p:cNvPr>
            <p:cNvSpPr/>
            <p:nvPr/>
          </p:nvSpPr>
          <p:spPr>
            <a:xfrm rot="2700000">
              <a:off x="3377331" y="2287251"/>
              <a:ext cx="63392" cy="18253"/>
            </a:xfrm>
            <a:prstGeom prst="round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Arc 183">
              <a:extLst>
                <a:ext uri="{FF2B5EF4-FFF2-40B4-BE49-F238E27FC236}">
                  <a16:creationId xmlns:a16="http://schemas.microsoft.com/office/drawing/2014/main" id="{FF834990-1253-46CF-80F7-5D2E1F097ED6}"/>
                </a:ext>
              </a:extLst>
            </p:cNvPr>
            <p:cNvSpPr/>
            <p:nvPr/>
          </p:nvSpPr>
          <p:spPr>
            <a:xfrm>
              <a:off x="3174749" y="2262066"/>
              <a:ext cx="73015" cy="73766"/>
            </a:xfrm>
            <a:prstGeom prst="arc">
              <a:avLst>
                <a:gd name="adj1" fmla="val 17587538"/>
                <a:gd name="adj2" fmla="val 0"/>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Arc 184">
              <a:extLst>
                <a:ext uri="{FF2B5EF4-FFF2-40B4-BE49-F238E27FC236}">
                  <a16:creationId xmlns:a16="http://schemas.microsoft.com/office/drawing/2014/main" id="{A06DA012-9F9A-4344-B266-1FB767F4FA49}"/>
                </a:ext>
              </a:extLst>
            </p:cNvPr>
            <p:cNvSpPr/>
            <p:nvPr/>
          </p:nvSpPr>
          <p:spPr>
            <a:xfrm flipH="1">
              <a:off x="3329715" y="2262066"/>
              <a:ext cx="73015" cy="73766"/>
            </a:xfrm>
            <a:prstGeom prst="arc">
              <a:avLst>
                <a:gd name="adj1" fmla="val 17587538"/>
                <a:gd name="adj2" fmla="val 0"/>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2F42DCD5-BC6D-452C-8B48-C96C65C4115D}"/>
              </a:ext>
            </a:extLst>
          </p:cNvPr>
          <p:cNvGrpSpPr/>
          <p:nvPr/>
        </p:nvGrpSpPr>
        <p:grpSpPr>
          <a:xfrm>
            <a:off x="4546529" y="3473530"/>
            <a:ext cx="403447" cy="409920"/>
            <a:chOff x="3087466" y="1976094"/>
            <a:chExt cx="403447" cy="409920"/>
          </a:xfrm>
        </p:grpSpPr>
        <p:sp>
          <p:nvSpPr>
            <p:cNvPr id="187" name="Oval 186">
              <a:extLst>
                <a:ext uri="{FF2B5EF4-FFF2-40B4-BE49-F238E27FC236}">
                  <a16:creationId xmlns:a16="http://schemas.microsoft.com/office/drawing/2014/main" id="{AB89EB01-73A1-43AA-BF74-E669B510CF6E}"/>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ECB5EC45-B1B0-45AF-91B7-AE3FD63CF81D}"/>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88">
              <a:extLst>
                <a:ext uri="{FF2B5EF4-FFF2-40B4-BE49-F238E27FC236}">
                  <a16:creationId xmlns:a16="http://schemas.microsoft.com/office/drawing/2014/main" id="{7D643EF0-3DDB-4570-A740-46FEC079462E}"/>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a:extLst>
                <a:ext uri="{FF2B5EF4-FFF2-40B4-BE49-F238E27FC236}">
                  <a16:creationId xmlns:a16="http://schemas.microsoft.com/office/drawing/2014/main" id="{B2F7B59A-0DAE-4769-95C3-3CC3B9068B0F}"/>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90">
              <a:extLst>
                <a:ext uri="{FF2B5EF4-FFF2-40B4-BE49-F238E27FC236}">
                  <a16:creationId xmlns:a16="http://schemas.microsoft.com/office/drawing/2014/main" id="{F86F7943-7375-4E2D-B6DB-8F6423E2A766}"/>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435EFA27-D74E-484E-8DB5-43858E67E94B}"/>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a:extLst>
                <a:ext uri="{FF2B5EF4-FFF2-40B4-BE49-F238E27FC236}">
                  <a16:creationId xmlns:a16="http://schemas.microsoft.com/office/drawing/2014/main" id="{57A8FE65-2251-4DEF-AEA8-C8766531FD6B}"/>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ectangle: Rounded Corners 193">
              <a:extLst>
                <a:ext uri="{FF2B5EF4-FFF2-40B4-BE49-F238E27FC236}">
                  <a16:creationId xmlns:a16="http://schemas.microsoft.com/office/drawing/2014/main" id="{A9DBEB8D-3041-4916-8B25-2DF2B19FD773}"/>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a:extLst>
                <a:ext uri="{FF2B5EF4-FFF2-40B4-BE49-F238E27FC236}">
                  <a16:creationId xmlns:a16="http://schemas.microsoft.com/office/drawing/2014/main" id="{0FBE5C3E-F5AF-4470-9287-CBA5CE57185D}"/>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22572A47-82CB-4CE8-86F3-04923AAF6231}"/>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a:extLst>
                <a:ext uri="{FF2B5EF4-FFF2-40B4-BE49-F238E27FC236}">
                  <a16:creationId xmlns:a16="http://schemas.microsoft.com/office/drawing/2014/main" id="{AA2D5D5A-6DDB-48F3-8B90-94E2CC221851}"/>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Rounded Corners 197">
              <a:extLst>
                <a:ext uri="{FF2B5EF4-FFF2-40B4-BE49-F238E27FC236}">
                  <a16:creationId xmlns:a16="http://schemas.microsoft.com/office/drawing/2014/main" id="{87D845FB-7FD5-49F7-8905-AABEB7D10636}"/>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98">
              <a:extLst>
                <a:ext uri="{FF2B5EF4-FFF2-40B4-BE49-F238E27FC236}">
                  <a16:creationId xmlns:a16="http://schemas.microsoft.com/office/drawing/2014/main" id="{398DE47D-3AB8-41CD-9FF3-10038DDAC9B3}"/>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Arc 199">
              <a:extLst>
                <a:ext uri="{FF2B5EF4-FFF2-40B4-BE49-F238E27FC236}">
                  <a16:creationId xmlns:a16="http://schemas.microsoft.com/office/drawing/2014/main" id="{3CBACDA1-2AF1-44F4-9540-8FBA513793B3}"/>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Arc 200">
              <a:extLst>
                <a:ext uri="{FF2B5EF4-FFF2-40B4-BE49-F238E27FC236}">
                  <a16:creationId xmlns:a16="http://schemas.microsoft.com/office/drawing/2014/main" id="{80A17A3B-0B5C-49DE-AA23-898EA6E1CAC6}"/>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728BEFCC-AB7D-4B2A-9476-DF4A5855160D}"/>
              </a:ext>
            </a:extLst>
          </p:cNvPr>
          <p:cNvGrpSpPr/>
          <p:nvPr/>
        </p:nvGrpSpPr>
        <p:grpSpPr>
          <a:xfrm>
            <a:off x="6326090" y="3825220"/>
            <a:ext cx="403447" cy="409920"/>
            <a:chOff x="3087466" y="1976094"/>
            <a:chExt cx="403447" cy="409920"/>
          </a:xfrm>
        </p:grpSpPr>
        <p:sp>
          <p:nvSpPr>
            <p:cNvPr id="203" name="Oval 202">
              <a:extLst>
                <a:ext uri="{FF2B5EF4-FFF2-40B4-BE49-F238E27FC236}">
                  <a16:creationId xmlns:a16="http://schemas.microsoft.com/office/drawing/2014/main" id="{8688EAC7-D15F-41D6-91AD-95C4BFA58B42}"/>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D8D14C60-09B7-4F2F-B631-5F7C1AF8B3D7}"/>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8626B451-5AFF-4E97-B817-FD38494B1493}"/>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Rounded Corners 205">
              <a:extLst>
                <a:ext uri="{FF2B5EF4-FFF2-40B4-BE49-F238E27FC236}">
                  <a16:creationId xmlns:a16="http://schemas.microsoft.com/office/drawing/2014/main" id="{07BCEC86-D3CF-4EC5-B9C0-DE5868CA8A84}"/>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E0AAE589-1E25-4B57-ADE5-1969001BC741}"/>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94DA3B46-1290-4133-A688-CE9B16ECE280}"/>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8C661B31-C2D0-42D2-8778-8A506C163FF2}"/>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ectangle: Rounded Corners 209">
              <a:extLst>
                <a:ext uri="{FF2B5EF4-FFF2-40B4-BE49-F238E27FC236}">
                  <a16:creationId xmlns:a16="http://schemas.microsoft.com/office/drawing/2014/main" id="{7EF0D2CD-90AB-4171-B4F1-426E8D08D711}"/>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82AAEE39-7AA5-4E26-8EE3-7E888B8AE045}"/>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862A25A9-2123-4693-9990-F2D6A4ABE622}"/>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212">
              <a:extLst>
                <a:ext uri="{FF2B5EF4-FFF2-40B4-BE49-F238E27FC236}">
                  <a16:creationId xmlns:a16="http://schemas.microsoft.com/office/drawing/2014/main" id="{62DC98F7-FE0E-4C64-8351-509444B6A5B5}"/>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Rounded Corners 213">
              <a:extLst>
                <a:ext uri="{FF2B5EF4-FFF2-40B4-BE49-F238E27FC236}">
                  <a16:creationId xmlns:a16="http://schemas.microsoft.com/office/drawing/2014/main" id="{58D94EED-7B39-4253-90F3-8464394F1508}"/>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C42E3F18-C845-409B-86F9-4B578D146F4C}"/>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Arc 215">
              <a:extLst>
                <a:ext uri="{FF2B5EF4-FFF2-40B4-BE49-F238E27FC236}">
                  <a16:creationId xmlns:a16="http://schemas.microsoft.com/office/drawing/2014/main" id="{9F4EE5C4-F290-416C-9D3E-324CA17BB509}"/>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Arc 216">
              <a:extLst>
                <a:ext uri="{FF2B5EF4-FFF2-40B4-BE49-F238E27FC236}">
                  <a16:creationId xmlns:a16="http://schemas.microsoft.com/office/drawing/2014/main" id="{E9EC7EBA-CF3B-48B5-996D-13642D0E46EE}"/>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F5B9A762-6F6D-406D-8C19-B3EAEACE5305}"/>
              </a:ext>
            </a:extLst>
          </p:cNvPr>
          <p:cNvGrpSpPr/>
          <p:nvPr/>
        </p:nvGrpSpPr>
        <p:grpSpPr>
          <a:xfrm>
            <a:off x="6740965" y="3635898"/>
            <a:ext cx="403447" cy="409920"/>
            <a:chOff x="3087466" y="1976094"/>
            <a:chExt cx="403447" cy="409920"/>
          </a:xfrm>
        </p:grpSpPr>
        <p:sp>
          <p:nvSpPr>
            <p:cNvPr id="219" name="Oval 218">
              <a:extLst>
                <a:ext uri="{FF2B5EF4-FFF2-40B4-BE49-F238E27FC236}">
                  <a16:creationId xmlns:a16="http://schemas.microsoft.com/office/drawing/2014/main" id="{262F6961-7959-46E5-8E6A-82762A963819}"/>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a:extLst>
                <a:ext uri="{FF2B5EF4-FFF2-40B4-BE49-F238E27FC236}">
                  <a16:creationId xmlns:a16="http://schemas.microsoft.com/office/drawing/2014/main" id="{C00F7CED-DB97-48FB-A961-85A5B8B67A86}"/>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Rounded Corners 220">
              <a:extLst>
                <a:ext uri="{FF2B5EF4-FFF2-40B4-BE49-F238E27FC236}">
                  <a16:creationId xmlns:a16="http://schemas.microsoft.com/office/drawing/2014/main" id="{91313577-0495-46B5-9787-45572218722D}"/>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221">
              <a:extLst>
                <a:ext uri="{FF2B5EF4-FFF2-40B4-BE49-F238E27FC236}">
                  <a16:creationId xmlns:a16="http://schemas.microsoft.com/office/drawing/2014/main" id="{6B71900B-310A-42F6-B659-0E79B10943F8}"/>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Rounded Corners 222">
              <a:extLst>
                <a:ext uri="{FF2B5EF4-FFF2-40B4-BE49-F238E27FC236}">
                  <a16:creationId xmlns:a16="http://schemas.microsoft.com/office/drawing/2014/main" id="{34C16D7A-C7E4-40FC-8AF3-24C14F2849FA}"/>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B8C21D42-20C2-48EB-9BBF-56966BAA2DDD}"/>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Rounded Corners 224">
              <a:extLst>
                <a:ext uri="{FF2B5EF4-FFF2-40B4-BE49-F238E27FC236}">
                  <a16:creationId xmlns:a16="http://schemas.microsoft.com/office/drawing/2014/main" id="{7825C747-7D47-495C-883E-24C4F220A738}"/>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ectangle: Rounded Corners 225">
              <a:extLst>
                <a:ext uri="{FF2B5EF4-FFF2-40B4-BE49-F238E27FC236}">
                  <a16:creationId xmlns:a16="http://schemas.microsoft.com/office/drawing/2014/main" id="{E27B87A0-970A-4CB1-9480-1FCEFE9FE9F4}"/>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Rounded Corners 226">
              <a:extLst>
                <a:ext uri="{FF2B5EF4-FFF2-40B4-BE49-F238E27FC236}">
                  <a16:creationId xmlns:a16="http://schemas.microsoft.com/office/drawing/2014/main" id="{917C66A3-E829-48D2-BF72-421EF800ACD4}"/>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Rounded Corners 227">
              <a:extLst>
                <a:ext uri="{FF2B5EF4-FFF2-40B4-BE49-F238E27FC236}">
                  <a16:creationId xmlns:a16="http://schemas.microsoft.com/office/drawing/2014/main" id="{BE3B4CF3-659A-467B-B37F-41E640B35130}"/>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Rounded Corners 228">
              <a:extLst>
                <a:ext uri="{FF2B5EF4-FFF2-40B4-BE49-F238E27FC236}">
                  <a16:creationId xmlns:a16="http://schemas.microsoft.com/office/drawing/2014/main" id="{A513DBF1-F629-41E6-B14D-23C4B5E6486A}"/>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F807F1AB-0B12-492D-8D1D-F4C7B4443EE0}"/>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Rounded Corners 230">
              <a:extLst>
                <a:ext uri="{FF2B5EF4-FFF2-40B4-BE49-F238E27FC236}">
                  <a16:creationId xmlns:a16="http://schemas.microsoft.com/office/drawing/2014/main" id="{1FF57C22-39D4-4198-8E52-B89A72B15F77}"/>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Arc 231">
              <a:extLst>
                <a:ext uri="{FF2B5EF4-FFF2-40B4-BE49-F238E27FC236}">
                  <a16:creationId xmlns:a16="http://schemas.microsoft.com/office/drawing/2014/main" id="{7E2A75F3-D80B-4404-AEC4-AE65EE3A14DA}"/>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Arc 232">
              <a:extLst>
                <a:ext uri="{FF2B5EF4-FFF2-40B4-BE49-F238E27FC236}">
                  <a16:creationId xmlns:a16="http://schemas.microsoft.com/office/drawing/2014/main" id="{56A310E5-C90D-40B0-8AB1-FA92C71A0B1C}"/>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EB1B44B6-5666-45F6-AE7D-51F97308D701}"/>
              </a:ext>
            </a:extLst>
          </p:cNvPr>
          <p:cNvGrpSpPr/>
          <p:nvPr/>
        </p:nvGrpSpPr>
        <p:grpSpPr>
          <a:xfrm>
            <a:off x="3378690" y="5557973"/>
            <a:ext cx="403447" cy="409920"/>
            <a:chOff x="3087466" y="1976094"/>
            <a:chExt cx="403447" cy="409920"/>
          </a:xfrm>
        </p:grpSpPr>
        <p:sp>
          <p:nvSpPr>
            <p:cNvPr id="235" name="Oval 234">
              <a:extLst>
                <a:ext uri="{FF2B5EF4-FFF2-40B4-BE49-F238E27FC236}">
                  <a16:creationId xmlns:a16="http://schemas.microsoft.com/office/drawing/2014/main" id="{A15549B6-FC1E-4DC8-9C0F-E3A4F70FCEBD}"/>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Rounded Corners 235">
              <a:extLst>
                <a:ext uri="{FF2B5EF4-FFF2-40B4-BE49-F238E27FC236}">
                  <a16:creationId xmlns:a16="http://schemas.microsoft.com/office/drawing/2014/main" id="{7AFBA3C6-90EE-4D9D-909A-21E197497836}"/>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D36CECD8-6071-41E5-899B-D04BE84A4925}"/>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Rounded Corners 237">
              <a:extLst>
                <a:ext uri="{FF2B5EF4-FFF2-40B4-BE49-F238E27FC236}">
                  <a16:creationId xmlns:a16="http://schemas.microsoft.com/office/drawing/2014/main" id="{35417043-C644-40FE-8D82-C4D7C217A69A}"/>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Rounded Corners 238">
              <a:extLst>
                <a:ext uri="{FF2B5EF4-FFF2-40B4-BE49-F238E27FC236}">
                  <a16:creationId xmlns:a16="http://schemas.microsoft.com/office/drawing/2014/main" id="{B4288508-2594-4F2C-B528-4C95AC43E40D}"/>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Rounded Corners 239">
              <a:extLst>
                <a:ext uri="{FF2B5EF4-FFF2-40B4-BE49-F238E27FC236}">
                  <a16:creationId xmlns:a16="http://schemas.microsoft.com/office/drawing/2014/main" id="{7BA4DC29-2280-45CD-8898-F8A0320FCC02}"/>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240">
              <a:extLst>
                <a:ext uri="{FF2B5EF4-FFF2-40B4-BE49-F238E27FC236}">
                  <a16:creationId xmlns:a16="http://schemas.microsoft.com/office/drawing/2014/main" id="{5D12D836-60D6-446E-B489-E63762F9871E}"/>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ectangle: Rounded Corners 241">
              <a:extLst>
                <a:ext uri="{FF2B5EF4-FFF2-40B4-BE49-F238E27FC236}">
                  <a16:creationId xmlns:a16="http://schemas.microsoft.com/office/drawing/2014/main" id="{C3508BD5-91E0-4ED3-8637-7E3F96FDDF45}"/>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Rounded Corners 242">
              <a:extLst>
                <a:ext uri="{FF2B5EF4-FFF2-40B4-BE49-F238E27FC236}">
                  <a16:creationId xmlns:a16="http://schemas.microsoft.com/office/drawing/2014/main" id="{E0934481-56BB-4A95-95AC-A3B61EDB5C27}"/>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DBB8CB5D-7D5D-4AA0-BB57-CAFD44DD10C0}"/>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244">
              <a:extLst>
                <a:ext uri="{FF2B5EF4-FFF2-40B4-BE49-F238E27FC236}">
                  <a16:creationId xmlns:a16="http://schemas.microsoft.com/office/drawing/2014/main" id="{F2E82BAB-4765-4397-8B7A-5DDD264F61AA}"/>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Rounded Corners 245">
              <a:extLst>
                <a:ext uri="{FF2B5EF4-FFF2-40B4-BE49-F238E27FC236}">
                  <a16:creationId xmlns:a16="http://schemas.microsoft.com/office/drawing/2014/main" id="{E5B2B2EB-2693-40FA-A531-17DE66E1359F}"/>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Rounded Corners 246">
              <a:extLst>
                <a:ext uri="{FF2B5EF4-FFF2-40B4-BE49-F238E27FC236}">
                  <a16:creationId xmlns:a16="http://schemas.microsoft.com/office/drawing/2014/main" id="{17A33F16-6B01-423C-B93B-BF6004797F68}"/>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Arc 247">
              <a:extLst>
                <a:ext uri="{FF2B5EF4-FFF2-40B4-BE49-F238E27FC236}">
                  <a16:creationId xmlns:a16="http://schemas.microsoft.com/office/drawing/2014/main" id="{EB463F03-5DD4-4D8A-A7F0-0DC37C7CB57C}"/>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Arc 248">
              <a:extLst>
                <a:ext uri="{FF2B5EF4-FFF2-40B4-BE49-F238E27FC236}">
                  <a16:creationId xmlns:a16="http://schemas.microsoft.com/office/drawing/2014/main" id="{158304F9-8195-4BCD-B590-69DC17682D3B}"/>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25DF47B3-E214-4C23-BB30-977249690909}"/>
              </a:ext>
            </a:extLst>
          </p:cNvPr>
          <p:cNvGrpSpPr/>
          <p:nvPr/>
        </p:nvGrpSpPr>
        <p:grpSpPr>
          <a:xfrm>
            <a:off x="1804645" y="4886163"/>
            <a:ext cx="403447" cy="409920"/>
            <a:chOff x="3087466" y="1976094"/>
            <a:chExt cx="403447" cy="409920"/>
          </a:xfrm>
        </p:grpSpPr>
        <p:sp>
          <p:nvSpPr>
            <p:cNvPr id="251" name="Oval 250">
              <a:extLst>
                <a:ext uri="{FF2B5EF4-FFF2-40B4-BE49-F238E27FC236}">
                  <a16:creationId xmlns:a16="http://schemas.microsoft.com/office/drawing/2014/main" id="{A8924721-277C-46F1-AD75-55D104C33977}"/>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F6270C1B-8EEA-47AE-B337-3538DEC3C852}"/>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Rounded Corners 252">
              <a:extLst>
                <a:ext uri="{FF2B5EF4-FFF2-40B4-BE49-F238E27FC236}">
                  <a16:creationId xmlns:a16="http://schemas.microsoft.com/office/drawing/2014/main" id="{656ED3A5-0EB7-4852-BD3E-31CC58DEAF63}"/>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Rounded Corners 253">
              <a:extLst>
                <a:ext uri="{FF2B5EF4-FFF2-40B4-BE49-F238E27FC236}">
                  <a16:creationId xmlns:a16="http://schemas.microsoft.com/office/drawing/2014/main" id="{0E1F6BF9-C020-48CF-BBFB-2FE5A0146483}"/>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Rounded Corners 254">
              <a:extLst>
                <a:ext uri="{FF2B5EF4-FFF2-40B4-BE49-F238E27FC236}">
                  <a16:creationId xmlns:a16="http://schemas.microsoft.com/office/drawing/2014/main" id="{767E9B45-D2F6-40D4-9169-FE361BED4EF0}"/>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Rounded Corners 255">
              <a:extLst>
                <a:ext uri="{FF2B5EF4-FFF2-40B4-BE49-F238E27FC236}">
                  <a16:creationId xmlns:a16="http://schemas.microsoft.com/office/drawing/2014/main" id="{D76A2813-24C5-4A0C-8FCF-F6A7AAAE72E7}"/>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a:extLst>
                <a:ext uri="{FF2B5EF4-FFF2-40B4-BE49-F238E27FC236}">
                  <a16:creationId xmlns:a16="http://schemas.microsoft.com/office/drawing/2014/main" id="{7CD96000-A3E7-489E-8ED4-084ACD230703}"/>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Rectangle: Rounded Corners 257">
              <a:extLst>
                <a:ext uri="{FF2B5EF4-FFF2-40B4-BE49-F238E27FC236}">
                  <a16:creationId xmlns:a16="http://schemas.microsoft.com/office/drawing/2014/main" id="{83274EF0-8642-4BAF-9995-7FAD3AB40B02}"/>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Rounded Corners 258">
              <a:extLst>
                <a:ext uri="{FF2B5EF4-FFF2-40B4-BE49-F238E27FC236}">
                  <a16:creationId xmlns:a16="http://schemas.microsoft.com/office/drawing/2014/main" id="{17FD3070-62BE-47AF-8064-B18831D74EE6}"/>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Rounded Corners 259">
              <a:extLst>
                <a:ext uri="{FF2B5EF4-FFF2-40B4-BE49-F238E27FC236}">
                  <a16:creationId xmlns:a16="http://schemas.microsoft.com/office/drawing/2014/main" id="{84252521-0529-4829-B9BB-96EA78D08C00}"/>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Rounded Corners 260">
              <a:extLst>
                <a:ext uri="{FF2B5EF4-FFF2-40B4-BE49-F238E27FC236}">
                  <a16:creationId xmlns:a16="http://schemas.microsoft.com/office/drawing/2014/main" id="{6F09BC6C-5923-4412-A435-399E1FD63FA7}"/>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72930A42-4CA5-4FAF-BB02-5ECF7D111901}"/>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Rounded Corners 262">
              <a:extLst>
                <a:ext uri="{FF2B5EF4-FFF2-40B4-BE49-F238E27FC236}">
                  <a16:creationId xmlns:a16="http://schemas.microsoft.com/office/drawing/2014/main" id="{FB80D7B0-ED13-41CC-9865-36004BB62C33}"/>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Arc 263">
              <a:extLst>
                <a:ext uri="{FF2B5EF4-FFF2-40B4-BE49-F238E27FC236}">
                  <a16:creationId xmlns:a16="http://schemas.microsoft.com/office/drawing/2014/main" id="{842550B6-28BD-494C-BD0C-AF267EC1979A}"/>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Arc 264">
              <a:extLst>
                <a:ext uri="{FF2B5EF4-FFF2-40B4-BE49-F238E27FC236}">
                  <a16:creationId xmlns:a16="http://schemas.microsoft.com/office/drawing/2014/main" id="{58EAABF9-0D2E-4EF8-B3C0-E84F2C44A0CB}"/>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684745B3-621A-4B40-BDB2-337A94B48B53}"/>
              </a:ext>
            </a:extLst>
          </p:cNvPr>
          <p:cNvGrpSpPr/>
          <p:nvPr/>
        </p:nvGrpSpPr>
        <p:grpSpPr>
          <a:xfrm>
            <a:off x="10140964" y="5642828"/>
            <a:ext cx="403447" cy="409920"/>
            <a:chOff x="3087466" y="1976094"/>
            <a:chExt cx="403447" cy="409920"/>
          </a:xfrm>
        </p:grpSpPr>
        <p:sp>
          <p:nvSpPr>
            <p:cNvPr id="267" name="Oval 266">
              <a:extLst>
                <a:ext uri="{FF2B5EF4-FFF2-40B4-BE49-F238E27FC236}">
                  <a16:creationId xmlns:a16="http://schemas.microsoft.com/office/drawing/2014/main" id="{C454B01F-DBD9-4F6A-B584-AA90B4F02807}"/>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Rounded Corners 267">
              <a:extLst>
                <a:ext uri="{FF2B5EF4-FFF2-40B4-BE49-F238E27FC236}">
                  <a16:creationId xmlns:a16="http://schemas.microsoft.com/office/drawing/2014/main" id="{F3913342-002F-48DB-8780-277A4DE860ED}"/>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Rounded Corners 268">
              <a:extLst>
                <a:ext uri="{FF2B5EF4-FFF2-40B4-BE49-F238E27FC236}">
                  <a16:creationId xmlns:a16="http://schemas.microsoft.com/office/drawing/2014/main" id="{445D405E-6E28-48C2-B582-2C60C30DF407}"/>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Rounded Corners 269">
              <a:extLst>
                <a:ext uri="{FF2B5EF4-FFF2-40B4-BE49-F238E27FC236}">
                  <a16:creationId xmlns:a16="http://schemas.microsoft.com/office/drawing/2014/main" id="{E8278067-1583-4B4A-9A2F-16C8377A95AC}"/>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Rounded Corners 270">
              <a:extLst>
                <a:ext uri="{FF2B5EF4-FFF2-40B4-BE49-F238E27FC236}">
                  <a16:creationId xmlns:a16="http://schemas.microsoft.com/office/drawing/2014/main" id="{4C09B146-ACED-4C0D-B22A-4F8DBB4C891F}"/>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Rounded Corners 271">
              <a:extLst>
                <a:ext uri="{FF2B5EF4-FFF2-40B4-BE49-F238E27FC236}">
                  <a16:creationId xmlns:a16="http://schemas.microsoft.com/office/drawing/2014/main" id="{3D0C505D-63F4-4348-A775-AC12ECCCCDA1}"/>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Rounded Corners 272">
              <a:extLst>
                <a:ext uri="{FF2B5EF4-FFF2-40B4-BE49-F238E27FC236}">
                  <a16:creationId xmlns:a16="http://schemas.microsoft.com/office/drawing/2014/main" id="{6FD7EB44-E68A-4B3D-A3B0-C6CC11CAF9DC}"/>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Rectangle: Rounded Corners 273">
              <a:extLst>
                <a:ext uri="{FF2B5EF4-FFF2-40B4-BE49-F238E27FC236}">
                  <a16:creationId xmlns:a16="http://schemas.microsoft.com/office/drawing/2014/main" id="{C53DC8CE-AFED-43EF-B7EE-0CA6A8CED3B8}"/>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Rounded Corners 274">
              <a:extLst>
                <a:ext uri="{FF2B5EF4-FFF2-40B4-BE49-F238E27FC236}">
                  <a16:creationId xmlns:a16="http://schemas.microsoft.com/office/drawing/2014/main" id="{BA5E76A1-396C-4076-BFDD-4587AEBB4D67}"/>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Rounded Corners 275">
              <a:extLst>
                <a:ext uri="{FF2B5EF4-FFF2-40B4-BE49-F238E27FC236}">
                  <a16:creationId xmlns:a16="http://schemas.microsoft.com/office/drawing/2014/main" id="{F22D7D4B-7070-4E4E-9F02-1947BC485B4F}"/>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Rounded Corners 276">
              <a:extLst>
                <a:ext uri="{FF2B5EF4-FFF2-40B4-BE49-F238E27FC236}">
                  <a16:creationId xmlns:a16="http://schemas.microsoft.com/office/drawing/2014/main" id="{A0280F0F-4B48-4ECD-885F-51CA016815ED}"/>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Rounded Corners 277">
              <a:extLst>
                <a:ext uri="{FF2B5EF4-FFF2-40B4-BE49-F238E27FC236}">
                  <a16:creationId xmlns:a16="http://schemas.microsoft.com/office/drawing/2014/main" id="{AD5122AC-5FEA-4E9A-A714-DFB39BAC1D37}"/>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Rounded Corners 278">
              <a:extLst>
                <a:ext uri="{FF2B5EF4-FFF2-40B4-BE49-F238E27FC236}">
                  <a16:creationId xmlns:a16="http://schemas.microsoft.com/office/drawing/2014/main" id="{4F806702-4A25-4010-8BD4-649863C4515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Arc 279">
              <a:extLst>
                <a:ext uri="{FF2B5EF4-FFF2-40B4-BE49-F238E27FC236}">
                  <a16:creationId xmlns:a16="http://schemas.microsoft.com/office/drawing/2014/main" id="{E543F4C6-68E5-4C72-9346-546E278BDFEC}"/>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1" name="Arc 280">
              <a:extLst>
                <a:ext uri="{FF2B5EF4-FFF2-40B4-BE49-F238E27FC236}">
                  <a16:creationId xmlns:a16="http://schemas.microsoft.com/office/drawing/2014/main" id="{BB748340-1F24-46E8-8539-1755EC6B2C2C}"/>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FCD5DBA4-3A18-43A0-AFEB-63F881B7DCA1}"/>
              </a:ext>
            </a:extLst>
          </p:cNvPr>
          <p:cNvGrpSpPr/>
          <p:nvPr/>
        </p:nvGrpSpPr>
        <p:grpSpPr>
          <a:xfrm>
            <a:off x="8971566" y="2705114"/>
            <a:ext cx="403447" cy="409920"/>
            <a:chOff x="3087466" y="1976094"/>
            <a:chExt cx="403447" cy="409920"/>
          </a:xfrm>
        </p:grpSpPr>
        <p:sp>
          <p:nvSpPr>
            <p:cNvPr id="283" name="Oval 282">
              <a:extLst>
                <a:ext uri="{FF2B5EF4-FFF2-40B4-BE49-F238E27FC236}">
                  <a16:creationId xmlns:a16="http://schemas.microsoft.com/office/drawing/2014/main" id="{2D9638A3-C148-406C-B1A7-AF5C973F074E}"/>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Rounded Corners 283">
              <a:extLst>
                <a:ext uri="{FF2B5EF4-FFF2-40B4-BE49-F238E27FC236}">
                  <a16:creationId xmlns:a16="http://schemas.microsoft.com/office/drawing/2014/main" id="{69909DD6-7D01-4D0F-A65B-CB3C0832AFE1}"/>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Rounded Corners 284">
              <a:extLst>
                <a:ext uri="{FF2B5EF4-FFF2-40B4-BE49-F238E27FC236}">
                  <a16:creationId xmlns:a16="http://schemas.microsoft.com/office/drawing/2014/main" id="{3ACE6031-7BE8-4875-BE8B-D577EB6E5DB0}"/>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Rounded Corners 285">
              <a:extLst>
                <a:ext uri="{FF2B5EF4-FFF2-40B4-BE49-F238E27FC236}">
                  <a16:creationId xmlns:a16="http://schemas.microsoft.com/office/drawing/2014/main" id="{67F7BACE-2AE7-4364-BC55-A0B1A2BF0F01}"/>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Rounded Corners 286">
              <a:extLst>
                <a:ext uri="{FF2B5EF4-FFF2-40B4-BE49-F238E27FC236}">
                  <a16:creationId xmlns:a16="http://schemas.microsoft.com/office/drawing/2014/main" id="{82B90F9B-CE8F-484A-B839-6A5FFBB64BB7}"/>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Rounded Corners 287">
              <a:extLst>
                <a:ext uri="{FF2B5EF4-FFF2-40B4-BE49-F238E27FC236}">
                  <a16:creationId xmlns:a16="http://schemas.microsoft.com/office/drawing/2014/main" id="{A9427DA0-942E-41CF-A652-B977D625A8BA}"/>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Rounded Corners 288">
              <a:extLst>
                <a:ext uri="{FF2B5EF4-FFF2-40B4-BE49-F238E27FC236}">
                  <a16:creationId xmlns:a16="http://schemas.microsoft.com/office/drawing/2014/main" id="{F45AF17B-774A-4EC0-ADDD-90F98F29B11A}"/>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Rectangle: Rounded Corners 289">
              <a:extLst>
                <a:ext uri="{FF2B5EF4-FFF2-40B4-BE49-F238E27FC236}">
                  <a16:creationId xmlns:a16="http://schemas.microsoft.com/office/drawing/2014/main" id="{7D04FCEE-4EDB-420F-90AE-39ACE982742F}"/>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Rounded Corners 290">
              <a:extLst>
                <a:ext uri="{FF2B5EF4-FFF2-40B4-BE49-F238E27FC236}">
                  <a16:creationId xmlns:a16="http://schemas.microsoft.com/office/drawing/2014/main" id="{C8CCDD94-5AD9-4FE7-899E-60C042D18894}"/>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Rounded Corners 291">
              <a:extLst>
                <a:ext uri="{FF2B5EF4-FFF2-40B4-BE49-F238E27FC236}">
                  <a16:creationId xmlns:a16="http://schemas.microsoft.com/office/drawing/2014/main" id="{E96B6B94-B89C-4BC9-9589-24F4EB21C318}"/>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Rounded Corners 292">
              <a:extLst>
                <a:ext uri="{FF2B5EF4-FFF2-40B4-BE49-F238E27FC236}">
                  <a16:creationId xmlns:a16="http://schemas.microsoft.com/office/drawing/2014/main" id="{56D56BD6-6B10-4A7E-81D4-8CBBAA4C7656}"/>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Rounded Corners 293">
              <a:extLst>
                <a:ext uri="{FF2B5EF4-FFF2-40B4-BE49-F238E27FC236}">
                  <a16:creationId xmlns:a16="http://schemas.microsoft.com/office/drawing/2014/main" id="{A3197891-7E5E-4CDA-8A9A-EEE73BD3BC77}"/>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Rounded Corners 294">
              <a:extLst>
                <a:ext uri="{FF2B5EF4-FFF2-40B4-BE49-F238E27FC236}">
                  <a16:creationId xmlns:a16="http://schemas.microsoft.com/office/drawing/2014/main" id="{B6D113D4-3AC3-40C9-879A-61365FB04AD3}"/>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Arc 295">
              <a:extLst>
                <a:ext uri="{FF2B5EF4-FFF2-40B4-BE49-F238E27FC236}">
                  <a16:creationId xmlns:a16="http://schemas.microsoft.com/office/drawing/2014/main" id="{E37CCE72-B910-4A67-ABD9-F6F90276CCC1}"/>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a:extLst>
                <a:ext uri="{FF2B5EF4-FFF2-40B4-BE49-F238E27FC236}">
                  <a16:creationId xmlns:a16="http://schemas.microsoft.com/office/drawing/2014/main" id="{CC5CD1AB-A213-4D2F-A039-4142767B05EA}"/>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8" name="Group 297">
            <a:extLst>
              <a:ext uri="{FF2B5EF4-FFF2-40B4-BE49-F238E27FC236}">
                <a16:creationId xmlns:a16="http://schemas.microsoft.com/office/drawing/2014/main" id="{93359268-465C-4631-88E6-2542477D3B01}"/>
              </a:ext>
            </a:extLst>
          </p:cNvPr>
          <p:cNvGrpSpPr/>
          <p:nvPr/>
        </p:nvGrpSpPr>
        <p:grpSpPr>
          <a:xfrm>
            <a:off x="8026249" y="2630230"/>
            <a:ext cx="403447" cy="409920"/>
            <a:chOff x="3087466" y="1976094"/>
            <a:chExt cx="403447" cy="409920"/>
          </a:xfrm>
        </p:grpSpPr>
        <p:sp>
          <p:nvSpPr>
            <p:cNvPr id="299" name="Oval 298">
              <a:extLst>
                <a:ext uri="{FF2B5EF4-FFF2-40B4-BE49-F238E27FC236}">
                  <a16:creationId xmlns:a16="http://schemas.microsoft.com/office/drawing/2014/main" id="{53761189-2161-467E-988B-15E281CEFB75}"/>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Rounded Corners 299">
              <a:extLst>
                <a:ext uri="{FF2B5EF4-FFF2-40B4-BE49-F238E27FC236}">
                  <a16:creationId xmlns:a16="http://schemas.microsoft.com/office/drawing/2014/main" id="{5D5B9F35-48D0-46E7-89A9-48E505406D5C}"/>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Rounded Corners 300">
              <a:extLst>
                <a:ext uri="{FF2B5EF4-FFF2-40B4-BE49-F238E27FC236}">
                  <a16:creationId xmlns:a16="http://schemas.microsoft.com/office/drawing/2014/main" id="{ABA2439A-F388-4C48-8053-8532B0E0A210}"/>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Rounded Corners 301">
              <a:extLst>
                <a:ext uri="{FF2B5EF4-FFF2-40B4-BE49-F238E27FC236}">
                  <a16:creationId xmlns:a16="http://schemas.microsoft.com/office/drawing/2014/main" id="{1898CA0B-26FA-4677-9AB6-1BDE777F5602}"/>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Rounded Corners 302">
              <a:extLst>
                <a:ext uri="{FF2B5EF4-FFF2-40B4-BE49-F238E27FC236}">
                  <a16:creationId xmlns:a16="http://schemas.microsoft.com/office/drawing/2014/main" id="{DF60C207-ADAE-4AE1-98DC-2F6CF44F4D3F}"/>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Rounded Corners 303">
              <a:extLst>
                <a:ext uri="{FF2B5EF4-FFF2-40B4-BE49-F238E27FC236}">
                  <a16:creationId xmlns:a16="http://schemas.microsoft.com/office/drawing/2014/main" id="{FDD8D913-2685-4101-A639-918E568193A2}"/>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Rounded Corners 304">
              <a:extLst>
                <a:ext uri="{FF2B5EF4-FFF2-40B4-BE49-F238E27FC236}">
                  <a16:creationId xmlns:a16="http://schemas.microsoft.com/office/drawing/2014/main" id="{9FCA9946-3118-460B-A6F0-AFE866EA7906}"/>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Rounded Corners 305">
              <a:extLst>
                <a:ext uri="{FF2B5EF4-FFF2-40B4-BE49-F238E27FC236}">
                  <a16:creationId xmlns:a16="http://schemas.microsoft.com/office/drawing/2014/main" id="{13D466DA-9853-4EB5-8CC3-2060F53041F2}"/>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Rounded Corners 306">
              <a:extLst>
                <a:ext uri="{FF2B5EF4-FFF2-40B4-BE49-F238E27FC236}">
                  <a16:creationId xmlns:a16="http://schemas.microsoft.com/office/drawing/2014/main" id="{702CAFDC-A0FF-45AD-A76C-17F29E39B86A}"/>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Rounded Corners 307">
              <a:extLst>
                <a:ext uri="{FF2B5EF4-FFF2-40B4-BE49-F238E27FC236}">
                  <a16:creationId xmlns:a16="http://schemas.microsoft.com/office/drawing/2014/main" id="{605D36CA-16CC-43FF-B861-3CC53C5887DF}"/>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Rounded Corners 308">
              <a:extLst>
                <a:ext uri="{FF2B5EF4-FFF2-40B4-BE49-F238E27FC236}">
                  <a16:creationId xmlns:a16="http://schemas.microsoft.com/office/drawing/2014/main" id="{16D26EF0-3E57-4F3F-B90A-D15B14A35DE2}"/>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Rounded Corners 309">
              <a:extLst>
                <a:ext uri="{FF2B5EF4-FFF2-40B4-BE49-F238E27FC236}">
                  <a16:creationId xmlns:a16="http://schemas.microsoft.com/office/drawing/2014/main" id="{32C6E8A9-B64C-4EE2-A895-45477C226376}"/>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Rounded Corners 310">
              <a:extLst>
                <a:ext uri="{FF2B5EF4-FFF2-40B4-BE49-F238E27FC236}">
                  <a16:creationId xmlns:a16="http://schemas.microsoft.com/office/drawing/2014/main" id="{4D95029D-6179-477E-95F5-893C965D3138}"/>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Arc 311">
              <a:extLst>
                <a:ext uri="{FF2B5EF4-FFF2-40B4-BE49-F238E27FC236}">
                  <a16:creationId xmlns:a16="http://schemas.microsoft.com/office/drawing/2014/main" id="{ED2D4268-7F10-4D8B-A70E-274E7E181A78}"/>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Arc 312">
              <a:extLst>
                <a:ext uri="{FF2B5EF4-FFF2-40B4-BE49-F238E27FC236}">
                  <a16:creationId xmlns:a16="http://schemas.microsoft.com/office/drawing/2014/main" id="{1813DFED-C378-404C-937F-F3A09E777094}"/>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4" name="Group 313">
            <a:extLst>
              <a:ext uri="{FF2B5EF4-FFF2-40B4-BE49-F238E27FC236}">
                <a16:creationId xmlns:a16="http://schemas.microsoft.com/office/drawing/2014/main" id="{92E8764D-C373-4B93-9FCD-601799BED208}"/>
              </a:ext>
            </a:extLst>
          </p:cNvPr>
          <p:cNvGrpSpPr/>
          <p:nvPr/>
        </p:nvGrpSpPr>
        <p:grpSpPr>
          <a:xfrm>
            <a:off x="9787308" y="1193032"/>
            <a:ext cx="403447" cy="409920"/>
            <a:chOff x="3087466" y="1976094"/>
            <a:chExt cx="403447" cy="409920"/>
          </a:xfrm>
        </p:grpSpPr>
        <p:sp>
          <p:nvSpPr>
            <p:cNvPr id="315" name="Oval 314">
              <a:extLst>
                <a:ext uri="{FF2B5EF4-FFF2-40B4-BE49-F238E27FC236}">
                  <a16:creationId xmlns:a16="http://schemas.microsoft.com/office/drawing/2014/main" id="{30C3B743-70A0-4729-AB32-4593CF933F76}"/>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Rounded Corners 315">
              <a:extLst>
                <a:ext uri="{FF2B5EF4-FFF2-40B4-BE49-F238E27FC236}">
                  <a16:creationId xmlns:a16="http://schemas.microsoft.com/office/drawing/2014/main" id="{838B8169-906E-400C-82D0-F677172DD558}"/>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Rounded Corners 316">
              <a:extLst>
                <a:ext uri="{FF2B5EF4-FFF2-40B4-BE49-F238E27FC236}">
                  <a16:creationId xmlns:a16="http://schemas.microsoft.com/office/drawing/2014/main" id="{64DC27F6-66F7-4FA2-8358-AECC7E443656}"/>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Rounded Corners 317">
              <a:extLst>
                <a:ext uri="{FF2B5EF4-FFF2-40B4-BE49-F238E27FC236}">
                  <a16:creationId xmlns:a16="http://schemas.microsoft.com/office/drawing/2014/main" id="{C9D445CD-8B6C-48CC-9850-7759EDF7B57F}"/>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Rounded Corners 318">
              <a:extLst>
                <a:ext uri="{FF2B5EF4-FFF2-40B4-BE49-F238E27FC236}">
                  <a16:creationId xmlns:a16="http://schemas.microsoft.com/office/drawing/2014/main" id="{E1A66AF3-2C59-45FA-BCC3-AB0DFAE7479B}"/>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Rounded Corners 319">
              <a:extLst>
                <a:ext uri="{FF2B5EF4-FFF2-40B4-BE49-F238E27FC236}">
                  <a16:creationId xmlns:a16="http://schemas.microsoft.com/office/drawing/2014/main" id="{14A217B5-EDCC-4AEC-AB02-CF85D44AFAE2}"/>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Rounded Corners 320">
              <a:extLst>
                <a:ext uri="{FF2B5EF4-FFF2-40B4-BE49-F238E27FC236}">
                  <a16:creationId xmlns:a16="http://schemas.microsoft.com/office/drawing/2014/main" id="{45DC7FD1-0355-4A05-87C1-FC4C19BE060E}"/>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Rectangle: Rounded Corners 321">
              <a:extLst>
                <a:ext uri="{FF2B5EF4-FFF2-40B4-BE49-F238E27FC236}">
                  <a16:creationId xmlns:a16="http://schemas.microsoft.com/office/drawing/2014/main" id="{8E5B4BAF-2A87-417B-A108-9E05800CF016}"/>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Rounded Corners 322">
              <a:extLst>
                <a:ext uri="{FF2B5EF4-FFF2-40B4-BE49-F238E27FC236}">
                  <a16:creationId xmlns:a16="http://schemas.microsoft.com/office/drawing/2014/main" id="{B81BA2FA-A6EA-4021-A366-785D2F436784}"/>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Rounded Corners 323">
              <a:extLst>
                <a:ext uri="{FF2B5EF4-FFF2-40B4-BE49-F238E27FC236}">
                  <a16:creationId xmlns:a16="http://schemas.microsoft.com/office/drawing/2014/main" id="{13E4468C-2882-4433-A45F-7C4EC6BA4DE3}"/>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Rounded Corners 324">
              <a:extLst>
                <a:ext uri="{FF2B5EF4-FFF2-40B4-BE49-F238E27FC236}">
                  <a16:creationId xmlns:a16="http://schemas.microsoft.com/office/drawing/2014/main" id="{3C7E7CA3-9843-465A-B065-DA9B4E4044D2}"/>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Rounded Corners 325">
              <a:extLst>
                <a:ext uri="{FF2B5EF4-FFF2-40B4-BE49-F238E27FC236}">
                  <a16:creationId xmlns:a16="http://schemas.microsoft.com/office/drawing/2014/main" id="{A122860B-75F4-43EE-8FE1-6AB3B9DCB7A4}"/>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Rounded Corners 326">
              <a:extLst>
                <a:ext uri="{FF2B5EF4-FFF2-40B4-BE49-F238E27FC236}">
                  <a16:creationId xmlns:a16="http://schemas.microsoft.com/office/drawing/2014/main" id="{D1A5303C-016F-4FA8-B332-225A03EBF74F}"/>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c 327">
              <a:extLst>
                <a:ext uri="{FF2B5EF4-FFF2-40B4-BE49-F238E27FC236}">
                  <a16:creationId xmlns:a16="http://schemas.microsoft.com/office/drawing/2014/main" id="{E9026F13-7D3E-4036-914E-46C8CF7C49DB}"/>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9" name="Arc 328">
              <a:extLst>
                <a:ext uri="{FF2B5EF4-FFF2-40B4-BE49-F238E27FC236}">
                  <a16:creationId xmlns:a16="http://schemas.microsoft.com/office/drawing/2014/main" id="{D7F2C79C-3A53-4BA7-825A-6DE521AC67FF}"/>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0" name="Group 329">
            <a:extLst>
              <a:ext uri="{FF2B5EF4-FFF2-40B4-BE49-F238E27FC236}">
                <a16:creationId xmlns:a16="http://schemas.microsoft.com/office/drawing/2014/main" id="{681C3CD8-08F5-49C9-93F1-5763722ED6FE}"/>
              </a:ext>
            </a:extLst>
          </p:cNvPr>
          <p:cNvGrpSpPr/>
          <p:nvPr/>
        </p:nvGrpSpPr>
        <p:grpSpPr>
          <a:xfrm>
            <a:off x="9473160" y="1706330"/>
            <a:ext cx="403447" cy="409920"/>
            <a:chOff x="3087466" y="1976094"/>
            <a:chExt cx="403447" cy="409920"/>
          </a:xfrm>
        </p:grpSpPr>
        <p:sp>
          <p:nvSpPr>
            <p:cNvPr id="331" name="Oval 330">
              <a:extLst>
                <a:ext uri="{FF2B5EF4-FFF2-40B4-BE49-F238E27FC236}">
                  <a16:creationId xmlns:a16="http://schemas.microsoft.com/office/drawing/2014/main" id="{DA00298B-551B-4FA9-9B8A-3881B282C832}"/>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Rounded Corners 331">
              <a:extLst>
                <a:ext uri="{FF2B5EF4-FFF2-40B4-BE49-F238E27FC236}">
                  <a16:creationId xmlns:a16="http://schemas.microsoft.com/office/drawing/2014/main" id="{7BDAA8E2-6E26-44D1-A211-EAC883FE74F2}"/>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Rounded Corners 332">
              <a:extLst>
                <a:ext uri="{FF2B5EF4-FFF2-40B4-BE49-F238E27FC236}">
                  <a16:creationId xmlns:a16="http://schemas.microsoft.com/office/drawing/2014/main" id="{51883E76-2F70-41D3-9A55-4159AD6D36FF}"/>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Rounded Corners 333">
              <a:extLst>
                <a:ext uri="{FF2B5EF4-FFF2-40B4-BE49-F238E27FC236}">
                  <a16:creationId xmlns:a16="http://schemas.microsoft.com/office/drawing/2014/main" id="{E14853F7-857D-4BF5-B3E8-2CC4E9144200}"/>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Rounded Corners 334">
              <a:extLst>
                <a:ext uri="{FF2B5EF4-FFF2-40B4-BE49-F238E27FC236}">
                  <a16:creationId xmlns:a16="http://schemas.microsoft.com/office/drawing/2014/main" id="{8148753F-2B43-40E9-A61B-654DB05748DF}"/>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Rounded Corners 335">
              <a:extLst>
                <a:ext uri="{FF2B5EF4-FFF2-40B4-BE49-F238E27FC236}">
                  <a16:creationId xmlns:a16="http://schemas.microsoft.com/office/drawing/2014/main" id="{E1A5CB51-25E6-49FE-B8DA-579A1B374DBB}"/>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Rounded Corners 336">
              <a:extLst>
                <a:ext uri="{FF2B5EF4-FFF2-40B4-BE49-F238E27FC236}">
                  <a16:creationId xmlns:a16="http://schemas.microsoft.com/office/drawing/2014/main" id="{7103D9CF-0819-429B-ABFF-D02748AE8B53}"/>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ectangle: Rounded Corners 337">
              <a:extLst>
                <a:ext uri="{FF2B5EF4-FFF2-40B4-BE49-F238E27FC236}">
                  <a16:creationId xmlns:a16="http://schemas.microsoft.com/office/drawing/2014/main" id="{3A06C520-6865-493F-B939-5E66B88A89EC}"/>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Rounded Corners 338">
              <a:extLst>
                <a:ext uri="{FF2B5EF4-FFF2-40B4-BE49-F238E27FC236}">
                  <a16:creationId xmlns:a16="http://schemas.microsoft.com/office/drawing/2014/main" id="{F27A8325-28D5-42A2-BE1C-5C4D81187426}"/>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Rounded Corners 339">
              <a:extLst>
                <a:ext uri="{FF2B5EF4-FFF2-40B4-BE49-F238E27FC236}">
                  <a16:creationId xmlns:a16="http://schemas.microsoft.com/office/drawing/2014/main" id="{960B59E0-E05F-4F89-ACB9-C5646C11DD8D}"/>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Rounded Corners 340">
              <a:extLst>
                <a:ext uri="{FF2B5EF4-FFF2-40B4-BE49-F238E27FC236}">
                  <a16:creationId xmlns:a16="http://schemas.microsoft.com/office/drawing/2014/main" id="{4767C39F-2C90-4B02-8696-072EE94FEE81}"/>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Rounded Corners 341">
              <a:extLst>
                <a:ext uri="{FF2B5EF4-FFF2-40B4-BE49-F238E27FC236}">
                  <a16:creationId xmlns:a16="http://schemas.microsoft.com/office/drawing/2014/main" id="{D2D04337-A250-4CC6-9DBA-EB5712F8737C}"/>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Rounded Corners 342">
              <a:extLst>
                <a:ext uri="{FF2B5EF4-FFF2-40B4-BE49-F238E27FC236}">
                  <a16:creationId xmlns:a16="http://schemas.microsoft.com/office/drawing/2014/main" id="{3D9FEA20-7D64-470F-B45F-F28E485B98BE}"/>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Arc 343">
              <a:extLst>
                <a:ext uri="{FF2B5EF4-FFF2-40B4-BE49-F238E27FC236}">
                  <a16:creationId xmlns:a16="http://schemas.microsoft.com/office/drawing/2014/main" id="{278303B6-4524-4477-94A3-FFC8E23D9200}"/>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Arc 344">
              <a:extLst>
                <a:ext uri="{FF2B5EF4-FFF2-40B4-BE49-F238E27FC236}">
                  <a16:creationId xmlns:a16="http://schemas.microsoft.com/office/drawing/2014/main" id="{1678F422-45C3-4AE0-B04D-E9AC526A82EC}"/>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6" name="Group 345">
            <a:extLst>
              <a:ext uri="{FF2B5EF4-FFF2-40B4-BE49-F238E27FC236}">
                <a16:creationId xmlns:a16="http://schemas.microsoft.com/office/drawing/2014/main" id="{80559419-890D-42CB-B8EA-BAF9DA508AF8}"/>
              </a:ext>
            </a:extLst>
          </p:cNvPr>
          <p:cNvGrpSpPr/>
          <p:nvPr/>
        </p:nvGrpSpPr>
        <p:grpSpPr>
          <a:xfrm>
            <a:off x="9233132" y="1465199"/>
            <a:ext cx="403447" cy="409920"/>
            <a:chOff x="3087466" y="1976094"/>
            <a:chExt cx="403447" cy="409920"/>
          </a:xfrm>
        </p:grpSpPr>
        <p:sp>
          <p:nvSpPr>
            <p:cNvPr id="347" name="Oval 346">
              <a:extLst>
                <a:ext uri="{FF2B5EF4-FFF2-40B4-BE49-F238E27FC236}">
                  <a16:creationId xmlns:a16="http://schemas.microsoft.com/office/drawing/2014/main" id="{86EA8906-40FA-4227-8B4C-3BE883375454}"/>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Rounded Corners 347">
              <a:extLst>
                <a:ext uri="{FF2B5EF4-FFF2-40B4-BE49-F238E27FC236}">
                  <a16:creationId xmlns:a16="http://schemas.microsoft.com/office/drawing/2014/main" id="{CCB0876A-C29E-4906-8E2A-E00FAB97D9EF}"/>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Rounded Corners 348">
              <a:extLst>
                <a:ext uri="{FF2B5EF4-FFF2-40B4-BE49-F238E27FC236}">
                  <a16:creationId xmlns:a16="http://schemas.microsoft.com/office/drawing/2014/main" id="{CA94DCAE-88B1-48AF-A6E1-85AF7748205B}"/>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Rounded Corners 349">
              <a:extLst>
                <a:ext uri="{FF2B5EF4-FFF2-40B4-BE49-F238E27FC236}">
                  <a16:creationId xmlns:a16="http://schemas.microsoft.com/office/drawing/2014/main" id="{692441CC-7C8C-426F-9352-330D45561118}"/>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Rounded Corners 350">
              <a:extLst>
                <a:ext uri="{FF2B5EF4-FFF2-40B4-BE49-F238E27FC236}">
                  <a16:creationId xmlns:a16="http://schemas.microsoft.com/office/drawing/2014/main" id="{5EB8179C-6F5F-4A60-8E33-45E4296E3201}"/>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Rounded Corners 351">
              <a:extLst>
                <a:ext uri="{FF2B5EF4-FFF2-40B4-BE49-F238E27FC236}">
                  <a16:creationId xmlns:a16="http://schemas.microsoft.com/office/drawing/2014/main" id="{76058E1E-6303-4E7F-8582-E6E8D724D041}"/>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Rounded Corners 352">
              <a:extLst>
                <a:ext uri="{FF2B5EF4-FFF2-40B4-BE49-F238E27FC236}">
                  <a16:creationId xmlns:a16="http://schemas.microsoft.com/office/drawing/2014/main" id="{4EE66AB5-D799-4D0F-B493-14A9B21BF9F9}"/>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Rectangle: Rounded Corners 353">
              <a:extLst>
                <a:ext uri="{FF2B5EF4-FFF2-40B4-BE49-F238E27FC236}">
                  <a16:creationId xmlns:a16="http://schemas.microsoft.com/office/drawing/2014/main" id="{F18DD9E1-AE31-4CD8-9BCA-3DB0CE7EB0FF}"/>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Rounded Corners 354">
              <a:extLst>
                <a:ext uri="{FF2B5EF4-FFF2-40B4-BE49-F238E27FC236}">
                  <a16:creationId xmlns:a16="http://schemas.microsoft.com/office/drawing/2014/main" id="{268E96B5-9EE5-47DA-9D82-7E1A6D7D2178}"/>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Rounded Corners 355">
              <a:extLst>
                <a:ext uri="{FF2B5EF4-FFF2-40B4-BE49-F238E27FC236}">
                  <a16:creationId xmlns:a16="http://schemas.microsoft.com/office/drawing/2014/main" id="{0F41147A-1927-4A85-9832-E2CF22A72C4C}"/>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Rounded Corners 356">
              <a:extLst>
                <a:ext uri="{FF2B5EF4-FFF2-40B4-BE49-F238E27FC236}">
                  <a16:creationId xmlns:a16="http://schemas.microsoft.com/office/drawing/2014/main" id="{BE7694D2-0D31-4EFE-BC37-8581D1939907}"/>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Rounded Corners 357">
              <a:extLst>
                <a:ext uri="{FF2B5EF4-FFF2-40B4-BE49-F238E27FC236}">
                  <a16:creationId xmlns:a16="http://schemas.microsoft.com/office/drawing/2014/main" id="{8F725284-4DF4-4C41-8D01-A390FCA456EB}"/>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Rounded Corners 358">
              <a:extLst>
                <a:ext uri="{FF2B5EF4-FFF2-40B4-BE49-F238E27FC236}">
                  <a16:creationId xmlns:a16="http://schemas.microsoft.com/office/drawing/2014/main" id="{AAEE9608-056E-4BFA-A868-053B9A1EBDB1}"/>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Arc 359">
              <a:extLst>
                <a:ext uri="{FF2B5EF4-FFF2-40B4-BE49-F238E27FC236}">
                  <a16:creationId xmlns:a16="http://schemas.microsoft.com/office/drawing/2014/main" id="{D84DE61D-7022-4518-A8EC-2F2DB37D904D}"/>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1" name="Arc 360">
              <a:extLst>
                <a:ext uri="{FF2B5EF4-FFF2-40B4-BE49-F238E27FC236}">
                  <a16:creationId xmlns:a16="http://schemas.microsoft.com/office/drawing/2014/main" id="{DF07BC9B-6743-4079-A8C6-DA273B0B0365}"/>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2" name="Group 361">
            <a:extLst>
              <a:ext uri="{FF2B5EF4-FFF2-40B4-BE49-F238E27FC236}">
                <a16:creationId xmlns:a16="http://schemas.microsoft.com/office/drawing/2014/main" id="{8F8A3357-1425-443A-AC5A-4F5A561ADBE5}"/>
              </a:ext>
            </a:extLst>
          </p:cNvPr>
          <p:cNvGrpSpPr/>
          <p:nvPr/>
        </p:nvGrpSpPr>
        <p:grpSpPr>
          <a:xfrm>
            <a:off x="9741635" y="2050518"/>
            <a:ext cx="403447" cy="409920"/>
            <a:chOff x="3087466" y="1976094"/>
            <a:chExt cx="403447" cy="409920"/>
          </a:xfrm>
        </p:grpSpPr>
        <p:sp>
          <p:nvSpPr>
            <p:cNvPr id="363" name="Oval 362">
              <a:extLst>
                <a:ext uri="{FF2B5EF4-FFF2-40B4-BE49-F238E27FC236}">
                  <a16:creationId xmlns:a16="http://schemas.microsoft.com/office/drawing/2014/main" id="{C0F5D2C0-19EB-4A36-A0FF-CDEF6F9C37D3}"/>
                </a:ext>
              </a:extLst>
            </p:cNvPr>
            <p:cNvSpPr/>
            <p:nvPr/>
          </p:nvSpPr>
          <p:spPr>
            <a:xfrm>
              <a:off x="3182338" y="2074274"/>
              <a:ext cx="214066" cy="2112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Rounded Corners 363">
              <a:extLst>
                <a:ext uri="{FF2B5EF4-FFF2-40B4-BE49-F238E27FC236}">
                  <a16:creationId xmlns:a16="http://schemas.microsoft.com/office/drawing/2014/main" id="{0A7C3A80-E88A-4788-9A42-9A905CD95C65}"/>
                </a:ext>
              </a:extLst>
            </p:cNvPr>
            <p:cNvSpPr/>
            <p:nvPr/>
          </p:nvSpPr>
          <p:spPr>
            <a:xfrm>
              <a:off x="3243517" y="2320229"/>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Rounded Corners 364">
              <a:extLst>
                <a:ext uri="{FF2B5EF4-FFF2-40B4-BE49-F238E27FC236}">
                  <a16:creationId xmlns:a16="http://schemas.microsoft.com/office/drawing/2014/main" id="{4FCEB43C-B480-471B-BB8E-79E3D82BEBDB}"/>
                </a:ext>
              </a:extLst>
            </p:cNvPr>
            <p:cNvSpPr/>
            <p:nvPr/>
          </p:nvSpPr>
          <p:spPr>
            <a:xfrm>
              <a:off x="3243517" y="2343422"/>
              <a:ext cx="90589"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Rounded Corners 365">
              <a:extLst>
                <a:ext uri="{FF2B5EF4-FFF2-40B4-BE49-F238E27FC236}">
                  <a16:creationId xmlns:a16="http://schemas.microsoft.com/office/drawing/2014/main" id="{86107346-582F-4CFE-99B7-04D9B8239248}"/>
                </a:ext>
              </a:extLst>
            </p:cNvPr>
            <p:cNvSpPr/>
            <p:nvPr/>
          </p:nvSpPr>
          <p:spPr>
            <a:xfrm>
              <a:off x="3256148" y="2367573"/>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Rounded Corners 366">
              <a:extLst>
                <a:ext uri="{FF2B5EF4-FFF2-40B4-BE49-F238E27FC236}">
                  <a16:creationId xmlns:a16="http://schemas.microsoft.com/office/drawing/2014/main" id="{F43E745B-4925-4DC0-9BBC-6120402A67EF}"/>
                </a:ext>
              </a:extLst>
            </p:cNvPr>
            <p:cNvSpPr/>
            <p:nvPr/>
          </p:nvSpPr>
          <p:spPr>
            <a:xfrm>
              <a:off x="3087466" y="2166835"/>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Rounded Corners 367">
              <a:extLst>
                <a:ext uri="{FF2B5EF4-FFF2-40B4-BE49-F238E27FC236}">
                  <a16:creationId xmlns:a16="http://schemas.microsoft.com/office/drawing/2014/main" id="{35357308-B4A1-44C0-98F5-724759A16197}"/>
                </a:ext>
              </a:extLst>
            </p:cNvPr>
            <p:cNvSpPr/>
            <p:nvPr/>
          </p:nvSpPr>
          <p:spPr>
            <a:xfrm>
              <a:off x="3428166" y="2166977"/>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Rounded Corners 368">
              <a:extLst>
                <a:ext uri="{FF2B5EF4-FFF2-40B4-BE49-F238E27FC236}">
                  <a16:creationId xmlns:a16="http://schemas.microsoft.com/office/drawing/2014/main" id="{E77BDE76-6C4B-4D10-BC6C-D3FC12A11632}"/>
                </a:ext>
              </a:extLst>
            </p:cNvPr>
            <p:cNvSpPr/>
            <p:nvPr/>
          </p:nvSpPr>
          <p:spPr>
            <a:xfrm rot="16200000">
              <a:off x="3255896" y="199866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Rectangle: Rounded Corners 369">
              <a:extLst>
                <a:ext uri="{FF2B5EF4-FFF2-40B4-BE49-F238E27FC236}">
                  <a16:creationId xmlns:a16="http://schemas.microsoft.com/office/drawing/2014/main" id="{BB36D2D1-F538-4EA5-9FDB-5B90E1B9E2B9}"/>
                </a:ext>
              </a:extLst>
            </p:cNvPr>
            <p:cNvSpPr/>
            <p:nvPr/>
          </p:nvSpPr>
          <p:spPr>
            <a:xfrm rot="2700000">
              <a:off x="3135349" y="2046562"/>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Rounded Corners 370">
              <a:extLst>
                <a:ext uri="{FF2B5EF4-FFF2-40B4-BE49-F238E27FC236}">
                  <a16:creationId xmlns:a16="http://schemas.microsoft.com/office/drawing/2014/main" id="{A33DA048-18F5-44E6-A9F4-27237B575D03}"/>
                </a:ext>
              </a:extLst>
            </p:cNvPr>
            <p:cNvSpPr/>
            <p:nvPr/>
          </p:nvSpPr>
          <p:spPr>
            <a:xfrm rot="2700000">
              <a:off x="3376160" y="2290053"/>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Rounded Corners 371">
              <a:extLst>
                <a:ext uri="{FF2B5EF4-FFF2-40B4-BE49-F238E27FC236}">
                  <a16:creationId xmlns:a16="http://schemas.microsoft.com/office/drawing/2014/main" id="{BB5270F1-31ED-4F0C-8FB0-121AAEB21C40}"/>
                </a:ext>
              </a:extLst>
            </p:cNvPr>
            <p:cNvSpPr/>
            <p:nvPr/>
          </p:nvSpPr>
          <p:spPr>
            <a:xfrm rot="18919709">
              <a:off x="3133747" y="2289949"/>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Rounded Corners 372">
              <a:extLst>
                <a:ext uri="{FF2B5EF4-FFF2-40B4-BE49-F238E27FC236}">
                  <a16:creationId xmlns:a16="http://schemas.microsoft.com/office/drawing/2014/main" id="{CA765710-2C9D-460E-82B3-9E1FD9190629}"/>
                </a:ext>
              </a:extLst>
            </p:cNvPr>
            <p:cNvSpPr/>
            <p:nvPr/>
          </p:nvSpPr>
          <p:spPr>
            <a:xfrm rot="18919709">
              <a:off x="3376136" y="2048060"/>
              <a:ext cx="62747" cy="18441"/>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Rounded Corners 373">
              <a:extLst>
                <a:ext uri="{FF2B5EF4-FFF2-40B4-BE49-F238E27FC236}">
                  <a16:creationId xmlns:a16="http://schemas.microsoft.com/office/drawing/2014/main" id="{A830083F-394D-45DB-8829-2D28346B6F0D}"/>
                </a:ext>
              </a:extLst>
            </p:cNvPr>
            <p:cNvSpPr/>
            <p:nvPr/>
          </p:nvSpPr>
          <p:spPr>
            <a:xfrm rot="2700000">
              <a:off x="3136520" y="2043759"/>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Rounded Corners 374">
              <a:extLst>
                <a:ext uri="{FF2B5EF4-FFF2-40B4-BE49-F238E27FC236}">
                  <a16:creationId xmlns:a16="http://schemas.microsoft.com/office/drawing/2014/main" id="{D907D677-B299-441C-BA9B-C701FDAEF4AD}"/>
                </a:ext>
              </a:extLst>
            </p:cNvPr>
            <p:cNvSpPr/>
            <p:nvPr/>
          </p:nvSpPr>
          <p:spPr>
            <a:xfrm rot="2700000">
              <a:off x="3377331" y="2287251"/>
              <a:ext cx="63392" cy="18253"/>
            </a:xfrm>
            <a:prstGeom prst="roundRect">
              <a:avLst/>
            </a:prstGeom>
            <a:solidFill>
              <a:schemeClr val="accent4">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Arc 375">
              <a:extLst>
                <a:ext uri="{FF2B5EF4-FFF2-40B4-BE49-F238E27FC236}">
                  <a16:creationId xmlns:a16="http://schemas.microsoft.com/office/drawing/2014/main" id="{0C155F35-ED41-4126-B0A0-CEACD52482C8}"/>
                </a:ext>
              </a:extLst>
            </p:cNvPr>
            <p:cNvSpPr/>
            <p:nvPr/>
          </p:nvSpPr>
          <p:spPr>
            <a:xfrm>
              <a:off x="3174749"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7" name="Arc 376">
              <a:extLst>
                <a:ext uri="{FF2B5EF4-FFF2-40B4-BE49-F238E27FC236}">
                  <a16:creationId xmlns:a16="http://schemas.microsoft.com/office/drawing/2014/main" id="{0B3E7DDF-276E-49BE-AF62-D5AB16038A50}"/>
                </a:ext>
              </a:extLst>
            </p:cNvPr>
            <p:cNvSpPr/>
            <p:nvPr/>
          </p:nvSpPr>
          <p:spPr>
            <a:xfrm flipH="1">
              <a:off x="3329715" y="2262066"/>
              <a:ext cx="73015" cy="73766"/>
            </a:xfrm>
            <a:prstGeom prst="arc">
              <a:avLst>
                <a:gd name="adj1" fmla="val 17587538"/>
                <a:gd name="adj2" fmla="val 0"/>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982977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TotalTime>
  <Words>2240</Words>
  <Application>Microsoft Office PowerPoint</Application>
  <PresentationFormat>Widescreen</PresentationFormat>
  <Paragraphs>696</Paragraphs>
  <Slides>39</Slides>
  <Notes>36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Arial Narrow</vt:lpstr>
      <vt:lpstr>Book Antiqua</vt:lpstr>
      <vt:lpstr>Calibri</vt:lpstr>
      <vt:lpstr>Calibri Light</vt:lpstr>
      <vt:lpstr>Consolas</vt:lpstr>
      <vt:lpstr>Courier New</vt:lpstr>
      <vt:lpstr>Impact</vt:lpstr>
      <vt:lpstr>Lato</vt:lpstr>
      <vt:lpstr>Oswald</vt:lpstr>
      <vt:lpstr>Proxima Nova</vt:lpstr>
      <vt:lpstr>Roboto</vt:lpstr>
      <vt:lpstr>Verdana</vt:lpstr>
      <vt:lpstr>Office Theme</vt:lpstr>
      <vt:lpstr>National COVID Cohort Collaborative (N3C) </vt:lpstr>
      <vt:lpstr>PowerPoint Presentation</vt:lpstr>
      <vt:lpstr>PowerPoint Presentation</vt:lpstr>
      <vt:lpstr>PowerPoint Presentation</vt:lpstr>
      <vt:lpstr>PowerPoint Presentation</vt:lpstr>
      <vt:lpstr>N3C’s COVID-19 Computable Phenotype</vt:lpstr>
      <vt:lpstr>PowerPoint Presentation</vt:lpstr>
      <vt:lpstr>PowerPoint Presentation</vt:lpstr>
      <vt:lpstr>PowerPoint Presentation</vt:lpstr>
      <vt:lpstr>PowerPoint Presentation</vt:lpstr>
      <vt:lpstr>Common Data Model Harmonization</vt:lpstr>
      <vt:lpstr>Data Use and Privacy</vt:lpstr>
      <vt:lpstr>PowerPoint Presentation</vt:lpstr>
      <vt:lpstr>N3C Data Harmonization</vt:lpstr>
      <vt:lpstr>Unit harmonization and Data Rescue</vt:lpstr>
      <vt:lpstr>Security and Privacy </vt:lpstr>
      <vt:lpstr> </vt:lpstr>
      <vt:lpstr>EHR Unique Ability to show time-based care Over time, severity has decreased and use patterns of antimicrobials and immunomodulation have shifted</vt:lpstr>
      <vt:lpstr>PowerPoint Presentation</vt:lpstr>
      <vt:lpstr>Empirical Definition of Long-COVID </vt:lpstr>
      <vt:lpstr>Empirical Definition of Long-COVID - Apply ML to N3C</vt:lpstr>
      <vt:lpstr>Privacy Preserving Record Linkage</vt:lpstr>
      <vt:lpstr>Privacy Preserving Record Linkage</vt:lpstr>
      <vt:lpstr>External Datasets and SDoH</vt:lpstr>
      <vt:lpstr>Multi-Model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COVID Cohort Collaborative (N3C) </dc:title>
  <dc:creator>Gersing, Kenneth (NIH/NCATS) [E]</dc:creator>
  <cp:lastModifiedBy>Gersing, Kenneth (NIH/NCATS) [E]</cp:lastModifiedBy>
  <cp:revision>18</cp:revision>
  <dcterms:created xsi:type="dcterms:W3CDTF">2021-05-12T21:37:54Z</dcterms:created>
  <dcterms:modified xsi:type="dcterms:W3CDTF">2021-05-13T16:38:22Z</dcterms:modified>
</cp:coreProperties>
</file>