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23"/>
  </p:notesMasterIdLst>
  <p:handoutMasterIdLst>
    <p:handoutMasterId r:id="rId24"/>
  </p:handoutMasterIdLst>
  <p:sldIdLst>
    <p:sldId id="321" r:id="rId2"/>
    <p:sldId id="323" r:id="rId3"/>
    <p:sldId id="322" r:id="rId4"/>
    <p:sldId id="325" r:id="rId5"/>
    <p:sldId id="326" r:id="rId6"/>
    <p:sldId id="327" r:id="rId7"/>
    <p:sldId id="328" r:id="rId8"/>
    <p:sldId id="335" r:id="rId9"/>
    <p:sldId id="329" r:id="rId10"/>
    <p:sldId id="330" r:id="rId11"/>
    <p:sldId id="331" r:id="rId12"/>
    <p:sldId id="332" r:id="rId13"/>
    <p:sldId id="333" r:id="rId14"/>
    <p:sldId id="336" r:id="rId15"/>
    <p:sldId id="337" r:id="rId16"/>
    <p:sldId id="338" r:id="rId17"/>
    <p:sldId id="339" r:id="rId18"/>
    <p:sldId id="340" r:id="rId19"/>
    <p:sldId id="341" r:id="rId20"/>
    <p:sldId id="334" r:id="rId21"/>
    <p:sldId id="342" r:id="rId2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a:srgbClr val="CBE3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73" autoAdjust="0"/>
    <p:restoredTop sz="94660"/>
  </p:normalViewPr>
  <p:slideViewPr>
    <p:cSldViewPr snapToGrid="0">
      <p:cViewPr varScale="1">
        <p:scale>
          <a:sx n="111" d="100"/>
          <a:sy n="111" d="100"/>
        </p:scale>
        <p:origin x="456"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E68A479E-2AAE-4A11-B440-3D98A1CA0BAA}" type="datetimeFigureOut">
              <a:rPr lang="en-US" smtClean="0"/>
              <a:t>10/13/2021</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FC144DBD-63AB-4F53-AF3D-6DF2FB636894}" type="slidenum">
              <a:rPr lang="en-US" smtClean="0"/>
              <a:t>‹#›</a:t>
            </a:fld>
            <a:endParaRPr lang="en-US"/>
          </a:p>
        </p:txBody>
      </p:sp>
    </p:spTree>
    <p:extLst>
      <p:ext uri="{BB962C8B-B14F-4D97-AF65-F5344CB8AC3E}">
        <p14:creationId xmlns:p14="http://schemas.microsoft.com/office/powerpoint/2010/main" val="27860508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44EDEF86-6219-4CCC-B2AC-008E78D03FFC}" type="datetimeFigureOut">
              <a:rPr lang="en-US" smtClean="0"/>
              <a:t>10/13/2021</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043CB388-72C7-499A-9DCF-23A3C8AD8627}" type="slidenum">
              <a:rPr lang="en-US" smtClean="0"/>
              <a:t>‹#›</a:t>
            </a:fld>
            <a:endParaRPr lang="en-US"/>
          </a:p>
        </p:txBody>
      </p:sp>
    </p:spTree>
    <p:extLst>
      <p:ext uri="{BB962C8B-B14F-4D97-AF65-F5344CB8AC3E}">
        <p14:creationId xmlns:p14="http://schemas.microsoft.com/office/powerpoint/2010/main" val="9138798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3CB388-72C7-499A-9DCF-23A3C8AD8627}" type="slidenum">
              <a:rPr lang="en-US" smtClean="0"/>
              <a:t>6</a:t>
            </a:fld>
            <a:endParaRPr lang="en-US"/>
          </a:p>
        </p:txBody>
      </p:sp>
    </p:spTree>
    <p:extLst>
      <p:ext uri="{BB962C8B-B14F-4D97-AF65-F5344CB8AC3E}">
        <p14:creationId xmlns:p14="http://schemas.microsoft.com/office/powerpoint/2010/main" val="11586142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Community engagement</a:t>
            </a:r>
            <a:r>
              <a:rPr lang="en-US" b="1" baseline="0" dirty="0" smtClean="0"/>
              <a:t> </a:t>
            </a:r>
            <a:r>
              <a:rPr lang="en-US" baseline="0" dirty="0" smtClean="0"/>
              <a:t>can be seen as a continuum of community involvement as shown in the figure on this slide.  [EXPLAIN SLIDE]</a:t>
            </a:r>
          </a:p>
          <a:p>
            <a:endParaRPr lang="en-US" baseline="0" dirty="0" smtClean="0"/>
          </a:p>
          <a:p>
            <a:r>
              <a:rPr lang="en-US" baseline="0" dirty="0" smtClean="0"/>
              <a:t>This is one way of thinking about community partnerships.  It’s important to understand that over time, </a:t>
            </a:r>
            <a:r>
              <a:rPr lang="en-US" u="sng" baseline="0" dirty="0" smtClean="0"/>
              <a:t>a specific collaboration is likely to move along this continuum</a:t>
            </a:r>
            <a:r>
              <a:rPr lang="en-US" baseline="0" dirty="0" smtClean="0"/>
              <a:t> toward greater involvement, and any collaboration is likely to </a:t>
            </a:r>
            <a:r>
              <a:rPr lang="en-US" u="sng" baseline="0" dirty="0" smtClean="0"/>
              <a:t>evolve</a:t>
            </a:r>
            <a:r>
              <a:rPr lang="en-US" u="none" baseline="0" dirty="0" smtClean="0"/>
              <a:t> in other ways too.  It’s also important to note that </a:t>
            </a:r>
            <a:r>
              <a:rPr lang="en-US" u="sng" baseline="0" dirty="0" smtClean="0"/>
              <a:t>community engagement may be achieved during time-limited projects</a:t>
            </a:r>
            <a:r>
              <a:rPr lang="en-US" u="none" baseline="0" dirty="0" smtClean="0"/>
              <a:t>, but it </a:t>
            </a:r>
            <a:r>
              <a:rPr lang="en-US" u="sng" baseline="0" dirty="0" smtClean="0"/>
              <a:t>frequently involves and often evolves into long-term partnerships</a:t>
            </a:r>
            <a:r>
              <a:rPr lang="en-US" u="none" baseline="0" dirty="0" smtClean="0"/>
              <a:t> that has the potential to move from traditional focus on a single health issue to address a range of social, economic, political, and environmental factors that affect health.</a:t>
            </a:r>
            <a:endParaRPr lang="en-US" dirty="0"/>
          </a:p>
        </p:txBody>
      </p:sp>
      <p:sp>
        <p:nvSpPr>
          <p:cNvPr id="4" name="Slide Number Placeholder 3"/>
          <p:cNvSpPr>
            <a:spLocks noGrp="1"/>
          </p:cNvSpPr>
          <p:nvPr>
            <p:ph type="sldNum" sz="quarter" idx="10"/>
          </p:nvPr>
        </p:nvSpPr>
        <p:spPr/>
        <p:txBody>
          <a:bodyPr/>
          <a:lstStyle/>
          <a:p>
            <a:fld id="{043CB388-72C7-499A-9DCF-23A3C8AD8627}" type="slidenum">
              <a:rPr lang="en-US" smtClean="0"/>
              <a:t>7</a:t>
            </a:fld>
            <a:endParaRPr lang="en-US"/>
          </a:p>
        </p:txBody>
      </p:sp>
    </p:spTree>
    <p:extLst>
      <p:ext uri="{BB962C8B-B14F-4D97-AF65-F5344CB8AC3E}">
        <p14:creationId xmlns:p14="http://schemas.microsoft.com/office/powerpoint/2010/main" val="2151761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571" y="16932"/>
            <a:ext cx="12158858" cy="6841068"/>
          </a:xfrm>
          <a:prstGeom prst="rect">
            <a:avLst/>
          </a:prstGeom>
        </p:spPr>
      </p:pic>
    </p:spTree>
    <p:extLst>
      <p:ext uri="{BB962C8B-B14F-4D97-AF65-F5344CB8AC3E}">
        <p14:creationId xmlns:p14="http://schemas.microsoft.com/office/powerpoint/2010/main" val="3659013686"/>
      </p:ext>
    </p:extLst>
  </p:cSld>
  <p:clrMapOvr>
    <a:masterClrMapping/>
  </p:clrMapOvr>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a:prstGeom prst="rect">
            <a:avLst/>
          </a:prstGeom>
          <a:effectLst/>
        </p:spPr>
        <p:txBody>
          <a:bodyPr anchor="b">
            <a:normAutofit/>
          </a:bodyPr>
          <a:lstStyle>
            <a:lvl1pPr>
              <a:defRPr sz="2800">
                <a:effectLst/>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prstGeom prst="rect">
            <a:avLst/>
          </a:prstGeom>
          <a:noFill/>
          <a:ln w="190500" cap="sq">
            <a:solidFill>
              <a:srgbClr val="FFFFFF"/>
            </a:solidFill>
            <a:miter lim="800000"/>
          </a:ln>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effectLs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a:prstGeom prst="rect">
            <a:avLst/>
          </a:prstGeom>
          <a:effectLst/>
        </p:spPr>
        <p:txBody>
          <a:bodyPr>
            <a:normAutofit/>
          </a:bodyPr>
          <a:lstStyle>
            <a:lvl1pPr marL="0" indent="0" algn="ctr">
              <a:buNone/>
              <a:defRPr sz="1800">
                <a:effectLs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678736" y="5883275"/>
            <a:ext cx="2743200" cy="365125"/>
          </a:xfrm>
          <a:prstGeom prst="rect">
            <a:avLst/>
          </a:prstGeom>
          <a:effectLst/>
        </p:spPr>
        <p:txBody>
          <a:bodyPr/>
          <a:lstStyle>
            <a:lvl1pPr>
              <a:defRPr>
                <a:effectLst/>
              </a:defRPr>
            </a:lvl1pPr>
          </a:lstStyle>
          <a:p>
            <a:fld id="{8BDA6D67-8E0D-4D1E-ADEE-BB8CFD1EFC91}" type="datetimeFigureOut">
              <a:rPr lang="en-US" smtClean="0"/>
              <a:pPr/>
              <a:t>10/13/2021</a:t>
            </a:fld>
            <a:endParaRPr lang="en-US"/>
          </a:p>
        </p:txBody>
      </p:sp>
      <p:sp>
        <p:nvSpPr>
          <p:cNvPr id="6" name="Footer Placeholder 5"/>
          <p:cNvSpPr>
            <a:spLocks noGrp="1"/>
          </p:cNvSpPr>
          <p:nvPr>
            <p:ph type="ftr" sz="quarter" idx="11"/>
          </p:nvPr>
        </p:nvSpPr>
        <p:spPr>
          <a:xfrm>
            <a:off x="913794" y="5883275"/>
            <a:ext cx="6672865" cy="365125"/>
          </a:xfrm>
          <a:prstGeom prst="rect">
            <a:avLst/>
          </a:prstGeom>
          <a:effectLst/>
        </p:spPr>
        <p:txBody>
          <a:bodyPr/>
          <a:lstStyle>
            <a:lvl1pPr>
              <a:defRPr>
                <a:effectLst/>
              </a:defRPr>
            </a:lvl1pPr>
          </a:lstStyle>
          <a:p>
            <a:endParaRPr lang="en-US"/>
          </a:p>
        </p:txBody>
      </p:sp>
      <p:sp>
        <p:nvSpPr>
          <p:cNvPr id="7" name="Slide Number Placeholder 6"/>
          <p:cNvSpPr>
            <a:spLocks noGrp="1"/>
          </p:cNvSpPr>
          <p:nvPr>
            <p:ph type="sldNum" sz="quarter" idx="12"/>
          </p:nvPr>
        </p:nvSpPr>
        <p:spPr>
          <a:xfrm>
            <a:off x="10514011" y="5883275"/>
            <a:ext cx="753545" cy="365125"/>
          </a:xfrm>
          <a:prstGeom prst="rect">
            <a:avLst/>
          </a:prstGeom>
          <a:effectLst/>
        </p:spPr>
        <p:txBody>
          <a:bodyPr/>
          <a:lstStyle>
            <a:lvl1pPr>
              <a:defRPr>
                <a:effectLst/>
              </a:defRPr>
            </a:lvl1pPr>
          </a:lstStyle>
          <a:p>
            <a:fld id="{76EFD29E-67D5-421C-890F-2688AE982E84}" type="slidenum">
              <a:rPr lang="en-US" smtClean="0"/>
              <a:pPr/>
              <a:t>‹#›</a:t>
            </a:fld>
            <a:endParaRPr lang="en-US"/>
          </a:p>
        </p:txBody>
      </p:sp>
    </p:spTree>
    <p:extLst>
      <p:ext uri="{BB962C8B-B14F-4D97-AF65-F5344CB8AC3E}">
        <p14:creationId xmlns:p14="http://schemas.microsoft.com/office/powerpoint/2010/main" val="11921144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a:prstGeom prst="rect">
            <a:avLst/>
          </a:prstGeom>
        </p:spPr>
        <p:txBody>
          <a:bodyPr anchor="ctr"/>
          <a:lstStyle>
            <a:lvl1pPr>
              <a:defRPr sz="3200">
                <a:effectLst/>
              </a:defRPr>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a:prstGeom prst="rect">
            <a:avLst/>
          </a:prstGeom>
        </p:spPr>
        <p:txBody>
          <a:bodyPr anchor="ctr"/>
          <a:lstStyle>
            <a:lvl1pPr marL="0" indent="0" algn="ctr">
              <a:buNone/>
              <a:defRPr sz="1600">
                <a:effectLs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678736" y="5883275"/>
            <a:ext cx="2743200" cy="365125"/>
          </a:xfrm>
          <a:prstGeom prst="rect">
            <a:avLst/>
          </a:prstGeom>
        </p:spPr>
        <p:txBody>
          <a:bodyPr/>
          <a:lstStyle>
            <a:lvl1pPr>
              <a:defRPr>
                <a:effectLst/>
              </a:defRPr>
            </a:lvl1pPr>
          </a:lstStyle>
          <a:p>
            <a:fld id="{8BDA6D67-8E0D-4D1E-ADEE-BB8CFD1EFC91}" type="datetimeFigureOut">
              <a:rPr lang="en-US" smtClean="0"/>
              <a:pPr/>
              <a:t>10/13/2021</a:t>
            </a:fld>
            <a:endParaRPr lang="en-US"/>
          </a:p>
        </p:txBody>
      </p:sp>
      <p:sp>
        <p:nvSpPr>
          <p:cNvPr id="6" name="Footer Placeholder 5"/>
          <p:cNvSpPr>
            <a:spLocks noGrp="1"/>
          </p:cNvSpPr>
          <p:nvPr>
            <p:ph type="ftr" sz="quarter" idx="11"/>
          </p:nvPr>
        </p:nvSpPr>
        <p:spPr>
          <a:xfrm>
            <a:off x="913794" y="5883275"/>
            <a:ext cx="6672865" cy="365125"/>
          </a:xfrm>
          <a:prstGeom prst="rect">
            <a:avLst/>
          </a:prstGeom>
        </p:spPr>
        <p:txBody>
          <a:bodyPr/>
          <a:lstStyle>
            <a:lvl1pPr>
              <a:defRPr>
                <a:effectLst/>
              </a:defRPr>
            </a:lvl1pPr>
          </a:lstStyle>
          <a:p>
            <a:endParaRPr lang="en-US" dirty="0"/>
          </a:p>
        </p:txBody>
      </p:sp>
      <p:sp>
        <p:nvSpPr>
          <p:cNvPr id="7" name="Slide Number Placeholder 6"/>
          <p:cNvSpPr>
            <a:spLocks noGrp="1"/>
          </p:cNvSpPr>
          <p:nvPr>
            <p:ph type="sldNum" sz="quarter" idx="12"/>
          </p:nvPr>
        </p:nvSpPr>
        <p:spPr>
          <a:xfrm>
            <a:off x="10514011" y="5883275"/>
            <a:ext cx="753545" cy="365125"/>
          </a:xfrm>
          <a:prstGeom prst="rect">
            <a:avLst/>
          </a:prstGeom>
        </p:spPr>
        <p:txBody>
          <a:bodyPr/>
          <a:lstStyle>
            <a:lvl1pPr>
              <a:defRPr>
                <a:effectLst/>
              </a:defRPr>
            </a:lvl1pPr>
          </a:lstStyle>
          <a:p>
            <a:fld id="{76EFD29E-67D5-421C-890F-2688AE982E84}" type="slidenum">
              <a:rPr lang="en-US" smtClean="0"/>
              <a:pPr/>
              <a:t>‹#›</a:t>
            </a:fld>
            <a:endParaRPr lang="en-US"/>
          </a:p>
        </p:txBody>
      </p:sp>
    </p:spTree>
    <p:extLst>
      <p:ext uri="{BB962C8B-B14F-4D97-AF65-F5344CB8AC3E}">
        <p14:creationId xmlns:p14="http://schemas.microsoft.com/office/powerpoint/2010/main" val="11881093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a:prstGeom prst="rect">
            <a:avLst/>
          </a:prstGeom>
        </p:spPr>
        <p:txBody>
          <a:bodyPr anchor="ctr"/>
          <a:lstStyle>
            <a:lvl1pPr>
              <a:defRPr sz="3200">
                <a:effectLst/>
              </a:defRPr>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a:prstGeom prst="rect">
            <a:avLst/>
          </a:prstGeom>
        </p:spPr>
        <p:txBody>
          <a:bodyPr anchor="t">
            <a:normAutofit/>
          </a:bodyPr>
          <a:lstStyle>
            <a:lvl1pPr marL="0" indent="0" algn="r">
              <a:buNone/>
              <a:defRPr sz="1400">
                <a:effectLs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94" y="4204821"/>
            <a:ext cx="10353762" cy="1586380"/>
          </a:xfrm>
          <a:prstGeom prst="rect">
            <a:avLst/>
          </a:prstGeom>
        </p:spPr>
        <p:txBody>
          <a:bodyPr anchor="ctr">
            <a:normAutofit/>
          </a:bodyPr>
          <a:lstStyle>
            <a:lvl1pPr marL="0" indent="0" algn="ctr">
              <a:buNone/>
              <a:defRPr sz="1600">
                <a:effectLs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678736" y="5883275"/>
            <a:ext cx="2743200" cy="365125"/>
          </a:xfrm>
          <a:prstGeom prst="rect">
            <a:avLst/>
          </a:prstGeom>
        </p:spPr>
        <p:txBody>
          <a:bodyPr/>
          <a:lstStyle>
            <a:lvl1pPr>
              <a:defRPr>
                <a:effectLst/>
              </a:defRPr>
            </a:lvl1pPr>
          </a:lstStyle>
          <a:p>
            <a:fld id="{8BDA6D67-8E0D-4D1E-ADEE-BB8CFD1EFC91}" type="datetimeFigureOut">
              <a:rPr lang="en-US" smtClean="0"/>
              <a:pPr/>
              <a:t>10/13/2021</a:t>
            </a:fld>
            <a:endParaRPr lang="en-US"/>
          </a:p>
        </p:txBody>
      </p:sp>
      <p:sp>
        <p:nvSpPr>
          <p:cNvPr id="6" name="Footer Placeholder 5"/>
          <p:cNvSpPr>
            <a:spLocks noGrp="1"/>
          </p:cNvSpPr>
          <p:nvPr>
            <p:ph type="ftr" sz="quarter" idx="11"/>
          </p:nvPr>
        </p:nvSpPr>
        <p:spPr>
          <a:xfrm>
            <a:off x="913794" y="5883275"/>
            <a:ext cx="6672865" cy="365125"/>
          </a:xfrm>
          <a:prstGeom prst="rect">
            <a:avLst/>
          </a:prstGeom>
        </p:spPr>
        <p:txBody>
          <a:bodyPr/>
          <a:lstStyle>
            <a:lvl1pPr>
              <a:defRPr>
                <a:effectLst/>
              </a:defRPr>
            </a:lvl1pPr>
          </a:lstStyle>
          <a:p>
            <a:endParaRPr lang="en-US"/>
          </a:p>
        </p:txBody>
      </p:sp>
      <p:sp>
        <p:nvSpPr>
          <p:cNvPr id="7" name="Slide Number Placeholder 6"/>
          <p:cNvSpPr>
            <a:spLocks noGrp="1"/>
          </p:cNvSpPr>
          <p:nvPr>
            <p:ph type="sldNum" sz="quarter" idx="12"/>
          </p:nvPr>
        </p:nvSpPr>
        <p:spPr>
          <a:xfrm>
            <a:off x="10514011" y="5883275"/>
            <a:ext cx="753545" cy="365125"/>
          </a:xfrm>
          <a:prstGeom prst="rect">
            <a:avLst/>
          </a:prstGeom>
        </p:spPr>
        <p:txBody>
          <a:bodyPr/>
          <a:lstStyle>
            <a:lvl1pPr>
              <a:defRPr>
                <a:effectLst/>
              </a:defRPr>
            </a:lvl1pPr>
          </a:lstStyle>
          <a:p>
            <a:fld id="{76EFD29E-67D5-421C-890F-2688AE982E84}" type="slidenum">
              <a:rPr lang="en-US" smtClean="0"/>
              <a:pPr/>
              <a:t>‹#›</a:t>
            </a:fld>
            <a:endParaRPr lang="en-US"/>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8953595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a:prstGeom prst="rect">
            <a:avLst/>
          </a:prstGeom>
          <a:effectLst/>
        </p:spPr>
        <p:txBody>
          <a:bodyPr anchor="b"/>
          <a:lstStyle>
            <a:lvl1pPr>
              <a:defRPr sz="3200">
                <a:effectLst/>
              </a:defRPr>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a:prstGeom prst="rect">
            <a:avLst/>
          </a:prstGeom>
          <a:effectLst/>
        </p:spPr>
        <p:txBody>
          <a:bodyPr anchor="t"/>
          <a:lstStyle>
            <a:lvl1pPr marL="0" indent="0" algn="ctr">
              <a:buNone/>
              <a:defRPr sz="1600">
                <a:effectLs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678736" y="5883275"/>
            <a:ext cx="2743200" cy="365125"/>
          </a:xfrm>
          <a:prstGeom prst="rect">
            <a:avLst/>
          </a:prstGeom>
          <a:effectLst/>
        </p:spPr>
        <p:txBody>
          <a:bodyPr/>
          <a:lstStyle>
            <a:lvl1pPr>
              <a:defRPr>
                <a:effectLst/>
              </a:defRPr>
            </a:lvl1pPr>
          </a:lstStyle>
          <a:p>
            <a:fld id="{8BDA6D67-8E0D-4D1E-ADEE-BB8CFD1EFC91}" type="datetimeFigureOut">
              <a:rPr lang="en-US" smtClean="0"/>
              <a:pPr/>
              <a:t>10/13/2021</a:t>
            </a:fld>
            <a:endParaRPr lang="en-US"/>
          </a:p>
        </p:txBody>
      </p:sp>
      <p:sp>
        <p:nvSpPr>
          <p:cNvPr id="6" name="Footer Placeholder 5"/>
          <p:cNvSpPr>
            <a:spLocks noGrp="1"/>
          </p:cNvSpPr>
          <p:nvPr>
            <p:ph type="ftr" sz="quarter" idx="11"/>
          </p:nvPr>
        </p:nvSpPr>
        <p:spPr>
          <a:xfrm>
            <a:off x="913794" y="5883275"/>
            <a:ext cx="6672865" cy="365125"/>
          </a:xfrm>
          <a:prstGeom prst="rect">
            <a:avLst/>
          </a:prstGeom>
          <a:effectLst/>
        </p:spPr>
        <p:txBody>
          <a:bodyPr/>
          <a:lstStyle>
            <a:lvl1pPr>
              <a:defRPr>
                <a:effectLst/>
              </a:defRPr>
            </a:lvl1pPr>
          </a:lstStyle>
          <a:p>
            <a:endParaRPr lang="en-US"/>
          </a:p>
        </p:txBody>
      </p:sp>
      <p:sp>
        <p:nvSpPr>
          <p:cNvPr id="7" name="Slide Number Placeholder 6"/>
          <p:cNvSpPr>
            <a:spLocks noGrp="1"/>
          </p:cNvSpPr>
          <p:nvPr>
            <p:ph type="sldNum" sz="quarter" idx="12"/>
          </p:nvPr>
        </p:nvSpPr>
        <p:spPr>
          <a:xfrm>
            <a:off x="10514011" y="5883275"/>
            <a:ext cx="753545" cy="365125"/>
          </a:xfrm>
          <a:prstGeom prst="rect">
            <a:avLst/>
          </a:prstGeom>
          <a:effectLst/>
        </p:spPr>
        <p:txBody>
          <a:bodyPr/>
          <a:lstStyle>
            <a:lvl1pPr>
              <a:defRPr>
                <a:effectLst/>
              </a:defRPr>
            </a:lvl1pPr>
          </a:lstStyle>
          <a:p>
            <a:fld id="{76EFD29E-67D5-421C-890F-2688AE982E84}" type="slidenum">
              <a:rPr lang="en-US" smtClean="0"/>
              <a:pPr/>
              <a:t>‹#›</a:t>
            </a:fld>
            <a:endParaRPr lang="en-US"/>
          </a:p>
        </p:txBody>
      </p:sp>
    </p:spTree>
    <p:extLst>
      <p:ext uri="{BB962C8B-B14F-4D97-AF65-F5344CB8AC3E}">
        <p14:creationId xmlns:p14="http://schemas.microsoft.com/office/powerpoint/2010/main" val="33998430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a:prstGeom prst="rect">
            <a:avLst/>
          </a:prstGeom>
        </p:spPr>
        <p:txBody>
          <a:bodyPr/>
          <a:lstStyle>
            <a:lvl1pPr>
              <a:defRPr>
                <a:effectLst/>
              </a:defRPr>
            </a:lvl1p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a:prstGeom prst="rect">
            <a:avLst/>
          </a:prstGeom>
        </p:spPr>
        <p:txBody>
          <a:bodyPr anchor="b">
            <a:noAutofit/>
          </a:bodyPr>
          <a:lstStyle>
            <a:lvl1pPr marL="0" indent="0" algn="ctr">
              <a:lnSpc>
                <a:spcPct val="100000"/>
              </a:lnSpc>
              <a:buNone/>
              <a:defRPr sz="2400" b="0">
                <a:solidFill>
                  <a:schemeClr val="tx1"/>
                </a:solidFill>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4" y="2911624"/>
            <a:ext cx="3298956" cy="2879576"/>
          </a:xfrm>
          <a:prstGeom prst="rect">
            <a:avLst/>
          </a:prstGeom>
        </p:spPr>
        <p:txBody>
          <a:bodyPr anchor="t">
            <a:normAutofit/>
          </a:bodyPr>
          <a:lstStyle>
            <a:lvl1pPr marL="0" indent="0" algn="ctr">
              <a:buNone/>
              <a:defRPr sz="14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4878" y="2088320"/>
            <a:ext cx="3298558" cy="823304"/>
          </a:xfrm>
          <a:prstGeom prst="rect">
            <a:avLst/>
          </a:prstGeom>
        </p:spPr>
        <p:txBody>
          <a:bodyPr anchor="b">
            <a:noAutofit/>
          </a:bodyPr>
          <a:lstStyle>
            <a:lvl1pPr marL="0" indent="0" algn="ctr">
              <a:lnSpc>
                <a:spcPct val="100000"/>
              </a:lnSpc>
              <a:buNone/>
              <a:defRPr sz="2400" b="0">
                <a:solidFill>
                  <a:schemeClr val="tx1"/>
                </a:solidFill>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4878" y="2911624"/>
            <a:ext cx="3299821" cy="2879576"/>
          </a:xfrm>
          <a:prstGeom prst="rect">
            <a:avLst/>
          </a:prstGeom>
        </p:spPr>
        <p:txBody>
          <a:bodyPr anchor="t">
            <a:normAutofit/>
          </a:bodyPr>
          <a:lstStyle>
            <a:lvl1pPr marL="0" indent="0" algn="ctr">
              <a:buNone/>
              <a:defRPr sz="14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73298" y="2088320"/>
            <a:ext cx="3291211" cy="823304"/>
          </a:xfrm>
          <a:prstGeom prst="rect">
            <a:avLst/>
          </a:prstGeom>
        </p:spPr>
        <p:txBody>
          <a:bodyPr anchor="b">
            <a:noAutofit/>
          </a:bodyPr>
          <a:lstStyle>
            <a:lvl1pPr marL="0" indent="0" algn="ctr">
              <a:lnSpc>
                <a:spcPct val="100000"/>
              </a:lnSpc>
              <a:buNone/>
              <a:defRPr sz="2400" b="0">
                <a:solidFill>
                  <a:schemeClr val="tx1"/>
                </a:solidFill>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76346" y="2911624"/>
            <a:ext cx="3291211" cy="2879576"/>
          </a:xfrm>
          <a:prstGeom prst="rect">
            <a:avLst/>
          </a:prstGeom>
        </p:spPr>
        <p:txBody>
          <a:bodyPr anchor="t">
            <a:normAutofit/>
          </a:bodyPr>
          <a:lstStyle>
            <a:lvl1pPr marL="0" indent="0" algn="ctr">
              <a:buNone/>
              <a:defRPr sz="14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a:xfrm>
            <a:off x="7678736" y="5883275"/>
            <a:ext cx="2743200" cy="365125"/>
          </a:xfrm>
          <a:prstGeom prst="rect">
            <a:avLst/>
          </a:prstGeom>
        </p:spPr>
        <p:txBody>
          <a:bodyPr/>
          <a:lstStyle>
            <a:lvl1pPr>
              <a:defRPr>
                <a:effectLst/>
              </a:defRPr>
            </a:lvl1pPr>
          </a:lstStyle>
          <a:p>
            <a:fld id="{8BDA6D67-8E0D-4D1E-ADEE-BB8CFD1EFC91}" type="datetimeFigureOut">
              <a:rPr lang="en-US" smtClean="0"/>
              <a:pPr/>
              <a:t>10/13/2021</a:t>
            </a:fld>
            <a:endParaRPr lang="en-US"/>
          </a:p>
        </p:txBody>
      </p:sp>
      <p:sp>
        <p:nvSpPr>
          <p:cNvPr id="4" name="Footer Placeholder 3"/>
          <p:cNvSpPr>
            <a:spLocks noGrp="1"/>
          </p:cNvSpPr>
          <p:nvPr>
            <p:ph type="ftr" sz="quarter" idx="11"/>
          </p:nvPr>
        </p:nvSpPr>
        <p:spPr>
          <a:xfrm>
            <a:off x="913794" y="5883275"/>
            <a:ext cx="6672865" cy="365125"/>
          </a:xfrm>
          <a:prstGeom prst="rect">
            <a:avLst/>
          </a:prstGeom>
        </p:spPr>
        <p:txBody>
          <a:bodyPr/>
          <a:lstStyle>
            <a:lvl1pPr>
              <a:defRPr>
                <a:effectLst/>
              </a:defRPr>
            </a:lvl1pPr>
          </a:lstStyle>
          <a:p>
            <a:endParaRPr lang="en-US"/>
          </a:p>
        </p:txBody>
      </p:sp>
      <p:sp>
        <p:nvSpPr>
          <p:cNvPr id="5" name="Slide Number Placeholder 4"/>
          <p:cNvSpPr>
            <a:spLocks noGrp="1"/>
          </p:cNvSpPr>
          <p:nvPr>
            <p:ph type="sldNum" sz="quarter" idx="12"/>
          </p:nvPr>
        </p:nvSpPr>
        <p:spPr>
          <a:xfrm>
            <a:off x="10514011" y="5883275"/>
            <a:ext cx="753545" cy="365125"/>
          </a:xfrm>
          <a:prstGeom prst="rect">
            <a:avLst/>
          </a:prstGeom>
        </p:spPr>
        <p:txBody>
          <a:bodyPr/>
          <a:lstStyle>
            <a:lvl1pPr>
              <a:defRPr>
                <a:effectLst/>
              </a:defRPr>
            </a:lvl1pPr>
          </a:lstStyle>
          <a:p>
            <a:fld id="{76EFD29E-67D5-421C-890F-2688AE982E84}" type="slidenum">
              <a:rPr lang="en-US" smtClean="0"/>
              <a:pPr/>
              <a:t>‹#›</a:t>
            </a:fld>
            <a:endParaRPr lang="en-US"/>
          </a:p>
        </p:txBody>
      </p:sp>
    </p:spTree>
    <p:extLst>
      <p:ext uri="{BB962C8B-B14F-4D97-AF65-F5344CB8AC3E}">
        <p14:creationId xmlns:p14="http://schemas.microsoft.com/office/powerpoint/2010/main" val="35615562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a:prstGeom prst="rect">
            <a:avLst/>
          </a:prstGeom>
          <a:effectLst/>
        </p:spPr>
        <p:txBody>
          <a:bodyPr/>
          <a:lstStyle>
            <a:lvl1pPr>
              <a:defRPr>
                <a:effectLst/>
              </a:defRPr>
            </a:lvl1p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a:prstGeom prst="rect">
            <a:avLst/>
          </a:prstGeom>
          <a:effectLst/>
        </p:spPr>
        <p:txBody>
          <a:bodyPr anchor="b">
            <a:noAutofit/>
          </a:bodyPr>
          <a:lstStyle>
            <a:lvl1pPr marL="0" indent="0" algn="ctr">
              <a:lnSpc>
                <a:spcPct val="100000"/>
              </a:lnSpc>
              <a:buNone/>
              <a:defRPr sz="2000" b="0">
                <a:solidFill>
                  <a:schemeClr val="tx1"/>
                </a:solidFill>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effectLst/>
              </a:defRPr>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a:prstGeom prst="rect">
            <a:avLst/>
          </a:prstGeom>
          <a:effectLst/>
        </p:spPr>
        <p:txBody>
          <a:bodyPr anchor="t">
            <a:normAutofit/>
          </a:bodyPr>
          <a:lstStyle>
            <a:lvl1pPr marL="0" indent="0" algn="ctr">
              <a:buNone/>
              <a:defRPr sz="14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01" y="4195899"/>
            <a:ext cx="3298983" cy="576262"/>
          </a:xfrm>
          <a:prstGeom prst="rect">
            <a:avLst/>
          </a:prstGeom>
          <a:effectLst/>
        </p:spPr>
        <p:txBody>
          <a:bodyPr anchor="b">
            <a:noAutofit/>
          </a:bodyPr>
          <a:lstStyle>
            <a:lvl1pPr marL="0" indent="0" algn="ctr">
              <a:lnSpc>
                <a:spcPct val="100000"/>
              </a:lnSpc>
              <a:buNone/>
              <a:defRPr sz="2000" b="0">
                <a:solidFill>
                  <a:schemeClr val="tx1"/>
                </a:solidFill>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effectLst/>
              </a:defRPr>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a:prstGeom prst="rect">
            <a:avLst/>
          </a:prstGeom>
          <a:effectLst/>
        </p:spPr>
        <p:txBody>
          <a:bodyPr anchor="t">
            <a:normAutofit/>
          </a:bodyPr>
          <a:lstStyle>
            <a:lvl1pPr marL="0" indent="0" algn="ctr">
              <a:buNone/>
              <a:defRPr sz="14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73423" y="4195899"/>
            <a:ext cx="3289900" cy="576262"/>
          </a:xfrm>
          <a:prstGeom prst="rect">
            <a:avLst/>
          </a:prstGeom>
          <a:effectLst/>
        </p:spPr>
        <p:txBody>
          <a:bodyPr anchor="b">
            <a:noAutofit/>
          </a:bodyPr>
          <a:lstStyle>
            <a:lvl1pPr marL="0" indent="0" algn="ctr">
              <a:lnSpc>
                <a:spcPct val="100000"/>
              </a:lnSpc>
              <a:buNone/>
              <a:defRPr sz="2000" b="0">
                <a:solidFill>
                  <a:schemeClr val="tx1"/>
                </a:solidFill>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effectLst/>
              </a:defRPr>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a:prstGeom prst="rect">
            <a:avLst/>
          </a:prstGeom>
          <a:effectLst/>
        </p:spPr>
        <p:txBody>
          <a:bodyPr anchor="t">
            <a:normAutofit/>
          </a:bodyPr>
          <a:lstStyle>
            <a:lvl1pPr marL="0" indent="0" algn="ctr">
              <a:buNone/>
              <a:defRPr sz="14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a:xfrm>
            <a:off x="7678736" y="5883275"/>
            <a:ext cx="2743200" cy="365125"/>
          </a:xfrm>
          <a:prstGeom prst="rect">
            <a:avLst/>
          </a:prstGeom>
          <a:effectLst/>
        </p:spPr>
        <p:txBody>
          <a:bodyPr/>
          <a:lstStyle>
            <a:lvl1pPr>
              <a:defRPr>
                <a:effectLst/>
              </a:defRPr>
            </a:lvl1pPr>
          </a:lstStyle>
          <a:p>
            <a:fld id="{8BDA6D67-8E0D-4D1E-ADEE-BB8CFD1EFC91}" type="datetimeFigureOut">
              <a:rPr lang="en-US" smtClean="0"/>
              <a:pPr/>
              <a:t>10/13/2021</a:t>
            </a:fld>
            <a:endParaRPr lang="en-US"/>
          </a:p>
        </p:txBody>
      </p:sp>
      <p:sp>
        <p:nvSpPr>
          <p:cNvPr id="4" name="Footer Placeholder 3"/>
          <p:cNvSpPr>
            <a:spLocks noGrp="1"/>
          </p:cNvSpPr>
          <p:nvPr>
            <p:ph type="ftr" sz="quarter" idx="11"/>
          </p:nvPr>
        </p:nvSpPr>
        <p:spPr>
          <a:xfrm>
            <a:off x="913794" y="5883275"/>
            <a:ext cx="6672865" cy="365125"/>
          </a:xfrm>
          <a:prstGeom prst="rect">
            <a:avLst/>
          </a:prstGeom>
          <a:effectLst/>
        </p:spPr>
        <p:txBody>
          <a:bodyPr/>
          <a:lstStyle>
            <a:lvl1pPr>
              <a:defRPr>
                <a:effectLst/>
              </a:defRPr>
            </a:lvl1pPr>
          </a:lstStyle>
          <a:p>
            <a:endParaRPr lang="en-US"/>
          </a:p>
        </p:txBody>
      </p:sp>
      <p:sp>
        <p:nvSpPr>
          <p:cNvPr id="5" name="Slide Number Placeholder 4"/>
          <p:cNvSpPr>
            <a:spLocks noGrp="1"/>
          </p:cNvSpPr>
          <p:nvPr>
            <p:ph type="sldNum" sz="quarter" idx="12"/>
          </p:nvPr>
        </p:nvSpPr>
        <p:spPr>
          <a:xfrm>
            <a:off x="10514011" y="5883275"/>
            <a:ext cx="753545" cy="365125"/>
          </a:xfrm>
          <a:prstGeom prst="rect">
            <a:avLst/>
          </a:prstGeom>
          <a:effectLst/>
        </p:spPr>
        <p:txBody>
          <a:bodyPr/>
          <a:lstStyle>
            <a:lvl1pPr>
              <a:defRPr>
                <a:effectLst/>
              </a:defRPr>
            </a:lvl1pPr>
          </a:lstStyle>
          <a:p>
            <a:fld id="{76EFD29E-67D5-421C-890F-2688AE982E84}" type="slidenum">
              <a:rPr lang="en-US" smtClean="0"/>
              <a:pPr/>
              <a:t>‹#›</a:t>
            </a:fld>
            <a:endParaRPr lang="en-US"/>
          </a:p>
        </p:txBody>
      </p:sp>
    </p:spTree>
    <p:extLst>
      <p:ext uri="{BB962C8B-B14F-4D97-AF65-F5344CB8AC3E}">
        <p14:creationId xmlns:p14="http://schemas.microsoft.com/office/powerpoint/2010/main" val="7030574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a:prstGeom prst="rect">
            <a:avLst/>
          </a:prstGeom>
        </p:spPr>
        <p:txBody>
          <a:bodyPr/>
          <a:lstStyle>
            <a:lvl1pPr>
              <a:defRPr>
                <a:effectLst/>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5" y="2096064"/>
            <a:ext cx="10353762" cy="3695136"/>
          </a:xfrm>
          <a:prstGeom prst="rect">
            <a:avLst/>
          </a:prstGeom>
        </p:spPr>
        <p:txBody>
          <a:bodyPr vert="eaVert"/>
          <a:lstStyle>
            <a:lvl1pPr>
              <a:defRPr>
                <a:effectLst/>
              </a:defRPr>
            </a:lvl1pPr>
            <a:lvl2pPr>
              <a:defRPr>
                <a:effectLst/>
              </a:defRPr>
            </a:lvl2pPr>
            <a:lvl3pPr>
              <a:defRPr>
                <a:effectLst/>
              </a:defRPr>
            </a:lvl3pPr>
            <a:lvl4pPr>
              <a:defRPr>
                <a:effectLst/>
              </a:defRPr>
            </a:lvl4pPr>
            <a:lvl5pPr>
              <a:defRPr>
                <a:effect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678736" y="5883275"/>
            <a:ext cx="2743200" cy="365125"/>
          </a:xfrm>
          <a:prstGeom prst="rect">
            <a:avLst/>
          </a:prstGeom>
        </p:spPr>
        <p:txBody>
          <a:bodyPr/>
          <a:lstStyle>
            <a:lvl1pPr>
              <a:defRPr>
                <a:effectLst/>
              </a:defRPr>
            </a:lvl1pPr>
          </a:lstStyle>
          <a:p>
            <a:fld id="{8BDA6D67-8E0D-4D1E-ADEE-BB8CFD1EFC91}" type="datetimeFigureOut">
              <a:rPr lang="en-US" smtClean="0"/>
              <a:pPr/>
              <a:t>10/13/2021</a:t>
            </a:fld>
            <a:endParaRPr lang="en-US"/>
          </a:p>
        </p:txBody>
      </p:sp>
      <p:sp>
        <p:nvSpPr>
          <p:cNvPr id="5" name="Footer Placeholder 4"/>
          <p:cNvSpPr>
            <a:spLocks noGrp="1"/>
          </p:cNvSpPr>
          <p:nvPr>
            <p:ph type="ftr" sz="quarter" idx="11"/>
          </p:nvPr>
        </p:nvSpPr>
        <p:spPr>
          <a:xfrm>
            <a:off x="913794" y="5883275"/>
            <a:ext cx="6672865" cy="365125"/>
          </a:xfrm>
          <a:prstGeom prst="rect">
            <a:avLst/>
          </a:prstGeom>
        </p:spPr>
        <p:txBody>
          <a:bodyPr/>
          <a:lstStyle>
            <a:lvl1pPr>
              <a:defRPr>
                <a:effectLst/>
              </a:defRPr>
            </a:lvl1pPr>
          </a:lstStyle>
          <a:p>
            <a:endParaRPr lang="en-US"/>
          </a:p>
        </p:txBody>
      </p:sp>
      <p:sp>
        <p:nvSpPr>
          <p:cNvPr id="6" name="Slide Number Placeholder 5"/>
          <p:cNvSpPr>
            <a:spLocks noGrp="1"/>
          </p:cNvSpPr>
          <p:nvPr>
            <p:ph type="sldNum" sz="quarter" idx="12"/>
          </p:nvPr>
        </p:nvSpPr>
        <p:spPr>
          <a:xfrm>
            <a:off x="10514011" y="5883275"/>
            <a:ext cx="753545" cy="365125"/>
          </a:xfrm>
          <a:prstGeom prst="rect">
            <a:avLst/>
          </a:prstGeom>
        </p:spPr>
        <p:txBody>
          <a:bodyPr/>
          <a:lstStyle>
            <a:lvl1pPr>
              <a:defRPr>
                <a:effectLst/>
              </a:defRPr>
            </a:lvl1pPr>
          </a:lstStyle>
          <a:p>
            <a:fld id="{76EFD29E-67D5-421C-890F-2688AE982E84}" type="slidenum">
              <a:rPr lang="en-US" smtClean="0"/>
              <a:pPr/>
              <a:t>‹#›</a:t>
            </a:fld>
            <a:endParaRPr lang="en-US"/>
          </a:p>
        </p:txBody>
      </p:sp>
    </p:spTree>
    <p:extLst>
      <p:ext uri="{BB962C8B-B14F-4D97-AF65-F5344CB8AC3E}">
        <p14:creationId xmlns:p14="http://schemas.microsoft.com/office/powerpoint/2010/main" val="10927102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a:prstGeom prst="rect">
            <a:avLst/>
          </a:prstGeom>
        </p:spPr>
        <p:txBody>
          <a:bodyPr vert="eaVert"/>
          <a:lstStyle>
            <a:lvl1pPr algn="l">
              <a:defRPr>
                <a:effectLst/>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a:prstGeom prst="rect">
            <a:avLst/>
          </a:prstGeom>
        </p:spPr>
        <p:txBody>
          <a:bodyPr vert="eaVert"/>
          <a:lstStyle>
            <a:lvl1pPr>
              <a:defRPr>
                <a:effectLst/>
              </a:defRPr>
            </a:lvl1pPr>
            <a:lvl2pPr>
              <a:defRPr>
                <a:effectLst/>
              </a:defRPr>
            </a:lvl2pPr>
            <a:lvl3pPr>
              <a:defRPr>
                <a:effectLst/>
              </a:defRPr>
            </a:lvl3pPr>
            <a:lvl4pPr>
              <a:defRPr>
                <a:effectLst/>
              </a:defRPr>
            </a:lvl4pPr>
            <a:lvl5pPr>
              <a:defRPr>
                <a:effect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678736" y="5883275"/>
            <a:ext cx="2743200" cy="365125"/>
          </a:xfrm>
          <a:prstGeom prst="rect">
            <a:avLst/>
          </a:prstGeom>
        </p:spPr>
        <p:txBody>
          <a:bodyPr/>
          <a:lstStyle>
            <a:lvl1pPr>
              <a:defRPr>
                <a:effectLst/>
              </a:defRPr>
            </a:lvl1pPr>
          </a:lstStyle>
          <a:p>
            <a:fld id="{8BDA6D67-8E0D-4D1E-ADEE-BB8CFD1EFC91}" type="datetimeFigureOut">
              <a:rPr lang="en-US" smtClean="0"/>
              <a:pPr/>
              <a:t>10/13/2021</a:t>
            </a:fld>
            <a:endParaRPr lang="en-US"/>
          </a:p>
        </p:txBody>
      </p:sp>
      <p:sp>
        <p:nvSpPr>
          <p:cNvPr id="5" name="Footer Placeholder 4"/>
          <p:cNvSpPr>
            <a:spLocks noGrp="1"/>
          </p:cNvSpPr>
          <p:nvPr>
            <p:ph type="ftr" sz="quarter" idx="11"/>
          </p:nvPr>
        </p:nvSpPr>
        <p:spPr>
          <a:xfrm>
            <a:off x="913794" y="5883275"/>
            <a:ext cx="6672865" cy="365125"/>
          </a:xfrm>
          <a:prstGeom prst="rect">
            <a:avLst/>
          </a:prstGeom>
        </p:spPr>
        <p:txBody>
          <a:bodyPr/>
          <a:lstStyle>
            <a:lvl1pPr>
              <a:defRPr>
                <a:effectLst/>
              </a:defRPr>
            </a:lvl1pPr>
          </a:lstStyle>
          <a:p>
            <a:endParaRPr lang="en-US"/>
          </a:p>
        </p:txBody>
      </p:sp>
      <p:sp>
        <p:nvSpPr>
          <p:cNvPr id="6" name="Slide Number Placeholder 5"/>
          <p:cNvSpPr>
            <a:spLocks noGrp="1"/>
          </p:cNvSpPr>
          <p:nvPr>
            <p:ph type="sldNum" sz="quarter" idx="12"/>
          </p:nvPr>
        </p:nvSpPr>
        <p:spPr>
          <a:xfrm>
            <a:off x="10514011" y="5883275"/>
            <a:ext cx="753545" cy="365125"/>
          </a:xfrm>
          <a:prstGeom prst="rect">
            <a:avLst/>
          </a:prstGeom>
        </p:spPr>
        <p:txBody>
          <a:bodyPr/>
          <a:lstStyle>
            <a:lvl1pPr>
              <a:defRPr>
                <a:effectLst/>
              </a:defRPr>
            </a:lvl1pPr>
          </a:lstStyle>
          <a:p>
            <a:fld id="{76EFD29E-67D5-421C-890F-2688AE982E84}" type="slidenum">
              <a:rPr lang="en-US" smtClean="0"/>
              <a:pPr/>
              <a:t>‹#›</a:t>
            </a:fld>
            <a:endParaRPr lang="en-US"/>
          </a:p>
        </p:txBody>
      </p:sp>
    </p:spTree>
    <p:extLst>
      <p:ext uri="{BB962C8B-B14F-4D97-AF65-F5344CB8AC3E}">
        <p14:creationId xmlns:p14="http://schemas.microsoft.com/office/powerpoint/2010/main" val="23080973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a:prstGeom prst="rect">
            <a:avLst/>
          </a:prstGeom>
        </p:spPr>
        <p:txBody>
          <a:bodyPr/>
          <a:lstStyle>
            <a:lvl1pPr>
              <a:defRPr>
                <a:effectLst/>
              </a:defRPr>
            </a:lvl1pPr>
          </a:lstStyle>
          <a:p>
            <a:r>
              <a:rPr lang="en-US" dirty="0"/>
              <a:t>Click to edit Master title style</a:t>
            </a:r>
          </a:p>
        </p:txBody>
      </p:sp>
      <p:sp>
        <p:nvSpPr>
          <p:cNvPr id="3" name="Content Placeholder 2"/>
          <p:cNvSpPr>
            <a:spLocks noGrp="1"/>
          </p:cNvSpPr>
          <p:nvPr>
            <p:ph idx="1"/>
          </p:nvPr>
        </p:nvSpPr>
        <p:spPr>
          <a:xfrm>
            <a:off x="913795" y="2096064"/>
            <a:ext cx="10353762" cy="3695136"/>
          </a:xfrm>
          <a:prstGeom prst="rect">
            <a:avLst/>
          </a:prstGeom>
        </p:spPr>
        <p:txBody>
          <a:bodyPr/>
          <a:lstStyle>
            <a:lvl1pPr>
              <a:defRPr>
                <a:effectLst/>
              </a:defRPr>
            </a:lvl1pPr>
            <a:lvl2pPr>
              <a:defRPr>
                <a:effectLst/>
              </a:defRPr>
            </a:lvl2pPr>
            <a:lvl3pPr>
              <a:defRPr>
                <a:effectLst/>
              </a:defRPr>
            </a:lvl3pPr>
            <a:lvl4pPr>
              <a:defRPr>
                <a:effectLst/>
              </a:defRPr>
            </a:lvl4pPr>
            <a:lvl5pPr>
              <a:defRPr>
                <a:effectLs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7678736" y="5883275"/>
            <a:ext cx="2743200" cy="365125"/>
          </a:xfrm>
          <a:prstGeom prst="rect">
            <a:avLst/>
          </a:prstGeom>
        </p:spPr>
        <p:txBody>
          <a:bodyPr/>
          <a:lstStyle/>
          <a:p>
            <a:fld id="{8BDA6D67-8E0D-4D1E-ADEE-BB8CFD1EFC91}" type="datetimeFigureOut">
              <a:rPr lang="en-US" smtClean="0"/>
              <a:t>10/13/2021</a:t>
            </a:fld>
            <a:endParaRPr lang="en-US"/>
          </a:p>
        </p:txBody>
      </p:sp>
      <p:sp>
        <p:nvSpPr>
          <p:cNvPr id="5" name="Footer Placeholder 4"/>
          <p:cNvSpPr>
            <a:spLocks noGrp="1"/>
          </p:cNvSpPr>
          <p:nvPr>
            <p:ph type="ftr" sz="quarter" idx="11"/>
          </p:nvPr>
        </p:nvSpPr>
        <p:spPr>
          <a:xfrm>
            <a:off x="913794" y="5883275"/>
            <a:ext cx="6672865"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10514011" y="5883275"/>
            <a:ext cx="753545" cy="365125"/>
          </a:xfrm>
          <a:prstGeom prst="rect">
            <a:avLst/>
          </a:prstGeom>
        </p:spPr>
        <p:txBody>
          <a:bodyPr/>
          <a:lstStyle/>
          <a:p>
            <a:fld id="{76EFD29E-67D5-421C-890F-2688AE982E84}" type="slidenum">
              <a:rPr lang="en-US" smtClean="0"/>
              <a:t>‹#›</a:t>
            </a:fld>
            <a:endParaRPr lang="en-US"/>
          </a:p>
        </p:txBody>
      </p:sp>
    </p:spTree>
    <p:extLst>
      <p:ext uri="{BB962C8B-B14F-4D97-AF65-F5344CB8AC3E}">
        <p14:creationId xmlns:p14="http://schemas.microsoft.com/office/powerpoint/2010/main" val="13041388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a:prstGeom prst="rect">
            <a:avLst/>
          </a:prstGeom>
        </p:spPr>
        <p:txBody>
          <a:bodyPr anchor="b">
            <a:normAutofit/>
          </a:bodyPr>
          <a:lstStyle>
            <a:lvl1pPr>
              <a:defRPr sz="3400">
                <a:effectLst/>
              </a:defRPr>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a:prstGeom prst="rect">
            <a:avLst/>
          </a:prstGeom>
        </p:spPr>
        <p:txBody>
          <a:bodyPr/>
          <a:lstStyle>
            <a:lvl1pPr marL="0" indent="0" algn="ctr">
              <a:buNone/>
              <a:defRPr sz="2400">
                <a:solidFill>
                  <a:schemeClr val="tx1">
                    <a:tint val="75000"/>
                  </a:schemeClr>
                </a:solidFill>
                <a:effectLs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678736" y="5883275"/>
            <a:ext cx="2743200" cy="365125"/>
          </a:xfrm>
          <a:prstGeom prst="rect">
            <a:avLst/>
          </a:prstGeom>
        </p:spPr>
        <p:txBody>
          <a:bodyPr/>
          <a:lstStyle>
            <a:lvl1pPr>
              <a:defRPr>
                <a:effectLst/>
              </a:defRPr>
            </a:lvl1pPr>
          </a:lstStyle>
          <a:p>
            <a:fld id="{8BDA6D67-8E0D-4D1E-ADEE-BB8CFD1EFC91}" type="datetimeFigureOut">
              <a:rPr lang="en-US" smtClean="0"/>
              <a:pPr/>
              <a:t>10/13/2021</a:t>
            </a:fld>
            <a:endParaRPr lang="en-US"/>
          </a:p>
        </p:txBody>
      </p:sp>
      <p:sp>
        <p:nvSpPr>
          <p:cNvPr id="5" name="Footer Placeholder 4"/>
          <p:cNvSpPr>
            <a:spLocks noGrp="1"/>
          </p:cNvSpPr>
          <p:nvPr>
            <p:ph type="ftr" sz="quarter" idx="11"/>
          </p:nvPr>
        </p:nvSpPr>
        <p:spPr>
          <a:xfrm>
            <a:off x="913794" y="5883275"/>
            <a:ext cx="6672865" cy="365125"/>
          </a:xfrm>
          <a:prstGeom prst="rect">
            <a:avLst/>
          </a:prstGeom>
        </p:spPr>
        <p:txBody>
          <a:bodyPr/>
          <a:lstStyle>
            <a:lvl1pPr>
              <a:defRPr>
                <a:effectLst/>
              </a:defRPr>
            </a:lvl1pPr>
          </a:lstStyle>
          <a:p>
            <a:endParaRPr lang="en-US"/>
          </a:p>
        </p:txBody>
      </p:sp>
      <p:sp>
        <p:nvSpPr>
          <p:cNvPr id="6" name="Slide Number Placeholder 5"/>
          <p:cNvSpPr>
            <a:spLocks noGrp="1"/>
          </p:cNvSpPr>
          <p:nvPr>
            <p:ph type="sldNum" sz="quarter" idx="12"/>
          </p:nvPr>
        </p:nvSpPr>
        <p:spPr>
          <a:xfrm>
            <a:off x="10514011" y="5883275"/>
            <a:ext cx="753545" cy="365125"/>
          </a:xfrm>
          <a:prstGeom prst="rect">
            <a:avLst/>
          </a:prstGeom>
        </p:spPr>
        <p:txBody>
          <a:bodyPr/>
          <a:lstStyle>
            <a:lvl1pPr>
              <a:defRPr>
                <a:effectLst/>
              </a:defRPr>
            </a:lvl1pPr>
          </a:lstStyle>
          <a:p>
            <a:fld id="{76EFD29E-67D5-421C-890F-2688AE982E84}" type="slidenum">
              <a:rPr lang="en-US" smtClean="0"/>
              <a:pPr/>
              <a:t>‹#›</a:t>
            </a:fld>
            <a:endParaRPr lang="en-US"/>
          </a:p>
        </p:txBody>
      </p:sp>
    </p:spTree>
    <p:extLst>
      <p:ext uri="{BB962C8B-B14F-4D97-AF65-F5344CB8AC3E}">
        <p14:creationId xmlns:p14="http://schemas.microsoft.com/office/powerpoint/2010/main" val="10722613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a:prstGeom prst="rect">
            <a:avLst/>
          </a:prstGeom>
        </p:spPr>
        <p:txBody>
          <a:bodyPr/>
          <a:lstStyle>
            <a:lvl1pPr>
              <a:defRPr>
                <a:effectLst/>
              </a:defRPr>
            </a:lvl1p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a:prstGeom prst="rect">
            <a:avLst/>
          </a:prstGeom>
        </p:spPr>
        <p:txBody>
          <a:bodyPr/>
          <a:lstStyle>
            <a:lvl1pPr>
              <a:defRPr>
                <a:effectLst/>
              </a:defRPr>
            </a:lvl1pPr>
            <a:lvl2pPr>
              <a:defRPr>
                <a:effectLst/>
              </a:defRPr>
            </a:lvl2pPr>
            <a:lvl3pPr>
              <a:defRPr>
                <a:effectLst/>
              </a:defRPr>
            </a:lvl3pPr>
            <a:lvl4pPr>
              <a:defRPr>
                <a:effectLst/>
              </a:defRPr>
            </a:lvl4pPr>
            <a:lvl5pPr>
              <a:defRPr>
                <a:effect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a:prstGeom prst="rect">
            <a:avLst/>
          </a:prstGeom>
        </p:spPr>
        <p:txBody>
          <a:bodyPr/>
          <a:lstStyle>
            <a:lvl1pPr>
              <a:defRPr>
                <a:effectLst/>
              </a:defRPr>
            </a:lvl1pPr>
            <a:lvl2pPr>
              <a:defRPr>
                <a:effectLst/>
              </a:defRPr>
            </a:lvl2pPr>
            <a:lvl3pPr>
              <a:defRPr>
                <a:effectLst/>
              </a:defRPr>
            </a:lvl3pPr>
            <a:lvl4pPr>
              <a:defRPr>
                <a:effectLst/>
              </a:defRPr>
            </a:lvl4pPr>
            <a:lvl5pPr>
              <a:defRPr>
                <a:effect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7678736" y="5883275"/>
            <a:ext cx="2743200" cy="365125"/>
          </a:xfrm>
          <a:prstGeom prst="rect">
            <a:avLst/>
          </a:prstGeom>
        </p:spPr>
        <p:txBody>
          <a:bodyPr/>
          <a:lstStyle>
            <a:lvl1pPr>
              <a:defRPr>
                <a:effectLst/>
              </a:defRPr>
            </a:lvl1pPr>
          </a:lstStyle>
          <a:p>
            <a:fld id="{8BDA6D67-8E0D-4D1E-ADEE-BB8CFD1EFC91}" type="datetimeFigureOut">
              <a:rPr lang="en-US" smtClean="0"/>
              <a:pPr/>
              <a:t>10/13/2021</a:t>
            </a:fld>
            <a:endParaRPr lang="en-US"/>
          </a:p>
        </p:txBody>
      </p:sp>
      <p:sp>
        <p:nvSpPr>
          <p:cNvPr id="6" name="Footer Placeholder 5"/>
          <p:cNvSpPr>
            <a:spLocks noGrp="1"/>
          </p:cNvSpPr>
          <p:nvPr>
            <p:ph type="ftr" sz="quarter" idx="11"/>
          </p:nvPr>
        </p:nvSpPr>
        <p:spPr>
          <a:xfrm>
            <a:off x="913794" y="5883275"/>
            <a:ext cx="6672865" cy="365125"/>
          </a:xfrm>
          <a:prstGeom prst="rect">
            <a:avLst/>
          </a:prstGeom>
        </p:spPr>
        <p:txBody>
          <a:bodyPr/>
          <a:lstStyle>
            <a:lvl1pPr>
              <a:defRPr>
                <a:effectLst/>
              </a:defRPr>
            </a:lvl1pPr>
          </a:lstStyle>
          <a:p>
            <a:endParaRPr lang="en-US"/>
          </a:p>
        </p:txBody>
      </p:sp>
      <p:sp>
        <p:nvSpPr>
          <p:cNvPr id="7" name="Slide Number Placeholder 6"/>
          <p:cNvSpPr>
            <a:spLocks noGrp="1"/>
          </p:cNvSpPr>
          <p:nvPr>
            <p:ph type="sldNum" sz="quarter" idx="12"/>
          </p:nvPr>
        </p:nvSpPr>
        <p:spPr>
          <a:xfrm>
            <a:off x="10514011" y="5883275"/>
            <a:ext cx="753545" cy="365125"/>
          </a:xfrm>
          <a:prstGeom prst="rect">
            <a:avLst/>
          </a:prstGeom>
        </p:spPr>
        <p:txBody>
          <a:bodyPr/>
          <a:lstStyle>
            <a:lvl1pPr>
              <a:defRPr>
                <a:effectLst/>
              </a:defRPr>
            </a:lvl1pPr>
          </a:lstStyle>
          <a:p>
            <a:fld id="{76EFD29E-67D5-421C-890F-2688AE982E84}" type="slidenum">
              <a:rPr lang="en-US" smtClean="0"/>
              <a:pPr/>
              <a:t>‹#›</a:t>
            </a:fld>
            <a:endParaRPr lang="en-US"/>
          </a:p>
        </p:txBody>
      </p:sp>
    </p:spTree>
    <p:extLst>
      <p:ext uri="{BB962C8B-B14F-4D97-AF65-F5344CB8AC3E}">
        <p14:creationId xmlns:p14="http://schemas.microsoft.com/office/powerpoint/2010/main" val="1701999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a:prstGeom prst="rect">
            <a:avLst/>
          </a:prstGeom>
        </p:spPr>
        <p:txBody>
          <a:bodyPr/>
          <a:lstStyle>
            <a:lvl1pPr>
              <a:defRPr>
                <a:effectLst/>
              </a:defRPr>
            </a:lvl1p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a:prstGeom prst="rect">
            <a:avLst/>
          </a:prstGeom>
        </p:spPr>
        <p:txBody>
          <a:bodyPr anchor="b"/>
          <a:lstStyle>
            <a:lvl1pPr marL="0" indent="0">
              <a:lnSpc>
                <a:spcPct val="100000"/>
              </a:lnSpc>
              <a:buNone/>
              <a:defRPr sz="2400" b="1">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913795" y="2912232"/>
            <a:ext cx="5107208" cy="2878968"/>
          </a:xfrm>
          <a:prstGeom prst="rect">
            <a:avLst/>
          </a:prstGeom>
        </p:spPr>
        <p:txBody>
          <a:bodyPr/>
          <a:lstStyle>
            <a:lvl1pPr>
              <a:defRPr>
                <a:effectLst/>
              </a:defRPr>
            </a:lvl1pPr>
            <a:lvl2pPr>
              <a:defRPr>
                <a:effectLst/>
              </a:defRPr>
            </a:lvl2pPr>
            <a:lvl3pPr>
              <a:defRPr>
                <a:effectLst/>
              </a:defRPr>
            </a:lvl3pPr>
            <a:lvl4pPr>
              <a:defRPr>
                <a:effectLst/>
              </a:defRPr>
            </a:lvl4pPr>
            <a:lvl5pPr>
              <a:defRPr>
                <a:effect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a:prstGeom prst="rect">
            <a:avLst/>
          </a:prstGeom>
        </p:spPr>
        <p:txBody>
          <a:bodyPr anchor="b"/>
          <a:lstStyle>
            <a:lvl1pPr marL="0" indent="0">
              <a:lnSpc>
                <a:spcPct val="100000"/>
              </a:lnSpc>
              <a:buNone/>
              <a:defRPr sz="2400" b="1">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912232"/>
            <a:ext cx="5095357" cy="2878968"/>
          </a:xfrm>
          <a:prstGeom prst="rect">
            <a:avLst/>
          </a:prstGeom>
        </p:spPr>
        <p:txBody>
          <a:bodyPr/>
          <a:lstStyle>
            <a:lvl1pPr>
              <a:defRPr>
                <a:effectLst/>
              </a:defRPr>
            </a:lvl1pPr>
            <a:lvl2pPr>
              <a:defRPr>
                <a:effectLst/>
              </a:defRPr>
            </a:lvl2pPr>
            <a:lvl3pPr>
              <a:defRPr>
                <a:effectLst/>
              </a:defRPr>
            </a:lvl3pPr>
            <a:lvl4pPr>
              <a:defRPr>
                <a:effectLst/>
              </a:defRPr>
            </a:lvl4pPr>
            <a:lvl5pPr>
              <a:defRPr>
                <a:effect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7678736" y="5883275"/>
            <a:ext cx="2743200" cy="365125"/>
          </a:xfrm>
          <a:prstGeom prst="rect">
            <a:avLst/>
          </a:prstGeom>
        </p:spPr>
        <p:txBody>
          <a:bodyPr/>
          <a:lstStyle>
            <a:lvl1pPr>
              <a:defRPr>
                <a:effectLst/>
              </a:defRPr>
            </a:lvl1pPr>
          </a:lstStyle>
          <a:p>
            <a:fld id="{8BDA6D67-8E0D-4D1E-ADEE-BB8CFD1EFC91}" type="datetimeFigureOut">
              <a:rPr lang="en-US" smtClean="0"/>
              <a:pPr/>
              <a:t>10/13/2021</a:t>
            </a:fld>
            <a:endParaRPr lang="en-US"/>
          </a:p>
        </p:txBody>
      </p:sp>
      <p:sp>
        <p:nvSpPr>
          <p:cNvPr id="8" name="Footer Placeholder 7"/>
          <p:cNvSpPr>
            <a:spLocks noGrp="1"/>
          </p:cNvSpPr>
          <p:nvPr>
            <p:ph type="ftr" sz="quarter" idx="11"/>
          </p:nvPr>
        </p:nvSpPr>
        <p:spPr>
          <a:xfrm>
            <a:off x="913794" y="5883275"/>
            <a:ext cx="6672865" cy="365125"/>
          </a:xfrm>
          <a:prstGeom prst="rect">
            <a:avLst/>
          </a:prstGeom>
        </p:spPr>
        <p:txBody>
          <a:bodyPr/>
          <a:lstStyle>
            <a:lvl1pPr>
              <a:defRPr>
                <a:effectLst/>
              </a:defRPr>
            </a:lvl1pPr>
          </a:lstStyle>
          <a:p>
            <a:endParaRPr lang="en-US"/>
          </a:p>
        </p:txBody>
      </p:sp>
      <p:sp>
        <p:nvSpPr>
          <p:cNvPr id="9" name="Slide Number Placeholder 8"/>
          <p:cNvSpPr>
            <a:spLocks noGrp="1"/>
          </p:cNvSpPr>
          <p:nvPr>
            <p:ph type="sldNum" sz="quarter" idx="12"/>
          </p:nvPr>
        </p:nvSpPr>
        <p:spPr>
          <a:xfrm>
            <a:off x="10514011" y="5883275"/>
            <a:ext cx="753545" cy="365125"/>
          </a:xfrm>
          <a:prstGeom prst="rect">
            <a:avLst/>
          </a:prstGeom>
        </p:spPr>
        <p:txBody>
          <a:bodyPr/>
          <a:lstStyle>
            <a:lvl1pPr>
              <a:defRPr>
                <a:effectLst/>
              </a:defRPr>
            </a:lvl1pPr>
          </a:lstStyle>
          <a:p>
            <a:fld id="{76EFD29E-67D5-421C-890F-2688AE982E84}" type="slidenum">
              <a:rPr lang="en-US" smtClean="0"/>
              <a:pPr/>
              <a:t>‹#›</a:t>
            </a:fld>
            <a:endParaRPr lang="en-US"/>
          </a:p>
        </p:txBody>
      </p:sp>
    </p:spTree>
    <p:extLst>
      <p:ext uri="{BB962C8B-B14F-4D97-AF65-F5344CB8AC3E}">
        <p14:creationId xmlns:p14="http://schemas.microsoft.com/office/powerpoint/2010/main" val="28546542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a:prstGeom prst="rect">
            <a:avLst/>
          </a:prstGeom>
          <a:effectLst/>
        </p:spPr>
        <p:txBody>
          <a:bodyPr/>
          <a:lstStyle>
            <a:lvl1pPr>
              <a:defRPr>
                <a:effectLst/>
              </a:defRPr>
            </a:lvl1pPr>
          </a:lstStyle>
          <a:p>
            <a:r>
              <a:rPr lang="en-US"/>
              <a:t>Click to edit Master title style</a:t>
            </a:r>
            <a:endParaRPr lang="en-US" dirty="0"/>
          </a:p>
        </p:txBody>
      </p:sp>
      <p:sp>
        <p:nvSpPr>
          <p:cNvPr id="3" name="Date Placeholder 2"/>
          <p:cNvSpPr>
            <a:spLocks noGrp="1"/>
          </p:cNvSpPr>
          <p:nvPr>
            <p:ph type="dt" sz="half" idx="10"/>
          </p:nvPr>
        </p:nvSpPr>
        <p:spPr>
          <a:xfrm>
            <a:off x="7678736" y="5883275"/>
            <a:ext cx="2743200" cy="365125"/>
          </a:xfrm>
          <a:prstGeom prst="rect">
            <a:avLst/>
          </a:prstGeom>
          <a:effectLst/>
        </p:spPr>
        <p:txBody>
          <a:bodyPr/>
          <a:lstStyle>
            <a:lvl1pPr>
              <a:defRPr>
                <a:effectLst/>
              </a:defRPr>
            </a:lvl1pPr>
          </a:lstStyle>
          <a:p>
            <a:fld id="{8BDA6D67-8E0D-4D1E-ADEE-BB8CFD1EFC91}" type="datetimeFigureOut">
              <a:rPr lang="en-US" smtClean="0"/>
              <a:pPr/>
              <a:t>10/13/2021</a:t>
            </a:fld>
            <a:endParaRPr lang="en-US"/>
          </a:p>
        </p:txBody>
      </p:sp>
      <p:sp>
        <p:nvSpPr>
          <p:cNvPr id="4" name="Footer Placeholder 3"/>
          <p:cNvSpPr>
            <a:spLocks noGrp="1"/>
          </p:cNvSpPr>
          <p:nvPr>
            <p:ph type="ftr" sz="quarter" idx="11"/>
          </p:nvPr>
        </p:nvSpPr>
        <p:spPr>
          <a:xfrm>
            <a:off x="913794" y="5883275"/>
            <a:ext cx="6672865" cy="365125"/>
          </a:xfrm>
          <a:prstGeom prst="rect">
            <a:avLst/>
          </a:prstGeom>
          <a:effectLst/>
        </p:spPr>
        <p:txBody>
          <a:bodyPr/>
          <a:lstStyle>
            <a:lvl1pPr>
              <a:defRPr>
                <a:effectLst/>
              </a:defRPr>
            </a:lvl1pPr>
          </a:lstStyle>
          <a:p>
            <a:endParaRPr lang="en-US"/>
          </a:p>
        </p:txBody>
      </p:sp>
      <p:sp>
        <p:nvSpPr>
          <p:cNvPr id="5" name="Slide Number Placeholder 4"/>
          <p:cNvSpPr>
            <a:spLocks noGrp="1"/>
          </p:cNvSpPr>
          <p:nvPr>
            <p:ph type="sldNum" sz="quarter" idx="12"/>
          </p:nvPr>
        </p:nvSpPr>
        <p:spPr>
          <a:xfrm>
            <a:off x="10514011" y="5883275"/>
            <a:ext cx="753545" cy="365125"/>
          </a:xfrm>
          <a:prstGeom prst="rect">
            <a:avLst/>
          </a:prstGeom>
          <a:effectLst/>
        </p:spPr>
        <p:txBody>
          <a:bodyPr/>
          <a:lstStyle>
            <a:lvl1pPr>
              <a:defRPr>
                <a:effectLst/>
              </a:defRPr>
            </a:lvl1pPr>
          </a:lstStyle>
          <a:p>
            <a:fld id="{76EFD29E-67D5-421C-890F-2688AE982E84}" type="slidenum">
              <a:rPr lang="en-US" smtClean="0"/>
              <a:pPr/>
              <a:t>‹#›</a:t>
            </a:fld>
            <a:endParaRPr lang="en-US"/>
          </a:p>
        </p:txBody>
      </p:sp>
    </p:spTree>
    <p:extLst>
      <p:ext uri="{BB962C8B-B14F-4D97-AF65-F5344CB8AC3E}">
        <p14:creationId xmlns:p14="http://schemas.microsoft.com/office/powerpoint/2010/main" val="2499996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678736" y="5883275"/>
            <a:ext cx="2743200" cy="365125"/>
          </a:xfrm>
          <a:prstGeom prst="rect">
            <a:avLst/>
          </a:prstGeom>
        </p:spPr>
        <p:txBody>
          <a:bodyPr/>
          <a:lstStyle/>
          <a:p>
            <a:fld id="{8BDA6D67-8E0D-4D1E-ADEE-BB8CFD1EFC91}" type="datetimeFigureOut">
              <a:rPr lang="en-US" smtClean="0"/>
              <a:t>10/13/2021</a:t>
            </a:fld>
            <a:endParaRPr lang="en-US"/>
          </a:p>
        </p:txBody>
      </p:sp>
      <p:sp>
        <p:nvSpPr>
          <p:cNvPr id="3" name="Footer Placeholder 2"/>
          <p:cNvSpPr>
            <a:spLocks noGrp="1"/>
          </p:cNvSpPr>
          <p:nvPr>
            <p:ph type="ftr" sz="quarter" idx="11"/>
          </p:nvPr>
        </p:nvSpPr>
        <p:spPr>
          <a:xfrm>
            <a:off x="913794" y="5883275"/>
            <a:ext cx="6672865"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10514011" y="5883275"/>
            <a:ext cx="753545" cy="365125"/>
          </a:xfrm>
          <a:prstGeom prst="rect">
            <a:avLst/>
          </a:prstGeom>
        </p:spPr>
        <p:txBody>
          <a:bodyPr/>
          <a:lstStyle/>
          <a:p>
            <a:fld id="{76EFD29E-67D5-421C-890F-2688AE982E84}" type="slidenum">
              <a:rPr lang="en-US" smtClean="0"/>
              <a:t>‹#›</a:t>
            </a:fld>
            <a:endParaRPr lang="en-US"/>
          </a:p>
        </p:txBody>
      </p:sp>
    </p:spTree>
    <p:extLst>
      <p:ext uri="{BB962C8B-B14F-4D97-AF65-F5344CB8AC3E}">
        <p14:creationId xmlns:p14="http://schemas.microsoft.com/office/powerpoint/2010/main" val="160921020"/>
      </p:ext>
    </p:extLst>
  </p:cSld>
  <p:clrMapOvr>
    <a:masterClrMapping/>
  </p:clrMapOvr>
  <p:extLst mod="1">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a:prstGeom prst="rect">
            <a:avLst/>
          </a:prstGeom>
        </p:spPr>
        <p:txBody>
          <a:bodyPr anchor="b">
            <a:normAutofit/>
          </a:bodyPr>
          <a:lstStyle>
            <a:lvl1pPr>
              <a:defRPr sz="2800">
                <a:effectLst/>
              </a:defRPr>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a:prstGeom prst="rect">
            <a:avLst/>
          </a:prstGeom>
        </p:spPr>
        <p:txBody>
          <a:bodyPr anchor="ctr"/>
          <a:lstStyle>
            <a:lvl1pPr>
              <a:defRPr>
                <a:effectLst/>
              </a:defRPr>
            </a:lvl1pPr>
            <a:lvl2pPr>
              <a:defRPr>
                <a:effectLst/>
              </a:defRPr>
            </a:lvl2pPr>
            <a:lvl3pPr>
              <a:defRPr>
                <a:effectLst/>
              </a:defRPr>
            </a:lvl3pPr>
            <a:lvl4pPr>
              <a:defRPr>
                <a:effectLst/>
              </a:defRPr>
            </a:lvl4pPr>
            <a:lvl5pPr>
              <a:defRPr>
                <a:effect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a:prstGeom prst="rect">
            <a:avLst/>
          </a:prstGeom>
        </p:spPr>
        <p:txBody>
          <a:bodyPr/>
          <a:lstStyle>
            <a:lvl1pPr marL="0" indent="0" algn="ctr">
              <a:buNone/>
              <a:defRPr sz="1600">
                <a:effectLs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678736" y="5883275"/>
            <a:ext cx="2743200" cy="365125"/>
          </a:xfrm>
          <a:prstGeom prst="rect">
            <a:avLst/>
          </a:prstGeom>
        </p:spPr>
        <p:txBody>
          <a:bodyPr/>
          <a:lstStyle>
            <a:lvl1pPr>
              <a:defRPr>
                <a:effectLst/>
              </a:defRPr>
            </a:lvl1pPr>
          </a:lstStyle>
          <a:p>
            <a:fld id="{8BDA6D67-8E0D-4D1E-ADEE-BB8CFD1EFC91}" type="datetimeFigureOut">
              <a:rPr lang="en-US" smtClean="0"/>
              <a:pPr/>
              <a:t>10/13/2021</a:t>
            </a:fld>
            <a:endParaRPr lang="en-US"/>
          </a:p>
        </p:txBody>
      </p:sp>
      <p:sp>
        <p:nvSpPr>
          <p:cNvPr id="6" name="Footer Placeholder 5"/>
          <p:cNvSpPr>
            <a:spLocks noGrp="1"/>
          </p:cNvSpPr>
          <p:nvPr>
            <p:ph type="ftr" sz="quarter" idx="11"/>
          </p:nvPr>
        </p:nvSpPr>
        <p:spPr>
          <a:xfrm>
            <a:off x="913794" y="5883275"/>
            <a:ext cx="6672865" cy="365125"/>
          </a:xfrm>
          <a:prstGeom prst="rect">
            <a:avLst/>
          </a:prstGeom>
        </p:spPr>
        <p:txBody>
          <a:bodyPr/>
          <a:lstStyle>
            <a:lvl1pPr>
              <a:defRPr>
                <a:effectLst/>
              </a:defRPr>
            </a:lvl1pPr>
          </a:lstStyle>
          <a:p>
            <a:endParaRPr lang="en-US"/>
          </a:p>
        </p:txBody>
      </p:sp>
      <p:sp>
        <p:nvSpPr>
          <p:cNvPr id="7" name="Slide Number Placeholder 6"/>
          <p:cNvSpPr>
            <a:spLocks noGrp="1"/>
          </p:cNvSpPr>
          <p:nvPr>
            <p:ph type="sldNum" sz="quarter" idx="12"/>
          </p:nvPr>
        </p:nvSpPr>
        <p:spPr>
          <a:xfrm>
            <a:off x="10514011" y="5883275"/>
            <a:ext cx="753545" cy="365125"/>
          </a:xfrm>
          <a:prstGeom prst="rect">
            <a:avLst/>
          </a:prstGeom>
        </p:spPr>
        <p:txBody>
          <a:bodyPr/>
          <a:lstStyle>
            <a:lvl1pPr>
              <a:defRPr>
                <a:effectLst/>
              </a:defRPr>
            </a:lvl1pPr>
          </a:lstStyle>
          <a:p>
            <a:fld id="{76EFD29E-67D5-421C-890F-2688AE982E84}" type="slidenum">
              <a:rPr lang="en-US" smtClean="0"/>
              <a:pPr/>
              <a:t>‹#›</a:t>
            </a:fld>
            <a:endParaRPr lang="en-US"/>
          </a:p>
        </p:txBody>
      </p:sp>
    </p:spTree>
    <p:extLst>
      <p:ext uri="{BB962C8B-B14F-4D97-AF65-F5344CB8AC3E}">
        <p14:creationId xmlns:p14="http://schemas.microsoft.com/office/powerpoint/2010/main" val="1556948179"/>
      </p:ext>
    </p:extLst>
  </p:cSld>
  <p:clrMapOvr>
    <a:masterClrMapping/>
  </p:clrMapOvr>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a:prstGeom prst="rect">
            <a:avLst/>
          </a:prstGeom>
        </p:spPr>
        <p:txBody>
          <a:bodyPr anchor="b">
            <a:normAutofit/>
          </a:bodyPr>
          <a:lstStyle>
            <a:lvl1pPr>
              <a:defRPr sz="3200">
                <a:effectLst/>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prstGeom prst="rect">
            <a:avLst/>
          </a:prstGeom>
          <a:noFill/>
          <a:ln w="190500" cap="sq">
            <a:solidFill>
              <a:srgbClr val="FFFFFF"/>
            </a:solidFill>
            <a:miter lim="800000"/>
          </a:ln>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effectLs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a:prstGeom prst="rect">
            <a:avLst/>
          </a:prstGeom>
        </p:spPr>
        <p:txBody>
          <a:bodyPr>
            <a:normAutofit/>
          </a:bodyPr>
          <a:lstStyle>
            <a:lvl1pPr marL="0" indent="0" algn="ctr">
              <a:buNone/>
              <a:defRPr sz="1800">
                <a:effectLs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678736" y="5883275"/>
            <a:ext cx="2743200" cy="365125"/>
          </a:xfrm>
          <a:prstGeom prst="rect">
            <a:avLst/>
          </a:prstGeom>
        </p:spPr>
        <p:txBody>
          <a:bodyPr/>
          <a:lstStyle>
            <a:lvl1pPr>
              <a:defRPr>
                <a:effectLst/>
              </a:defRPr>
            </a:lvl1pPr>
          </a:lstStyle>
          <a:p>
            <a:fld id="{8BDA6D67-8E0D-4D1E-ADEE-BB8CFD1EFC91}" type="datetimeFigureOut">
              <a:rPr lang="en-US" smtClean="0"/>
              <a:pPr/>
              <a:t>10/13/2021</a:t>
            </a:fld>
            <a:endParaRPr lang="en-US"/>
          </a:p>
        </p:txBody>
      </p:sp>
      <p:sp>
        <p:nvSpPr>
          <p:cNvPr id="6" name="Footer Placeholder 5"/>
          <p:cNvSpPr>
            <a:spLocks noGrp="1"/>
          </p:cNvSpPr>
          <p:nvPr>
            <p:ph type="ftr" sz="quarter" idx="11"/>
          </p:nvPr>
        </p:nvSpPr>
        <p:spPr>
          <a:xfrm>
            <a:off x="913794" y="5883275"/>
            <a:ext cx="6672865" cy="365125"/>
          </a:xfrm>
          <a:prstGeom prst="rect">
            <a:avLst/>
          </a:prstGeom>
        </p:spPr>
        <p:txBody>
          <a:bodyPr/>
          <a:lstStyle>
            <a:lvl1pPr>
              <a:defRPr>
                <a:effectLst/>
              </a:defRPr>
            </a:lvl1pPr>
          </a:lstStyle>
          <a:p>
            <a:endParaRPr lang="en-US"/>
          </a:p>
        </p:txBody>
      </p:sp>
      <p:sp>
        <p:nvSpPr>
          <p:cNvPr id="7" name="Slide Number Placeholder 6"/>
          <p:cNvSpPr>
            <a:spLocks noGrp="1"/>
          </p:cNvSpPr>
          <p:nvPr>
            <p:ph type="sldNum" sz="quarter" idx="12"/>
          </p:nvPr>
        </p:nvSpPr>
        <p:spPr>
          <a:xfrm>
            <a:off x="10514011" y="5883275"/>
            <a:ext cx="753545" cy="365125"/>
          </a:xfrm>
          <a:prstGeom prst="rect">
            <a:avLst/>
          </a:prstGeom>
        </p:spPr>
        <p:txBody>
          <a:bodyPr/>
          <a:lstStyle>
            <a:lvl1pPr>
              <a:defRPr>
                <a:effectLst/>
              </a:defRPr>
            </a:lvl1pPr>
          </a:lstStyle>
          <a:p>
            <a:fld id="{76EFD29E-67D5-421C-890F-2688AE982E84}" type="slidenum">
              <a:rPr lang="en-US" smtClean="0"/>
              <a:pPr/>
              <a:t>‹#›</a:t>
            </a:fld>
            <a:endParaRPr lang="en-US"/>
          </a:p>
        </p:txBody>
      </p:sp>
    </p:spTree>
    <p:extLst>
      <p:ext uri="{BB962C8B-B14F-4D97-AF65-F5344CB8AC3E}">
        <p14:creationId xmlns:p14="http://schemas.microsoft.com/office/powerpoint/2010/main" val="4286330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0" y="6378"/>
            <a:ext cx="12191999" cy="6859714"/>
          </a:xfrm>
          <a:prstGeom prst="rect">
            <a:avLst/>
          </a:prstGeom>
        </p:spPr>
      </p:pic>
      <p:pic>
        <p:nvPicPr>
          <p:cNvPr id="11" name="Picture 10"/>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304800" y="5839404"/>
            <a:ext cx="1130300" cy="751895"/>
          </a:xfrm>
          <a:prstGeom prst="rect">
            <a:avLst/>
          </a:prstGeom>
        </p:spPr>
      </p:pic>
    </p:spTree>
    <p:extLst>
      <p:ext uri="{BB962C8B-B14F-4D97-AF65-F5344CB8AC3E}">
        <p14:creationId xmlns:p14="http://schemas.microsoft.com/office/powerpoint/2010/main" val="112278283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1400" y="736979"/>
            <a:ext cx="8256895" cy="2800767"/>
          </a:xfrm>
          <a:prstGeom prst="rect">
            <a:avLst/>
          </a:prstGeom>
          <a:noFill/>
        </p:spPr>
        <p:txBody>
          <a:bodyPr wrap="square" rtlCol="0">
            <a:spAutoFit/>
          </a:bodyPr>
          <a:lstStyle/>
          <a:p>
            <a:pPr algn="ctr"/>
            <a:r>
              <a:rPr lang="en-US" sz="4400" b="1" dirty="0" smtClean="0">
                <a:solidFill>
                  <a:srgbClr val="002060"/>
                </a:solidFill>
              </a:rPr>
              <a:t>Community-Engaged Research Institute 2021</a:t>
            </a:r>
          </a:p>
          <a:p>
            <a:pPr algn="ctr"/>
            <a:endParaRPr lang="en-US" sz="4400" b="1" dirty="0">
              <a:solidFill>
                <a:srgbClr val="002060"/>
              </a:solidFill>
            </a:endParaRPr>
          </a:p>
          <a:p>
            <a:pPr algn="ctr"/>
            <a:r>
              <a:rPr lang="en-US" sz="4400" b="1" i="1" dirty="0" smtClean="0">
                <a:solidFill>
                  <a:srgbClr val="002060"/>
                </a:solidFill>
              </a:rPr>
              <a:t>What is Community Engagement?</a:t>
            </a:r>
            <a:endParaRPr lang="en-US" sz="4400" b="1" i="1" dirty="0">
              <a:solidFill>
                <a:srgbClr val="002060"/>
              </a:solidFill>
            </a:endParaRPr>
          </a:p>
        </p:txBody>
      </p:sp>
      <p:sp>
        <p:nvSpPr>
          <p:cNvPr id="3" name="TextBox 2"/>
          <p:cNvSpPr txBox="1"/>
          <p:nvPr/>
        </p:nvSpPr>
        <p:spPr>
          <a:xfrm>
            <a:off x="2429301" y="4217158"/>
            <a:ext cx="6820466" cy="2246769"/>
          </a:xfrm>
          <a:prstGeom prst="rect">
            <a:avLst/>
          </a:prstGeom>
          <a:noFill/>
        </p:spPr>
        <p:txBody>
          <a:bodyPr wrap="square" rtlCol="0">
            <a:spAutoFit/>
          </a:bodyPr>
          <a:lstStyle/>
          <a:p>
            <a:pPr algn="ctr"/>
            <a:r>
              <a:rPr lang="en-US" sz="2000" dirty="0" smtClean="0"/>
              <a:t>Keyonna King</a:t>
            </a:r>
          </a:p>
          <a:p>
            <a:pPr algn="ctr"/>
            <a:r>
              <a:rPr lang="en-US" sz="2000" dirty="0" smtClean="0"/>
              <a:t>Co-Director, Community Engagement &amp; Outreach Core</a:t>
            </a:r>
          </a:p>
          <a:p>
            <a:pPr algn="ctr"/>
            <a:r>
              <a:rPr lang="en-US" sz="2000" dirty="0" smtClean="0"/>
              <a:t>Great Plains IDeA-CTR</a:t>
            </a:r>
          </a:p>
          <a:p>
            <a:pPr algn="ctr"/>
            <a:endParaRPr lang="en-US" sz="2000" dirty="0"/>
          </a:p>
          <a:p>
            <a:pPr algn="ctr"/>
            <a:r>
              <a:rPr lang="en-US" sz="2000" dirty="0" smtClean="0"/>
              <a:t>Assistant Professor, Center for Reducing Health Disparities</a:t>
            </a:r>
          </a:p>
          <a:p>
            <a:pPr algn="ctr"/>
            <a:r>
              <a:rPr lang="en-US" sz="2000" dirty="0" smtClean="0"/>
              <a:t>Department of Health Promotion</a:t>
            </a:r>
          </a:p>
          <a:p>
            <a:pPr algn="ctr"/>
            <a:r>
              <a:rPr lang="en-US" sz="2000" dirty="0" smtClean="0"/>
              <a:t>College of Public Health</a:t>
            </a:r>
          </a:p>
        </p:txBody>
      </p:sp>
      <p:pic>
        <p:nvPicPr>
          <p:cNvPr id="4" name="Picture 3" descr="Speeding Light: Thinking Cap: A-to-Z Challenge [23 April 20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08295" y="705338"/>
            <a:ext cx="2445564" cy="2832408"/>
          </a:xfrm>
          <a:prstGeom prst="rect">
            <a:avLst/>
          </a:prstGeom>
        </p:spPr>
      </p:pic>
    </p:spTree>
    <p:extLst>
      <p:ext uri="{BB962C8B-B14F-4D97-AF65-F5344CB8AC3E}">
        <p14:creationId xmlns:p14="http://schemas.microsoft.com/office/powerpoint/2010/main" val="7789861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8909" y="585150"/>
            <a:ext cx="5364175" cy="846662"/>
          </a:xfrm>
        </p:spPr>
        <p:txBody>
          <a:bodyPr/>
          <a:lstStyle/>
          <a:p>
            <a:r>
              <a:rPr lang="en-US" sz="5400" dirty="0" smtClean="0">
                <a:solidFill>
                  <a:srgbClr val="002060"/>
                </a:solidFill>
              </a:rPr>
              <a:t>consult</a:t>
            </a:r>
            <a:endParaRPr lang="en-US" sz="5400" dirty="0">
              <a:solidFill>
                <a:srgbClr val="002060"/>
              </a:solidFill>
            </a:endParaRPr>
          </a:p>
        </p:txBody>
      </p:sp>
      <p:sp>
        <p:nvSpPr>
          <p:cNvPr id="3" name="Content Placeholder 2"/>
          <p:cNvSpPr>
            <a:spLocks noGrp="1"/>
          </p:cNvSpPr>
          <p:nvPr>
            <p:ph idx="1"/>
          </p:nvPr>
        </p:nvSpPr>
        <p:spPr>
          <a:xfrm>
            <a:off x="913795" y="1826777"/>
            <a:ext cx="10353762" cy="3725839"/>
          </a:xfrm>
        </p:spPr>
        <p:txBody>
          <a:bodyPr/>
          <a:lstStyle/>
          <a:p>
            <a:r>
              <a:rPr lang="en-US" sz="2200" b="1" dirty="0" smtClean="0"/>
              <a:t>Purpose: </a:t>
            </a:r>
            <a:r>
              <a:rPr lang="en-US" sz="2200" dirty="0" smtClean="0"/>
              <a:t>Pilot study </a:t>
            </a:r>
            <a:r>
              <a:rPr lang="en-US" sz="2200" dirty="0"/>
              <a:t>to describe the </a:t>
            </a:r>
            <a:r>
              <a:rPr lang="en-US" sz="2200" dirty="0" smtClean="0"/>
              <a:t>contexts </a:t>
            </a:r>
            <a:r>
              <a:rPr lang="en-US" sz="2200" dirty="0"/>
              <a:t>in which a </a:t>
            </a:r>
            <a:r>
              <a:rPr lang="en-US" sz="2200" dirty="0" smtClean="0"/>
              <a:t>new </a:t>
            </a:r>
            <a:r>
              <a:rPr lang="en-US" sz="2200" dirty="0"/>
              <a:t>return-to-work (RTW)</a:t>
            </a:r>
            <a:r>
              <a:rPr lang="en-US" sz="2200" dirty="0" smtClean="0"/>
              <a:t> </a:t>
            </a:r>
            <a:r>
              <a:rPr lang="en-US" sz="2200" dirty="0"/>
              <a:t>intervention is to be </a:t>
            </a:r>
            <a:r>
              <a:rPr lang="en-US" sz="2200" dirty="0" smtClean="0"/>
              <a:t>implemented for breast cancer survivors. </a:t>
            </a:r>
            <a:r>
              <a:rPr lang="en-US" sz="2200" dirty="0"/>
              <a:t>This pilot study is the first of three steps in intervention development planning.</a:t>
            </a:r>
          </a:p>
          <a:p>
            <a:r>
              <a:rPr lang="en-US" sz="2200" b="1" dirty="0"/>
              <a:t>Method: </a:t>
            </a:r>
            <a:r>
              <a:rPr lang="en-US" sz="2200" dirty="0"/>
              <a:t>In-depth semi-structured interviews (n=6) were carried out with </a:t>
            </a:r>
            <a:r>
              <a:rPr lang="en-US" sz="2200" u="sng" dirty="0"/>
              <a:t>stakeholders selected for their knowledgeable perspective of various settings, such as hospitals, primary care, employers, and community-based organizations</a:t>
            </a:r>
            <a:r>
              <a:rPr lang="en-US" sz="2200" dirty="0"/>
              <a:t>. Interviews focused on </a:t>
            </a:r>
            <a:r>
              <a:rPr lang="en-US" sz="2200" u="sng" dirty="0"/>
              <a:t>participants' perceptions of key contextual facilitators and barriers</a:t>
            </a:r>
            <a:r>
              <a:rPr lang="en-US" sz="2200" dirty="0"/>
              <a:t> to consider for the deployment of </a:t>
            </a:r>
            <a:r>
              <a:rPr lang="en-US" sz="2200" dirty="0" smtClean="0"/>
              <a:t>a RTW </a:t>
            </a:r>
            <a:r>
              <a:rPr lang="en-US" sz="2200" dirty="0"/>
              <a:t>intervention in a primary care setting. </a:t>
            </a:r>
            <a:endParaRPr lang="en-US" sz="2200" dirty="0" smtClean="0"/>
          </a:p>
        </p:txBody>
      </p:sp>
      <p:sp>
        <p:nvSpPr>
          <p:cNvPr id="5" name="TextBox 4"/>
          <p:cNvSpPr txBox="1"/>
          <p:nvPr/>
        </p:nvSpPr>
        <p:spPr>
          <a:xfrm>
            <a:off x="1487606" y="5866553"/>
            <a:ext cx="8570794" cy="738664"/>
          </a:xfrm>
          <a:prstGeom prst="rect">
            <a:avLst/>
          </a:prstGeom>
          <a:noFill/>
        </p:spPr>
        <p:txBody>
          <a:bodyPr wrap="square" rtlCol="0">
            <a:spAutoFit/>
          </a:bodyPr>
          <a:lstStyle/>
          <a:p>
            <a:r>
              <a:rPr lang="en-US" sz="1400" dirty="0" err="1"/>
              <a:t>Bilodeau</a:t>
            </a:r>
            <a:r>
              <a:rPr lang="en-US" sz="1400" dirty="0"/>
              <a:t> K, Tremblay D, Durand MJ. Exploration of the contexts surrounding the implementation of an intervention supporting return-to-work after breast cancer in a primary care setting: starting point for an intervention development. </a:t>
            </a:r>
            <a:r>
              <a:rPr lang="en-US" sz="1400" i="1" dirty="0"/>
              <a:t>J </a:t>
            </a:r>
            <a:r>
              <a:rPr lang="en-US" sz="1400" i="1" dirty="0" err="1"/>
              <a:t>Multidiscip</a:t>
            </a:r>
            <a:r>
              <a:rPr lang="en-US" sz="1400" i="1" dirty="0"/>
              <a:t> </a:t>
            </a:r>
            <a:r>
              <a:rPr lang="en-US" sz="1400" i="1" dirty="0" err="1"/>
              <a:t>Healthc</a:t>
            </a:r>
            <a:r>
              <a:rPr lang="en-US" sz="1400" dirty="0"/>
              <a:t>. 2018 Feb 1;11:75-83</a:t>
            </a:r>
            <a:r>
              <a:rPr lang="en-US" sz="1400" dirty="0" smtClean="0"/>
              <a:t>.</a:t>
            </a:r>
            <a:endParaRPr lang="en-US" sz="1400" dirty="0"/>
          </a:p>
        </p:txBody>
      </p:sp>
      <p:pic>
        <p:nvPicPr>
          <p:cNvPr id="6" name="Picture 5" descr="Breast cancer ribbon | Free SV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34624" y="190185"/>
            <a:ext cx="1636592" cy="1636592"/>
          </a:xfrm>
          <a:prstGeom prst="rect">
            <a:avLst/>
          </a:prstGeom>
        </p:spPr>
      </p:pic>
    </p:spTree>
    <p:extLst>
      <p:ext uri="{BB962C8B-B14F-4D97-AF65-F5344CB8AC3E}">
        <p14:creationId xmlns:p14="http://schemas.microsoft.com/office/powerpoint/2010/main" val="13657875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29803" y="382137"/>
            <a:ext cx="5773003" cy="1088923"/>
          </a:xfrm>
        </p:spPr>
        <p:txBody>
          <a:bodyPr/>
          <a:lstStyle/>
          <a:p>
            <a:r>
              <a:rPr lang="en-US" sz="5400" dirty="0" smtClean="0">
                <a:solidFill>
                  <a:srgbClr val="002060"/>
                </a:solidFill>
              </a:rPr>
              <a:t>involve</a:t>
            </a:r>
            <a:endParaRPr lang="en-US" sz="5400" dirty="0">
              <a:solidFill>
                <a:srgbClr val="002060"/>
              </a:solidFill>
            </a:endParaRPr>
          </a:p>
        </p:txBody>
      </p:sp>
      <p:sp>
        <p:nvSpPr>
          <p:cNvPr id="3" name="Content Placeholder 2"/>
          <p:cNvSpPr>
            <a:spLocks noGrp="1"/>
          </p:cNvSpPr>
          <p:nvPr>
            <p:ph idx="1"/>
          </p:nvPr>
        </p:nvSpPr>
        <p:spPr>
          <a:xfrm>
            <a:off x="1328721" y="1433015"/>
            <a:ext cx="10353762" cy="4085230"/>
          </a:xfrm>
        </p:spPr>
        <p:txBody>
          <a:bodyPr/>
          <a:lstStyle/>
          <a:p>
            <a:r>
              <a:rPr lang="en-US" b="1" dirty="0" smtClean="0"/>
              <a:t>Purpose: </a:t>
            </a:r>
            <a:r>
              <a:rPr lang="en-US" dirty="0" smtClean="0"/>
              <a:t>descriptive study </a:t>
            </a:r>
            <a:r>
              <a:rPr lang="en-US" dirty="0"/>
              <a:t>to examine the roles and relationships of evaluators with the tribal communities in which they work. </a:t>
            </a:r>
            <a:endParaRPr lang="en-US" dirty="0" smtClean="0"/>
          </a:p>
          <a:p>
            <a:r>
              <a:rPr lang="en-US" b="1" dirty="0" smtClean="0"/>
              <a:t>Methods: </a:t>
            </a:r>
            <a:r>
              <a:rPr lang="en-US" dirty="0" smtClean="0"/>
              <a:t>Describe </a:t>
            </a:r>
            <a:r>
              <a:rPr lang="en-US" dirty="0"/>
              <a:t>a participatory community research model with a strong capacity-building component as </a:t>
            </a:r>
            <a:r>
              <a:rPr lang="en-US" dirty="0" smtClean="0"/>
              <a:t>standard </a:t>
            </a:r>
            <a:r>
              <a:rPr lang="en-US" dirty="0"/>
              <a:t>for assessing </a:t>
            </a:r>
            <a:r>
              <a:rPr lang="en-US" dirty="0" smtClean="0"/>
              <a:t>partnerships between </a:t>
            </a:r>
            <a:r>
              <a:rPr lang="en-US" dirty="0"/>
              <a:t>evaluators, programs, tribes, and tribal organizations. </a:t>
            </a:r>
            <a:endParaRPr lang="en-US" dirty="0" smtClean="0"/>
          </a:p>
          <a:p>
            <a:pPr lvl="1"/>
            <a:r>
              <a:rPr lang="en-US" dirty="0" smtClean="0"/>
              <a:t>Serves </a:t>
            </a:r>
            <a:r>
              <a:rPr lang="en-US" dirty="0"/>
              <a:t>as a yardstick </a:t>
            </a:r>
            <a:r>
              <a:rPr lang="en-US" dirty="0" smtClean="0"/>
              <a:t>to examine </a:t>
            </a:r>
            <a:r>
              <a:rPr lang="en-US" dirty="0"/>
              <a:t>the success and challenges of program-evaluation partnerships. </a:t>
            </a:r>
            <a:endParaRPr lang="en-US" dirty="0" smtClean="0"/>
          </a:p>
          <a:p>
            <a:pPr lvl="1"/>
            <a:r>
              <a:rPr lang="en-US" dirty="0" smtClean="0"/>
              <a:t>Report on </a:t>
            </a:r>
            <a:r>
              <a:rPr lang="en-US" dirty="0"/>
              <a:t>a survey of tribal Maternal, Infant, and Early Childhood Home Visiting program </a:t>
            </a:r>
            <a:r>
              <a:rPr lang="en-US" dirty="0" smtClean="0"/>
              <a:t>leaders; </a:t>
            </a:r>
            <a:r>
              <a:rPr lang="en-US" dirty="0"/>
              <a:t>outline their impressions of successes and challenges related to program-evaluation partnerships. </a:t>
            </a:r>
            <a:endParaRPr lang="en-US" dirty="0" smtClean="0"/>
          </a:p>
          <a:p>
            <a:r>
              <a:rPr lang="en-US" b="1" dirty="0" smtClean="0"/>
              <a:t>Results: </a:t>
            </a:r>
            <a:r>
              <a:rPr lang="en-US" dirty="0" smtClean="0"/>
              <a:t>Survey </a:t>
            </a:r>
            <a:r>
              <a:rPr lang="en-US" dirty="0"/>
              <a:t>participants discussed </a:t>
            </a:r>
            <a:r>
              <a:rPr lang="en-US" dirty="0" smtClean="0"/>
              <a:t>importance </a:t>
            </a:r>
            <a:r>
              <a:rPr lang="en-US" dirty="0"/>
              <a:t>of working with evaluators who have deep investment in and understanding of the tribal community; respect for cultural relevance and honor for cultural </a:t>
            </a:r>
            <a:r>
              <a:rPr lang="en-US" dirty="0" smtClean="0"/>
              <a:t>ways, etc..</a:t>
            </a:r>
            <a:endParaRPr lang="en-US" dirty="0"/>
          </a:p>
        </p:txBody>
      </p:sp>
      <p:sp>
        <p:nvSpPr>
          <p:cNvPr id="4" name="TextBox 3"/>
          <p:cNvSpPr txBox="1"/>
          <p:nvPr/>
        </p:nvSpPr>
        <p:spPr>
          <a:xfrm>
            <a:off x="1555844" y="5877636"/>
            <a:ext cx="10126639" cy="523220"/>
          </a:xfrm>
          <a:prstGeom prst="rect">
            <a:avLst/>
          </a:prstGeom>
          <a:noFill/>
        </p:spPr>
        <p:txBody>
          <a:bodyPr wrap="square" rtlCol="0">
            <a:spAutoFit/>
          </a:bodyPr>
          <a:lstStyle/>
          <a:p>
            <a:r>
              <a:rPr lang="en-US" sz="1400" dirty="0" err="1"/>
              <a:t>Ayoub</a:t>
            </a:r>
            <a:r>
              <a:rPr lang="en-US" sz="1400" dirty="0"/>
              <a:t> CC, Geary E, </a:t>
            </a:r>
            <a:r>
              <a:rPr lang="en-US" sz="1400" dirty="0" err="1"/>
              <a:t>Londhe</a:t>
            </a:r>
            <a:r>
              <a:rPr lang="en-US" sz="1400" dirty="0"/>
              <a:t> R, Hiratsuka V, Roberts E. BUILDING EVALUATION PARTNERSHIPS WITH TRIBAL COMMUNITIES FOR HOME VISITING. </a:t>
            </a:r>
            <a:r>
              <a:rPr lang="en-US" sz="1400" i="1" dirty="0"/>
              <a:t>Infant </a:t>
            </a:r>
            <a:r>
              <a:rPr lang="en-US" sz="1400" i="1" dirty="0" err="1"/>
              <a:t>Ment</a:t>
            </a:r>
            <a:r>
              <a:rPr lang="en-US" sz="1400" i="1" dirty="0"/>
              <a:t> Health J</a:t>
            </a:r>
            <a:r>
              <a:rPr lang="en-US" sz="1400" dirty="0"/>
              <a:t>. 2018 May;39(3):295-302. </a:t>
            </a:r>
            <a:endParaRPr lang="en-US" sz="1400" dirty="0"/>
          </a:p>
        </p:txBody>
      </p:sp>
      <p:pic>
        <p:nvPicPr>
          <p:cNvPr id="6" name="Picture 5" descr="Sokaogon Chippewa Community - Wikipedia, the free encyclopedi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831" y="144739"/>
            <a:ext cx="1344090" cy="1796139"/>
          </a:xfrm>
          <a:prstGeom prst="rect">
            <a:avLst/>
          </a:prstGeom>
        </p:spPr>
      </p:pic>
    </p:spTree>
    <p:extLst>
      <p:ext uri="{BB962C8B-B14F-4D97-AF65-F5344CB8AC3E}">
        <p14:creationId xmlns:p14="http://schemas.microsoft.com/office/powerpoint/2010/main" val="1349708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2251" y="609600"/>
            <a:ext cx="5964071" cy="1326321"/>
          </a:xfrm>
        </p:spPr>
        <p:txBody>
          <a:bodyPr/>
          <a:lstStyle/>
          <a:p>
            <a:r>
              <a:rPr lang="en-US" sz="5400" dirty="0" smtClean="0">
                <a:solidFill>
                  <a:srgbClr val="002060"/>
                </a:solidFill>
              </a:rPr>
              <a:t>collaborate</a:t>
            </a:r>
            <a:endParaRPr lang="en-US" sz="5400" dirty="0">
              <a:solidFill>
                <a:srgbClr val="002060"/>
              </a:solidFill>
            </a:endParaRPr>
          </a:p>
        </p:txBody>
      </p:sp>
      <p:sp>
        <p:nvSpPr>
          <p:cNvPr id="3" name="Content Placeholder 2"/>
          <p:cNvSpPr>
            <a:spLocks noGrp="1"/>
          </p:cNvSpPr>
          <p:nvPr>
            <p:ph idx="1"/>
          </p:nvPr>
        </p:nvSpPr>
        <p:spPr/>
        <p:txBody>
          <a:bodyPr/>
          <a:lstStyle/>
          <a:p>
            <a:r>
              <a:rPr lang="en-US" b="1" dirty="0" smtClean="0"/>
              <a:t>Purpose:</a:t>
            </a:r>
            <a:r>
              <a:rPr lang="en-US" b="1" dirty="0"/>
              <a:t> </a:t>
            </a:r>
            <a:r>
              <a:rPr lang="en-US" dirty="0" smtClean="0"/>
              <a:t>Examine the </a:t>
            </a:r>
            <a:r>
              <a:rPr lang="en-US" dirty="0"/>
              <a:t>benefits of creating and performing ensemble-created plays to older adults' and university students' well-being and the key processes that promote well-being.</a:t>
            </a:r>
          </a:p>
          <a:p>
            <a:r>
              <a:rPr lang="en-US" b="1" dirty="0"/>
              <a:t>Method: </a:t>
            </a:r>
            <a:r>
              <a:rPr lang="en-US" dirty="0"/>
              <a:t>This community participatory research project involved older adults as researchers as well as research </a:t>
            </a:r>
            <a:r>
              <a:rPr lang="en-US" dirty="0" smtClean="0"/>
              <a:t>participants. </a:t>
            </a:r>
            <a:r>
              <a:rPr lang="en-US" dirty="0"/>
              <a:t>Individual </a:t>
            </a:r>
            <a:r>
              <a:rPr lang="en-US" dirty="0" smtClean="0"/>
              <a:t>semi-structured </a:t>
            </a:r>
            <a:r>
              <a:rPr lang="en-US" dirty="0"/>
              <a:t>interviews were conducted by two trained interviewers with older adults (n = 15) and university students (n = 17).</a:t>
            </a:r>
          </a:p>
          <a:p>
            <a:r>
              <a:rPr lang="en-US" b="1" dirty="0" smtClean="0"/>
              <a:t>Conclusion</a:t>
            </a:r>
            <a:r>
              <a:rPr lang="en-US" b="1" dirty="0"/>
              <a:t>: </a:t>
            </a:r>
            <a:r>
              <a:rPr lang="en-US" dirty="0"/>
              <a:t>Participating in this intergenerational theatre group reduced ageism and improved intergenerational relationships. It increased older adults' and university students' well-being by building social networks, confidence, and self-esteem and developed a sense of social justice, empathy, and support for others.</a:t>
            </a:r>
          </a:p>
          <a:p>
            <a:endParaRPr lang="en-US" dirty="0"/>
          </a:p>
        </p:txBody>
      </p:sp>
      <p:sp>
        <p:nvSpPr>
          <p:cNvPr id="4" name="TextBox 3"/>
          <p:cNvSpPr txBox="1"/>
          <p:nvPr/>
        </p:nvSpPr>
        <p:spPr>
          <a:xfrm>
            <a:off x="1569493" y="5951343"/>
            <a:ext cx="10181229" cy="523220"/>
          </a:xfrm>
          <a:prstGeom prst="rect">
            <a:avLst/>
          </a:prstGeom>
          <a:noFill/>
        </p:spPr>
        <p:txBody>
          <a:bodyPr wrap="square" rtlCol="0">
            <a:spAutoFit/>
          </a:bodyPr>
          <a:lstStyle/>
          <a:p>
            <a:r>
              <a:rPr lang="en-US" sz="1400" dirty="0"/>
              <a:t>Anderson S, Fast J, Keating N, Eales J, </a:t>
            </a:r>
            <a:r>
              <a:rPr lang="en-US" sz="1400" dirty="0" err="1"/>
              <a:t>Chivers</a:t>
            </a:r>
            <a:r>
              <a:rPr lang="en-US" sz="1400" dirty="0"/>
              <a:t> S, Barnet D. Translating Knowledge: Promoting Health Through Intergenerational Community Arts Programming. </a:t>
            </a:r>
            <a:r>
              <a:rPr lang="en-US" sz="1400" i="1" dirty="0"/>
              <a:t>Health </a:t>
            </a:r>
            <a:r>
              <a:rPr lang="en-US" sz="1400" i="1" dirty="0" err="1"/>
              <a:t>Promot</a:t>
            </a:r>
            <a:r>
              <a:rPr lang="en-US" sz="1400" i="1" dirty="0"/>
              <a:t> </a:t>
            </a:r>
            <a:r>
              <a:rPr lang="en-US" sz="1400" i="1" dirty="0" err="1"/>
              <a:t>Pract</a:t>
            </a:r>
            <a:r>
              <a:rPr lang="en-US" sz="1400" dirty="0"/>
              <a:t>. 2017 Jan;18(1):15-25. </a:t>
            </a:r>
            <a:endParaRPr lang="en-US" sz="1400" dirty="0"/>
          </a:p>
        </p:txBody>
      </p:sp>
      <p:pic>
        <p:nvPicPr>
          <p:cNvPr id="5" name="Picture 4" descr="Holy Coincidence | Words From The Pastor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16508" y="179302"/>
            <a:ext cx="2552874" cy="1916762"/>
          </a:xfrm>
          <a:prstGeom prst="rect">
            <a:avLst/>
          </a:prstGeom>
        </p:spPr>
      </p:pic>
    </p:spTree>
    <p:extLst>
      <p:ext uri="{BB962C8B-B14F-4D97-AF65-F5344CB8AC3E}">
        <p14:creationId xmlns:p14="http://schemas.microsoft.com/office/powerpoint/2010/main" val="4358439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6" y="409433"/>
            <a:ext cx="6797190" cy="1117055"/>
          </a:xfrm>
        </p:spPr>
        <p:txBody>
          <a:bodyPr/>
          <a:lstStyle/>
          <a:p>
            <a:r>
              <a:rPr lang="en-US" sz="5400" dirty="0" smtClean="0">
                <a:solidFill>
                  <a:srgbClr val="002060"/>
                </a:solidFill>
              </a:rPr>
              <a:t>Shared leadership</a:t>
            </a:r>
            <a:endParaRPr lang="en-US" sz="5400" dirty="0">
              <a:solidFill>
                <a:srgbClr val="002060"/>
              </a:solidFill>
            </a:endParaRPr>
          </a:p>
        </p:txBody>
      </p:sp>
      <p:sp>
        <p:nvSpPr>
          <p:cNvPr id="3" name="Content Placeholder 2"/>
          <p:cNvSpPr>
            <a:spLocks noGrp="1"/>
          </p:cNvSpPr>
          <p:nvPr>
            <p:ph idx="1"/>
          </p:nvPr>
        </p:nvSpPr>
        <p:spPr>
          <a:xfrm>
            <a:off x="818258" y="1526488"/>
            <a:ext cx="10946111" cy="4372403"/>
          </a:xfrm>
        </p:spPr>
        <p:txBody>
          <a:bodyPr/>
          <a:lstStyle/>
          <a:p>
            <a:r>
              <a:rPr lang="en-US" sz="1800" b="1" dirty="0" smtClean="0"/>
              <a:t>Purpose:</a:t>
            </a:r>
            <a:r>
              <a:rPr lang="en-US" sz="1800" b="1" dirty="0"/>
              <a:t> </a:t>
            </a:r>
            <a:r>
              <a:rPr lang="en-US" sz="1800" dirty="0"/>
              <a:t>A community-partnered participatory research </a:t>
            </a:r>
            <a:r>
              <a:rPr lang="en-US" sz="1800" dirty="0" smtClean="0"/>
              <a:t>project</a:t>
            </a:r>
            <a:r>
              <a:rPr lang="en-US" sz="1800" dirty="0"/>
              <a:t> </a:t>
            </a:r>
            <a:r>
              <a:rPr lang="en-US" sz="1800" dirty="0" smtClean="0"/>
              <a:t>to </a:t>
            </a:r>
            <a:r>
              <a:rPr lang="en-US" sz="1800" dirty="0"/>
              <a:t>describe the design and rationale of the Healthy Community Neighborhood Initiative (HCNI), a multi-component study to understand and document health risk and resources in a low-income and minority community.</a:t>
            </a:r>
          </a:p>
          <a:p>
            <a:r>
              <a:rPr lang="en-US" sz="1800" b="1" dirty="0" smtClean="0"/>
              <a:t>Main </a:t>
            </a:r>
            <a:r>
              <a:rPr lang="en-US" sz="1800" b="1" dirty="0"/>
              <a:t>outcome measures: </a:t>
            </a:r>
            <a:r>
              <a:rPr lang="en-US" sz="1800" dirty="0"/>
              <a:t>Household survey and clinical data collection; neighborhood characteristics; neighborhood observations; and community resources asset mapping.</a:t>
            </a:r>
          </a:p>
          <a:p>
            <a:r>
              <a:rPr lang="en-US" sz="1800" b="1" dirty="0" smtClean="0"/>
              <a:t>Results: </a:t>
            </a:r>
            <a:r>
              <a:rPr lang="en-US" sz="1800" dirty="0" smtClean="0"/>
              <a:t>We enrolled 206 participants. Among enrollees, 82 (40%) were aged &gt;50 years and participated in functional status measurement. Neighborhood observations: 93 street segments; an average of 2.2 (SD=1.6) study participants resided on each street segment observed. The community asset map identified 290 resources.</a:t>
            </a:r>
          </a:p>
          <a:p>
            <a:r>
              <a:rPr lang="en-US" sz="1800" b="1" dirty="0" smtClean="0"/>
              <a:t>Conclusions</a:t>
            </a:r>
            <a:r>
              <a:rPr lang="en-US" sz="1800" b="1" dirty="0"/>
              <a:t>: </a:t>
            </a:r>
            <a:r>
              <a:rPr lang="en-US" sz="1800" dirty="0"/>
              <a:t>C</a:t>
            </a:r>
            <a:r>
              <a:rPr lang="en-US" sz="1800" dirty="0" smtClean="0"/>
              <a:t>ommunity-academic </a:t>
            </a:r>
            <a:r>
              <a:rPr lang="en-US" sz="1800" dirty="0"/>
              <a:t>partnership </a:t>
            </a:r>
            <a:r>
              <a:rPr lang="en-US" sz="1800" dirty="0" smtClean="0"/>
              <a:t>built </a:t>
            </a:r>
            <a:r>
              <a:rPr lang="en-US" sz="1800" dirty="0"/>
              <a:t>a framework to assess and document the individual, social, and community factors that may influence clinical and social outcomes in a community at high-risk for preventable chronic disease. Our project suggests that a community collaborative can use culturally and scientifically sound strategies to identify community-centered health and social needs. </a:t>
            </a:r>
          </a:p>
        </p:txBody>
      </p:sp>
      <p:sp>
        <p:nvSpPr>
          <p:cNvPr id="4" name="TextBox 3"/>
          <p:cNvSpPr txBox="1"/>
          <p:nvPr/>
        </p:nvSpPr>
        <p:spPr>
          <a:xfrm>
            <a:off x="1473958" y="6119336"/>
            <a:ext cx="10140286" cy="738664"/>
          </a:xfrm>
          <a:prstGeom prst="rect">
            <a:avLst/>
          </a:prstGeom>
          <a:noFill/>
        </p:spPr>
        <p:txBody>
          <a:bodyPr wrap="square" rtlCol="0">
            <a:spAutoFit/>
          </a:bodyPr>
          <a:lstStyle/>
          <a:p>
            <a:r>
              <a:rPr lang="en-US" sz="1400" dirty="0"/>
              <a:t>Brown AF, Morris DM, Kahn KL, </a:t>
            </a:r>
            <a:r>
              <a:rPr lang="en-US" sz="1400" dirty="0" err="1"/>
              <a:t>Sankaré</a:t>
            </a:r>
            <a:r>
              <a:rPr lang="en-US" sz="1400" dirty="0"/>
              <a:t> IC, King KM, Vargas R, Lucas-Wright A, Jones LF, Flowers A, Jones FU, </a:t>
            </a:r>
            <a:r>
              <a:rPr lang="en-US" sz="1400" dirty="0" err="1"/>
              <a:t>Bross</a:t>
            </a:r>
            <a:r>
              <a:rPr lang="en-US" sz="1400" dirty="0"/>
              <a:t> R, Banner D, Del </a:t>
            </a:r>
            <a:r>
              <a:rPr lang="en-US" sz="1400" dirty="0" err="1"/>
              <a:t>Pino</a:t>
            </a:r>
            <a:r>
              <a:rPr lang="en-US" sz="1400" dirty="0"/>
              <a:t> HE, Pitts OL, Zhang L, Porter C, Madrigal SK, Vassar SD, </a:t>
            </a:r>
            <a:r>
              <a:rPr lang="en-US" sz="1400" dirty="0" err="1"/>
              <a:t>Vangala</a:t>
            </a:r>
            <a:r>
              <a:rPr lang="en-US" sz="1400" dirty="0"/>
              <a:t> S, Liang LJ, Martinez AB, Norris KC. The Healthy Community Neighborhood Initiative: Rationale and Design. </a:t>
            </a:r>
            <a:r>
              <a:rPr lang="en-US" sz="1400" i="1" dirty="0" err="1"/>
              <a:t>Ethn</a:t>
            </a:r>
            <a:r>
              <a:rPr lang="en-US" sz="1400" i="1" dirty="0"/>
              <a:t> Dis</a:t>
            </a:r>
            <a:r>
              <a:rPr lang="en-US" sz="1400" dirty="0"/>
              <a:t>. 2016 Jan 21;26(1):123-32. </a:t>
            </a:r>
            <a:endParaRPr lang="en-US" sz="1400" dirty="0"/>
          </a:p>
        </p:txBody>
      </p:sp>
      <p:pic>
        <p:nvPicPr>
          <p:cNvPr id="5" name="Picture 4" descr="Article: Will technology be able to solve the engagement challenge? — People Matter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06524" y="106268"/>
            <a:ext cx="2524836" cy="1420220"/>
          </a:xfrm>
          <a:prstGeom prst="rect">
            <a:avLst/>
          </a:prstGeom>
        </p:spPr>
      </p:pic>
    </p:spTree>
    <p:extLst>
      <p:ext uri="{BB962C8B-B14F-4D97-AF65-F5344CB8AC3E}">
        <p14:creationId xmlns:p14="http://schemas.microsoft.com/office/powerpoint/2010/main" val="8771156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3669" y="1564943"/>
            <a:ext cx="10353761" cy="1326321"/>
          </a:xfrm>
        </p:spPr>
        <p:txBody>
          <a:bodyPr/>
          <a:lstStyle/>
          <a:p>
            <a:r>
              <a:rPr lang="en-US" dirty="0" smtClean="0">
                <a:solidFill>
                  <a:srgbClr val="002060"/>
                </a:solidFill>
              </a:rPr>
              <a:t>YOUR TURN TO TELL US…</a:t>
            </a:r>
            <a:br>
              <a:rPr lang="en-US" dirty="0" smtClean="0">
                <a:solidFill>
                  <a:srgbClr val="002060"/>
                </a:solidFill>
              </a:rPr>
            </a:br>
            <a:r>
              <a:rPr lang="en-US" dirty="0">
                <a:solidFill>
                  <a:srgbClr val="002060"/>
                </a:solidFill>
              </a:rPr>
              <a:t/>
            </a:r>
            <a:br>
              <a:rPr lang="en-US" dirty="0">
                <a:solidFill>
                  <a:srgbClr val="002060"/>
                </a:solidFill>
              </a:rPr>
            </a:br>
            <a:r>
              <a:rPr lang="en-US" i="1" dirty="0" smtClean="0">
                <a:solidFill>
                  <a:srgbClr val="002060"/>
                </a:solidFill>
              </a:rPr>
              <a:t>WHAT LEVEL OF COMMUNITY ENGAGEMENT IS THIS?</a:t>
            </a:r>
            <a:endParaRPr lang="en-US" i="1" dirty="0">
              <a:solidFill>
                <a:srgbClr val="002060"/>
              </a:solidFill>
            </a:endParaRPr>
          </a:p>
        </p:txBody>
      </p:sp>
      <p:pic>
        <p:nvPicPr>
          <p:cNvPr id="3" name="Picture 2" descr="Putting It Together: Steps to Complete Your Introductio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38925" y="3357349"/>
            <a:ext cx="4003247" cy="2924658"/>
          </a:xfrm>
          <a:prstGeom prst="rect">
            <a:avLst/>
          </a:prstGeom>
        </p:spPr>
      </p:pic>
    </p:spTree>
    <p:extLst>
      <p:ext uri="{BB962C8B-B14F-4D97-AF65-F5344CB8AC3E}">
        <p14:creationId xmlns:p14="http://schemas.microsoft.com/office/powerpoint/2010/main" val="25100298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3795" y="968991"/>
            <a:ext cx="10353762" cy="4822209"/>
          </a:xfrm>
        </p:spPr>
        <p:txBody>
          <a:bodyPr/>
          <a:lstStyle/>
          <a:p>
            <a:pPr marL="0" indent="0">
              <a:buNone/>
            </a:pPr>
            <a:r>
              <a:rPr lang="en-US" dirty="0" smtClean="0"/>
              <a:t>A </a:t>
            </a:r>
            <a:r>
              <a:rPr lang="en-US" dirty="0"/>
              <a:t>university researcher and their team recruited participants for their weight loss intervention study in the local community through posting flyers and doing presentations at local community events.  They were able to recruit and enroll approximately 75 community residents in which half of them participated and completed the intervention</a:t>
            </a:r>
            <a:r>
              <a:rPr lang="en-US" dirty="0" smtClean="0"/>
              <a:t>. At the end of the intervention, the researchers conducted interviews and focus groups to obtain feedback about the intervention. What level of community engagement would you say this is?</a:t>
            </a:r>
            <a:endParaRPr lang="en-US" dirty="0"/>
          </a:p>
          <a:p>
            <a:pPr marL="457200" lvl="1" indent="0">
              <a:buNone/>
            </a:pPr>
            <a:r>
              <a:rPr lang="en-US" dirty="0"/>
              <a:t>a.       Outreach</a:t>
            </a:r>
          </a:p>
          <a:p>
            <a:pPr marL="457200" lvl="1" indent="0">
              <a:buNone/>
            </a:pPr>
            <a:r>
              <a:rPr lang="en-US" dirty="0"/>
              <a:t>b.       Involve</a:t>
            </a:r>
          </a:p>
          <a:p>
            <a:pPr marL="457200" lvl="1" indent="0">
              <a:buNone/>
            </a:pPr>
            <a:r>
              <a:rPr lang="en-US" dirty="0"/>
              <a:t>c.       Consult</a:t>
            </a:r>
          </a:p>
          <a:p>
            <a:pPr marL="457200" lvl="1" indent="0">
              <a:buNone/>
            </a:pPr>
            <a:r>
              <a:rPr lang="en-US" dirty="0"/>
              <a:t>d.       Collaborate</a:t>
            </a:r>
          </a:p>
          <a:p>
            <a:pPr marL="457200" lvl="1" indent="0">
              <a:buNone/>
            </a:pPr>
            <a:r>
              <a:rPr lang="en-US" dirty="0"/>
              <a:t>e.       Shared leadership</a:t>
            </a:r>
          </a:p>
          <a:p>
            <a:endParaRPr lang="en-US" dirty="0"/>
          </a:p>
        </p:txBody>
      </p:sp>
      <p:sp>
        <p:nvSpPr>
          <p:cNvPr id="4" name="Oval 3"/>
          <p:cNvSpPr/>
          <p:nvPr/>
        </p:nvSpPr>
        <p:spPr>
          <a:xfrm>
            <a:off x="1173707" y="3630305"/>
            <a:ext cx="2156347" cy="436729"/>
          </a:xfrm>
          <a:prstGeom prst="ellipse">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Tree>
    <p:extLst>
      <p:ext uri="{BB962C8B-B14F-4D97-AF65-F5344CB8AC3E}">
        <p14:creationId xmlns:p14="http://schemas.microsoft.com/office/powerpoint/2010/main" val="2412597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3795" y="846161"/>
            <a:ext cx="10353762" cy="4945039"/>
          </a:xfrm>
        </p:spPr>
        <p:txBody>
          <a:bodyPr/>
          <a:lstStyle/>
          <a:p>
            <a:pPr marL="0" indent="0">
              <a:buNone/>
            </a:pPr>
            <a:r>
              <a:rPr lang="en-US" dirty="0" smtClean="0"/>
              <a:t>A </a:t>
            </a:r>
            <a:r>
              <a:rPr lang="en-US" dirty="0"/>
              <a:t>university researcher met with a prominent community organizer who is well known in the community for addressing health needs and advocating for health policies.  The researcher presented their research plan for a hypertension research study to the community organizer and asked for their feedback on recruitment and implementation of the study.  The community organizer had several meetings with the researcher and made comments, suggestions, and asked questions to help refine these areas of the plan.</a:t>
            </a:r>
          </a:p>
          <a:p>
            <a:pPr marL="457200" lvl="1" indent="0">
              <a:buNone/>
            </a:pPr>
            <a:r>
              <a:rPr lang="en-US" dirty="0"/>
              <a:t>a.       Outreach</a:t>
            </a:r>
          </a:p>
          <a:p>
            <a:pPr marL="457200" lvl="1" indent="0">
              <a:buNone/>
            </a:pPr>
            <a:r>
              <a:rPr lang="en-US" dirty="0"/>
              <a:t>b.       Involve</a:t>
            </a:r>
          </a:p>
          <a:p>
            <a:pPr marL="457200" lvl="1" indent="0">
              <a:buNone/>
            </a:pPr>
            <a:r>
              <a:rPr lang="en-US" dirty="0"/>
              <a:t>c.       Consult</a:t>
            </a:r>
          </a:p>
          <a:p>
            <a:pPr marL="457200" lvl="1" indent="0">
              <a:buNone/>
            </a:pPr>
            <a:r>
              <a:rPr lang="en-US" dirty="0"/>
              <a:t>d.       Collaborate</a:t>
            </a:r>
          </a:p>
          <a:p>
            <a:pPr marL="457200" lvl="1" indent="0">
              <a:buNone/>
            </a:pPr>
            <a:r>
              <a:rPr lang="en-US" dirty="0"/>
              <a:t>e.       Shared leadership</a:t>
            </a:r>
          </a:p>
          <a:p>
            <a:endParaRPr lang="en-US" dirty="0"/>
          </a:p>
        </p:txBody>
      </p:sp>
      <p:sp>
        <p:nvSpPr>
          <p:cNvPr id="4" name="Oval 3"/>
          <p:cNvSpPr/>
          <p:nvPr/>
        </p:nvSpPr>
        <p:spPr>
          <a:xfrm>
            <a:off x="1228298" y="3889612"/>
            <a:ext cx="2156347" cy="436729"/>
          </a:xfrm>
          <a:prstGeom prst="ellipse">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Tree>
    <p:extLst>
      <p:ext uri="{BB962C8B-B14F-4D97-AF65-F5344CB8AC3E}">
        <p14:creationId xmlns:p14="http://schemas.microsoft.com/office/powerpoint/2010/main" val="1257570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3795" y="846161"/>
            <a:ext cx="10353762" cy="4945039"/>
          </a:xfrm>
        </p:spPr>
        <p:txBody>
          <a:bodyPr/>
          <a:lstStyle/>
          <a:p>
            <a:pPr marL="0" indent="0">
              <a:buNone/>
            </a:pPr>
            <a:r>
              <a:rPr lang="en-US" dirty="0" smtClean="0"/>
              <a:t>Research </a:t>
            </a:r>
            <a:r>
              <a:rPr lang="en-US" dirty="0"/>
              <a:t>staff from a local university medical center wanted to help address preventable chronic disease so they participated in a community health fair organized by one of their community partners.  At the fair, they set up a table to offer health education materials on preventable chronic conditions such as diabetes, hypertension, and provided information about obtaining a medical home.  They also conducted free blood </a:t>
            </a:r>
            <a:r>
              <a:rPr lang="en-US" dirty="0" smtClean="0"/>
              <a:t>pressure (BP) </a:t>
            </a:r>
            <a:r>
              <a:rPr lang="en-US" dirty="0"/>
              <a:t>screenings.  </a:t>
            </a:r>
            <a:r>
              <a:rPr lang="en-US" dirty="0" smtClean="0"/>
              <a:t>They were able to provide 125 residents with health education materials and 75 BP screenings. What </a:t>
            </a:r>
            <a:r>
              <a:rPr lang="en-US" dirty="0"/>
              <a:t>level of community engagement would you say this is?</a:t>
            </a:r>
          </a:p>
          <a:p>
            <a:pPr marL="800100" lvl="1" indent="-342900">
              <a:buFont typeface="+mj-lt"/>
              <a:buAutoNum type="alphaLcPeriod"/>
            </a:pPr>
            <a:r>
              <a:rPr lang="en-US" dirty="0"/>
              <a:t>Outreach</a:t>
            </a:r>
          </a:p>
          <a:p>
            <a:pPr marL="800100" lvl="1" indent="-342900">
              <a:buFont typeface="+mj-lt"/>
              <a:buAutoNum type="alphaLcPeriod"/>
            </a:pPr>
            <a:r>
              <a:rPr lang="en-US" dirty="0"/>
              <a:t>Involve</a:t>
            </a:r>
          </a:p>
          <a:p>
            <a:pPr marL="800100" lvl="1" indent="-342900">
              <a:buFont typeface="+mj-lt"/>
              <a:buAutoNum type="alphaLcPeriod"/>
            </a:pPr>
            <a:r>
              <a:rPr lang="en-US" dirty="0"/>
              <a:t>Consult</a:t>
            </a:r>
          </a:p>
          <a:p>
            <a:pPr marL="800100" lvl="1" indent="-342900">
              <a:buFont typeface="+mj-lt"/>
              <a:buAutoNum type="alphaLcPeriod"/>
            </a:pPr>
            <a:r>
              <a:rPr lang="en-US" dirty="0"/>
              <a:t>Collaborate</a:t>
            </a:r>
          </a:p>
          <a:p>
            <a:pPr marL="800100" lvl="1" indent="-342900">
              <a:buFont typeface="+mj-lt"/>
              <a:buAutoNum type="alphaLcPeriod"/>
            </a:pPr>
            <a:r>
              <a:rPr lang="en-US" dirty="0"/>
              <a:t>Shared leadership</a:t>
            </a:r>
          </a:p>
          <a:p>
            <a:endParaRPr lang="en-US" dirty="0"/>
          </a:p>
        </p:txBody>
      </p:sp>
      <p:sp>
        <p:nvSpPr>
          <p:cNvPr id="4" name="Oval 3"/>
          <p:cNvSpPr/>
          <p:nvPr/>
        </p:nvSpPr>
        <p:spPr>
          <a:xfrm>
            <a:off x="1132764" y="3509747"/>
            <a:ext cx="2156347" cy="436729"/>
          </a:xfrm>
          <a:prstGeom prst="ellipse">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Tree>
    <p:extLst>
      <p:ext uri="{BB962C8B-B14F-4D97-AF65-F5344CB8AC3E}">
        <p14:creationId xmlns:p14="http://schemas.microsoft.com/office/powerpoint/2010/main" val="3059882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86499" y="409433"/>
            <a:ext cx="10353762" cy="4945039"/>
          </a:xfrm>
        </p:spPr>
        <p:txBody>
          <a:bodyPr/>
          <a:lstStyle/>
          <a:p>
            <a:pPr marL="0" indent="0">
              <a:buNone/>
            </a:pPr>
            <a:r>
              <a:rPr lang="en-US" dirty="0" smtClean="0"/>
              <a:t>A </a:t>
            </a:r>
            <a:r>
              <a:rPr lang="en-US" dirty="0"/>
              <a:t>university faculty member partnered with a local community health clinic and local health department to develop an intervention to address mental health access and treatment, which was deemed a public health crisis by the local health department. The partnership worked together to develop research questions to understand access and treatment. After spending weeks to develop the questions, the partnership decided they would develop a memorandum of understanding (MOU) outlining how the partnership would work together and make decisions. After establishing the MOU, they decided to submit a grant together to answer the research questions with the community partners listed as Co-PIs.  The MOU helped to drive the partnership development and implementation of the funded research.  What level of community engagement would you say this is?</a:t>
            </a:r>
          </a:p>
          <a:p>
            <a:pPr marL="800100" lvl="1" indent="-342900">
              <a:buFont typeface="+mj-lt"/>
              <a:buAutoNum type="alphaLcPeriod"/>
            </a:pPr>
            <a:r>
              <a:rPr lang="en-US" dirty="0"/>
              <a:t>Outreach</a:t>
            </a:r>
          </a:p>
          <a:p>
            <a:pPr marL="800100" lvl="1" indent="-342900">
              <a:buFont typeface="+mj-lt"/>
              <a:buAutoNum type="alphaLcPeriod"/>
            </a:pPr>
            <a:r>
              <a:rPr lang="en-US" dirty="0"/>
              <a:t>Involve</a:t>
            </a:r>
          </a:p>
          <a:p>
            <a:pPr marL="800100" lvl="1" indent="-342900">
              <a:buFont typeface="+mj-lt"/>
              <a:buAutoNum type="alphaLcPeriod"/>
            </a:pPr>
            <a:r>
              <a:rPr lang="en-US" dirty="0"/>
              <a:t>Consult</a:t>
            </a:r>
          </a:p>
          <a:p>
            <a:pPr marL="800100" lvl="1" indent="-342900">
              <a:buFont typeface="+mj-lt"/>
              <a:buAutoNum type="alphaLcPeriod"/>
            </a:pPr>
            <a:r>
              <a:rPr lang="en-US" dirty="0"/>
              <a:t>Collaborate</a:t>
            </a:r>
          </a:p>
          <a:p>
            <a:pPr marL="800100" lvl="1" indent="-342900">
              <a:buFont typeface="+mj-lt"/>
              <a:buAutoNum type="alphaLcPeriod"/>
            </a:pPr>
            <a:r>
              <a:rPr lang="en-US" dirty="0"/>
              <a:t>Shared leadership</a:t>
            </a:r>
          </a:p>
          <a:p>
            <a:endParaRPr lang="en-US" dirty="0"/>
          </a:p>
        </p:txBody>
      </p:sp>
      <p:sp>
        <p:nvSpPr>
          <p:cNvPr id="4" name="Oval 3"/>
          <p:cNvSpPr/>
          <p:nvPr/>
        </p:nvSpPr>
        <p:spPr>
          <a:xfrm>
            <a:off x="1296537" y="5650173"/>
            <a:ext cx="2470245" cy="545911"/>
          </a:xfrm>
          <a:prstGeom prst="ellipse">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Tree>
    <p:extLst>
      <p:ext uri="{BB962C8B-B14F-4D97-AF65-F5344CB8AC3E}">
        <p14:creationId xmlns:p14="http://schemas.microsoft.com/office/powerpoint/2010/main" val="1896303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3795" y="846161"/>
            <a:ext cx="10353762" cy="4945039"/>
          </a:xfrm>
        </p:spPr>
        <p:txBody>
          <a:bodyPr/>
          <a:lstStyle/>
          <a:p>
            <a:pPr marL="0" indent="0">
              <a:buNone/>
            </a:pPr>
            <a:r>
              <a:rPr lang="en-US" dirty="0" smtClean="0"/>
              <a:t>A </a:t>
            </a:r>
            <a:r>
              <a:rPr lang="en-US" dirty="0"/>
              <a:t>university research team and several community partners formed a team to implement a randomized control trial to address diabetes in the local community.  The university research team secured the grant funding for this research study and led the efforts with the grant activities such as developing the research questions, study design, data collection, and analysis.  However, the community partners have been involved in every step of the process including grant submission but took more of a leading role for recruitment and dissemination of the results in the local community.  What level of community engagement would you say this is?</a:t>
            </a:r>
          </a:p>
          <a:p>
            <a:pPr marL="800100" lvl="1" indent="-342900">
              <a:buFont typeface="+mj-lt"/>
              <a:buAutoNum type="alphaLcPeriod"/>
            </a:pPr>
            <a:r>
              <a:rPr lang="en-US" dirty="0"/>
              <a:t>Outreach</a:t>
            </a:r>
          </a:p>
          <a:p>
            <a:pPr marL="800100" lvl="1" indent="-342900">
              <a:buFont typeface="+mj-lt"/>
              <a:buAutoNum type="alphaLcPeriod"/>
            </a:pPr>
            <a:r>
              <a:rPr lang="en-US" dirty="0"/>
              <a:t>Involve</a:t>
            </a:r>
          </a:p>
          <a:p>
            <a:pPr marL="800100" lvl="1" indent="-342900">
              <a:buFont typeface="+mj-lt"/>
              <a:buAutoNum type="alphaLcPeriod"/>
            </a:pPr>
            <a:r>
              <a:rPr lang="en-US" dirty="0"/>
              <a:t>Consult</a:t>
            </a:r>
          </a:p>
          <a:p>
            <a:pPr marL="800100" lvl="1" indent="-342900">
              <a:buFont typeface="+mj-lt"/>
              <a:buAutoNum type="alphaLcPeriod"/>
            </a:pPr>
            <a:r>
              <a:rPr lang="en-US" dirty="0"/>
              <a:t>Collaborate</a:t>
            </a:r>
          </a:p>
          <a:p>
            <a:pPr marL="800100" lvl="1" indent="-342900">
              <a:buFont typeface="+mj-lt"/>
              <a:buAutoNum type="alphaLcPeriod"/>
            </a:pPr>
            <a:r>
              <a:rPr lang="en-US" dirty="0"/>
              <a:t>Shared leadership</a:t>
            </a:r>
          </a:p>
          <a:p>
            <a:endParaRPr lang="en-US" dirty="0"/>
          </a:p>
        </p:txBody>
      </p:sp>
      <p:sp>
        <p:nvSpPr>
          <p:cNvPr id="2" name="Oval 1"/>
          <p:cNvSpPr/>
          <p:nvPr/>
        </p:nvSpPr>
        <p:spPr>
          <a:xfrm>
            <a:off x="1173707" y="4667534"/>
            <a:ext cx="2156347" cy="436729"/>
          </a:xfrm>
          <a:prstGeom prst="ellipse">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Tree>
    <p:extLst>
      <p:ext uri="{BB962C8B-B14F-4D97-AF65-F5344CB8AC3E}">
        <p14:creationId xmlns:p14="http://schemas.microsoft.com/office/powerpoint/2010/main" val="170940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2706806"/>
          </a:xfrm>
        </p:spPr>
        <p:txBody>
          <a:bodyPr/>
          <a:lstStyle/>
          <a:p>
            <a:r>
              <a:rPr lang="en-US" sz="5400" dirty="0" smtClean="0"/>
              <a:t>Polling Question:</a:t>
            </a:r>
            <a:br>
              <a:rPr lang="en-US" sz="5400" dirty="0" smtClean="0"/>
            </a:br>
            <a:r>
              <a:rPr lang="en-US" sz="5400" dirty="0"/>
              <a:t/>
            </a:r>
            <a:br>
              <a:rPr lang="en-US" sz="5400" dirty="0"/>
            </a:br>
            <a:r>
              <a:rPr lang="en-US" sz="5400" dirty="0" smtClean="0"/>
              <a:t>What is your level of experience with community-engaged research?</a:t>
            </a:r>
            <a:br>
              <a:rPr lang="en-US" sz="5400" dirty="0" smtClean="0"/>
            </a:br>
            <a:r>
              <a:rPr lang="en-US" sz="5400" dirty="0" smtClean="0"/>
              <a:t/>
            </a:r>
            <a:br>
              <a:rPr lang="en-US" sz="5400" dirty="0" smtClean="0"/>
            </a:br>
            <a:endParaRPr lang="en-US" sz="5400" dirty="0"/>
          </a:p>
        </p:txBody>
      </p:sp>
      <p:sp>
        <p:nvSpPr>
          <p:cNvPr id="3" name="TextBox 2"/>
          <p:cNvSpPr txBox="1"/>
          <p:nvPr/>
        </p:nvSpPr>
        <p:spPr>
          <a:xfrm>
            <a:off x="4664484" y="4967785"/>
            <a:ext cx="3442286" cy="1107996"/>
          </a:xfrm>
          <a:prstGeom prst="rect">
            <a:avLst/>
          </a:prstGeom>
          <a:noFill/>
        </p:spPr>
        <p:txBody>
          <a:bodyPr wrap="square" rtlCol="0">
            <a:spAutoFit/>
          </a:bodyPr>
          <a:lstStyle/>
          <a:p>
            <a:pPr marL="285750" indent="-285750">
              <a:buFont typeface="Wingdings" panose="05000000000000000000" pitchFamily="2" charset="2"/>
              <a:buChar char="q"/>
            </a:pPr>
            <a:r>
              <a:rPr lang="en-US" sz="2200" dirty="0" smtClean="0"/>
              <a:t>NOVICE</a:t>
            </a:r>
          </a:p>
          <a:p>
            <a:pPr marL="285750" indent="-285750">
              <a:buFont typeface="Wingdings" panose="05000000000000000000" pitchFamily="2" charset="2"/>
              <a:buChar char="q"/>
            </a:pPr>
            <a:r>
              <a:rPr lang="en-US" sz="2200" dirty="0" smtClean="0"/>
              <a:t>INTERMEDIATE/SOME</a:t>
            </a:r>
          </a:p>
          <a:p>
            <a:pPr marL="285750" indent="-285750">
              <a:buFont typeface="Wingdings" panose="05000000000000000000" pitchFamily="2" charset="2"/>
              <a:buChar char="q"/>
            </a:pPr>
            <a:r>
              <a:rPr lang="en-US" sz="2200" dirty="0" smtClean="0"/>
              <a:t>ADVANCED/EXPERT</a:t>
            </a:r>
            <a:endParaRPr lang="en-US" sz="2200" dirty="0"/>
          </a:p>
        </p:txBody>
      </p:sp>
    </p:spTree>
    <p:extLst>
      <p:ext uri="{BB962C8B-B14F-4D97-AF65-F5344CB8AC3E}">
        <p14:creationId xmlns:p14="http://schemas.microsoft.com/office/powerpoint/2010/main" val="5142043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ow Our Meeting Is Over : David McPherson : Free Download, Borrow, and Streaming : Internet Archiv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751864">
            <a:off x="8030983" y="365614"/>
            <a:ext cx="3592235" cy="2022295"/>
          </a:xfrm>
          <a:prstGeom prst="rect">
            <a:avLst/>
          </a:prstGeom>
        </p:spPr>
      </p:pic>
      <p:sp>
        <p:nvSpPr>
          <p:cNvPr id="2" name="Title 1"/>
          <p:cNvSpPr>
            <a:spLocks noGrp="1"/>
          </p:cNvSpPr>
          <p:nvPr>
            <p:ph type="title"/>
          </p:nvPr>
        </p:nvSpPr>
        <p:spPr>
          <a:xfrm>
            <a:off x="668136" y="526051"/>
            <a:ext cx="7534169" cy="850710"/>
          </a:xfrm>
        </p:spPr>
        <p:txBody>
          <a:bodyPr/>
          <a:lstStyle/>
          <a:p>
            <a:r>
              <a:rPr lang="en-US" sz="5400" dirty="0" smtClean="0"/>
              <a:t>CONCLUSIONS</a:t>
            </a:r>
            <a:endParaRPr lang="en-US" sz="5400" dirty="0"/>
          </a:p>
        </p:txBody>
      </p:sp>
      <p:sp>
        <p:nvSpPr>
          <p:cNvPr id="3" name="Content Placeholder 2"/>
          <p:cNvSpPr>
            <a:spLocks noGrp="1"/>
          </p:cNvSpPr>
          <p:nvPr>
            <p:ph idx="1"/>
          </p:nvPr>
        </p:nvSpPr>
        <p:spPr>
          <a:xfrm>
            <a:off x="504362" y="1632178"/>
            <a:ext cx="10353762" cy="3695136"/>
          </a:xfrm>
        </p:spPr>
        <p:txBody>
          <a:bodyPr/>
          <a:lstStyle/>
          <a:p>
            <a:r>
              <a:rPr lang="en-US" sz="2400" b="1" dirty="0" smtClean="0"/>
              <a:t>Define</a:t>
            </a:r>
            <a:r>
              <a:rPr lang="en-US" sz="2400" dirty="0" smtClean="0"/>
              <a:t> community for your research/project</a:t>
            </a:r>
          </a:p>
          <a:p>
            <a:pPr lvl="1"/>
            <a:r>
              <a:rPr lang="en-US" sz="2200" dirty="0" smtClean="0"/>
              <a:t>Definition can be developed with community partner or prior to seeking a community partner contingent upon multiple factors</a:t>
            </a:r>
          </a:p>
          <a:p>
            <a:r>
              <a:rPr lang="en-US" sz="2400" b="1" dirty="0" smtClean="0"/>
              <a:t>Identify </a:t>
            </a:r>
            <a:r>
              <a:rPr lang="en-US" sz="2400" dirty="0" smtClean="0"/>
              <a:t>level of community engagement necessary and feasible to conduct research</a:t>
            </a:r>
          </a:p>
          <a:p>
            <a:pPr lvl="1"/>
            <a:r>
              <a:rPr lang="en-US" sz="2200" dirty="0" smtClean="0"/>
              <a:t>Remember: </a:t>
            </a:r>
            <a:r>
              <a:rPr lang="en-US" sz="2200" u="sng" dirty="0" smtClean="0"/>
              <a:t>any</a:t>
            </a:r>
            <a:r>
              <a:rPr lang="en-US" sz="2200" dirty="0" smtClean="0"/>
              <a:t> level of engagement is considered </a:t>
            </a:r>
            <a:r>
              <a:rPr lang="en-US" sz="2200" dirty="0" err="1" smtClean="0"/>
              <a:t>CEnR</a:t>
            </a:r>
            <a:endParaRPr lang="en-US" sz="2200" dirty="0" smtClean="0"/>
          </a:p>
          <a:p>
            <a:pPr lvl="1"/>
            <a:r>
              <a:rPr lang="en-US" sz="2200" dirty="0" smtClean="0"/>
              <a:t>When feasible, attempt to achieve highest level of engagement as possible</a:t>
            </a:r>
          </a:p>
          <a:p>
            <a:r>
              <a:rPr lang="en-US" sz="2400" b="1" dirty="0" smtClean="0"/>
              <a:t>Document</a:t>
            </a:r>
            <a:r>
              <a:rPr lang="en-US" sz="2400" dirty="0" smtClean="0"/>
              <a:t> community engagement efforts and include it in any publications resulting from the research</a:t>
            </a:r>
          </a:p>
          <a:p>
            <a:endParaRPr lang="en-US" dirty="0" smtClean="0"/>
          </a:p>
        </p:txBody>
      </p:sp>
    </p:spTree>
    <p:extLst>
      <p:ext uri="{BB962C8B-B14F-4D97-AF65-F5344CB8AC3E}">
        <p14:creationId xmlns:p14="http://schemas.microsoft.com/office/powerpoint/2010/main" val="17870352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6927" y="2524665"/>
            <a:ext cx="10353761" cy="1003540"/>
          </a:xfrm>
        </p:spPr>
        <p:txBody>
          <a:bodyPr/>
          <a:lstStyle/>
          <a:p>
            <a:r>
              <a:rPr lang="en-US" sz="5400" dirty="0" smtClean="0">
                <a:solidFill>
                  <a:srgbClr val="002060"/>
                </a:solidFill>
              </a:rPr>
              <a:t>THANK YOU!</a:t>
            </a:r>
            <a:endParaRPr lang="en-US" sz="5400" dirty="0">
              <a:solidFill>
                <a:srgbClr val="002060"/>
              </a:solidFill>
            </a:endParaRPr>
          </a:p>
        </p:txBody>
      </p:sp>
    </p:spTree>
    <p:extLst>
      <p:ext uri="{BB962C8B-B14F-4D97-AF65-F5344CB8AC3E}">
        <p14:creationId xmlns:p14="http://schemas.microsoft.com/office/powerpoint/2010/main" val="10244832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3795" y="2797791"/>
            <a:ext cx="10353762" cy="2993408"/>
          </a:xfrm>
        </p:spPr>
        <p:txBody>
          <a:bodyPr/>
          <a:lstStyle/>
          <a:p>
            <a:r>
              <a:rPr lang="en-US" sz="2400" dirty="0" smtClean="0"/>
              <a:t>Emily will break you into pairs</a:t>
            </a:r>
          </a:p>
          <a:p>
            <a:r>
              <a:rPr lang="en-US" sz="2400" dirty="0" smtClean="0"/>
              <a:t>You will have about 7 minutes to </a:t>
            </a:r>
            <a:r>
              <a:rPr lang="en-US" sz="2400" b="1" dirty="0" smtClean="0"/>
              <a:t>develop your definition of community engagement</a:t>
            </a:r>
          </a:p>
          <a:p>
            <a:r>
              <a:rPr lang="en-US" sz="2400" dirty="0" smtClean="0"/>
              <a:t>We will bring you back to the main room and ask 2-3 pairs to </a:t>
            </a:r>
            <a:r>
              <a:rPr lang="en-US" sz="2400" b="1" dirty="0" smtClean="0"/>
              <a:t>share the definition </a:t>
            </a:r>
            <a:r>
              <a:rPr lang="en-US" sz="2400" dirty="0" smtClean="0"/>
              <a:t>you developed</a:t>
            </a:r>
            <a:endParaRPr lang="en-US" sz="2400" dirty="0"/>
          </a:p>
        </p:txBody>
      </p:sp>
      <p:pic>
        <p:nvPicPr>
          <p:cNvPr id="4" name="Picture 3" descr="Activity Ideas - Excelsior College OWL"/>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67696" y="197039"/>
            <a:ext cx="6045959" cy="2424682"/>
          </a:xfrm>
          <a:prstGeom prst="rect">
            <a:avLst/>
          </a:prstGeom>
        </p:spPr>
      </p:pic>
    </p:spTree>
    <p:extLst>
      <p:ext uri="{BB962C8B-B14F-4D97-AF65-F5344CB8AC3E}">
        <p14:creationId xmlns:p14="http://schemas.microsoft.com/office/powerpoint/2010/main" val="34185415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1446" y="282053"/>
            <a:ext cx="11218460" cy="1326321"/>
          </a:xfrm>
        </p:spPr>
        <p:txBody>
          <a:bodyPr/>
          <a:lstStyle/>
          <a:p>
            <a:r>
              <a:rPr lang="en-US" sz="4500" dirty="0" smtClean="0">
                <a:solidFill>
                  <a:srgbClr val="002060"/>
                </a:solidFill>
              </a:rPr>
              <a:t>COMMUNITY ENGAGEMENT &amp; OUTREACH CORE: definitions</a:t>
            </a:r>
            <a:endParaRPr lang="en-US" sz="4500" dirty="0">
              <a:solidFill>
                <a:srgbClr val="002060"/>
              </a:solidFill>
            </a:endParaRPr>
          </a:p>
        </p:txBody>
      </p:sp>
      <p:sp>
        <p:nvSpPr>
          <p:cNvPr id="3" name="Content Placeholder 2"/>
          <p:cNvSpPr>
            <a:spLocks noGrp="1"/>
          </p:cNvSpPr>
          <p:nvPr>
            <p:ph idx="1"/>
          </p:nvPr>
        </p:nvSpPr>
        <p:spPr>
          <a:xfrm>
            <a:off x="913795" y="2164303"/>
            <a:ext cx="10353762" cy="3695136"/>
          </a:xfrm>
        </p:spPr>
        <p:txBody>
          <a:bodyPr/>
          <a:lstStyle/>
          <a:p>
            <a:r>
              <a:rPr lang="en-US" sz="2400" b="1" dirty="0"/>
              <a:t>Community: </a:t>
            </a:r>
            <a:r>
              <a:rPr lang="en-US" sz="2400" dirty="0"/>
              <a:t>Persons or entities affiliated by geographic proximity, special interests, or similar situations which can be further defined using the following perspectives</a:t>
            </a:r>
            <a:r>
              <a:rPr lang="en-US" sz="2400" dirty="0" smtClean="0"/>
              <a:t>:</a:t>
            </a:r>
          </a:p>
          <a:p>
            <a:pPr lvl="1"/>
            <a:r>
              <a:rPr lang="en-US" sz="2000" u="sng" dirty="0" smtClean="0"/>
              <a:t>Systems</a:t>
            </a:r>
            <a:r>
              <a:rPr lang="en-US" sz="2000" dirty="0" smtClean="0"/>
              <a:t> (e.g</a:t>
            </a:r>
            <a:r>
              <a:rPr lang="en-US" sz="2000" dirty="0"/>
              <a:t>., specialized functions, activities, or interests operating in specific boundaries to meet community needs</a:t>
            </a:r>
            <a:r>
              <a:rPr lang="en-US" sz="2000" dirty="0" smtClean="0"/>
              <a:t>)</a:t>
            </a:r>
          </a:p>
          <a:p>
            <a:pPr lvl="1"/>
            <a:r>
              <a:rPr lang="en-US" sz="2000" u="sng" dirty="0" smtClean="0"/>
              <a:t>Social</a:t>
            </a:r>
            <a:r>
              <a:rPr lang="en-US" sz="2000" dirty="0" smtClean="0"/>
              <a:t> (e.g</a:t>
            </a:r>
            <a:r>
              <a:rPr lang="en-US" sz="2000" dirty="0"/>
              <a:t>., individual, community organizations, and leaders</a:t>
            </a:r>
            <a:r>
              <a:rPr lang="en-US" sz="2000" dirty="0" smtClean="0"/>
              <a:t>)</a:t>
            </a:r>
          </a:p>
          <a:p>
            <a:pPr lvl="1"/>
            <a:r>
              <a:rPr lang="en-US" sz="2000" u="sng" dirty="0" smtClean="0"/>
              <a:t>Virtual</a:t>
            </a:r>
            <a:r>
              <a:rPr lang="en-US" sz="2000" dirty="0" smtClean="0"/>
              <a:t> (e.g</a:t>
            </a:r>
            <a:r>
              <a:rPr lang="en-US" sz="2000" dirty="0"/>
              <a:t>., communicating via online mechanisms), and </a:t>
            </a:r>
            <a:endParaRPr lang="en-US" sz="2000" dirty="0" smtClean="0"/>
          </a:p>
          <a:p>
            <a:pPr lvl="1"/>
            <a:r>
              <a:rPr lang="en-US" sz="2000" u="sng" dirty="0" smtClean="0"/>
              <a:t>Individual</a:t>
            </a:r>
            <a:r>
              <a:rPr lang="en-US" sz="2000" dirty="0" smtClean="0"/>
              <a:t> (e.g</a:t>
            </a:r>
            <a:r>
              <a:rPr lang="en-US" sz="2000" dirty="0"/>
              <a:t>., how a person thinks about himself or herself and </a:t>
            </a:r>
            <a:r>
              <a:rPr lang="en-US" sz="2000" dirty="0" smtClean="0"/>
              <a:t>how others </a:t>
            </a:r>
            <a:r>
              <a:rPr lang="en-US" sz="2000" dirty="0"/>
              <a:t>see and think about that person</a:t>
            </a:r>
            <a:r>
              <a:rPr lang="en-US" sz="2000" dirty="0" smtClean="0"/>
              <a:t>)</a:t>
            </a:r>
          </a:p>
        </p:txBody>
      </p:sp>
    </p:spTree>
    <p:extLst>
      <p:ext uri="{BB962C8B-B14F-4D97-AF65-F5344CB8AC3E}">
        <p14:creationId xmlns:p14="http://schemas.microsoft.com/office/powerpoint/2010/main" val="28784811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1446" y="254758"/>
            <a:ext cx="11218460" cy="1326321"/>
          </a:xfrm>
        </p:spPr>
        <p:txBody>
          <a:bodyPr/>
          <a:lstStyle/>
          <a:p>
            <a:r>
              <a:rPr lang="en-US" sz="4500" dirty="0" smtClean="0">
                <a:solidFill>
                  <a:srgbClr val="002060"/>
                </a:solidFill>
              </a:rPr>
              <a:t>COMMUNITY ENGAGEMENT &amp; OUTREACH CORE: definitions</a:t>
            </a:r>
            <a:endParaRPr lang="en-US" sz="4500" dirty="0">
              <a:solidFill>
                <a:srgbClr val="002060"/>
              </a:solidFill>
            </a:endParaRPr>
          </a:p>
        </p:txBody>
      </p:sp>
      <p:sp>
        <p:nvSpPr>
          <p:cNvPr id="3" name="Content Placeholder 2"/>
          <p:cNvSpPr>
            <a:spLocks noGrp="1"/>
          </p:cNvSpPr>
          <p:nvPr>
            <p:ph idx="1"/>
          </p:nvPr>
        </p:nvSpPr>
        <p:spPr>
          <a:xfrm>
            <a:off x="913795" y="2060812"/>
            <a:ext cx="10353762" cy="3730388"/>
          </a:xfrm>
        </p:spPr>
        <p:txBody>
          <a:bodyPr/>
          <a:lstStyle/>
          <a:p>
            <a:r>
              <a:rPr lang="en-US" b="1" dirty="0"/>
              <a:t>Community engagement (CE):</a:t>
            </a:r>
            <a:r>
              <a:rPr lang="en-US" dirty="0"/>
              <a:t> the </a:t>
            </a:r>
            <a:r>
              <a:rPr lang="en-US" u="sng" dirty="0"/>
              <a:t>collaboration between institutions of higher education and their larger community</a:t>
            </a:r>
            <a:r>
              <a:rPr lang="en-US" dirty="0"/>
              <a:t> for the </a:t>
            </a:r>
            <a:r>
              <a:rPr lang="en-US" u="sng" dirty="0"/>
              <a:t>mutually beneficial exchange</a:t>
            </a:r>
            <a:r>
              <a:rPr lang="en-US" dirty="0"/>
              <a:t> of knowledge and resources in a context of partnership and reciprocity</a:t>
            </a:r>
            <a:r>
              <a:rPr lang="en-US" dirty="0" smtClean="0"/>
              <a:t>.</a:t>
            </a:r>
          </a:p>
          <a:p>
            <a:r>
              <a:rPr lang="en-US" b="1" dirty="0" smtClean="0"/>
              <a:t>Community-Engaged Research (</a:t>
            </a:r>
            <a:r>
              <a:rPr lang="en-US" b="1" dirty="0" err="1" smtClean="0"/>
              <a:t>CEnR</a:t>
            </a:r>
            <a:r>
              <a:rPr lang="en-US" b="1" dirty="0" smtClean="0"/>
              <a:t>): </a:t>
            </a:r>
            <a:r>
              <a:rPr lang="en-US" dirty="0" smtClean="0"/>
              <a:t>the process of </a:t>
            </a:r>
            <a:r>
              <a:rPr lang="en-US" u="sng" dirty="0" smtClean="0"/>
              <a:t>working collaboratively with groups of people affiliated by geographic proximity, special interests, or similar situations</a:t>
            </a:r>
            <a:r>
              <a:rPr lang="en-US" dirty="0" smtClean="0"/>
              <a:t> with respect to the investigation and resolution of issues affecting their well-being. It is a powerful vehicle for bringing about environmental and behavioral changes that will improve the health of the community and its members. It often involves partnerships and coalitions that help mobilize resources and influence systems, change relationships among partners, and serve as catalysts for changing policies, programs, and practices</a:t>
            </a:r>
            <a:endParaRPr lang="en-US" dirty="0"/>
          </a:p>
        </p:txBody>
      </p:sp>
    </p:spTree>
    <p:extLst>
      <p:ext uri="{BB962C8B-B14F-4D97-AF65-F5344CB8AC3E}">
        <p14:creationId xmlns:p14="http://schemas.microsoft.com/office/powerpoint/2010/main" val="31341050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smtClean="0">
                <a:solidFill>
                  <a:srgbClr val="002060"/>
                </a:solidFill>
              </a:rPr>
              <a:t>Community-engaged research</a:t>
            </a:r>
            <a:endParaRPr lang="en-US" sz="5400" dirty="0">
              <a:solidFill>
                <a:srgbClr val="002060"/>
              </a:solidFill>
            </a:endParaRPr>
          </a:p>
        </p:txBody>
      </p:sp>
      <p:sp>
        <p:nvSpPr>
          <p:cNvPr id="3" name="Content Placeholder 2"/>
          <p:cNvSpPr>
            <a:spLocks noGrp="1"/>
          </p:cNvSpPr>
          <p:nvPr>
            <p:ph idx="1"/>
          </p:nvPr>
        </p:nvSpPr>
        <p:spPr/>
        <p:txBody>
          <a:bodyPr/>
          <a:lstStyle/>
          <a:p>
            <a:r>
              <a:rPr lang="en-US" altLang="en-US" sz="2800" dirty="0">
                <a:cs typeface="Arial" panose="020B0604020202020204" pitchFamily="34" charset="0"/>
              </a:rPr>
              <a:t>NIH has adopted the term “Community Engaged Research” (</a:t>
            </a:r>
            <a:r>
              <a:rPr lang="en-US" altLang="en-US" sz="2800" dirty="0" err="1">
                <a:cs typeface="Arial" panose="020B0604020202020204" pitchFamily="34" charset="0"/>
              </a:rPr>
              <a:t>CEnR</a:t>
            </a:r>
            <a:r>
              <a:rPr lang="en-US" altLang="en-US" sz="2800" dirty="0">
                <a:cs typeface="Arial" panose="020B0604020202020204" pitchFamily="34" charset="0"/>
              </a:rPr>
              <a:t>) which involves </a:t>
            </a:r>
            <a:r>
              <a:rPr lang="en-US" altLang="en-US" sz="2800" u="sng" dirty="0">
                <a:cs typeface="Arial" panose="020B0604020202020204" pitchFamily="34" charset="0"/>
              </a:rPr>
              <a:t>collaboration to improve health regardless of specific type of engagement</a:t>
            </a:r>
            <a:r>
              <a:rPr lang="en-US" altLang="en-US" sz="2800" dirty="0">
                <a:cs typeface="Arial" panose="020B0604020202020204" pitchFamily="34" charset="0"/>
              </a:rPr>
              <a:t>. </a:t>
            </a:r>
          </a:p>
          <a:p>
            <a:pPr marL="0" indent="0">
              <a:buNone/>
            </a:pPr>
            <a:endParaRPr lang="en-US" altLang="en-US" sz="2800" dirty="0">
              <a:cs typeface="Arial" panose="020B0604020202020204" pitchFamily="34" charset="0"/>
            </a:endParaRPr>
          </a:p>
          <a:p>
            <a:r>
              <a:rPr lang="en-US" altLang="en-US" sz="2800" dirty="0">
                <a:cs typeface="Arial" panose="020B0604020202020204" pitchFamily="34" charset="0"/>
              </a:rPr>
              <a:t>This does not necessarily mean less engagement but that the collaboration may not be based on </a:t>
            </a:r>
            <a:r>
              <a:rPr lang="en-US" altLang="en-US" sz="2800" dirty="0" smtClean="0">
                <a:cs typeface="Arial" panose="020B0604020202020204" pitchFamily="34" charset="0"/>
              </a:rPr>
              <a:t>equity or equality</a:t>
            </a:r>
            <a:r>
              <a:rPr lang="en-US" altLang="en-US" sz="2800" dirty="0">
                <a:cs typeface="Arial" panose="020B0604020202020204" pitchFamily="34" charset="0"/>
              </a:rPr>
              <a:t>.</a:t>
            </a:r>
          </a:p>
          <a:p>
            <a:pPr marL="0" indent="0">
              <a:buNone/>
            </a:pPr>
            <a:endParaRPr lang="en-US" altLang="en-US" sz="2800" dirty="0">
              <a:cs typeface="Arial" panose="020B0604020202020204" pitchFamily="34" charset="0"/>
            </a:endParaRPr>
          </a:p>
          <a:p>
            <a:pPr marL="0" indent="0">
              <a:buNone/>
            </a:pPr>
            <a:endParaRPr lang="en-US" altLang="en-US" sz="1000" dirty="0">
              <a:cs typeface="Arial" panose="020B0604020202020204" pitchFamily="34" charset="0"/>
            </a:endParaRPr>
          </a:p>
          <a:p>
            <a:endParaRPr lang="en-US" dirty="0"/>
          </a:p>
        </p:txBody>
      </p:sp>
      <p:sp>
        <p:nvSpPr>
          <p:cNvPr id="5" name="TextBox 4"/>
          <p:cNvSpPr txBox="1"/>
          <p:nvPr/>
        </p:nvSpPr>
        <p:spPr>
          <a:xfrm>
            <a:off x="2117558" y="5951343"/>
            <a:ext cx="9570859" cy="276999"/>
          </a:xfrm>
          <a:prstGeom prst="rect">
            <a:avLst/>
          </a:prstGeom>
          <a:noFill/>
        </p:spPr>
        <p:txBody>
          <a:bodyPr wrap="square" rtlCol="0">
            <a:spAutoFit/>
          </a:bodyPr>
          <a:lstStyle/>
          <a:p>
            <a:pPr lvl="1">
              <a:buFontTx/>
              <a:buNone/>
            </a:pPr>
            <a:r>
              <a:rPr lang="en-US" altLang="en-US" sz="1200" dirty="0" smtClean="0">
                <a:cs typeface="Arial" panose="020B0604020202020204" pitchFamily="34" charset="0"/>
              </a:rPr>
              <a:t>Source: National </a:t>
            </a:r>
            <a:r>
              <a:rPr lang="en-US" altLang="en-US" sz="1200" dirty="0">
                <a:cs typeface="Arial" panose="020B0604020202020204" pitchFamily="34" charset="0"/>
              </a:rPr>
              <a:t>Center for Minority Health and Health Disparities, National Institutes of Health, US Department </a:t>
            </a:r>
            <a:r>
              <a:rPr lang="en-US" altLang="en-US" sz="1200" dirty="0" smtClean="0">
                <a:cs typeface="Arial" panose="020B0604020202020204" pitchFamily="34" charset="0"/>
              </a:rPr>
              <a:t>of Health </a:t>
            </a:r>
            <a:r>
              <a:rPr lang="en-US" altLang="en-US" sz="1200" dirty="0">
                <a:cs typeface="Arial" panose="020B0604020202020204" pitchFamily="34" charset="0"/>
              </a:rPr>
              <a:t>and Human </a:t>
            </a:r>
            <a:r>
              <a:rPr lang="en-US" altLang="en-US" sz="1200" dirty="0" smtClean="0">
                <a:cs typeface="Arial" panose="020B0604020202020204" pitchFamily="34" charset="0"/>
              </a:rPr>
              <a:t>Services</a:t>
            </a:r>
            <a:endParaRPr lang="en-US" altLang="en-US" sz="1200" dirty="0">
              <a:cs typeface="Arial" panose="020B0604020202020204" pitchFamily="34" charset="0"/>
            </a:endParaRPr>
          </a:p>
        </p:txBody>
      </p:sp>
    </p:spTree>
    <p:extLst>
      <p:ext uri="{BB962C8B-B14F-4D97-AF65-F5344CB8AC3E}">
        <p14:creationId xmlns:p14="http://schemas.microsoft.com/office/powerpoint/2010/main" val="13115117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s://www.atsdr.cdc.gov/communityengagement/images/figure1.1_l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4635" y="477671"/>
            <a:ext cx="10146659" cy="5581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73926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522" y="1699999"/>
            <a:ext cx="7793475" cy="2265528"/>
          </a:xfrm>
        </p:spPr>
        <p:txBody>
          <a:bodyPr/>
          <a:lstStyle/>
          <a:p>
            <a:r>
              <a:rPr lang="en-US" sz="5400" dirty="0" smtClean="0">
                <a:solidFill>
                  <a:srgbClr val="002060"/>
                </a:solidFill>
              </a:rPr>
              <a:t>Examples: </a:t>
            </a:r>
            <a:br>
              <a:rPr lang="en-US" sz="5400" dirty="0" smtClean="0">
                <a:solidFill>
                  <a:srgbClr val="002060"/>
                </a:solidFill>
              </a:rPr>
            </a:br>
            <a:r>
              <a:rPr lang="en-US" sz="5400" dirty="0" smtClean="0">
                <a:solidFill>
                  <a:srgbClr val="002060"/>
                </a:solidFill>
              </a:rPr>
              <a:t>levels of community engagement</a:t>
            </a:r>
            <a:endParaRPr lang="en-US" sz="5400" dirty="0">
              <a:solidFill>
                <a:srgbClr val="002060"/>
              </a:solidFill>
            </a:endParaRPr>
          </a:p>
        </p:txBody>
      </p:sp>
      <p:pic>
        <p:nvPicPr>
          <p:cNvPr id="3" name="Picture 2" descr="IMSD International Master in Sustainable Development and Corporate Responsibility"/>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42997" y="1331796"/>
            <a:ext cx="3534770" cy="3534770"/>
          </a:xfrm>
          <a:prstGeom prst="rect">
            <a:avLst/>
          </a:prstGeom>
        </p:spPr>
      </p:pic>
    </p:spTree>
    <p:extLst>
      <p:ext uri="{BB962C8B-B14F-4D97-AF65-F5344CB8AC3E}">
        <p14:creationId xmlns:p14="http://schemas.microsoft.com/office/powerpoint/2010/main" val="29536409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33051" y="666521"/>
            <a:ext cx="5958577" cy="932597"/>
          </a:xfrm>
        </p:spPr>
        <p:txBody>
          <a:bodyPr/>
          <a:lstStyle/>
          <a:p>
            <a:r>
              <a:rPr lang="en-US" sz="5400" dirty="0" smtClean="0"/>
              <a:t>outreach</a:t>
            </a:r>
            <a:endParaRPr lang="en-US" sz="5400" dirty="0"/>
          </a:p>
        </p:txBody>
      </p:sp>
      <p:sp>
        <p:nvSpPr>
          <p:cNvPr id="3" name="Content Placeholder 2"/>
          <p:cNvSpPr>
            <a:spLocks noGrp="1"/>
          </p:cNvSpPr>
          <p:nvPr>
            <p:ph idx="1"/>
          </p:nvPr>
        </p:nvSpPr>
        <p:spPr>
          <a:xfrm>
            <a:off x="913795" y="2015315"/>
            <a:ext cx="10809632" cy="3695136"/>
          </a:xfrm>
        </p:spPr>
        <p:txBody>
          <a:bodyPr/>
          <a:lstStyle/>
          <a:p>
            <a:r>
              <a:rPr lang="en-US" b="1" dirty="0" smtClean="0"/>
              <a:t>Purpose: </a:t>
            </a:r>
            <a:r>
              <a:rPr lang="en-US" dirty="0" smtClean="0"/>
              <a:t>To encourage </a:t>
            </a:r>
            <a:r>
              <a:rPr lang="en-US" dirty="0"/>
              <a:t>health </a:t>
            </a:r>
            <a:r>
              <a:rPr lang="en-US" dirty="0" smtClean="0"/>
              <a:t>promotion for lead prevention </a:t>
            </a:r>
            <a:r>
              <a:rPr lang="en-US" dirty="0"/>
              <a:t>through education, outreach, and community-based training. </a:t>
            </a:r>
            <a:endParaRPr lang="en-US" dirty="0" smtClean="0"/>
          </a:p>
          <a:p>
            <a:r>
              <a:rPr lang="en-US" b="1" dirty="0" smtClean="0"/>
              <a:t>Methods: </a:t>
            </a:r>
            <a:r>
              <a:rPr lang="en-US" dirty="0" smtClean="0"/>
              <a:t>People attending </a:t>
            </a:r>
            <a:r>
              <a:rPr lang="en-US" dirty="0"/>
              <a:t>health fairs (</a:t>
            </a:r>
            <a:r>
              <a:rPr lang="en-US" i="1" dirty="0"/>
              <a:t>n</a:t>
            </a:r>
            <a:r>
              <a:rPr lang="en-US" dirty="0"/>
              <a:t> = 467), community events (</a:t>
            </a:r>
            <a:r>
              <a:rPr lang="en-US" i="1" dirty="0"/>
              <a:t>n</a:t>
            </a:r>
            <a:r>
              <a:rPr lang="en-US" dirty="0"/>
              <a:t> = 469), and Kindergarten classes (</a:t>
            </a:r>
            <a:r>
              <a:rPr lang="en-US" i="1" dirty="0"/>
              <a:t>n</a:t>
            </a:r>
            <a:r>
              <a:rPr lang="en-US" dirty="0"/>
              <a:t> = 241) were the study participants. </a:t>
            </a:r>
            <a:endParaRPr lang="en-US" dirty="0" smtClean="0"/>
          </a:p>
          <a:p>
            <a:pPr lvl="1"/>
            <a:r>
              <a:rPr lang="en-US" dirty="0" smtClean="0"/>
              <a:t>Hands-on </a:t>
            </a:r>
            <a:r>
              <a:rPr lang="en-US" dirty="0"/>
              <a:t>training was offered at homebuilding retail stores (</a:t>
            </a:r>
            <a:r>
              <a:rPr lang="en-US" i="1" dirty="0"/>
              <a:t>n</a:t>
            </a:r>
            <a:r>
              <a:rPr lang="en-US" dirty="0"/>
              <a:t> = 25). U.S. Department of Housing and Urban Development (HUD)'s online visual training was given to realtors (</a:t>
            </a:r>
            <a:r>
              <a:rPr lang="en-US" i="1" dirty="0"/>
              <a:t>n</a:t>
            </a:r>
            <a:r>
              <a:rPr lang="en-US" dirty="0"/>
              <a:t> = 220), and inspectors, contractors, and Do-It-Yourself (DIY) workers (</a:t>
            </a:r>
            <a:r>
              <a:rPr lang="en-US" i="1" dirty="0"/>
              <a:t>n</a:t>
            </a:r>
            <a:r>
              <a:rPr lang="en-US" dirty="0"/>
              <a:t> = 75). Training workshops were attended by home-buyers and rental home owners at the Neighborhood Association Meetings (</a:t>
            </a:r>
            <a:r>
              <a:rPr lang="en-US" i="1" dirty="0"/>
              <a:t>n</a:t>
            </a:r>
            <a:r>
              <a:rPr lang="en-US" dirty="0"/>
              <a:t> = 91). </a:t>
            </a:r>
            <a:endParaRPr lang="en-US" dirty="0" smtClean="0"/>
          </a:p>
          <a:p>
            <a:r>
              <a:rPr lang="en-US" b="1" dirty="0" smtClean="0"/>
              <a:t>Conclusion: </a:t>
            </a:r>
            <a:r>
              <a:rPr lang="en-US" dirty="0" smtClean="0"/>
              <a:t>These </a:t>
            </a:r>
            <a:r>
              <a:rPr lang="en-US" dirty="0"/>
              <a:t>outreach activities were successful in improving the knowledge of the community people on lead poisoning prevention.</a:t>
            </a:r>
            <a:endParaRPr lang="en-US" dirty="0"/>
          </a:p>
        </p:txBody>
      </p:sp>
      <p:sp>
        <p:nvSpPr>
          <p:cNvPr id="4" name="TextBox 3"/>
          <p:cNvSpPr txBox="1"/>
          <p:nvPr/>
        </p:nvSpPr>
        <p:spPr>
          <a:xfrm>
            <a:off x="1501254" y="6126648"/>
            <a:ext cx="10222173" cy="523220"/>
          </a:xfrm>
          <a:prstGeom prst="rect">
            <a:avLst/>
          </a:prstGeom>
          <a:noFill/>
        </p:spPr>
        <p:txBody>
          <a:bodyPr wrap="square" rtlCol="0">
            <a:spAutoFit/>
          </a:bodyPr>
          <a:lstStyle/>
          <a:p>
            <a:r>
              <a:rPr lang="en-US" sz="1400" dirty="0" err="1"/>
              <a:t>Mitra</a:t>
            </a:r>
            <a:r>
              <a:rPr lang="en-US" sz="1400" dirty="0"/>
              <a:t> AK, Anderson-Lewis C. Community Engagement and Outreach Programs for Lead Prevention in Mississippi. </a:t>
            </a:r>
            <a:r>
              <a:rPr lang="en-US" sz="1400" dirty="0" err="1"/>
              <a:t>Int</a:t>
            </a:r>
            <a:r>
              <a:rPr lang="en-US" sz="1400" dirty="0"/>
              <a:t> J Environ Res Public Health. 2020 Dec 29;18(1):202</a:t>
            </a:r>
            <a:r>
              <a:rPr lang="en-US" sz="1400" dirty="0" smtClean="0"/>
              <a:t>.</a:t>
            </a:r>
            <a:endParaRPr lang="en-US" sz="1400" dirty="0"/>
          </a:p>
        </p:txBody>
      </p:sp>
      <p:pic>
        <p:nvPicPr>
          <p:cNvPr id="6" name="Picture 5" descr="Lead danger | Flickr - Photo Sharing!"/>
          <p:cNvPicPr>
            <a:picLocks noChangeAspect="1"/>
          </p:cNvPicPr>
          <p:nvPr/>
        </p:nvPicPr>
        <p:blipFill rotWithShape="1">
          <a:blip r:embed="rId2">
            <a:extLst>
              <a:ext uri="{28A0092B-C50C-407E-A947-70E740481C1C}">
                <a14:useLocalDpi xmlns:a14="http://schemas.microsoft.com/office/drawing/2010/main" val="0"/>
              </a:ext>
            </a:extLst>
          </a:blip>
          <a:srcRect l="55211" b="20904"/>
          <a:stretch/>
        </p:blipFill>
        <p:spPr>
          <a:xfrm>
            <a:off x="1631663" y="59484"/>
            <a:ext cx="1493674" cy="1955831"/>
          </a:xfrm>
          <a:prstGeom prst="rect">
            <a:avLst/>
          </a:prstGeom>
        </p:spPr>
      </p:pic>
    </p:spTree>
    <p:extLst>
      <p:ext uri="{BB962C8B-B14F-4D97-AF65-F5344CB8AC3E}">
        <p14:creationId xmlns:p14="http://schemas.microsoft.com/office/powerpoint/2010/main" val="141207262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IDeA">
      <a:dk1>
        <a:srgbClr val="000000"/>
      </a:dk1>
      <a:lt1>
        <a:srgbClr val="FFFFFF"/>
      </a:lt1>
      <a:dk2>
        <a:srgbClr val="00386A"/>
      </a:dk2>
      <a:lt2>
        <a:srgbClr val="A0B325"/>
      </a:lt2>
      <a:accent1>
        <a:srgbClr val="3E4B52"/>
      </a:accent1>
      <a:accent2>
        <a:srgbClr val="991B2C"/>
      </a:accent2>
      <a:accent3>
        <a:srgbClr val="FDC115"/>
      </a:accent3>
      <a:accent4>
        <a:srgbClr val="F67C2A"/>
      </a:accent4>
      <a:accent5>
        <a:srgbClr val="C54F71"/>
      </a:accent5>
      <a:accent6>
        <a:srgbClr val="00ACCA"/>
      </a:accent6>
      <a:hlink>
        <a:srgbClr val="6BA9DA"/>
      </a:hlink>
      <a:folHlink>
        <a:srgbClr val="A0BCD3"/>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24919</TotalTime>
  <Words>2197</Words>
  <Application>Microsoft Office PowerPoint</Application>
  <PresentationFormat>Widescreen</PresentationFormat>
  <Paragraphs>105</Paragraphs>
  <Slides>21</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Wingdings</vt:lpstr>
      <vt:lpstr>Damask</vt:lpstr>
      <vt:lpstr>PowerPoint Presentation</vt:lpstr>
      <vt:lpstr>Polling Question:  What is your level of experience with community-engaged research?  </vt:lpstr>
      <vt:lpstr>PowerPoint Presentation</vt:lpstr>
      <vt:lpstr>COMMUNITY ENGAGEMENT &amp; OUTREACH CORE: definitions</vt:lpstr>
      <vt:lpstr>COMMUNITY ENGAGEMENT &amp; OUTREACH CORE: definitions</vt:lpstr>
      <vt:lpstr>Community-engaged research</vt:lpstr>
      <vt:lpstr>PowerPoint Presentation</vt:lpstr>
      <vt:lpstr>Examples:  levels of community engagement</vt:lpstr>
      <vt:lpstr>outreach</vt:lpstr>
      <vt:lpstr>consult</vt:lpstr>
      <vt:lpstr>involve</vt:lpstr>
      <vt:lpstr>collaborate</vt:lpstr>
      <vt:lpstr>Shared leadership</vt:lpstr>
      <vt:lpstr>YOUR TURN TO TELL US…  WHAT LEVEL OF COMMUNITY ENGAGEMENT IS THIS?</vt:lpstr>
      <vt:lpstr>PowerPoint Presentation</vt:lpstr>
      <vt:lpstr>PowerPoint Presentation</vt:lpstr>
      <vt:lpstr>PowerPoint Presentation</vt:lpstr>
      <vt:lpstr>PowerPoint Presentation</vt:lpstr>
      <vt:lpstr>PowerPoint Presentation</vt:lpstr>
      <vt:lpstr>CONCLUSIONS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Flax-Laws, Pamela L</dc:creator>
  <cp:lastModifiedBy>Keyonna M King</cp:lastModifiedBy>
  <cp:revision>171</cp:revision>
  <cp:lastPrinted>2020-03-13T19:05:23Z</cp:lastPrinted>
  <dcterms:created xsi:type="dcterms:W3CDTF">2018-12-05T14:40:40Z</dcterms:created>
  <dcterms:modified xsi:type="dcterms:W3CDTF">2021-10-14T14:29:55Z</dcterms:modified>
</cp:coreProperties>
</file>