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323" r:id="rId2"/>
    <p:sldId id="326" r:id="rId3"/>
    <p:sldId id="328" r:id="rId4"/>
    <p:sldId id="327" r:id="rId5"/>
    <p:sldId id="329" r:id="rId6"/>
    <p:sldId id="330" r:id="rId7"/>
    <p:sldId id="340" r:id="rId8"/>
    <p:sldId id="339" r:id="rId9"/>
    <p:sldId id="331" r:id="rId10"/>
    <p:sldId id="341" r:id="rId11"/>
    <p:sldId id="337" r:id="rId12"/>
    <p:sldId id="336" r:id="rId13"/>
    <p:sldId id="338" r:id="rId14"/>
    <p:sldId id="332" r:id="rId15"/>
    <p:sldId id="333" r:id="rId16"/>
    <p:sldId id="344" r:id="rId17"/>
    <p:sldId id="355" r:id="rId18"/>
    <p:sldId id="334" r:id="rId19"/>
    <p:sldId id="335" r:id="rId20"/>
    <p:sldId id="257" r:id="rId21"/>
    <p:sldId id="258" r:id="rId22"/>
    <p:sldId id="346" r:id="rId23"/>
    <p:sldId id="345" r:id="rId24"/>
    <p:sldId id="347" r:id="rId25"/>
    <p:sldId id="348" r:id="rId26"/>
    <p:sldId id="349" r:id="rId27"/>
    <p:sldId id="354" r:id="rId28"/>
    <p:sldId id="350" r:id="rId29"/>
    <p:sldId id="351" r:id="rId30"/>
    <p:sldId id="352" r:id="rId31"/>
    <p:sldId id="353" r:id="rId32"/>
    <p:sldId id="325" r:id="rId33"/>
    <p:sldId id="356" r:id="rId34"/>
    <p:sldId id="34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BE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3" autoAdjust="0"/>
    <p:restoredTop sz="72874" autoAdjust="0"/>
  </p:normalViewPr>
  <p:slideViewPr>
    <p:cSldViewPr snapToGrid="0">
      <p:cViewPr varScale="1">
        <p:scale>
          <a:sx n="83" d="100"/>
          <a:sy n="83" d="100"/>
        </p:scale>
        <p:origin x="9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8A479E-2AAE-4A11-B440-3D98A1CA0BAA}" type="datetimeFigureOut">
              <a:rPr lang="en-US" smtClean="0"/>
              <a:t>10/19/2021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144DBD-63AB-4F53-AF3D-6DF2FB636894}" type="slidenum">
              <a:rPr lang="en-US" smtClean="0"/>
              <a:t>‹#›</a:t>
            </a:fld>
            <a:endParaRPr lang="en-US"/>
          </a:p>
        </p:txBody>
      </p:sp>
    </p:spTree>
    <p:extLst>
      <p:ext uri="{BB962C8B-B14F-4D97-AF65-F5344CB8AC3E}">
        <p14:creationId xmlns:p14="http://schemas.microsoft.com/office/powerpoint/2010/main" val="27860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EDEF86-6219-4CCC-B2AC-008E78D03FFC}" type="datetimeFigureOut">
              <a:rPr lang="en-US" smtClean="0"/>
              <a:t>10/19/2021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CB388-72C7-499A-9DCF-23A3C8AD8627}" type="slidenum">
              <a:rPr lang="en-US" smtClean="0"/>
              <a:t>‹#›</a:t>
            </a:fld>
            <a:endParaRPr lang="en-US"/>
          </a:p>
        </p:txBody>
      </p:sp>
    </p:spTree>
    <p:extLst>
      <p:ext uri="{BB962C8B-B14F-4D97-AF65-F5344CB8AC3E}">
        <p14:creationId xmlns:p14="http://schemas.microsoft.com/office/powerpoint/2010/main" val="9138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 units and experimental units are typically the same entity</a:t>
            </a:r>
          </a:p>
          <a:p>
            <a:r>
              <a:rPr lang="en-US" dirty="0"/>
              <a:t>Treatments are the study conditions of interest.</a:t>
            </a:r>
          </a:p>
          <a:p>
            <a:r>
              <a:rPr lang="en-US" dirty="0"/>
              <a:t>Measurements can be direct  measures of the outcome (SBP/DBP; % weight loss, etc.) or indirect (individual answers to a survey that aggregate into a score).</a:t>
            </a:r>
          </a:p>
        </p:txBody>
      </p:sp>
      <p:sp>
        <p:nvSpPr>
          <p:cNvPr id="4" name="Slide Number Placeholder 3"/>
          <p:cNvSpPr>
            <a:spLocks noGrp="1"/>
          </p:cNvSpPr>
          <p:nvPr>
            <p:ph type="sldNum" sz="quarter" idx="5"/>
          </p:nvPr>
        </p:nvSpPr>
        <p:spPr/>
        <p:txBody>
          <a:bodyPr/>
          <a:lstStyle/>
          <a:p>
            <a:fld id="{043CB388-72C7-499A-9DCF-23A3C8AD8627}" type="slidenum">
              <a:rPr lang="en-US" smtClean="0"/>
              <a:t>4</a:t>
            </a:fld>
            <a:endParaRPr lang="en-US"/>
          </a:p>
        </p:txBody>
      </p:sp>
    </p:spTree>
    <p:extLst>
      <p:ext uri="{BB962C8B-B14F-4D97-AF65-F5344CB8AC3E}">
        <p14:creationId xmlns:p14="http://schemas.microsoft.com/office/powerpoint/2010/main" val="84597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Blocking allows us to account for differing effects of the site / original cluster with a single fixed effect (relatively small impact on residual degrees of freedom)</a:t>
            </a:r>
          </a:p>
          <a:p>
            <a:r>
              <a:rPr lang="en-US" dirty="0"/>
              <a:t>In exchange for a reduction in unexplained error.</a:t>
            </a:r>
          </a:p>
          <a:p>
            <a:r>
              <a:rPr lang="en-US" dirty="0"/>
              <a:t>Clustering on practitioner increases our </a:t>
            </a:r>
            <a:r>
              <a:rPr lang="en-US" dirty="0" err="1"/>
              <a:t>eus</a:t>
            </a:r>
            <a:r>
              <a:rPr lang="en-US" dirty="0"/>
              <a:t>  4-fold</a:t>
            </a:r>
          </a:p>
          <a:p>
            <a:r>
              <a:rPr lang="en-US" dirty="0"/>
              <a:t>Now we can achieve power for the desired effect size with no increase in observational units.</a:t>
            </a:r>
          </a:p>
        </p:txBody>
      </p:sp>
      <p:sp>
        <p:nvSpPr>
          <p:cNvPr id="4" name="Slide Number Placeholder 3"/>
          <p:cNvSpPr>
            <a:spLocks noGrp="1"/>
          </p:cNvSpPr>
          <p:nvPr>
            <p:ph type="sldNum" sz="quarter" idx="5"/>
          </p:nvPr>
        </p:nvSpPr>
        <p:spPr/>
        <p:txBody>
          <a:bodyPr/>
          <a:lstStyle/>
          <a:p>
            <a:fld id="{043CB388-72C7-499A-9DCF-23A3C8AD8627}" type="slidenum">
              <a:rPr lang="en-US" smtClean="0"/>
              <a:t>21</a:t>
            </a:fld>
            <a:endParaRPr lang="en-US"/>
          </a:p>
        </p:txBody>
      </p:sp>
    </p:spTree>
    <p:extLst>
      <p:ext uri="{BB962C8B-B14F-4D97-AF65-F5344CB8AC3E}">
        <p14:creationId xmlns:p14="http://schemas.microsoft.com/office/powerpoint/2010/main" val="10936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Comparative Effectiveness - comparing two or more conditions / treatments allowing for any one to be better or worse than another (two-sided hypotheses)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Superiority / inferiority – comparing two or more conditions in which you expect one to be clearly “better” / “worse” than the rest (one-sided hypotheses)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Non-inferiority – attempt to show the equivalence of two or more conditions to a degree of equivalence.</a:t>
            </a:r>
          </a:p>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6</a:t>
            </a:fld>
            <a:endParaRPr lang="en-US"/>
          </a:p>
        </p:txBody>
      </p:sp>
    </p:spTree>
    <p:extLst>
      <p:ext uri="{BB962C8B-B14F-4D97-AF65-F5344CB8AC3E}">
        <p14:creationId xmlns:p14="http://schemas.microsoft.com/office/powerpoint/2010/main" val="53981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Randomization – goal is to distribute unobserved confounding variables across subjects so as not to stack the deck against any one treatment or condition (i.e. do not want all healthiest of the sick to be in one group and all the sickest of the sick in another.</a:t>
            </a:r>
          </a:p>
          <a:p>
            <a:r>
              <a:rPr lang="en-US" dirty="0"/>
              <a:t>Blocking – a means of accounting for </a:t>
            </a:r>
            <a:r>
              <a:rPr lang="en-US" dirty="0" err="1"/>
              <a:t>eus</a:t>
            </a:r>
            <a:r>
              <a:rPr lang="en-US" dirty="0"/>
              <a:t> that are more alike than other </a:t>
            </a:r>
            <a:r>
              <a:rPr lang="en-US" dirty="0" err="1"/>
              <a:t>eus</a:t>
            </a:r>
            <a:r>
              <a:rPr lang="en-US" dirty="0"/>
              <a:t> from a different block – best practice is to replicate an entire study within each block.</a:t>
            </a:r>
          </a:p>
          <a:p>
            <a:r>
              <a:rPr lang="en-US" dirty="0"/>
              <a:t>Stratification – when simple randomization will not be enough – stratify on characteristics that you know / suspect confound the outcome to ensure clean dispersal.</a:t>
            </a:r>
          </a:p>
          <a:p>
            <a:r>
              <a:rPr lang="en-US" dirty="0"/>
              <a:t>Balance – equal numbers in each condition across strata and or blocks. Variance estimates are as precise as possible for all conditions and standard errors are  roughly equal.</a:t>
            </a:r>
          </a:p>
        </p:txBody>
      </p:sp>
      <p:sp>
        <p:nvSpPr>
          <p:cNvPr id="4" name="Slide Number Placeholder 3"/>
          <p:cNvSpPr>
            <a:spLocks noGrp="1"/>
          </p:cNvSpPr>
          <p:nvPr>
            <p:ph type="sldNum" sz="quarter" idx="5"/>
          </p:nvPr>
        </p:nvSpPr>
        <p:spPr/>
        <p:txBody>
          <a:bodyPr/>
          <a:lstStyle/>
          <a:p>
            <a:fld id="{043CB388-72C7-499A-9DCF-23A3C8AD8627}" type="slidenum">
              <a:rPr lang="en-US" smtClean="0"/>
              <a:t>9</a:t>
            </a:fld>
            <a:endParaRPr lang="en-US"/>
          </a:p>
        </p:txBody>
      </p:sp>
    </p:spTree>
    <p:extLst>
      <p:ext uri="{BB962C8B-B14F-4D97-AF65-F5344CB8AC3E}">
        <p14:creationId xmlns:p14="http://schemas.microsoft.com/office/powerpoint/2010/main" val="63357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12</a:t>
            </a:fld>
            <a:endParaRPr lang="en-US"/>
          </a:p>
        </p:txBody>
      </p:sp>
    </p:spTree>
    <p:extLst>
      <p:ext uri="{BB962C8B-B14F-4D97-AF65-F5344CB8AC3E}">
        <p14:creationId xmlns:p14="http://schemas.microsoft.com/office/powerpoint/2010/main" val="429373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13</a:t>
            </a:fld>
            <a:endParaRPr lang="en-US"/>
          </a:p>
        </p:txBody>
      </p:sp>
    </p:spTree>
    <p:extLst>
      <p:ext uri="{BB962C8B-B14F-4D97-AF65-F5344CB8AC3E}">
        <p14:creationId xmlns:p14="http://schemas.microsoft.com/office/powerpoint/2010/main" val="424224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CB388-72C7-499A-9DCF-23A3C8AD8627}" type="slidenum">
              <a:rPr lang="en-US" smtClean="0"/>
              <a:t>15</a:t>
            </a:fld>
            <a:endParaRPr lang="en-US"/>
          </a:p>
        </p:txBody>
      </p:sp>
    </p:spTree>
    <p:extLst>
      <p:ext uri="{BB962C8B-B14F-4D97-AF65-F5344CB8AC3E}">
        <p14:creationId xmlns:p14="http://schemas.microsoft.com/office/powerpoint/2010/main" val="407329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null hypothesis depends on the type of test</a:t>
            </a:r>
          </a:p>
        </p:txBody>
      </p:sp>
      <p:sp>
        <p:nvSpPr>
          <p:cNvPr id="4" name="Slide Number Placeholder 3"/>
          <p:cNvSpPr>
            <a:spLocks noGrp="1"/>
          </p:cNvSpPr>
          <p:nvPr>
            <p:ph type="sldNum" sz="quarter" idx="5"/>
          </p:nvPr>
        </p:nvSpPr>
        <p:spPr/>
        <p:txBody>
          <a:bodyPr/>
          <a:lstStyle/>
          <a:p>
            <a:fld id="{043CB388-72C7-499A-9DCF-23A3C8AD8627}" type="slidenum">
              <a:rPr lang="en-US" smtClean="0"/>
              <a:t>17</a:t>
            </a:fld>
            <a:endParaRPr lang="en-US"/>
          </a:p>
        </p:txBody>
      </p:sp>
    </p:spTree>
    <p:extLst>
      <p:ext uri="{BB962C8B-B14F-4D97-AF65-F5344CB8AC3E}">
        <p14:creationId xmlns:p14="http://schemas.microsoft.com/office/powerpoint/2010/main" val="351865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traditional studies the </a:t>
            </a:r>
            <a:r>
              <a:rPr lang="en-US" dirty="0" err="1"/>
              <a:t>eu</a:t>
            </a:r>
            <a:r>
              <a:rPr lang="en-US" dirty="0"/>
              <a:t> and </a:t>
            </a:r>
            <a:r>
              <a:rPr lang="en-US" dirty="0" err="1"/>
              <a:t>ou</a:t>
            </a:r>
            <a:r>
              <a:rPr lang="en-US" dirty="0"/>
              <a:t> are typically the same entity.</a:t>
            </a:r>
          </a:p>
          <a:p>
            <a:r>
              <a:rPr lang="en-US" dirty="0"/>
              <a:t>Cluster effects – fixed if these are the only clusters considered and for which conclusions are to be drawn.  Random if the clusters represent a sample of a larger population of clusters.</a:t>
            </a:r>
          </a:p>
        </p:txBody>
      </p:sp>
      <p:sp>
        <p:nvSpPr>
          <p:cNvPr id="4" name="Slide Number Placeholder 3"/>
          <p:cNvSpPr>
            <a:spLocks noGrp="1"/>
          </p:cNvSpPr>
          <p:nvPr>
            <p:ph type="sldNum" sz="quarter" idx="5"/>
          </p:nvPr>
        </p:nvSpPr>
        <p:spPr/>
        <p:txBody>
          <a:bodyPr/>
          <a:lstStyle/>
          <a:p>
            <a:fld id="{043CB388-72C7-499A-9DCF-23A3C8AD8627}" type="slidenum">
              <a:rPr lang="en-US" smtClean="0"/>
              <a:t>18</a:t>
            </a:fld>
            <a:endParaRPr lang="en-US"/>
          </a:p>
        </p:txBody>
      </p:sp>
    </p:spTree>
    <p:extLst>
      <p:ext uri="{BB962C8B-B14F-4D97-AF65-F5344CB8AC3E}">
        <p14:creationId xmlns:p14="http://schemas.microsoft.com/office/powerpoint/2010/main" val="4276258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Clusters are the experimental unit relatively few degrees of freedom present for unexplained (between cluster) error</a:t>
            </a:r>
          </a:p>
          <a:p>
            <a:r>
              <a:rPr lang="en-US" dirty="0"/>
              <a:t>Observational units are the subjects within clusters</a:t>
            </a:r>
          </a:p>
          <a:p>
            <a:r>
              <a:rPr lang="en-US" dirty="0"/>
              <a:t>Increasing </a:t>
            </a:r>
            <a:r>
              <a:rPr lang="en-US" dirty="0" err="1"/>
              <a:t>ous</a:t>
            </a:r>
            <a:r>
              <a:rPr lang="en-US" dirty="0"/>
              <a:t> yields more precision of intra-cluster variability – this has a minimal effect on increasing precision of inter-cluster variability</a:t>
            </a:r>
          </a:p>
          <a:p>
            <a:r>
              <a:rPr lang="en-US" dirty="0"/>
              <a:t>We cannot achieve power for the desired effect size with only 9 </a:t>
            </a:r>
            <a:r>
              <a:rPr lang="en-US" dirty="0" err="1"/>
              <a:t>eus</a:t>
            </a:r>
            <a:r>
              <a:rPr lang="en-US" dirty="0"/>
              <a:t> (clusters) no matter how many </a:t>
            </a:r>
            <a:r>
              <a:rPr lang="en-US" dirty="0" err="1"/>
              <a:t>ous</a:t>
            </a:r>
            <a:r>
              <a:rPr lang="en-US" dirty="0"/>
              <a:t> are obtained</a:t>
            </a:r>
          </a:p>
        </p:txBody>
      </p:sp>
      <p:sp>
        <p:nvSpPr>
          <p:cNvPr id="4" name="Slide Number Placeholder 3"/>
          <p:cNvSpPr>
            <a:spLocks noGrp="1"/>
          </p:cNvSpPr>
          <p:nvPr>
            <p:ph type="sldNum" sz="quarter" idx="5"/>
          </p:nvPr>
        </p:nvSpPr>
        <p:spPr/>
        <p:txBody>
          <a:bodyPr/>
          <a:lstStyle/>
          <a:p>
            <a:fld id="{043CB388-72C7-499A-9DCF-23A3C8AD8627}" type="slidenum">
              <a:rPr lang="en-US" smtClean="0"/>
              <a:t>20</a:t>
            </a:fld>
            <a:endParaRPr lang="en-US"/>
          </a:p>
        </p:txBody>
      </p:sp>
    </p:spTree>
    <p:extLst>
      <p:ext uri="{BB962C8B-B14F-4D97-AF65-F5344CB8AC3E}">
        <p14:creationId xmlns:p14="http://schemas.microsoft.com/office/powerpoint/2010/main" val="304589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36590136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921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8810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535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39984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5615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10/19/2021</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70305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9271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308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10/19/2021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3041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722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7019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85465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10/19/2021</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4999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10/19/2021</a:t>
            </a:fld>
            <a:endParaRPr lang="en-US"/>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6092102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5569481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10/19/2021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42863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11227828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F7FE-DCFC-44F5-B48F-EE09F0DF03DD}"/>
              </a:ext>
            </a:extLst>
          </p:cNvPr>
          <p:cNvSpPr>
            <a:spLocks noGrp="1"/>
          </p:cNvSpPr>
          <p:nvPr>
            <p:ph type="title"/>
          </p:nvPr>
        </p:nvSpPr>
        <p:spPr>
          <a:xfrm>
            <a:off x="917227" y="609600"/>
            <a:ext cx="9905102" cy="2362200"/>
          </a:xfrm>
        </p:spPr>
        <p:txBody>
          <a:bodyPr/>
          <a:lstStyle/>
          <a:p>
            <a:r>
              <a:rPr lang="en-US" dirty="0"/>
              <a:t>Biostatistical Design Considerations for community engaged research</a:t>
            </a:r>
          </a:p>
        </p:txBody>
      </p:sp>
      <p:sp>
        <p:nvSpPr>
          <p:cNvPr id="4" name="Text Placeholder 3">
            <a:extLst>
              <a:ext uri="{FF2B5EF4-FFF2-40B4-BE49-F238E27FC236}">
                <a16:creationId xmlns:a16="http://schemas.microsoft.com/office/drawing/2014/main" id="{8834D253-814B-4070-8693-A91A0520BBEA}"/>
              </a:ext>
            </a:extLst>
          </p:cNvPr>
          <p:cNvSpPr>
            <a:spLocks noGrp="1"/>
          </p:cNvSpPr>
          <p:nvPr>
            <p:ph type="body" sz="half" idx="2"/>
          </p:nvPr>
        </p:nvSpPr>
        <p:spPr>
          <a:xfrm>
            <a:off x="3128525" y="2971800"/>
            <a:ext cx="5934950" cy="2819400"/>
          </a:xfrm>
        </p:spPr>
        <p:txBody>
          <a:bodyPr/>
          <a:lstStyle/>
          <a:p>
            <a:r>
              <a:rPr lang="en-US" dirty="0"/>
              <a:t>Chris Wichman, PhD</a:t>
            </a:r>
          </a:p>
          <a:p>
            <a:r>
              <a:rPr lang="en-US" dirty="0"/>
              <a:t>Department of Biostatistics</a:t>
            </a:r>
          </a:p>
          <a:p>
            <a:r>
              <a:rPr lang="en-US" dirty="0"/>
              <a:t>College of Public Health</a:t>
            </a:r>
          </a:p>
          <a:p>
            <a:r>
              <a:rPr lang="en-US" dirty="0"/>
              <a:t>University of Nebraska Medical Center</a:t>
            </a:r>
          </a:p>
        </p:txBody>
      </p:sp>
    </p:spTree>
    <p:extLst>
      <p:ext uri="{BB962C8B-B14F-4D97-AF65-F5344CB8AC3E}">
        <p14:creationId xmlns:p14="http://schemas.microsoft.com/office/powerpoint/2010/main" val="303822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2201B-D007-4324-9E34-33D214D9897A}"/>
              </a:ext>
            </a:extLst>
          </p:cNvPr>
          <p:cNvSpPr>
            <a:spLocks noGrp="1"/>
          </p:cNvSpPr>
          <p:nvPr>
            <p:ph type="title"/>
          </p:nvPr>
        </p:nvSpPr>
        <p:spPr>
          <a:xfrm>
            <a:off x="913795" y="609601"/>
            <a:ext cx="10353761" cy="640466"/>
          </a:xfrm>
        </p:spPr>
        <p:txBody>
          <a:bodyPr/>
          <a:lstStyle/>
          <a:p>
            <a:r>
              <a:rPr lang="en-US" dirty="0"/>
              <a:t>Confounding variables</a:t>
            </a:r>
          </a:p>
        </p:txBody>
      </p:sp>
      <p:sp>
        <p:nvSpPr>
          <p:cNvPr id="4" name="Content Placeholder 3">
            <a:extLst>
              <a:ext uri="{FF2B5EF4-FFF2-40B4-BE49-F238E27FC236}">
                <a16:creationId xmlns:a16="http://schemas.microsoft.com/office/drawing/2014/main" id="{07F41CEA-9410-4475-AA75-F4081A41A4BD}"/>
              </a:ext>
            </a:extLst>
          </p:cNvPr>
          <p:cNvSpPr>
            <a:spLocks noGrp="1"/>
          </p:cNvSpPr>
          <p:nvPr>
            <p:ph idx="1"/>
          </p:nvPr>
        </p:nvSpPr>
        <p:spPr>
          <a:xfrm>
            <a:off x="821198" y="1250066"/>
            <a:ext cx="10353762" cy="4062713"/>
          </a:xfrm>
        </p:spPr>
        <p:txBody>
          <a:bodyPr/>
          <a:lstStyle/>
          <a:p>
            <a:r>
              <a:rPr lang="en-US" dirty="0"/>
              <a:t>Definition 1: “Two variables are confounded if they appear in such a pattern that their separate effects cannot be distinguished”.[Moses, 2009].</a:t>
            </a:r>
          </a:p>
          <a:p>
            <a:endParaRPr lang="en-US" dirty="0"/>
          </a:p>
          <a:p>
            <a:r>
              <a:rPr lang="en-US" dirty="0"/>
              <a:t>Definition 2:  – Confounding variables are those that may compete with the exposure of interest (</a:t>
            </a:r>
            <a:r>
              <a:rPr lang="en-US" dirty="0" err="1"/>
              <a:t>eg</a:t>
            </a:r>
            <a:r>
              <a:rPr lang="en-US" dirty="0"/>
              <a:t>, treatment) in explaining the outcome of a study”. [Skelly, et al, 2012].</a:t>
            </a:r>
          </a:p>
          <a:p>
            <a:endParaRPr lang="en-US" dirty="0"/>
          </a:p>
          <a:p>
            <a:r>
              <a:rPr lang="en-US" dirty="0"/>
              <a:t>“Confounding factors may mask an actual association or, more commonly, falsely demonstrate an apparent association between the treatment and outcome when no real association between them exists”[Skelly et al, 2012].</a:t>
            </a:r>
          </a:p>
        </p:txBody>
      </p:sp>
    </p:spTree>
    <p:extLst>
      <p:ext uri="{BB962C8B-B14F-4D97-AF65-F5344CB8AC3E}">
        <p14:creationId xmlns:p14="http://schemas.microsoft.com/office/powerpoint/2010/main" val="221454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A3D8-51F7-44FF-922E-0808B911D29B}"/>
              </a:ext>
            </a:extLst>
          </p:cNvPr>
          <p:cNvSpPr>
            <a:spLocks noGrp="1"/>
          </p:cNvSpPr>
          <p:nvPr>
            <p:ph type="title"/>
          </p:nvPr>
        </p:nvSpPr>
        <p:spPr/>
        <p:txBody>
          <a:bodyPr/>
          <a:lstStyle/>
          <a:p>
            <a:r>
              <a:rPr lang="en-US" dirty="0"/>
              <a:t>Randomization</a:t>
            </a:r>
          </a:p>
        </p:txBody>
      </p:sp>
      <p:sp>
        <p:nvSpPr>
          <p:cNvPr id="3" name="Content Placeholder 2">
            <a:extLst>
              <a:ext uri="{FF2B5EF4-FFF2-40B4-BE49-F238E27FC236}">
                <a16:creationId xmlns:a16="http://schemas.microsoft.com/office/drawing/2014/main" id="{09958BD0-BDC2-49D9-AD18-A74A6A81391D}"/>
              </a:ext>
            </a:extLst>
          </p:cNvPr>
          <p:cNvSpPr>
            <a:spLocks noGrp="1"/>
          </p:cNvSpPr>
          <p:nvPr>
            <p:ph idx="1"/>
          </p:nvPr>
        </p:nvSpPr>
        <p:spPr>
          <a:xfrm>
            <a:off x="913795" y="4768770"/>
            <a:ext cx="10353762" cy="1022430"/>
          </a:xfrm>
        </p:spPr>
        <p:txBody>
          <a:bodyPr/>
          <a:lstStyle/>
          <a:p>
            <a:r>
              <a:rPr lang="en-US" dirty="0"/>
              <a:t>Randomly assign study conditions (treatments) to subjects</a:t>
            </a:r>
          </a:p>
          <a:p>
            <a:r>
              <a:rPr lang="en-US" dirty="0"/>
              <a:t>May need / want to do this by strata to balance confounders</a:t>
            </a:r>
          </a:p>
        </p:txBody>
      </p:sp>
      <p:sp>
        <p:nvSpPr>
          <p:cNvPr id="4" name="Rectangle 3">
            <a:extLst>
              <a:ext uri="{FF2B5EF4-FFF2-40B4-BE49-F238E27FC236}">
                <a16:creationId xmlns:a16="http://schemas.microsoft.com/office/drawing/2014/main" id="{F472D0A5-4048-47D3-A490-A1C5C74971F1}"/>
              </a:ext>
            </a:extLst>
          </p:cNvPr>
          <p:cNvSpPr/>
          <p:nvPr/>
        </p:nvSpPr>
        <p:spPr>
          <a:xfrm>
            <a:off x="1169042" y="2291786"/>
            <a:ext cx="3541853" cy="1137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1, 2, 3, 4, 5, 6, 7, 8,9, 10, 11, 12, 13, 14, 15, 16, 17, 18, 19, 20</a:t>
            </a:r>
          </a:p>
        </p:txBody>
      </p:sp>
      <p:sp>
        <p:nvSpPr>
          <p:cNvPr id="7" name="TextBox 6">
            <a:extLst>
              <a:ext uri="{FF2B5EF4-FFF2-40B4-BE49-F238E27FC236}">
                <a16:creationId xmlns:a16="http://schemas.microsoft.com/office/drawing/2014/main" id="{2D4FA963-3DD7-49FD-8A43-7771D3708C69}"/>
              </a:ext>
            </a:extLst>
          </p:cNvPr>
          <p:cNvSpPr txBox="1"/>
          <p:nvPr/>
        </p:nvSpPr>
        <p:spPr>
          <a:xfrm>
            <a:off x="1169042" y="2291786"/>
            <a:ext cx="968535" cy="369332"/>
          </a:xfrm>
          <a:prstGeom prst="rect">
            <a:avLst/>
          </a:prstGeom>
          <a:noFill/>
        </p:spPr>
        <p:txBody>
          <a:bodyPr wrap="none" rtlCol="0">
            <a:spAutoFit/>
          </a:bodyPr>
          <a:lstStyle/>
          <a:p>
            <a:r>
              <a:rPr lang="en-US" dirty="0"/>
              <a:t>Subjects</a:t>
            </a:r>
          </a:p>
        </p:txBody>
      </p:sp>
      <p:sp>
        <p:nvSpPr>
          <p:cNvPr id="9" name="Rectangle 8">
            <a:extLst>
              <a:ext uri="{FF2B5EF4-FFF2-40B4-BE49-F238E27FC236}">
                <a16:creationId xmlns:a16="http://schemas.microsoft.com/office/drawing/2014/main" id="{7B7F06AF-3DC0-4A35-87C9-A7B88F269D00}"/>
              </a:ext>
            </a:extLst>
          </p:cNvPr>
          <p:cNvSpPr/>
          <p:nvPr/>
        </p:nvSpPr>
        <p:spPr>
          <a:xfrm>
            <a:off x="6393082" y="3329593"/>
            <a:ext cx="3541853" cy="1137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1, 2, 3, 5, 7, 9, 10, 12, 15, 19</a:t>
            </a:r>
          </a:p>
        </p:txBody>
      </p:sp>
      <p:sp>
        <p:nvSpPr>
          <p:cNvPr id="10" name="Rectangle 9">
            <a:extLst>
              <a:ext uri="{FF2B5EF4-FFF2-40B4-BE49-F238E27FC236}">
                <a16:creationId xmlns:a16="http://schemas.microsoft.com/office/drawing/2014/main" id="{7AA6735F-BDD4-436F-B1DB-881A31EAA695}"/>
              </a:ext>
            </a:extLst>
          </p:cNvPr>
          <p:cNvSpPr/>
          <p:nvPr/>
        </p:nvSpPr>
        <p:spPr>
          <a:xfrm>
            <a:off x="6393082" y="1367314"/>
            <a:ext cx="3541853" cy="1137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4, 6, 8,11, 13, 14, 16, 17, 18, 20</a:t>
            </a:r>
          </a:p>
        </p:txBody>
      </p:sp>
      <p:cxnSp>
        <p:nvCxnSpPr>
          <p:cNvPr id="12" name="Straight Arrow Connector 11">
            <a:extLst>
              <a:ext uri="{FF2B5EF4-FFF2-40B4-BE49-F238E27FC236}">
                <a16:creationId xmlns:a16="http://schemas.microsoft.com/office/drawing/2014/main" id="{21772930-76A3-4728-90D6-0380C622A809}"/>
              </a:ext>
            </a:extLst>
          </p:cNvPr>
          <p:cNvCxnSpPr>
            <a:stCxn id="4" idx="3"/>
            <a:endCxn id="10" idx="1"/>
          </p:cNvCxnSpPr>
          <p:nvPr/>
        </p:nvCxnSpPr>
        <p:spPr>
          <a:xfrm flipV="1">
            <a:off x="4710895" y="1935921"/>
            <a:ext cx="1682187" cy="924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B70E6C-76E2-493A-9892-F110A88C25FE}"/>
              </a:ext>
            </a:extLst>
          </p:cNvPr>
          <p:cNvCxnSpPr>
            <a:stCxn id="4" idx="3"/>
            <a:endCxn id="9" idx="1"/>
          </p:cNvCxnSpPr>
          <p:nvPr/>
        </p:nvCxnSpPr>
        <p:spPr>
          <a:xfrm>
            <a:off x="4710895" y="2860393"/>
            <a:ext cx="1682187" cy="1037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6F92A00-4553-47EB-A306-F1196CC961B5}"/>
              </a:ext>
            </a:extLst>
          </p:cNvPr>
          <p:cNvSpPr txBox="1"/>
          <p:nvPr/>
        </p:nvSpPr>
        <p:spPr>
          <a:xfrm>
            <a:off x="6400797" y="1365813"/>
            <a:ext cx="1269899" cy="369332"/>
          </a:xfrm>
          <a:prstGeom prst="rect">
            <a:avLst/>
          </a:prstGeom>
          <a:noFill/>
        </p:spPr>
        <p:txBody>
          <a:bodyPr wrap="none" rtlCol="0">
            <a:spAutoFit/>
          </a:bodyPr>
          <a:lstStyle/>
          <a:p>
            <a:r>
              <a:rPr lang="en-US" dirty="0"/>
              <a:t>Condition 1</a:t>
            </a:r>
          </a:p>
        </p:txBody>
      </p:sp>
      <p:sp>
        <p:nvSpPr>
          <p:cNvPr id="16" name="TextBox 15">
            <a:extLst>
              <a:ext uri="{FF2B5EF4-FFF2-40B4-BE49-F238E27FC236}">
                <a16:creationId xmlns:a16="http://schemas.microsoft.com/office/drawing/2014/main" id="{6D26B254-41CE-4D59-B2EE-4F2E8420A159}"/>
              </a:ext>
            </a:extLst>
          </p:cNvPr>
          <p:cNvSpPr txBox="1"/>
          <p:nvPr/>
        </p:nvSpPr>
        <p:spPr>
          <a:xfrm>
            <a:off x="6402722" y="3347016"/>
            <a:ext cx="1269899" cy="369332"/>
          </a:xfrm>
          <a:prstGeom prst="rect">
            <a:avLst/>
          </a:prstGeom>
          <a:noFill/>
        </p:spPr>
        <p:txBody>
          <a:bodyPr wrap="none" rtlCol="0">
            <a:spAutoFit/>
          </a:bodyPr>
          <a:lstStyle/>
          <a:p>
            <a:r>
              <a:rPr lang="en-US" dirty="0"/>
              <a:t>Condition 2</a:t>
            </a:r>
          </a:p>
        </p:txBody>
      </p:sp>
    </p:spTree>
    <p:extLst>
      <p:ext uri="{BB962C8B-B14F-4D97-AF65-F5344CB8AC3E}">
        <p14:creationId xmlns:p14="http://schemas.microsoft.com/office/powerpoint/2010/main" val="105792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19A85FC-0E9B-4E74-A1C0-3029A0457022}"/>
              </a:ext>
            </a:extLst>
          </p:cNvPr>
          <p:cNvSpPr>
            <a:spLocks noGrp="1"/>
          </p:cNvSpPr>
          <p:nvPr>
            <p:ph type="title"/>
          </p:nvPr>
        </p:nvSpPr>
        <p:spPr>
          <a:xfrm>
            <a:off x="913795" y="609600"/>
            <a:ext cx="10353761" cy="702365"/>
          </a:xfrm>
        </p:spPr>
        <p:txBody>
          <a:bodyPr/>
          <a:lstStyle/>
          <a:p>
            <a:r>
              <a:rPr lang="en-US" dirty="0"/>
              <a:t>Blocking</a:t>
            </a:r>
          </a:p>
        </p:txBody>
      </p:sp>
      <p:sp>
        <p:nvSpPr>
          <p:cNvPr id="10" name="Rectangle 9">
            <a:extLst>
              <a:ext uri="{FF2B5EF4-FFF2-40B4-BE49-F238E27FC236}">
                <a16:creationId xmlns:a16="http://schemas.microsoft.com/office/drawing/2014/main" id="{03A1812D-08C9-44C6-9719-F39B4B1BF296}"/>
              </a:ext>
            </a:extLst>
          </p:cNvPr>
          <p:cNvSpPr/>
          <p:nvPr/>
        </p:nvSpPr>
        <p:spPr>
          <a:xfrm>
            <a:off x="821030" y="1324040"/>
            <a:ext cx="3578086"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9012B-94A8-4118-9710-8F15FCC4C9C7}"/>
              </a:ext>
            </a:extLst>
          </p:cNvPr>
          <p:cNvSpPr/>
          <p:nvPr/>
        </p:nvSpPr>
        <p:spPr>
          <a:xfrm>
            <a:off x="7587476" y="1324039"/>
            <a:ext cx="3578086"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AF599F-8018-46FE-A722-B5AAABC90076}"/>
              </a:ext>
            </a:extLst>
          </p:cNvPr>
          <p:cNvSpPr txBox="1"/>
          <p:nvPr/>
        </p:nvSpPr>
        <p:spPr>
          <a:xfrm>
            <a:off x="5581965" y="1695099"/>
            <a:ext cx="822661" cy="1200329"/>
          </a:xfrm>
          <a:prstGeom prst="rect">
            <a:avLst/>
          </a:prstGeom>
          <a:noFill/>
        </p:spPr>
        <p:txBody>
          <a:bodyPr wrap="none" rtlCol="0">
            <a:spAutoFit/>
          </a:bodyPr>
          <a:lstStyle/>
          <a:p>
            <a:r>
              <a:rPr lang="en-US" sz="7200" dirty="0"/>
              <a:t>…</a:t>
            </a:r>
          </a:p>
        </p:txBody>
      </p:sp>
      <p:sp>
        <p:nvSpPr>
          <p:cNvPr id="14" name="TextBox 13">
            <a:extLst>
              <a:ext uri="{FF2B5EF4-FFF2-40B4-BE49-F238E27FC236}">
                <a16:creationId xmlns:a16="http://schemas.microsoft.com/office/drawing/2014/main" id="{E188F195-C163-46E0-B91C-A2FA450E9201}"/>
              </a:ext>
            </a:extLst>
          </p:cNvPr>
          <p:cNvSpPr txBox="1"/>
          <p:nvPr/>
        </p:nvSpPr>
        <p:spPr>
          <a:xfrm>
            <a:off x="913795" y="1325767"/>
            <a:ext cx="856325" cy="369332"/>
          </a:xfrm>
          <a:prstGeom prst="rect">
            <a:avLst/>
          </a:prstGeom>
          <a:noFill/>
        </p:spPr>
        <p:txBody>
          <a:bodyPr wrap="none" rtlCol="0">
            <a:spAutoFit/>
          </a:bodyPr>
          <a:lstStyle/>
          <a:p>
            <a:r>
              <a:rPr lang="en-US" dirty="0"/>
              <a:t>Block 1</a:t>
            </a:r>
          </a:p>
        </p:txBody>
      </p:sp>
      <p:sp>
        <p:nvSpPr>
          <p:cNvPr id="15" name="TextBox 14">
            <a:extLst>
              <a:ext uri="{FF2B5EF4-FFF2-40B4-BE49-F238E27FC236}">
                <a16:creationId xmlns:a16="http://schemas.microsoft.com/office/drawing/2014/main" id="{DBAEAA0A-7C3B-4CA1-A972-9AF40BA16055}"/>
              </a:ext>
            </a:extLst>
          </p:cNvPr>
          <p:cNvSpPr txBox="1"/>
          <p:nvPr/>
        </p:nvSpPr>
        <p:spPr>
          <a:xfrm>
            <a:off x="7732044" y="1345647"/>
            <a:ext cx="864339" cy="369332"/>
          </a:xfrm>
          <a:prstGeom prst="rect">
            <a:avLst/>
          </a:prstGeom>
          <a:noFill/>
        </p:spPr>
        <p:txBody>
          <a:bodyPr wrap="none" rtlCol="0">
            <a:spAutoFit/>
          </a:bodyPr>
          <a:lstStyle/>
          <a:p>
            <a:r>
              <a:rPr lang="en-US" dirty="0"/>
              <a:t>Block B</a:t>
            </a:r>
          </a:p>
        </p:txBody>
      </p:sp>
      <p:sp>
        <p:nvSpPr>
          <p:cNvPr id="16" name="Rectangle 15">
            <a:extLst>
              <a:ext uri="{FF2B5EF4-FFF2-40B4-BE49-F238E27FC236}">
                <a16:creationId xmlns:a16="http://schemas.microsoft.com/office/drawing/2014/main" id="{CC9BE054-722A-4ECE-97B9-DE24675C27BF}"/>
              </a:ext>
            </a:extLst>
          </p:cNvPr>
          <p:cNvSpPr/>
          <p:nvPr/>
        </p:nvSpPr>
        <p:spPr>
          <a:xfrm>
            <a:off x="3432313" y="18276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8E94F0-3AB4-439A-8AB2-5AFE318AA3E6}"/>
              </a:ext>
            </a:extLst>
          </p:cNvPr>
          <p:cNvSpPr/>
          <p:nvPr/>
        </p:nvSpPr>
        <p:spPr>
          <a:xfrm>
            <a:off x="2193235" y="18276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D3DB73-9CFD-48CD-9683-5B98C9FAF32F}"/>
              </a:ext>
            </a:extLst>
          </p:cNvPr>
          <p:cNvSpPr/>
          <p:nvPr/>
        </p:nvSpPr>
        <p:spPr>
          <a:xfrm>
            <a:off x="954156" y="18276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8B0F6D-7ADF-4D78-9132-C5F04B31E6EC}"/>
              </a:ext>
            </a:extLst>
          </p:cNvPr>
          <p:cNvSpPr/>
          <p:nvPr/>
        </p:nvSpPr>
        <p:spPr>
          <a:xfrm>
            <a:off x="3439721" y="26919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3379ED-5584-4254-B414-F2CA19376261}"/>
              </a:ext>
            </a:extLst>
          </p:cNvPr>
          <p:cNvSpPr/>
          <p:nvPr/>
        </p:nvSpPr>
        <p:spPr>
          <a:xfrm>
            <a:off x="2197288" y="26919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C83320-0DC9-4917-871C-3B3F78094052}"/>
              </a:ext>
            </a:extLst>
          </p:cNvPr>
          <p:cNvSpPr/>
          <p:nvPr/>
        </p:nvSpPr>
        <p:spPr>
          <a:xfrm>
            <a:off x="954855" y="26919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76DAE3-73F9-4982-B61C-594D9343A6A3}"/>
              </a:ext>
            </a:extLst>
          </p:cNvPr>
          <p:cNvSpPr/>
          <p:nvPr/>
        </p:nvSpPr>
        <p:spPr>
          <a:xfrm>
            <a:off x="10210804" y="184750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1095FA-323A-4979-9E2A-9BEC08510F74}"/>
              </a:ext>
            </a:extLst>
          </p:cNvPr>
          <p:cNvSpPr/>
          <p:nvPr/>
        </p:nvSpPr>
        <p:spPr>
          <a:xfrm>
            <a:off x="8971726" y="184750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99D7D9-9BA9-47FE-93A7-D9C686C76A98}"/>
              </a:ext>
            </a:extLst>
          </p:cNvPr>
          <p:cNvSpPr/>
          <p:nvPr/>
        </p:nvSpPr>
        <p:spPr>
          <a:xfrm>
            <a:off x="7732647" y="184750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1E5CDD-6E39-49D5-91F4-43960406A433}"/>
              </a:ext>
            </a:extLst>
          </p:cNvPr>
          <p:cNvSpPr/>
          <p:nvPr/>
        </p:nvSpPr>
        <p:spPr>
          <a:xfrm>
            <a:off x="10218212" y="271184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4BC2E4-E36B-49E6-9C1E-B1DE226A525D}"/>
              </a:ext>
            </a:extLst>
          </p:cNvPr>
          <p:cNvSpPr/>
          <p:nvPr/>
        </p:nvSpPr>
        <p:spPr>
          <a:xfrm>
            <a:off x="8975779" y="271184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A5A9E22-CAB0-4AB0-A500-D81FE0D7306B}"/>
              </a:ext>
            </a:extLst>
          </p:cNvPr>
          <p:cNvSpPr/>
          <p:nvPr/>
        </p:nvSpPr>
        <p:spPr>
          <a:xfrm>
            <a:off x="7733346" y="271184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DD00B2C3-6A06-4204-B66E-05804AB6C44A}"/>
              </a:ext>
            </a:extLst>
          </p:cNvPr>
          <p:cNvSpPr txBox="1">
            <a:spLocks/>
          </p:cNvSpPr>
          <p:nvPr/>
        </p:nvSpPr>
        <p:spPr>
          <a:xfrm>
            <a:off x="821195" y="3646018"/>
            <a:ext cx="10353762" cy="225514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a:effectLst/>
              </a:rPr>
              <a:t>Block – Groupings of subjects that are alike</a:t>
            </a:r>
          </a:p>
          <a:p>
            <a:pPr lvl="1"/>
            <a:r>
              <a:rPr lang="en-US" dirty="0">
                <a:effectLst/>
              </a:rPr>
              <a:t>Ex. Domestic Violence CBOs – Blocking would be done on service type: crisis, shelter, support group, etc. </a:t>
            </a:r>
          </a:p>
          <a:p>
            <a:r>
              <a:rPr lang="en-US" dirty="0">
                <a:effectLst/>
              </a:rPr>
              <a:t>Replicate the base study within each block at least once (all conditions present at least once)</a:t>
            </a:r>
          </a:p>
          <a:p>
            <a:r>
              <a:rPr lang="en-US" dirty="0">
                <a:effectLst/>
              </a:rPr>
              <a:t>Block can be modeled as a factor with B levels </a:t>
            </a:r>
          </a:p>
        </p:txBody>
      </p:sp>
    </p:spTree>
    <p:extLst>
      <p:ext uri="{BB962C8B-B14F-4D97-AF65-F5344CB8AC3E}">
        <p14:creationId xmlns:p14="http://schemas.microsoft.com/office/powerpoint/2010/main" val="344056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D207-C62B-4C61-9375-F972C0C5EDFE}"/>
              </a:ext>
            </a:extLst>
          </p:cNvPr>
          <p:cNvSpPr>
            <a:spLocks noGrp="1"/>
          </p:cNvSpPr>
          <p:nvPr>
            <p:ph type="title"/>
          </p:nvPr>
        </p:nvSpPr>
        <p:spPr>
          <a:xfrm>
            <a:off x="913795" y="609601"/>
            <a:ext cx="10353761" cy="617316"/>
          </a:xfrm>
        </p:spPr>
        <p:txBody>
          <a:bodyPr/>
          <a:lstStyle/>
          <a:p>
            <a:r>
              <a:rPr lang="en-US" dirty="0"/>
              <a:t>Stratification &amp; balance</a:t>
            </a:r>
          </a:p>
        </p:txBody>
      </p:sp>
      <p:sp>
        <p:nvSpPr>
          <p:cNvPr id="3" name="Content Placeholder 2">
            <a:extLst>
              <a:ext uri="{FF2B5EF4-FFF2-40B4-BE49-F238E27FC236}">
                <a16:creationId xmlns:a16="http://schemas.microsoft.com/office/drawing/2014/main" id="{1132CE94-51B1-4233-AD9A-A76B5507F287}"/>
              </a:ext>
            </a:extLst>
          </p:cNvPr>
          <p:cNvSpPr txBox="1">
            <a:spLocks/>
          </p:cNvSpPr>
          <p:nvPr/>
        </p:nvSpPr>
        <p:spPr>
          <a:xfrm>
            <a:off x="821195" y="1400537"/>
            <a:ext cx="10353762" cy="4928888"/>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dirty="0">
                <a:effectLst/>
              </a:rPr>
              <a:t>Stratification</a:t>
            </a:r>
          </a:p>
          <a:p>
            <a:r>
              <a:rPr lang="en-US" dirty="0">
                <a:effectLst/>
              </a:rPr>
              <a:t>Natural groupings in which we want to ensure sufficient representation</a:t>
            </a:r>
          </a:p>
          <a:p>
            <a:endParaRPr lang="en-US" dirty="0">
              <a:effectLst/>
            </a:endParaRPr>
          </a:p>
          <a:p>
            <a:r>
              <a:rPr lang="en-US" dirty="0">
                <a:effectLst/>
              </a:rPr>
              <a:t>When building a sample of participants, want to make sure sex, age, education, race / ethnicity of the target population is represented.</a:t>
            </a:r>
          </a:p>
          <a:p>
            <a:endParaRPr lang="en-US" dirty="0">
              <a:effectLst/>
            </a:endParaRPr>
          </a:p>
          <a:p>
            <a:r>
              <a:rPr lang="en-US" dirty="0">
                <a:effectLst/>
              </a:rPr>
              <a:t>Analytically, subgroup analyses – additional way of dealing with confounders </a:t>
            </a:r>
          </a:p>
          <a:p>
            <a:pPr marL="0" indent="0">
              <a:buNone/>
            </a:pPr>
            <a:r>
              <a:rPr lang="en-US" dirty="0">
                <a:effectLst/>
              </a:rPr>
              <a:t>Balance</a:t>
            </a:r>
          </a:p>
          <a:p>
            <a:r>
              <a:rPr lang="en-US" dirty="0">
                <a:effectLst/>
              </a:rPr>
              <a:t>“Equal” representation under each study condition</a:t>
            </a:r>
          </a:p>
        </p:txBody>
      </p:sp>
    </p:spTree>
    <p:extLst>
      <p:ext uri="{BB962C8B-B14F-4D97-AF65-F5344CB8AC3E}">
        <p14:creationId xmlns:p14="http://schemas.microsoft.com/office/powerpoint/2010/main" val="99664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6516D-F2D6-46CD-A613-076B77B4A352}"/>
              </a:ext>
            </a:extLst>
          </p:cNvPr>
          <p:cNvSpPr>
            <a:spLocks noGrp="1"/>
          </p:cNvSpPr>
          <p:nvPr>
            <p:ph type="title"/>
          </p:nvPr>
        </p:nvSpPr>
        <p:spPr/>
        <p:txBody>
          <a:bodyPr>
            <a:normAutofit/>
          </a:bodyPr>
          <a:lstStyle/>
          <a:p>
            <a:r>
              <a:rPr lang="en-US" sz="4400" dirty="0"/>
              <a:t>design changes to accommodate Community based research</a:t>
            </a:r>
          </a:p>
        </p:txBody>
      </p:sp>
    </p:spTree>
    <p:extLst>
      <p:ext uri="{BB962C8B-B14F-4D97-AF65-F5344CB8AC3E}">
        <p14:creationId xmlns:p14="http://schemas.microsoft.com/office/powerpoint/2010/main" val="140560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72AC-6779-4063-BF75-CBC61A0C01AA}"/>
              </a:ext>
            </a:extLst>
          </p:cNvPr>
          <p:cNvSpPr>
            <a:spLocks noGrp="1"/>
          </p:cNvSpPr>
          <p:nvPr>
            <p:ph type="title"/>
          </p:nvPr>
        </p:nvSpPr>
        <p:spPr>
          <a:xfrm>
            <a:off x="913795" y="609601"/>
            <a:ext cx="10353761" cy="728870"/>
          </a:xfrm>
        </p:spPr>
        <p:txBody>
          <a:bodyPr/>
          <a:lstStyle/>
          <a:p>
            <a:r>
              <a:rPr lang="en-US" dirty="0"/>
              <a:t>Design Changes</a:t>
            </a:r>
          </a:p>
        </p:txBody>
      </p:sp>
      <p:sp>
        <p:nvSpPr>
          <p:cNvPr id="3" name="Content Placeholder 2">
            <a:extLst>
              <a:ext uri="{FF2B5EF4-FFF2-40B4-BE49-F238E27FC236}">
                <a16:creationId xmlns:a16="http://schemas.microsoft.com/office/drawing/2014/main" id="{69E8454A-54EE-4E8C-ABD8-43E9AC0F4004}"/>
              </a:ext>
            </a:extLst>
          </p:cNvPr>
          <p:cNvSpPr>
            <a:spLocks noGrp="1"/>
          </p:cNvSpPr>
          <p:nvPr>
            <p:ph idx="1"/>
          </p:nvPr>
        </p:nvSpPr>
        <p:spPr>
          <a:xfrm>
            <a:off x="913795" y="1500027"/>
            <a:ext cx="10353762" cy="4291173"/>
          </a:xfrm>
        </p:spPr>
        <p:txBody>
          <a:bodyPr/>
          <a:lstStyle/>
          <a:p>
            <a:pPr marL="0" indent="0">
              <a:buNone/>
            </a:pPr>
            <a:r>
              <a:rPr lang="en-US" sz="3600" dirty="0"/>
              <a:t>Larger in scale – more than one site</a:t>
            </a:r>
          </a:p>
          <a:p>
            <a:pPr marL="0" indent="0">
              <a:buNone/>
            </a:pPr>
            <a:r>
              <a:rPr lang="en-US" sz="3600" dirty="0"/>
              <a:t>Sites often become the study / experimental unit</a:t>
            </a:r>
          </a:p>
          <a:p>
            <a:pPr marL="0" indent="0">
              <a:buNone/>
            </a:pPr>
            <a:r>
              <a:rPr lang="en-US" sz="3600" dirty="0"/>
              <a:t>Individuals at a given site are units of observation</a:t>
            </a:r>
          </a:p>
          <a:p>
            <a:pPr marL="0" indent="0">
              <a:buNone/>
            </a:pPr>
            <a:r>
              <a:rPr lang="en-US" sz="3600" dirty="0"/>
              <a:t>Site outcomes are an aggregation of measures on OUs. </a:t>
            </a:r>
            <a:endParaRPr lang="en-US" sz="2800" dirty="0"/>
          </a:p>
        </p:txBody>
      </p:sp>
    </p:spTree>
    <p:extLst>
      <p:ext uri="{BB962C8B-B14F-4D97-AF65-F5344CB8AC3E}">
        <p14:creationId xmlns:p14="http://schemas.microsoft.com/office/powerpoint/2010/main" val="217399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5BA3-6110-486E-961F-E8FECCA6C970}"/>
              </a:ext>
            </a:extLst>
          </p:cNvPr>
          <p:cNvSpPr>
            <a:spLocks noGrp="1"/>
          </p:cNvSpPr>
          <p:nvPr>
            <p:ph type="title"/>
          </p:nvPr>
        </p:nvSpPr>
        <p:spPr>
          <a:xfrm>
            <a:off x="913795" y="609600"/>
            <a:ext cx="10353761" cy="686765"/>
          </a:xfrm>
        </p:spPr>
        <p:txBody>
          <a:bodyPr/>
          <a:lstStyle/>
          <a:p>
            <a:r>
              <a:rPr lang="en-US" dirty="0"/>
              <a:t>Sample size Determining factors</a:t>
            </a:r>
          </a:p>
        </p:txBody>
      </p:sp>
      <p:sp>
        <p:nvSpPr>
          <p:cNvPr id="3" name="Content Placeholder 2">
            <a:extLst>
              <a:ext uri="{FF2B5EF4-FFF2-40B4-BE49-F238E27FC236}">
                <a16:creationId xmlns:a16="http://schemas.microsoft.com/office/drawing/2014/main" id="{184CEE7A-8660-49D3-A516-5060D7B3327B}"/>
              </a:ext>
            </a:extLst>
          </p:cNvPr>
          <p:cNvSpPr>
            <a:spLocks noGrp="1"/>
          </p:cNvSpPr>
          <p:nvPr>
            <p:ph idx="1"/>
          </p:nvPr>
        </p:nvSpPr>
        <p:spPr>
          <a:xfrm>
            <a:off x="689650" y="1296365"/>
            <a:ext cx="4535901" cy="4494835"/>
          </a:xfrm>
        </p:spPr>
        <p:txBody>
          <a:bodyPr/>
          <a:lstStyle/>
          <a:p>
            <a:pPr>
              <a:buFont typeface="Arial" pitchFamily="34" charset="0"/>
              <a:buChar char="•"/>
            </a:pPr>
            <a:r>
              <a:rPr lang="en-US" sz="2000" dirty="0"/>
              <a:t>Depends on the statistical hypothesis to be tested, study design, type of primary outcome, number of groups, type of analysis that will be used</a:t>
            </a:r>
          </a:p>
          <a:p>
            <a:pPr>
              <a:buFont typeface="Arial" pitchFamily="34" charset="0"/>
              <a:buChar char="•"/>
            </a:pPr>
            <a:r>
              <a:rPr lang="en-US" sz="2000" dirty="0"/>
              <a:t>Need preliminary/pilot data to estimate effect size, a measure of the expected differences between the groups.</a:t>
            </a:r>
          </a:p>
          <a:p>
            <a:pPr>
              <a:buFont typeface="Arial" pitchFamily="34" charset="0"/>
              <a:buChar char="•"/>
            </a:pPr>
            <a:r>
              <a:rPr lang="en-US" dirty="0"/>
              <a:t>Balance between type I and type II errors</a:t>
            </a:r>
            <a:endParaRPr lang="en-US" sz="2000" dirty="0"/>
          </a:p>
          <a:p>
            <a:endParaRPr lang="en-US" dirty="0"/>
          </a:p>
        </p:txBody>
      </p:sp>
      <p:graphicFrame>
        <p:nvGraphicFramePr>
          <p:cNvPr id="4" name="Table 3">
            <a:extLst>
              <a:ext uri="{FF2B5EF4-FFF2-40B4-BE49-F238E27FC236}">
                <a16:creationId xmlns:a16="http://schemas.microsoft.com/office/drawing/2014/main" id="{8DB74577-BAEF-44B8-9189-ED99FDBE3C85}"/>
              </a:ext>
            </a:extLst>
          </p:cNvPr>
          <p:cNvGraphicFramePr>
            <a:graphicFrameLocks noGrp="1"/>
          </p:cNvGraphicFramePr>
          <p:nvPr>
            <p:extLst>
              <p:ext uri="{D42A27DB-BD31-4B8C-83A1-F6EECF244321}">
                <p14:modId xmlns:p14="http://schemas.microsoft.com/office/powerpoint/2010/main" val="119664535"/>
              </p:ext>
            </p:extLst>
          </p:nvPr>
        </p:nvGraphicFramePr>
        <p:xfrm>
          <a:off x="5482550" y="147892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gridSpan="3">
                  <a:txBody>
                    <a:bodyPr/>
                    <a:lstStyle/>
                    <a:p>
                      <a:pPr algn="ctr"/>
                      <a:r>
                        <a:rPr lang="en-US" dirty="0"/>
                        <a:t>Justice System</a:t>
                      </a:r>
                      <a:r>
                        <a:rPr lang="en-US" baseline="0" dirty="0"/>
                        <a:t> - Trial</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dirty="0"/>
                        <a:t>Innocent</a:t>
                      </a:r>
                    </a:p>
                  </a:txBody>
                  <a:tcPr/>
                </a:tc>
                <a:tc>
                  <a:txBody>
                    <a:bodyPr/>
                    <a:lstStyle/>
                    <a:p>
                      <a:r>
                        <a:rPr lang="en-US" dirty="0"/>
                        <a:t>Guilty</a:t>
                      </a:r>
                    </a:p>
                  </a:txBody>
                  <a:tcPr/>
                </a:tc>
                <a:extLst>
                  <a:ext uri="{0D108BD9-81ED-4DB2-BD59-A6C34878D82A}">
                    <a16:rowId xmlns:a16="http://schemas.microsoft.com/office/drawing/2014/main" val="10001"/>
                  </a:ext>
                </a:extLst>
              </a:tr>
              <a:tr h="370840">
                <a:tc>
                  <a:txBody>
                    <a:bodyPr/>
                    <a:lstStyle/>
                    <a:p>
                      <a:r>
                        <a:rPr lang="en-US" dirty="0"/>
                        <a:t>Guilty Verdict</a:t>
                      </a:r>
                    </a:p>
                  </a:txBody>
                  <a:tcPr/>
                </a:tc>
                <a:tc>
                  <a:txBody>
                    <a:bodyPr/>
                    <a:lstStyle/>
                    <a:p>
                      <a:r>
                        <a:rPr lang="en-US" dirty="0"/>
                        <a:t>Type I Error</a:t>
                      </a:r>
                    </a:p>
                  </a:txBody>
                  <a:tcPr/>
                </a:tc>
                <a:tc>
                  <a:txBody>
                    <a:bodyPr/>
                    <a:lstStyle/>
                    <a:p>
                      <a:r>
                        <a:rPr lang="en-US" dirty="0"/>
                        <a:t>Correct</a:t>
                      </a:r>
                    </a:p>
                  </a:txBody>
                  <a:tcPr/>
                </a:tc>
                <a:extLst>
                  <a:ext uri="{0D108BD9-81ED-4DB2-BD59-A6C34878D82A}">
                    <a16:rowId xmlns:a16="http://schemas.microsoft.com/office/drawing/2014/main" val="10002"/>
                  </a:ext>
                </a:extLst>
              </a:tr>
              <a:tr h="370840">
                <a:tc>
                  <a:txBody>
                    <a:bodyPr/>
                    <a:lstStyle/>
                    <a:p>
                      <a:r>
                        <a:rPr lang="en-US" dirty="0"/>
                        <a:t>Not Guilty Verdict</a:t>
                      </a:r>
                    </a:p>
                  </a:txBody>
                  <a:tcPr/>
                </a:tc>
                <a:tc>
                  <a:txBody>
                    <a:bodyPr/>
                    <a:lstStyle/>
                    <a:p>
                      <a:r>
                        <a:rPr lang="en-US" dirty="0"/>
                        <a:t>Correct</a:t>
                      </a:r>
                    </a:p>
                  </a:txBody>
                  <a:tcPr/>
                </a:tc>
                <a:tc>
                  <a:txBody>
                    <a:bodyPr/>
                    <a:lstStyle/>
                    <a:p>
                      <a:r>
                        <a:rPr lang="en-US" dirty="0"/>
                        <a:t>Type II Error</a:t>
                      </a:r>
                    </a:p>
                  </a:txBody>
                  <a:tcPr/>
                </a:tc>
                <a:extLst>
                  <a:ext uri="{0D108BD9-81ED-4DB2-BD59-A6C34878D82A}">
                    <a16:rowId xmlns:a16="http://schemas.microsoft.com/office/drawing/2014/main" val="10003"/>
                  </a:ext>
                </a:extLst>
              </a:tr>
            </a:tbl>
          </a:graphicData>
        </a:graphic>
      </p:graphicFrame>
      <p:graphicFrame>
        <p:nvGraphicFramePr>
          <p:cNvPr id="5" name="Table 4">
            <a:extLst>
              <a:ext uri="{FF2B5EF4-FFF2-40B4-BE49-F238E27FC236}">
                <a16:creationId xmlns:a16="http://schemas.microsoft.com/office/drawing/2014/main" id="{980C3086-FEAB-4362-BFE6-0C94741F4E58}"/>
              </a:ext>
            </a:extLst>
          </p:cNvPr>
          <p:cNvGraphicFramePr>
            <a:graphicFrameLocks noGrp="1"/>
          </p:cNvGraphicFramePr>
          <p:nvPr>
            <p:extLst>
              <p:ext uri="{D42A27DB-BD31-4B8C-83A1-F6EECF244321}">
                <p14:modId xmlns:p14="http://schemas.microsoft.com/office/powerpoint/2010/main" val="1692911268"/>
              </p:ext>
            </p:extLst>
          </p:nvPr>
        </p:nvGraphicFramePr>
        <p:xfrm>
          <a:off x="5482550" y="3326770"/>
          <a:ext cx="6096000" cy="2021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gridSpan="3">
                  <a:txBody>
                    <a:bodyPr/>
                    <a:lstStyle/>
                    <a:p>
                      <a:pPr algn="ctr"/>
                      <a:r>
                        <a:rPr lang="en-US" dirty="0"/>
                        <a:t>Statistics</a:t>
                      </a:r>
                      <a:r>
                        <a:rPr lang="en-US" baseline="0" dirty="0"/>
                        <a:t> – Hypothesis Test</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dirty="0"/>
                        <a:t>Null True</a:t>
                      </a:r>
                    </a:p>
                  </a:txBody>
                  <a:tcPr/>
                </a:tc>
                <a:tc>
                  <a:txBody>
                    <a:bodyPr/>
                    <a:lstStyle/>
                    <a:p>
                      <a:r>
                        <a:rPr lang="en-US" dirty="0"/>
                        <a:t>Null</a:t>
                      </a:r>
                      <a:r>
                        <a:rPr lang="en-US" baseline="0" dirty="0"/>
                        <a:t> False</a:t>
                      </a:r>
                      <a:endParaRPr lang="en-US" dirty="0"/>
                    </a:p>
                  </a:txBody>
                  <a:tcPr/>
                </a:tc>
                <a:extLst>
                  <a:ext uri="{0D108BD9-81ED-4DB2-BD59-A6C34878D82A}">
                    <a16:rowId xmlns:a16="http://schemas.microsoft.com/office/drawing/2014/main" val="10001"/>
                  </a:ext>
                </a:extLst>
              </a:tr>
              <a:tr h="370840">
                <a:tc>
                  <a:txBody>
                    <a:bodyPr/>
                    <a:lstStyle/>
                    <a:p>
                      <a:r>
                        <a:rPr lang="en-US" dirty="0"/>
                        <a:t>Reject Null</a:t>
                      </a:r>
                    </a:p>
                  </a:txBody>
                  <a:tcPr/>
                </a:tc>
                <a:tc>
                  <a:txBody>
                    <a:bodyPr/>
                    <a:lstStyle/>
                    <a:p>
                      <a:r>
                        <a:rPr lang="en-US" dirty="0"/>
                        <a:t>Type I Error</a:t>
                      </a:r>
                    </a:p>
                    <a:p>
                      <a:r>
                        <a:rPr lang="en-US" dirty="0"/>
                        <a:t>(False positive)</a:t>
                      </a:r>
                    </a:p>
                  </a:txBody>
                  <a:tcPr/>
                </a:tc>
                <a:tc>
                  <a:txBody>
                    <a:bodyPr/>
                    <a:lstStyle/>
                    <a:p>
                      <a:r>
                        <a:rPr lang="en-US" dirty="0"/>
                        <a:t>Correct (Power)</a:t>
                      </a:r>
                    </a:p>
                  </a:txBody>
                  <a:tcPr/>
                </a:tc>
                <a:extLst>
                  <a:ext uri="{0D108BD9-81ED-4DB2-BD59-A6C34878D82A}">
                    <a16:rowId xmlns:a16="http://schemas.microsoft.com/office/drawing/2014/main" val="10002"/>
                  </a:ext>
                </a:extLst>
              </a:tr>
              <a:tr h="370840">
                <a:tc>
                  <a:txBody>
                    <a:bodyPr/>
                    <a:lstStyle/>
                    <a:p>
                      <a:r>
                        <a:rPr lang="en-US" dirty="0"/>
                        <a:t>Fail to Reject</a:t>
                      </a:r>
                    </a:p>
                  </a:txBody>
                  <a:tcPr/>
                </a:tc>
                <a:tc>
                  <a:txBody>
                    <a:bodyPr/>
                    <a:lstStyle/>
                    <a:p>
                      <a:r>
                        <a:rPr lang="en-US" dirty="0"/>
                        <a:t>Correct</a:t>
                      </a:r>
                    </a:p>
                  </a:txBody>
                  <a:tcPr/>
                </a:tc>
                <a:tc>
                  <a:txBody>
                    <a:bodyPr/>
                    <a:lstStyle/>
                    <a:p>
                      <a:r>
                        <a:rPr lang="en-US" dirty="0"/>
                        <a:t>Type II Error</a:t>
                      </a:r>
                    </a:p>
                    <a:p>
                      <a:r>
                        <a:rPr lang="en-US" dirty="0"/>
                        <a:t>(False negative)</a:t>
                      </a:r>
                    </a:p>
                  </a:txBody>
                  <a:tcPr/>
                </a:tc>
                <a:extLst>
                  <a:ext uri="{0D108BD9-81ED-4DB2-BD59-A6C34878D82A}">
                    <a16:rowId xmlns:a16="http://schemas.microsoft.com/office/drawing/2014/main" val="10003"/>
                  </a:ext>
                </a:extLst>
              </a:tr>
            </a:tbl>
          </a:graphicData>
        </a:graphic>
      </p:graphicFrame>
      <p:cxnSp>
        <p:nvCxnSpPr>
          <p:cNvPr id="6" name="Straight Arrow Connector 5">
            <a:extLst>
              <a:ext uri="{FF2B5EF4-FFF2-40B4-BE49-F238E27FC236}">
                <a16:creationId xmlns:a16="http://schemas.microsoft.com/office/drawing/2014/main" id="{0F8154B4-CDA8-45A0-9013-FCADB2BB7AD6}"/>
              </a:ext>
            </a:extLst>
          </p:cNvPr>
          <p:cNvCxnSpPr/>
          <p:nvPr/>
        </p:nvCxnSpPr>
        <p:spPr>
          <a:xfrm flipV="1">
            <a:off x="6966450" y="4378966"/>
            <a:ext cx="630651" cy="9696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EE17109-DE25-4303-B9D4-A946867EC577}"/>
              </a:ext>
            </a:extLst>
          </p:cNvPr>
          <p:cNvSpPr txBox="1"/>
          <p:nvPr/>
        </p:nvSpPr>
        <p:spPr>
          <a:xfrm>
            <a:off x="6674382" y="5433263"/>
            <a:ext cx="292068"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latin typeface="Cambria Math" panose="02040503050406030204" pitchFamily="18" charset="0"/>
                <a:ea typeface="Cambria Math" panose="02040503050406030204" pitchFamily="18" charset="0"/>
              </a:rPr>
              <a:t>𝛼</a:t>
            </a:r>
            <a:endParaRPr lang="en-US" dirty="0"/>
          </a:p>
        </p:txBody>
      </p:sp>
      <p:cxnSp>
        <p:nvCxnSpPr>
          <p:cNvPr id="8" name="Straight Arrow Connector 7">
            <a:extLst>
              <a:ext uri="{FF2B5EF4-FFF2-40B4-BE49-F238E27FC236}">
                <a16:creationId xmlns:a16="http://schemas.microsoft.com/office/drawing/2014/main" id="{2272673E-37DA-40E9-93B2-E5010FB48127}"/>
              </a:ext>
            </a:extLst>
          </p:cNvPr>
          <p:cNvCxnSpPr/>
          <p:nvPr/>
        </p:nvCxnSpPr>
        <p:spPr>
          <a:xfrm flipH="1" flipV="1">
            <a:off x="11140401" y="5055240"/>
            <a:ext cx="361949" cy="467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9ED4BFD-E2F2-450E-8C9D-9482ADB786F5}"/>
              </a:ext>
            </a:extLst>
          </p:cNvPr>
          <p:cNvSpPr txBox="1"/>
          <p:nvPr/>
        </p:nvSpPr>
        <p:spPr>
          <a:xfrm>
            <a:off x="11502350" y="5597826"/>
            <a:ext cx="29367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latin typeface="Cambria Math" panose="02040503050406030204" pitchFamily="18" charset="0"/>
                <a:ea typeface="Cambria Math" panose="02040503050406030204" pitchFamily="18" charset="0"/>
              </a:rPr>
              <a:t>𝛽</a:t>
            </a:r>
            <a:endParaRPr lang="en-US" dirty="0"/>
          </a:p>
        </p:txBody>
      </p:sp>
    </p:spTree>
    <p:extLst>
      <p:ext uri="{BB962C8B-B14F-4D97-AF65-F5344CB8AC3E}">
        <p14:creationId xmlns:p14="http://schemas.microsoft.com/office/powerpoint/2010/main" val="381471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C7AF-8F58-43AA-B5AE-7587B9C557DE}"/>
              </a:ext>
            </a:extLst>
          </p:cNvPr>
          <p:cNvSpPr>
            <a:spLocks noGrp="1"/>
          </p:cNvSpPr>
          <p:nvPr>
            <p:ph type="title"/>
          </p:nvPr>
        </p:nvSpPr>
        <p:spPr/>
        <p:txBody>
          <a:bodyPr/>
          <a:lstStyle/>
          <a:p>
            <a:r>
              <a:rPr lang="en-US" dirty="0"/>
              <a:t>Power and sample size</a:t>
            </a:r>
          </a:p>
        </p:txBody>
      </p:sp>
      <p:sp>
        <p:nvSpPr>
          <p:cNvPr id="3" name="Content Placeholder 2">
            <a:extLst>
              <a:ext uri="{FF2B5EF4-FFF2-40B4-BE49-F238E27FC236}">
                <a16:creationId xmlns:a16="http://schemas.microsoft.com/office/drawing/2014/main" id="{E5C29BCA-7F04-4D3A-BD5C-6B453B315400}"/>
              </a:ext>
            </a:extLst>
          </p:cNvPr>
          <p:cNvSpPr>
            <a:spLocks noGrp="1"/>
          </p:cNvSpPr>
          <p:nvPr>
            <p:ph idx="1"/>
          </p:nvPr>
        </p:nvSpPr>
        <p:spPr/>
        <p:txBody>
          <a:bodyPr/>
          <a:lstStyle/>
          <a:p>
            <a:r>
              <a:rPr lang="en-US" dirty="0"/>
              <a:t>Given the effect to be measured, the uncertainty in the measurement, and the allowable type I error rate:</a:t>
            </a:r>
            <a:br>
              <a:rPr lang="en-US" dirty="0"/>
            </a:br>
            <a:br>
              <a:rPr lang="en-US" dirty="0"/>
            </a:br>
            <a:r>
              <a:rPr lang="en-US" dirty="0"/>
              <a:t>what sample size do I need to achieve 80% power to reject the null hypothesis when the null hypothesis is wrong?</a:t>
            </a:r>
          </a:p>
        </p:txBody>
      </p:sp>
    </p:spTree>
    <p:extLst>
      <p:ext uri="{BB962C8B-B14F-4D97-AF65-F5344CB8AC3E}">
        <p14:creationId xmlns:p14="http://schemas.microsoft.com/office/powerpoint/2010/main" val="266160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FB2B-C8CC-4A98-97A9-F5098E1037BB}"/>
              </a:ext>
            </a:extLst>
          </p:cNvPr>
          <p:cNvSpPr>
            <a:spLocks noGrp="1"/>
          </p:cNvSpPr>
          <p:nvPr>
            <p:ph type="title"/>
          </p:nvPr>
        </p:nvSpPr>
        <p:spPr/>
        <p:txBody>
          <a:bodyPr/>
          <a:lstStyle/>
          <a:p>
            <a:r>
              <a:rPr lang="en-US" dirty="0"/>
              <a:t>Sample size analysis</a:t>
            </a:r>
          </a:p>
        </p:txBody>
      </p:sp>
      <p:sp>
        <p:nvSpPr>
          <p:cNvPr id="3" name="Content Placeholder 2">
            <a:extLst>
              <a:ext uri="{FF2B5EF4-FFF2-40B4-BE49-F238E27FC236}">
                <a16:creationId xmlns:a16="http://schemas.microsoft.com/office/drawing/2014/main" id="{262EFBB4-6073-4D20-A0DA-6732E468476F}"/>
              </a:ext>
            </a:extLst>
          </p:cNvPr>
          <p:cNvSpPr>
            <a:spLocks noGrp="1"/>
          </p:cNvSpPr>
          <p:nvPr>
            <p:ph idx="1"/>
          </p:nvPr>
        </p:nvSpPr>
        <p:spPr>
          <a:xfrm>
            <a:off x="913795" y="1563757"/>
            <a:ext cx="10353762" cy="4227443"/>
          </a:xfrm>
        </p:spPr>
        <p:txBody>
          <a:bodyPr/>
          <a:lstStyle/>
          <a:p>
            <a:r>
              <a:rPr lang="en-US" sz="2400" dirty="0"/>
              <a:t>Less straight forward than in traditional studies</a:t>
            </a:r>
          </a:p>
          <a:p>
            <a:r>
              <a:rPr lang="en-US" sz="2400" dirty="0"/>
              <a:t>Must account for clustering</a:t>
            </a:r>
          </a:p>
          <a:p>
            <a:r>
              <a:rPr lang="en-US" sz="2400" dirty="0"/>
              <a:t>Process balances number of clusters (EUs) and number of OUs</a:t>
            </a:r>
          </a:p>
          <a:p>
            <a:r>
              <a:rPr lang="en-US" sz="2400" dirty="0"/>
              <a:t> Requires researchers to have a good understanding of numbers per cluster</a:t>
            </a:r>
          </a:p>
          <a:p>
            <a:pPr lvl="1"/>
            <a:r>
              <a:rPr lang="en-US" sz="2000" dirty="0"/>
              <a:t>Seasonal / time effects (random effect of time)</a:t>
            </a:r>
          </a:p>
          <a:p>
            <a:pPr lvl="1"/>
            <a:r>
              <a:rPr lang="en-US" sz="2000" dirty="0"/>
              <a:t>Cluster type effects</a:t>
            </a:r>
          </a:p>
          <a:p>
            <a:pPr lvl="1"/>
            <a:r>
              <a:rPr lang="en-US" sz="2000" dirty="0"/>
              <a:t>Local issues</a:t>
            </a:r>
          </a:p>
        </p:txBody>
      </p:sp>
    </p:spTree>
    <p:extLst>
      <p:ext uri="{BB962C8B-B14F-4D97-AF65-F5344CB8AC3E}">
        <p14:creationId xmlns:p14="http://schemas.microsoft.com/office/powerpoint/2010/main" val="330699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8697-D065-4BB1-979E-4291910384BC}"/>
              </a:ext>
            </a:extLst>
          </p:cNvPr>
          <p:cNvSpPr>
            <a:spLocks noGrp="1"/>
          </p:cNvSpPr>
          <p:nvPr>
            <p:ph type="title"/>
          </p:nvPr>
        </p:nvSpPr>
        <p:spPr>
          <a:xfrm>
            <a:off x="913795" y="609600"/>
            <a:ext cx="10353761" cy="756213"/>
          </a:xfrm>
        </p:spPr>
        <p:txBody>
          <a:bodyPr/>
          <a:lstStyle/>
          <a:p>
            <a:r>
              <a:rPr lang="en-US" dirty="0"/>
              <a:t>Biggest Issue to Understand</a:t>
            </a:r>
          </a:p>
        </p:txBody>
      </p:sp>
      <p:sp>
        <p:nvSpPr>
          <p:cNvPr id="3" name="Content Placeholder 2">
            <a:extLst>
              <a:ext uri="{FF2B5EF4-FFF2-40B4-BE49-F238E27FC236}">
                <a16:creationId xmlns:a16="http://schemas.microsoft.com/office/drawing/2014/main" id="{4D1210D1-9F51-42E8-BE4D-62323F455A20}"/>
              </a:ext>
            </a:extLst>
          </p:cNvPr>
          <p:cNvSpPr>
            <a:spLocks noGrp="1"/>
          </p:cNvSpPr>
          <p:nvPr>
            <p:ph idx="1"/>
          </p:nvPr>
        </p:nvSpPr>
        <p:spPr>
          <a:xfrm>
            <a:off x="913795" y="1603513"/>
            <a:ext cx="10353762" cy="4187687"/>
          </a:xfrm>
        </p:spPr>
        <p:txBody>
          <a:bodyPr/>
          <a:lstStyle/>
          <a:p>
            <a:r>
              <a:rPr lang="en-US" sz="2800" dirty="0"/>
              <a:t>Power cannot be increased by an increase in observational units alone</a:t>
            </a:r>
          </a:p>
          <a:p>
            <a:r>
              <a:rPr lang="en-US" sz="2800" dirty="0"/>
              <a:t>At some point, you must increase the number of clusters</a:t>
            </a:r>
          </a:p>
          <a:p>
            <a:r>
              <a:rPr lang="en-US" sz="2800" dirty="0"/>
              <a:t>Example: Dichotomous outcome, 9 clusters available, each cluster can support 320 to 360 observational units.  Effect size to be detected is moderately large (0.72)</a:t>
            </a:r>
          </a:p>
        </p:txBody>
      </p:sp>
    </p:spTree>
    <p:extLst>
      <p:ext uri="{BB962C8B-B14F-4D97-AF65-F5344CB8AC3E}">
        <p14:creationId xmlns:p14="http://schemas.microsoft.com/office/powerpoint/2010/main" val="36729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52038-E902-41DC-B72B-C3D4519D2C3F}"/>
              </a:ext>
            </a:extLst>
          </p:cNvPr>
          <p:cNvSpPr>
            <a:spLocks noGrp="1"/>
          </p:cNvSpPr>
          <p:nvPr>
            <p:ph type="title"/>
          </p:nvPr>
        </p:nvSpPr>
        <p:spPr/>
        <p:txBody>
          <a:bodyPr/>
          <a:lstStyle/>
          <a:p>
            <a:r>
              <a:rPr lang="en-US" dirty="0"/>
              <a:t>Topic Outline</a:t>
            </a:r>
          </a:p>
        </p:txBody>
      </p:sp>
      <p:sp>
        <p:nvSpPr>
          <p:cNvPr id="6" name="Content Placeholder 5">
            <a:extLst>
              <a:ext uri="{FF2B5EF4-FFF2-40B4-BE49-F238E27FC236}">
                <a16:creationId xmlns:a16="http://schemas.microsoft.com/office/drawing/2014/main" id="{3BB001BB-5ECA-4456-9E46-0EF9BFAB876D}"/>
              </a:ext>
            </a:extLst>
          </p:cNvPr>
          <p:cNvSpPr>
            <a:spLocks noGrp="1"/>
          </p:cNvSpPr>
          <p:nvPr>
            <p:ph idx="1"/>
          </p:nvPr>
        </p:nvSpPr>
        <p:spPr/>
        <p:txBody>
          <a:bodyPr/>
          <a:lstStyle/>
          <a:p>
            <a:r>
              <a:rPr lang="en-US" sz="2800" dirty="0"/>
              <a:t>Traditional Research Design Concepts</a:t>
            </a:r>
          </a:p>
          <a:p>
            <a:r>
              <a:rPr lang="en-US" sz="2800" dirty="0"/>
              <a:t>Design Changes to Accommodate Community Based Research</a:t>
            </a:r>
          </a:p>
          <a:p>
            <a:r>
              <a:rPr lang="en-US" sz="2800" dirty="0"/>
              <a:t>Outcomes and Interpretation</a:t>
            </a:r>
          </a:p>
        </p:txBody>
      </p:sp>
    </p:spTree>
    <p:extLst>
      <p:ext uri="{BB962C8B-B14F-4D97-AF65-F5344CB8AC3E}">
        <p14:creationId xmlns:p14="http://schemas.microsoft.com/office/powerpoint/2010/main" val="81228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FC868-6C35-4FBB-B9EC-24FF421C9D5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Desired Design</a:t>
            </a:r>
          </a:p>
        </p:txBody>
      </p:sp>
      <p:sp>
        <p:nvSpPr>
          <p:cNvPr id="5" name="Content Placeholder 4">
            <a:extLst>
              <a:ext uri="{FF2B5EF4-FFF2-40B4-BE49-F238E27FC236}">
                <a16:creationId xmlns:a16="http://schemas.microsoft.com/office/drawing/2014/main" id="{8333D7BC-A9AE-4376-94CF-4D9DB845311D}"/>
              </a:ext>
            </a:extLst>
          </p:cNvPr>
          <p:cNvSpPr>
            <a:spLocks noGrp="1"/>
          </p:cNvSpPr>
          <p:nvPr>
            <p:ph sz="half" idx="1"/>
          </p:nvPr>
        </p:nvSpPr>
        <p:spPr>
          <a:xfrm>
            <a:off x="630936" y="2358592"/>
            <a:ext cx="3429000" cy="3410712"/>
          </a:xfrm>
        </p:spPr>
        <p:txBody>
          <a:bodyPr vert="horz" lIns="91440" tIns="45720" rIns="91440" bIns="45720" rtlCol="0" anchor="t">
            <a:normAutofit/>
          </a:bodyPr>
          <a:lstStyle/>
          <a:p>
            <a:r>
              <a:rPr lang="en-US" sz="2200" dirty="0"/>
              <a:t>9 clusters</a:t>
            </a:r>
          </a:p>
          <a:p>
            <a:r>
              <a:rPr lang="en-US" sz="2200" dirty="0"/>
              <a:t>320 – 360 subjects per cluster </a:t>
            </a:r>
          </a:p>
          <a:p>
            <a:r>
              <a:rPr lang="en-US" sz="2200" dirty="0"/>
              <a:t>Dichotomous outcome effect size = 0.72</a:t>
            </a:r>
          </a:p>
          <a:p>
            <a:r>
              <a:rPr lang="en-US" sz="2200" dirty="0"/>
              <a:t>Minimum power = 0.80</a:t>
            </a:r>
          </a:p>
          <a:p>
            <a:pPr marL="0"/>
            <a:endParaRPr lang="en-US" sz="2200" dirty="0"/>
          </a:p>
        </p:txBody>
      </p:sp>
      <p:pic>
        <p:nvPicPr>
          <p:cNvPr id="8" name="Content Placeholder 7">
            <a:extLst>
              <a:ext uri="{FF2B5EF4-FFF2-40B4-BE49-F238E27FC236}">
                <a16:creationId xmlns:a16="http://schemas.microsoft.com/office/drawing/2014/main" id="{0E6ED5AF-0D34-431A-A2BF-FB888AA956E3}"/>
              </a:ext>
            </a:extLst>
          </p:cNvPr>
          <p:cNvPicPr>
            <a:picLocks noGrp="1" noChangeAspect="1"/>
          </p:cNvPicPr>
          <p:nvPr>
            <p:ph sz="half" idx="2"/>
          </p:nvPr>
        </p:nvPicPr>
        <p:blipFill>
          <a:blip r:embed="rId3"/>
          <a:stretch>
            <a:fillRect/>
          </a:stretch>
        </p:blipFill>
        <p:spPr>
          <a:xfrm>
            <a:off x="5311778" y="640080"/>
            <a:ext cx="5588755" cy="5577840"/>
          </a:xfrm>
          <a:prstGeom prst="rect">
            <a:avLst/>
          </a:prstGeom>
        </p:spPr>
      </p:pic>
    </p:spTree>
    <p:extLst>
      <p:ext uri="{BB962C8B-B14F-4D97-AF65-F5344CB8AC3E}">
        <p14:creationId xmlns:p14="http://schemas.microsoft.com/office/powerpoint/2010/main" val="2919246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A6E-331D-488A-9656-9D32258CB9A6}"/>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Optional Design</a:t>
            </a:r>
          </a:p>
        </p:txBody>
      </p:sp>
      <p:sp>
        <p:nvSpPr>
          <p:cNvPr id="3" name="Content Placeholder 2">
            <a:extLst>
              <a:ext uri="{FF2B5EF4-FFF2-40B4-BE49-F238E27FC236}">
                <a16:creationId xmlns:a16="http://schemas.microsoft.com/office/drawing/2014/main" id="{687672A8-494B-42BD-9AA0-AEB2A4AE6C60}"/>
              </a:ext>
            </a:extLst>
          </p:cNvPr>
          <p:cNvSpPr>
            <a:spLocks noGrp="1"/>
          </p:cNvSpPr>
          <p:nvPr>
            <p:ph sz="half" idx="1"/>
          </p:nvPr>
        </p:nvSpPr>
        <p:spPr>
          <a:xfrm>
            <a:off x="630936" y="2358592"/>
            <a:ext cx="3429000" cy="3410712"/>
          </a:xfrm>
        </p:spPr>
        <p:txBody>
          <a:bodyPr vert="horz" lIns="91440" tIns="45720" rIns="91440" bIns="45720" rtlCol="0" anchor="t">
            <a:normAutofit lnSpcReduction="10000"/>
          </a:bodyPr>
          <a:lstStyle/>
          <a:p>
            <a:r>
              <a:rPr lang="en-US" sz="2200" dirty="0"/>
              <a:t>Use original cluster as a design block</a:t>
            </a:r>
          </a:p>
          <a:p>
            <a:r>
              <a:rPr lang="en-US" sz="2200" dirty="0"/>
              <a:t>Cluster on “practitioner” w/in block</a:t>
            </a:r>
          </a:p>
          <a:p>
            <a:r>
              <a:rPr lang="en-US" sz="2200" dirty="0"/>
              <a:t>Average of 4 clusters per block</a:t>
            </a:r>
          </a:p>
          <a:p>
            <a:r>
              <a:rPr lang="en-US" sz="2200" dirty="0"/>
              <a:t>Average of 80-90 subjects per cluster</a:t>
            </a:r>
          </a:p>
        </p:txBody>
      </p:sp>
      <p:pic>
        <p:nvPicPr>
          <p:cNvPr id="6" name="Content Placeholder 5">
            <a:extLst>
              <a:ext uri="{FF2B5EF4-FFF2-40B4-BE49-F238E27FC236}">
                <a16:creationId xmlns:a16="http://schemas.microsoft.com/office/drawing/2014/main" id="{53AF0305-7B56-4F26-8762-7CAE0A8F1E8E}"/>
              </a:ext>
            </a:extLst>
          </p:cNvPr>
          <p:cNvPicPr>
            <a:picLocks noGrp="1" noChangeAspect="1"/>
          </p:cNvPicPr>
          <p:nvPr>
            <p:ph sz="half" idx="2"/>
          </p:nvPr>
        </p:nvPicPr>
        <p:blipFill>
          <a:blip r:embed="rId3"/>
          <a:stretch>
            <a:fillRect/>
          </a:stretch>
        </p:blipFill>
        <p:spPr>
          <a:xfrm>
            <a:off x="5311778" y="640080"/>
            <a:ext cx="5588755" cy="5577840"/>
          </a:xfrm>
          <a:prstGeom prst="rect">
            <a:avLst/>
          </a:prstGeom>
        </p:spPr>
      </p:pic>
    </p:spTree>
    <p:extLst>
      <p:ext uri="{BB962C8B-B14F-4D97-AF65-F5344CB8AC3E}">
        <p14:creationId xmlns:p14="http://schemas.microsoft.com/office/powerpoint/2010/main" val="44936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258F-D0A8-4B03-8F4D-B98A19D61E4E}"/>
              </a:ext>
            </a:extLst>
          </p:cNvPr>
          <p:cNvSpPr>
            <a:spLocks noGrp="1"/>
          </p:cNvSpPr>
          <p:nvPr>
            <p:ph type="title"/>
          </p:nvPr>
        </p:nvSpPr>
        <p:spPr/>
        <p:txBody>
          <a:bodyPr/>
          <a:lstStyle/>
          <a:p>
            <a:r>
              <a:rPr lang="en-US" dirty="0"/>
              <a:t>Cluster vs block</a:t>
            </a:r>
          </a:p>
        </p:txBody>
      </p:sp>
      <p:sp>
        <p:nvSpPr>
          <p:cNvPr id="47" name="Text Placeholder 46">
            <a:extLst>
              <a:ext uri="{FF2B5EF4-FFF2-40B4-BE49-F238E27FC236}">
                <a16:creationId xmlns:a16="http://schemas.microsoft.com/office/drawing/2014/main" id="{DCFC157E-07DC-497F-8095-B8DCDA9FEBA1}"/>
              </a:ext>
            </a:extLst>
          </p:cNvPr>
          <p:cNvSpPr>
            <a:spLocks noGrp="1"/>
          </p:cNvSpPr>
          <p:nvPr>
            <p:ph type="body" idx="1"/>
          </p:nvPr>
        </p:nvSpPr>
        <p:spPr>
          <a:xfrm>
            <a:off x="1141804" y="1150766"/>
            <a:ext cx="4879199" cy="823912"/>
          </a:xfrm>
        </p:spPr>
        <p:txBody>
          <a:bodyPr/>
          <a:lstStyle/>
          <a:p>
            <a:pPr algn="ctr"/>
            <a:r>
              <a:rPr lang="en-US" dirty="0"/>
              <a:t>Cluster</a:t>
            </a:r>
          </a:p>
        </p:txBody>
      </p:sp>
      <p:sp>
        <p:nvSpPr>
          <p:cNvPr id="49" name="Text Placeholder 48">
            <a:extLst>
              <a:ext uri="{FF2B5EF4-FFF2-40B4-BE49-F238E27FC236}">
                <a16:creationId xmlns:a16="http://schemas.microsoft.com/office/drawing/2014/main" id="{DA8EF0BD-B83E-43EE-9EF3-073215BA005F}"/>
              </a:ext>
            </a:extLst>
          </p:cNvPr>
          <p:cNvSpPr>
            <a:spLocks noGrp="1"/>
          </p:cNvSpPr>
          <p:nvPr>
            <p:ph type="body" sz="quarter" idx="3"/>
          </p:nvPr>
        </p:nvSpPr>
        <p:spPr>
          <a:xfrm>
            <a:off x="6402003" y="1150766"/>
            <a:ext cx="4865554" cy="823912"/>
          </a:xfrm>
        </p:spPr>
        <p:txBody>
          <a:bodyPr/>
          <a:lstStyle/>
          <a:p>
            <a:pPr algn="ctr"/>
            <a:r>
              <a:rPr lang="en-US" dirty="0"/>
              <a:t>Blocking</a:t>
            </a:r>
          </a:p>
        </p:txBody>
      </p:sp>
      <p:grpSp>
        <p:nvGrpSpPr>
          <p:cNvPr id="21" name="Group 20">
            <a:extLst>
              <a:ext uri="{FF2B5EF4-FFF2-40B4-BE49-F238E27FC236}">
                <a16:creationId xmlns:a16="http://schemas.microsoft.com/office/drawing/2014/main" id="{8A15AC3B-04A4-4097-96A9-D96A1A6A39DC}"/>
              </a:ext>
            </a:extLst>
          </p:cNvPr>
          <p:cNvGrpSpPr>
            <a:grpSpLocks noChangeAspect="1"/>
          </p:cNvGrpSpPr>
          <p:nvPr/>
        </p:nvGrpSpPr>
        <p:grpSpPr>
          <a:xfrm>
            <a:off x="7900017" y="2112504"/>
            <a:ext cx="1869527" cy="1737360"/>
            <a:chOff x="913795" y="570940"/>
            <a:chExt cx="2338691" cy="2173357"/>
          </a:xfrm>
        </p:grpSpPr>
        <p:sp>
          <p:nvSpPr>
            <p:cNvPr id="7" name="Rectangle 6">
              <a:extLst>
                <a:ext uri="{FF2B5EF4-FFF2-40B4-BE49-F238E27FC236}">
                  <a16:creationId xmlns:a16="http://schemas.microsoft.com/office/drawing/2014/main" id="{5E6A8655-9BB6-4987-BD96-2EB253EE8C40}"/>
                </a:ext>
              </a:extLst>
            </p:cNvPr>
            <p:cNvSpPr/>
            <p:nvPr/>
          </p:nvSpPr>
          <p:spPr>
            <a:xfrm>
              <a:off x="913795" y="570940"/>
              <a:ext cx="2338691"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E2AFFC-9CB2-40CB-AC4B-BC07E418DE7A}"/>
                </a:ext>
              </a:extLst>
            </p:cNvPr>
            <p:cNvSpPr txBox="1"/>
            <p:nvPr/>
          </p:nvSpPr>
          <p:spPr>
            <a:xfrm>
              <a:off x="1006560" y="572667"/>
              <a:ext cx="702436" cy="369332"/>
            </a:xfrm>
            <a:prstGeom prst="rect">
              <a:avLst/>
            </a:prstGeom>
            <a:noFill/>
          </p:spPr>
          <p:txBody>
            <a:bodyPr wrap="none" rtlCol="0">
              <a:spAutoFit/>
            </a:bodyPr>
            <a:lstStyle/>
            <a:p>
              <a:r>
                <a:rPr lang="en-US" dirty="0"/>
                <a:t>CBO1</a:t>
              </a:r>
            </a:p>
          </p:txBody>
        </p:sp>
        <p:sp>
          <p:nvSpPr>
            <p:cNvPr id="10" name="Rectangle 9">
              <a:extLst>
                <a:ext uri="{FF2B5EF4-FFF2-40B4-BE49-F238E27FC236}">
                  <a16:creationId xmlns:a16="http://schemas.microsoft.com/office/drawing/2014/main" id="{0C3107CF-A5FA-4756-B75F-B234BF161636}"/>
                </a:ext>
              </a:extLst>
            </p:cNvPr>
            <p:cNvSpPr/>
            <p:nvPr/>
          </p:nvSpPr>
          <p:spPr>
            <a:xfrm>
              <a:off x="2286000" y="10745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E9758-8321-43B3-A62E-771D834B484D}"/>
                </a:ext>
              </a:extLst>
            </p:cNvPr>
            <p:cNvSpPr/>
            <p:nvPr/>
          </p:nvSpPr>
          <p:spPr>
            <a:xfrm>
              <a:off x="1046921" y="10745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1AFF9B-AF98-4475-97D9-E162B94603E5}"/>
                </a:ext>
              </a:extLst>
            </p:cNvPr>
            <p:cNvSpPr/>
            <p:nvPr/>
          </p:nvSpPr>
          <p:spPr>
            <a:xfrm>
              <a:off x="2290053" y="19388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F8D4397-AFFB-401C-B1C2-EA347FBF37F2}"/>
                </a:ext>
              </a:extLst>
            </p:cNvPr>
            <p:cNvSpPr/>
            <p:nvPr/>
          </p:nvSpPr>
          <p:spPr>
            <a:xfrm>
              <a:off x="1047620" y="19388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1F1F664-E257-4802-A7D6-156CFF55025E}"/>
              </a:ext>
            </a:extLst>
          </p:cNvPr>
          <p:cNvGrpSpPr>
            <a:grpSpLocks noChangeAspect="1"/>
          </p:cNvGrpSpPr>
          <p:nvPr/>
        </p:nvGrpSpPr>
        <p:grpSpPr>
          <a:xfrm>
            <a:off x="7900017" y="4533342"/>
            <a:ext cx="1869527" cy="1737360"/>
            <a:chOff x="7837387" y="723340"/>
            <a:chExt cx="2338691" cy="2173357"/>
          </a:xfrm>
        </p:grpSpPr>
        <p:sp>
          <p:nvSpPr>
            <p:cNvPr id="15" name="Rectangle 14">
              <a:extLst>
                <a:ext uri="{FF2B5EF4-FFF2-40B4-BE49-F238E27FC236}">
                  <a16:creationId xmlns:a16="http://schemas.microsoft.com/office/drawing/2014/main" id="{5367B5E5-FF6A-47C3-A3EC-A099EECDDFBE}"/>
                </a:ext>
              </a:extLst>
            </p:cNvPr>
            <p:cNvSpPr/>
            <p:nvPr/>
          </p:nvSpPr>
          <p:spPr>
            <a:xfrm>
              <a:off x="7837387" y="723340"/>
              <a:ext cx="2338691"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D7EB4AE-FD58-4ED6-8F50-A416D5A82CD1}"/>
                </a:ext>
              </a:extLst>
            </p:cNvPr>
            <p:cNvSpPr txBox="1"/>
            <p:nvPr/>
          </p:nvSpPr>
          <p:spPr>
            <a:xfrm>
              <a:off x="7930152" y="725067"/>
              <a:ext cx="702436" cy="369332"/>
            </a:xfrm>
            <a:prstGeom prst="rect">
              <a:avLst/>
            </a:prstGeom>
            <a:noFill/>
          </p:spPr>
          <p:txBody>
            <a:bodyPr wrap="none" rtlCol="0">
              <a:spAutoFit/>
            </a:bodyPr>
            <a:lstStyle/>
            <a:p>
              <a:r>
                <a:rPr lang="en-US" dirty="0"/>
                <a:t>CBO9</a:t>
              </a:r>
            </a:p>
          </p:txBody>
        </p:sp>
        <p:sp>
          <p:nvSpPr>
            <p:cNvPr id="17" name="Rectangle 16">
              <a:extLst>
                <a:ext uri="{FF2B5EF4-FFF2-40B4-BE49-F238E27FC236}">
                  <a16:creationId xmlns:a16="http://schemas.microsoft.com/office/drawing/2014/main" id="{B6BA915D-A95C-4F02-AC56-AFD6FE71B0C8}"/>
                </a:ext>
              </a:extLst>
            </p:cNvPr>
            <p:cNvSpPr/>
            <p:nvPr/>
          </p:nvSpPr>
          <p:spPr>
            <a:xfrm>
              <a:off x="9209592" y="12269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02E268-5BC9-4FAE-8CDB-E7B6E2082D76}"/>
                </a:ext>
              </a:extLst>
            </p:cNvPr>
            <p:cNvSpPr/>
            <p:nvPr/>
          </p:nvSpPr>
          <p:spPr>
            <a:xfrm>
              <a:off x="7970513" y="1226921"/>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C943C3-2EEF-489F-B00C-0BEF4DEEA17B}"/>
                </a:ext>
              </a:extLst>
            </p:cNvPr>
            <p:cNvSpPr/>
            <p:nvPr/>
          </p:nvSpPr>
          <p:spPr>
            <a:xfrm>
              <a:off x="9213645" y="20912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6CF2BA1-AA24-453E-B3B5-86B21FC43D29}"/>
                </a:ext>
              </a:extLst>
            </p:cNvPr>
            <p:cNvSpPr/>
            <p:nvPr/>
          </p:nvSpPr>
          <p:spPr>
            <a:xfrm>
              <a:off x="7971212" y="2091266"/>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744B8447-0F26-4772-A7B0-59D892FB34E3}"/>
              </a:ext>
            </a:extLst>
          </p:cNvPr>
          <p:cNvGrpSpPr>
            <a:grpSpLocks noChangeAspect="1"/>
          </p:cNvGrpSpPr>
          <p:nvPr/>
        </p:nvGrpSpPr>
        <p:grpSpPr>
          <a:xfrm>
            <a:off x="2646640" y="4533342"/>
            <a:ext cx="1869527" cy="1737360"/>
            <a:chOff x="906079" y="3607365"/>
            <a:chExt cx="2338691" cy="2173357"/>
          </a:xfrm>
        </p:grpSpPr>
        <p:sp>
          <p:nvSpPr>
            <p:cNvPr id="22" name="Rectangle 21">
              <a:extLst>
                <a:ext uri="{FF2B5EF4-FFF2-40B4-BE49-F238E27FC236}">
                  <a16:creationId xmlns:a16="http://schemas.microsoft.com/office/drawing/2014/main" id="{AA5D1B1B-5235-43BB-98EF-48BE3B1601C0}"/>
                </a:ext>
              </a:extLst>
            </p:cNvPr>
            <p:cNvSpPr/>
            <p:nvPr/>
          </p:nvSpPr>
          <p:spPr>
            <a:xfrm>
              <a:off x="906079" y="3607365"/>
              <a:ext cx="2338691"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39121E4-67D1-4A0B-8D2C-16C2EBD016D0}"/>
                </a:ext>
              </a:extLst>
            </p:cNvPr>
            <p:cNvSpPr txBox="1"/>
            <p:nvPr/>
          </p:nvSpPr>
          <p:spPr>
            <a:xfrm>
              <a:off x="998844" y="3609092"/>
              <a:ext cx="702436" cy="369332"/>
            </a:xfrm>
            <a:prstGeom prst="rect">
              <a:avLst/>
            </a:prstGeom>
            <a:noFill/>
          </p:spPr>
          <p:txBody>
            <a:bodyPr wrap="none" rtlCol="0">
              <a:spAutoFit/>
            </a:bodyPr>
            <a:lstStyle/>
            <a:p>
              <a:r>
                <a:rPr lang="en-US" dirty="0"/>
                <a:t>CBO9</a:t>
              </a:r>
            </a:p>
          </p:txBody>
        </p:sp>
        <p:sp>
          <p:nvSpPr>
            <p:cNvPr id="24" name="Rectangle 23">
              <a:extLst>
                <a:ext uri="{FF2B5EF4-FFF2-40B4-BE49-F238E27FC236}">
                  <a16:creationId xmlns:a16="http://schemas.microsoft.com/office/drawing/2014/main" id="{13150153-98F3-4859-B085-FA002E181F44}"/>
                </a:ext>
              </a:extLst>
            </p:cNvPr>
            <p:cNvSpPr/>
            <p:nvPr/>
          </p:nvSpPr>
          <p:spPr>
            <a:xfrm>
              <a:off x="2278284" y="4110946"/>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1B7584-3C90-4765-A5F0-15F129B6625C}"/>
                </a:ext>
              </a:extLst>
            </p:cNvPr>
            <p:cNvSpPr/>
            <p:nvPr/>
          </p:nvSpPr>
          <p:spPr>
            <a:xfrm>
              <a:off x="1039205" y="4110946"/>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9C40A21-6D56-491C-BA31-7189A22C5AC2}"/>
                </a:ext>
              </a:extLst>
            </p:cNvPr>
            <p:cNvSpPr/>
            <p:nvPr/>
          </p:nvSpPr>
          <p:spPr>
            <a:xfrm>
              <a:off x="2291785" y="4980977"/>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22E8CC4-8EBA-40A1-86CE-995797CDA2E0}"/>
                </a:ext>
              </a:extLst>
            </p:cNvPr>
            <p:cNvSpPr/>
            <p:nvPr/>
          </p:nvSpPr>
          <p:spPr>
            <a:xfrm>
              <a:off x="1055217" y="4971332"/>
              <a:ext cx="808382" cy="707266"/>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BE302FAE-D377-4880-A855-10B71B28DB5E}"/>
              </a:ext>
            </a:extLst>
          </p:cNvPr>
          <p:cNvGrpSpPr>
            <a:grpSpLocks noChangeAspect="1"/>
          </p:cNvGrpSpPr>
          <p:nvPr/>
        </p:nvGrpSpPr>
        <p:grpSpPr>
          <a:xfrm>
            <a:off x="2646640" y="2112504"/>
            <a:ext cx="1869527" cy="1737360"/>
            <a:chOff x="7249008" y="3526343"/>
            <a:chExt cx="2338691" cy="2173357"/>
          </a:xfrm>
        </p:grpSpPr>
        <p:sp>
          <p:nvSpPr>
            <p:cNvPr id="36" name="Rectangle 35">
              <a:extLst>
                <a:ext uri="{FF2B5EF4-FFF2-40B4-BE49-F238E27FC236}">
                  <a16:creationId xmlns:a16="http://schemas.microsoft.com/office/drawing/2014/main" id="{A125506B-94FC-4025-952C-4DF49B6715D9}"/>
                </a:ext>
              </a:extLst>
            </p:cNvPr>
            <p:cNvSpPr/>
            <p:nvPr/>
          </p:nvSpPr>
          <p:spPr>
            <a:xfrm>
              <a:off x="7249008" y="3526343"/>
              <a:ext cx="2338691" cy="21733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DDA459C-33DC-4D3F-A216-CBBE4D87AC61}"/>
                </a:ext>
              </a:extLst>
            </p:cNvPr>
            <p:cNvSpPr txBox="1"/>
            <p:nvPr/>
          </p:nvSpPr>
          <p:spPr>
            <a:xfrm>
              <a:off x="7341773" y="3528070"/>
              <a:ext cx="702436" cy="369332"/>
            </a:xfrm>
            <a:prstGeom prst="rect">
              <a:avLst/>
            </a:prstGeom>
            <a:noFill/>
          </p:spPr>
          <p:txBody>
            <a:bodyPr wrap="none" rtlCol="0">
              <a:spAutoFit/>
            </a:bodyPr>
            <a:lstStyle/>
            <a:p>
              <a:r>
                <a:rPr lang="en-US" dirty="0"/>
                <a:t>CBO1</a:t>
              </a:r>
            </a:p>
          </p:txBody>
        </p:sp>
        <p:sp>
          <p:nvSpPr>
            <p:cNvPr id="40" name="Rectangle 39">
              <a:extLst>
                <a:ext uri="{FF2B5EF4-FFF2-40B4-BE49-F238E27FC236}">
                  <a16:creationId xmlns:a16="http://schemas.microsoft.com/office/drawing/2014/main" id="{B0C24860-957B-4925-A3EF-738C77E6A522}"/>
                </a:ext>
              </a:extLst>
            </p:cNvPr>
            <p:cNvSpPr/>
            <p:nvPr/>
          </p:nvSpPr>
          <p:spPr>
            <a:xfrm>
              <a:off x="8625266" y="4894269"/>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303CC97-5152-4ADC-B070-625BB13DACE3}"/>
                </a:ext>
              </a:extLst>
            </p:cNvPr>
            <p:cNvSpPr/>
            <p:nvPr/>
          </p:nvSpPr>
          <p:spPr>
            <a:xfrm>
              <a:off x="7382833" y="4894269"/>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71E250E-E1DF-45B1-8032-21A4806C57FA}"/>
                </a:ext>
              </a:extLst>
            </p:cNvPr>
            <p:cNvSpPr/>
            <p:nvPr/>
          </p:nvSpPr>
          <p:spPr>
            <a:xfrm>
              <a:off x="8615618" y="4039667"/>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D1F67F6-6134-4178-BAF9-D64307491054}"/>
                </a:ext>
              </a:extLst>
            </p:cNvPr>
            <p:cNvSpPr/>
            <p:nvPr/>
          </p:nvSpPr>
          <p:spPr>
            <a:xfrm>
              <a:off x="7373185" y="4039667"/>
              <a:ext cx="808382" cy="707266"/>
            </a:xfrm>
            <a:prstGeom prst="rect">
              <a:avLst/>
            </a:prstGeom>
            <a:solidFill>
              <a:schemeClr val="accent2">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937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6F6EE-66AB-44D1-95BD-2B3B17D4860A}"/>
              </a:ext>
            </a:extLst>
          </p:cNvPr>
          <p:cNvSpPr>
            <a:spLocks noGrp="1"/>
          </p:cNvSpPr>
          <p:nvPr>
            <p:ph type="title"/>
          </p:nvPr>
        </p:nvSpPr>
        <p:spPr>
          <a:xfrm>
            <a:off x="913795" y="609600"/>
            <a:ext cx="10353761" cy="559443"/>
          </a:xfrm>
        </p:spPr>
        <p:txBody>
          <a:bodyPr/>
          <a:lstStyle/>
          <a:p>
            <a:r>
              <a:rPr lang="en-US" dirty="0"/>
              <a:t>Failing to account for clustering</a:t>
            </a:r>
          </a:p>
        </p:txBody>
      </p:sp>
      <p:sp>
        <p:nvSpPr>
          <p:cNvPr id="6" name="Content Placeholder 5">
            <a:extLst>
              <a:ext uri="{FF2B5EF4-FFF2-40B4-BE49-F238E27FC236}">
                <a16:creationId xmlns:a16="http://schemas.microsoft.com/office/drawing/2014/main" id="{72566F63-EC71-4B0B-86F0-65387821167C}"/>
              </a:ext>
            </a:extLst>
          </p:cNvPr>
          <p:cNvSpPr>
            <a:spLocks noGrp="1"/>
          </p:cNvSpPr>
          <p:nvPr>
            <p:ph idx="1"/>
          </p:nvPr>
        </p:nvSpPr>
        <p:spPr>
          <a:xfrm>
            <a:off x="913795" y="1377387"/>
            <a:ext cx="10353762" cy="4413813"/>
          </a:xfrm>
        </p:spPr>
        <p:txBody>
          <a:bodyPr/>
          <a:lstStyle/>
          <a:p>
            <a:pPr marL="1371600" marR="0" lvl="3"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Unexplained variance is underestimated</a:t>
            </a:r>
          </a:p>
          <a:p>
            <a:pPr marL="1828800" marR="0" lvl="4"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Type I error is inflated (false importance)</a:t>
            </a:r>
          </a:p>
          <a:p>
            <a:pPr marL="1828800" marR="0" lvl="4" indent="0">
              <a:lnSpc>
                <a:spcPct val="107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Possible Simpson’s Paradox Issues</a:t>
            </a:r>
          </a:p>
          <a:p>
            <a:pPr marL="1828800" marR="0" lvl="4" indent="0">
              <a:lnSpc>
                <a:spcPct val="107000"/>
              </a:lnSpc>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Conclusions change when the clustering is accounted for compared to when it is ignored</a:t>
            </a:r>
          </a:p>
          <a:p>
            <a:endParaRPr lang="en-US" sz="3200" dirty="0"/>
          </a:p>
        </p:txBody>
      </p:sp>
    </p:spTree>
    <p:extLst>
      <p:ext uri="{BB962C8B-B14F-4D97-AF65-F5344CB8AC3E}">
        <p14:creationId xmlns:p14="http://schemas.microsoft.com/office/powerpoint/2010/main" val="91109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4EBF-9DE0-4249-9630-2676C6478AB3}"/>
              </a:ext>
            </a:extLst>
          </p:cNvPr>
          <p:cNvSpPr>
            <a:spLocks noGrp="1"/>
          </p:cNvSpPr>
          <p:nvPr>
            <p:ph type="title"/>
          </p:nvPr>
        </p:nvSpPr>
        <p:spPr/>
        <p:txBody>
          <a:bodyPr/>
          <a:lstStyle/>
          <a:p>
            <a:r>
              <a:rPr lang="en-US" dirty="0"/>
              <a:t>Model Based analyses of clustered studies</a:t>
            </a:r>
          </a:p>
        </p:txBody>
      </p:sp>
      <p:sp>
        <p:nvSpPr>
          <p:cNvPr id="3" name="Content Placeholder 2">
            <a:extLst>
              <a:ext uri="{FF2B5EF4-FFF2-40B4-BE49-F238E27FC236}">
                <a16:creationId xmlns:a16="http://schemas.microsoft.com/office/drawing/2014/main" id="{BDB7D7DD-CDC8-4AFC-A132-63D1856325C9}"/>
              </a:ext>
            </a:extLst>
          </p:cNvPr>
          <p:cNvSpPr>
            <a:spLocks noGrp="1"/>
          </p:cNvSpPr>
          <p:nvPr>
            <p:ph idx="1"/>
          </p:nvPr>
        </p:nvSpPr>
        <p:spPr>
          <a:xfrm>
            <a:off x="913795" y="1608881"/>
            <a:ext cx="10353762" cy="4182319"/>
          </a:xfrm>
        </p:spPr>
        <p:txBody>
          <a:bodyPr/>
          <a:lstStyle/>
          <a:p>
            <a:r>
              <a:rPr lang="en-US" sz="2400" dirty="0"/>
              <a:t>Requires mixed models (fixed and random effects)</a:t>
            </a:r>
          </a:p>
          <a:p>
            <a:endParaRPr lang="en-US" sz="2400" dirty="0"/>
          </a:p>
          <a:p>
            <a:r>
              <a:rPr lang="en-US" sz="2400" dirty="0"/>
              <a:t>Accounts for correlation, random time and cluster effects</a:t>
            </a:r>
          </a:p>
          <a:p>
            <a:endParaRPr lang="en-US" sz="2400" dirty="0"/>
          </a:p>
          <a:p>
            <a:r>
              <a:rPr lang="en-US" sz="2400" dirty="0"/>
              <a:t>Interpretation of results are less straight forward</a:t>
            </a:r>
          </a:p>
          <a:p>
            <a:pPr lvl="1"/>
            <a:r>
              <a:rPr lang="en-US" sz="2000" dirty="0"/>
              <a:t>Especially for observational unit level effects</a:t>
            </a:r>
          </a:p>
        </p:txBody>
      </p:sp>
    </p:spTree>
    <p:extLst>
      <p:ext uri="{BB962C8B-B14F-4D97-AF65-F5344CB8AC3E}">
        <p14:creationId xmlns:p14="http://schemas.microsoft.com/office/powerpoint/2010/main" val="207652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6516D-F2D6-46CD-A613-076B77B4A352}"/>
              </a:ext>
            </a:extLst>
          </p:cNvPr>
          <p:cNvSpPr>
            <a:spLocks noGrp="1"/>
          </p:cNvSpPr>
          <p:nvPr>
            <p:ph type="title"/>
          </p:nvPr>
        </p:nvSpPr>
        <p:spPr/>
        <p:txBody>
          <a:bodyPr>
            <a:normAutofit/>
          </a:bodyPr>
          <a:lstStyle/>
          <a:p>
            <a:r>
              <a:rPr lang="en-US" sz="4400" dirty="0"/>
              <a:t>Typical Outcomes FOR CBR</a:t>
            </a:r>
          </a:p>
        </p:txBody>
      </p:sp>
    </p:spTree>
    <p:extLst>
      <p:ext uri="{BB962C8B-B14F-4D97-AF65-F5344CB8AC3E}">
        <p14:creationId xmlns:p14="http://schemas.microsoft.com/office/powerpoint/2010/main" val="70814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3B091-2500-4759-8894-74BE65A84006}"/>
              </a:ext>
            </a:extLst>
          </p:cNvPr>
          <p:cNvSpPr>
            <a:spLocks noGrp="1"/>
          </p:cNvSpPr>
          <p:nvPr>
            <p:ph type="title"/>
          </p:nvPr>
        </p:nvSpPr>
        <p:spPr/>
        <p:txBody>
          <a:bodyPr/>
          <a:lstStyle/>
          <a:p>
            <a:r>
              <a:rPr lang="en-US" dirty="0"/>
              <a:t>Outcome and measurement level</a:t>
            </a:r>
          </a:p>
        </p:txBody>
      </p:sp>
      <p:sp>
        <p:nvSpPr>
          <p:cNvPr id="5" name="Content Placeholder 4">
            <a:extLst>
              <a:ext uri="{FF2B5EF4-FFF2-40B4-BE49-F238E27FC236}">
                <a16:creationId xmlns:a16="http://schemas.microsoft.com/office/drawing/2014/main" id="{911BDBCB-DEE1-4C03-B963-DC90538610B8}"/>
              </a:ext>
            </a:extLst>
          </p:cNvPr>
          <p:cNvSpPr>
            <a:spLocks noGrp="1"/>
          </p:cNvSpPr>
          <p:nvPr>
            <p:ph idx="1"/>
          </p:nvPr>
        </p:nvSpPr>
        <p:spPr/>
        <p:txBody>
          <a:bodyPr/>
          <a:lstStyle/>
          <a:p>
            <a:r>
              <a:rPr lang="en-US" dirty="0"/>
              <a:t>Reach – measured on the cluster level</a:t>
            </a:r>
          </a:p>
          <a:p>
            <a:r>
              <a:rPr lang="en-US" dirty="0"/>
              <a:t>Effectiveness – measured on the cluster level</a:t>
            </a:r>
          </a:p>
          <a:p>
            <a:r>
              <a:rPr lang="en-US" dirty="0"/>
              <a:t>Implementation – measured on the cluster level</a:t>
            </a:r>
          </a:p>
          <a:p>
            <a:r>
              <a:rPr lang="en-US" dirty="0"/>
              <a:t>Improvement – measured on the cluster and / or observational levels</a:t>
            </a:r>
          </a:p>
          <a:p>
            <a:r>
              <a:rPr lang="en-US" dirty="0"/>
              <a:t>Maintenance – measured on the cluster and / or observational levels</a:t>
            </a:r>
          </a:p>
        </p:txBody>
      </p:sp>
    </p:spTree>
    <p:extLst>
      <p:ext uri="{BB962C8B-B14F-4D97-AF65-F5344CB8AC3E}">
        <p14:creationId xmlns:p14="http://schemas.microsoft.com/office/powerpoint/2010/main" val="170832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302B-7923-444A-A868-A3D71012345E}"/>
              </a:ext>
            </a:extLst>
          </p:cNvPr>
          <p:cNvSpPr>
            <a:spLocks noGrp="1"/>
          </p:cNvSpPr>
          <p:nvPr>
            <p:ph type="title"/>
          </p:nvPr>
        </p:nvSpPr>
        <p:spPr>
          <a:xfrm>
            <a:off x="913795" y="609601"/>
            <a:ext cx="10353761" cy="457200"/>
          </a:xfrm>
        </p:spPr>
        <p:txBody>
          <a:bodyPr/>
          <a:lstStyle/>
          <a:p>
            <a:r>
              <a:rPr lang="en-US" dirty="0"/>
              <a:t>Reach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57C94FC-C921-4A2C-AF40-BEB5AB9F04E0}"/>
                  </a:ext>
                </a:extLst>
              </p:cNvPr>
              <p:cNvSpPr>
                <a:spLocks noGrp="1"/>
              </p:cNvSpPr>
              <p:nvPr>
                <p:ph idx="1"/>
              </p:nvPr>
            </p:nvSpPr>
            <p:spPr>
              <a:xfrm>
                <a:off x="913795" y="1307939"/>
                <a:ext cx="10353762" cy="4483261"/>
              </a:xfrm>
            </p:spPr>
            <p:txBody>
              <a:bodyPr/>
              <a:lstStyle/>
              <a:p>
                <a14:m>
                  <m:oMath xmlns:m="http://schemas.openxmlformats.org/officeDocument/2006/math">
                    <m:r>
                      <a:rPr lang="en-US" b="0" i="1" smtClean="0">
                        <a:latin typeface="Cambria Math" panose="02040503050406030204" pitchFamily="18" charset="0"/>
                      </a:rPr>
                      <m:t>𝑅𝐸𝐴𝐶𝐻</m:t>
                    </m:r>
                    <m:r>
                      <a:rPr lang="en-US" b="0" i="1" smtClean="0">
                        <a:latin typeface="Cambria Math" panose="02040503050406030204" pitchFamily="18" charset="0"/>
                      </a:rPr>
                      <m:t>=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𝑟𝑒𝑓𝑒𝑟𝑟𝑒𝑑</m:t>
                        </m:r>
                      </m:num>
                      <m:den>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𝑒𝑙𝑖𝑔𝑖𝑏𝑙𝑒</m:t>
                        </m:r>
                      </m:den>
                    </m:f>
                  </m:oMath>
                </a14:m>
                <a:endParaRPr lang="en-US" dirty="0"/>
              </a:p>
              <a:p>
                <a:r>
                  <a:rPr lang="en-US" dirty="0"/>
                  <a:t>Definition of eligible</a:t>
                </a:r>
              </a:p>
              <a:p>
                <a:pPr lvl="1"/>
                <a:r>
                  <a:rPr lang="en-US" dirty="0"/>
                  <a:t>All comers?</a:t>
                </a:r>
              </a:p>
              <a:p>
                <a:pPr lvl="1"/>
                <a:r>
                  <a:rPr lang="en-US" dirty="0"/>
                  <a:t>New clients only (naïve to the program)</a:t>
                </a:r>
              </a:p>
              <a:p>
                <a:pPr lvl="1"/>
                <a:r>
                  <a:rPr lang="en-US" dirty="0"/>
                  <a:t>Previous clients meeting specific criteria</a:t>
                </a:r>
              </a:p>
              <a:p>
                <a:pPr lvl="1"/>
                <a:r>
                  <a:rPr lang="en-US" dirty="0"/>
                  <a:t>Based on type of interaction (subset of all comers)</a:t>
                </a:r>
              </a:p>
              <a:p>
                <a:r>
                  <a:rPr lang="en-US" dirty="0"/>
                  <a:t>Definition for number referred</a:t>
                </a:r>
              </a:p>
              <a:p>
                <a:pPr lvl="1"/>
                <a:r>
                  <a:rPr lang="en-US" dirty="0"/>
                  <a:t>Need to define a failure</a:t>
                </a:r>
              </a:p>
              <a:p>
                <a:pPr lvl="2"/>
                <a:r>
                  <a:rPr lang="en-US" dirty="0"/>
                  <a:t>Certain number of encounters before failure</a:t>
                </a:r>
              </a:p>
              <a:p>
                <a:pPr lvl="2"/>
                <a:r>
                  <a:rPr lang="en-US" dirty="0"/>
                  <a:t>Extenuating Circumstances</a:t>
                </a:r>
              </a:p>
              <a:p>
                <a:pPr lvl="3"/>
                <a:r>
                  <a:rPr lang="en-US" dirty="0"/>
                  <a:t>Acute / crisis vs normal encounter</a:t>
                </a:r>
              </a:p>
              <a:p>
                <a:endParaRPr lang="en-US" dirty="0"/>
              </a:p>
            </p:txBody>
          </p:sp>
        </mc:Choice>
        <mc:Fallback>
          <p:sp>
            <p:nvSpPr>
              <p:cNvPr id="3" name="Content Placeholder 2">
                <a:extLst>
                  <a:ext uri="{FF2B5EF4-FFF2-40B4-BE49-F238E27FC236}">
                    <a16:creationId xmlns:a16="http://schemas.microsoft.com/office/drawing/2014/main" id="{357C94FC-C921-4A2C-AF40-BEB5AB9F04E0}"/>
                  </a:ext>
                </a:extLst>
              </p:cNvPr>
              <p:cNvSpPr>
                <a:spLocks noGrp="1" noRot="1" noChangeAspect="1" noMove="1" noResize="1" noEditPoints="1" noAdjustHandles="1" noChangeArrowheads="1" noChangeShapeType="1" noTextEdit="1"/>
              </p:cNvSpPr>
              <p:nvPr>
                <p:ph idx="1"/>
              </p:nvPr>
            </p:nvSpPr>
            <p:spPr>
              <a:xfrm>
                <a:off x="913795" y="1307939"/>
                <a:ext cx="10353762" cy="4483261"/>
              </a:xfrm>
              <a:blipFill>
                <a:blip r:embed="rId2"/>
                <a:stretch>
                  <a:fillRect l="-530" t="-12789" b="-2041"/>
                </a:stretch>
              </a:blipFill>
            </p:spPr>
            <p:txBody>
              <a:bodyPr/>
              <a:lstStyle/>
              <a:p>
                <a:r>
                  <a:rPr lang="en-US">
                    <a:noFill/>
                  </a:rPr>
                  <a:t> </a:t>
                </a:r>
              </a:p>
            </p:txBody>
          </p:sp>
        </mc:Fallback>
      </mc:AlternateContent>
    </p:spTree>
    <p:extLst>
      <p:ext uri="{BB962C8B-B14F-4D97-AF65-F5344CB8AC3E}">
        <p14:creationId xmlns:p14="http://schemas.microsoft.com/office/powerpoint/2010/main" val="301411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4195-7606-4CDB-A492-1CA426028683}"/>
              </a:ext>
            </a:extLst>
          </p:cNvPr>
          <p:cNvSpPr>
            <a:spLocks noGrp="1"/>
          </p:cNvSpPr>
          <p:nvPr>
            <p:ph type="title"/>
          </p:nvPr>
        </p:nvSpPr>
        <p:spPr/>
        <p:txBody>
          <a:bodyPr/>
          <a:lstStyle/>
          <a:p>
            <a:r>
              <a:rPr lang="en-US" dirty="0"/>
              <a:t>Effectiveness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1A43F04-DD17-4219-A117-2EB6733E1EB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𝐸𝐹𝐹𝐸𝐶𝑇𝐼𝑉𝐸𝑁𝐸𝑆𝑆</m:t>
                    </m:r>
                    <m:r>
                      <a:rPr lang="en-US" b="0" i="1" smtClean="0">
                        <a:latin typeface="Cambria Math" panose="02040503050406030204" pitchFamily="18" charset="0"/>
                      </a:rPr>
                      <m:t>=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𝑡h𝑎𝑡</m:t>
                        </m:r>
                        <m:r>
                          <a:rPr lang="en-US" b="0" i="1" smtClean="0">
                            <a:latin typeface="Cambria Math" panose="02040503050406030204" pitchFamily="18" charset="0"/>
                          </a:rPr>
                          <m:t> </m:t>
                        </m:r>
                        <m:r>
                          <a:rPr lang="en-US" b="0" i="1" smtClean="0">
                            <a:latin typeface="Cambria Math" panose="02040503050406030204" pitchFamily="18" charset="0"/>
                          </a:rPr>
                          <m:t>𝑝𝑎𝑟𝑡𝑖𝑐𝑖𝑝𝑎𝑡𝑒</m:t>
                        </m:r>
                      </m:num>
                      <m:den>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𝑟𝑒𝑓𝑒𝑟𝑟𝑒𝑑</m:t>
                        </m:r>
                      </m:den>
                    </m:f>
                  </m:oMath>
                </a14:m>
                <a:endParaRPr lang="en-US" dirty="0"/>
              </a:p>
              <a:p>
                <a:endParaRPr lang="en-US" dirty="0"/>
              </a:p>
              <a:p>
                <a:r>
                  <a:rPr lang="en-US" dirty="0"/>
                  <a:t>Definition of participation</a:t>
                </a:r>
              </a:p>
              <a:p>
                <a:pPr lvl="1"/>
                <a:r>
                  <a:rPr lang="en-US" dirty="0"/>
                  <a:t>Show up once</a:t>
                </a:r>
              </a:p>
              <a:p>
                <a:pPr lvl="1"/>
                <a:r>
                  <a:rPr lang="en-US" dirty="0"/>
                  <a:t>75% or more</a:t>
                </a:r>
              </a:p>
              <a:p>
                <a:pPr lvl="1"/>
                <a:r>
                  <a:rPr lang="en-US" dirty="0" err="1"/>
                  <a:t>etc</a:t>
                </a:r>
                <a:endParaRPr lang="en-US" dirty="0"/>
              </a:p>
              <a:p>
                <a:pPr lvl="1"/>
                <a:endParaRPr lang="en-US" dirty="0"/>
              </a:p>
            </p:txBody>
          </p:sp>
        </mc:Choice>
        <mc:Fallback>
          <p:sp>
            <p:nvSpPr>
              <p:cNvPr id="3" name="Content Placeholder 2">
                <a:extLst>
                  <a:ext uri="{FF2B5EF4-FFF2-40B4-BE49-F238E27FC236}">
                    <a16:creationId xmlns:a16="http://schemas.microsoft.com/office/drawing/2014/main" id="{C1A43F04-DD17-4219-A117-2EB6733E1EBA}"/>
                  </a:ext>
                </a:extLst>
              </p:cNvPr>
              <p:cNvSpPr>
                <a:spLocks noGrp="1" noRot="1" noChangeAspect="1" noMove="1" noResize="1" noEditPoints="1" noAdjustHandles="1" noChangeArrowheads="1" noChangeShapeType="1" noTextEdit="1"/>
              </p:cNvSpPr>
              <p:nvPr>
                <p:ph idx="1"/>
              </p:nvPr>
            </p:nvSpPr>
            <p:spPr>
              <a:blipFill>
                <a:blip r:embed="rId2"/>
                <a:stretch>
                  <a:fillRect l="-530" t="-15512"/>
                </a:stretch>
              </a:blipFill>
            </p:spPr>
            <p:txBody>
              <a:bodyPr/>
              <a:lstStyle/>
              <a:p>
                <a:r>
                  <a:rPr lang="en-US">
                    <a:noFill/>
                  </a:rPr>
                  <a:t> </a:t>
                </a:r>
              </a:p>
            </p:txBody>
          </p:sp>
        </mc:Fallback>
      </mc:AlternateContent>
    </p:spTree>
    <p:extLst>
      <p:ext uri="{BB962C8B-B14F-4D97-AF65-F5344CB8AC3E}">
        <p14:creationId xmlns:p14="http://schemas.microsoft.com/office/powerpoint/2010/main" val="373968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6623-BE8C-4ACE-AD79-B8D47AA09935}"/>
              </a:ext>
            </a:extLst>
          </p:cNvPr>
          <p:cNvSpPr>
            <a:spLocks noGrp="1"/>
          </p:cNvSpPr>
          <p:nvPr>
            <p:ph type="title"/>
          </p:nvPr>
        </p:nvSpPr>
        <p:spPr/>
        <p:txBody>
          <a:bodyPr/>
          <a:lstStyle/>
          <a:p>
            <a:r>
              <a:rPr lang="en-US" dirty="0"/>
              <a:t>improvement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E8FB83-3DEC-4646-9F26-45D1D77148FC}"/>
                  </a:ext>
                </a:extLst>
              </p:cNvPr>
              <p:cNvSpPr>
                <a:spLocks noGrp="1"/>
              </p:cNvSpPr>
              <p:nvPr>
                <p:ph idx="1"/>
              </p:nvPr>
            </p:nvSpPr>
            <p:spPr/>
            <p:txBody>
              <a:bodyPr/>
              <a:lstStyle/>
              <a:p>
                <a:r>
                  <a:rPr lang="en-US" dirty="0"/>
                  <a:t>At the cluster level – proportion</a:t>
                </a:r>
              </a:p>
              <a:p>
                <a:pPr lvl="1"/>
                <a14:m>
                  <m:oMath xmlns:m="http://schemas.openxmlformats.org/officeDocument/2006/math">
                    <m:r>
                      <a:rPr lang="en-US" b="0" i="1" smtClean="0">
                        <a:latin typeface="Cambria Math" panose="02040503050406030204" pitchFamily="18" charset="0"/>
                      </a:rPr>
                      <m:t>𝐼𝑀𝑃𝑅𝑂𝑉𝐸𝑀𝐸𝑁𝑇</m:t>
                    </m:r>
                    <m:r>
                      <a:rPr lang="en-US" b="0" i="1" smtClean="0">
                        <a:latin typeface="Cambria Math" panose="02040503050406030204" pitchFamily="18" charset="0"/>
                      </a:rPr>
                      <m:t>= </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𝑟𝑒𝑠𝑝𝑜𝑛𝑑𝑖𝑛𝑔</m:t>
                        </m:r>
                      </m:num>
                      <m:den>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𝑝𝑎𝑟𝑡𝑖𝑐𝑖𝑝𝑎𝑡𝑖𝑛𝑔</m:t>
                        </m:r>
                      </m:den>
                    </m:f>
                  </m:oMath>
                </a14:m>
                <a:endParaRPr lang="en-US" dirty="0"/>
              </a:p>
              <a:p>
                <a:r>
                  <a:rPr lang="en-US" dirty="0"/>
                  <a:t>At the observational level – proportion or numerical </a:t>
                </a:r>
              </a:p>
              <a:p>
                <a:pPr lvl="1"/>
                <a:r>
                  <a:rPr lang="en-US" dirty="0"/>
                  <a:t>Improvement could be defined as:</a:t>
                </a:r>
              </a:p>
              <a:p>
                <a:pPr lvl="2"/>
                <a:r>
                  <a:rPr lang="en-US" dirty="0"/>
                  <a:t>% change in a targeted outcome</a:t>
                </a:r>
              </a:p>
              <a:p>
                <a:pPr lvl="2"/>
                <a:r>
                  <a:rPr lang="en-US" dirty="0"/>
                  <a:t>Difference scores </a:t>
                </a:r>
              </a:p>
              <a:p>
                <a:pPr lvl="2"/>
                <a:r>
                  <a:rPr lang="en-US" dirty="0"/>
                  <a:t>Specific time point comparison between groups</a:t>
                </a:r>
              </a:p>
            </p:txBody>
          </p:sp>
        </mc:Choice>
        <mc:Fallback>
          <p:sp>
            <p:nvSpPr>
              <p:cNvPr id="3" name="Content Placeholder 2">
                <a:extLst>
                  <a:ext uri="{FF2B5EF4-FFF2-40B4-BE49-F238E27FC236}">
                    <a16:creationId xmlns:a16="http://schemas.microsoft.com/office/drawing/2014/main" id="{5EE8FB83-3DEC-4646-9F26-45D1D77148FC}"/>
                  </a:ext>
                </a:extLst>
              </p:cNvPr>
              <p:cNvSpPr>
                <a:spLocks noGrp="1" noRot="1" noChangeAspect="1" noMove="1" noResize="1" noEditPoints="1" noAdjustHandles="1" noChangeArrowheads="1" noChangeShapeType="1" noTextEdit="1"/>
              </p:cNvSpPr>
              <p:nvPr>
                <p:ph idx="1"/>
              </p:nvPr>
            </p:nvSpPr>
            <p:spPr>
              <a:blipFill>
                <a:blip r:embed="rId2"/>
                <a:stretch>
                  <a:fillRect l="-530" t="-1815"/>
                </a:stretch>
              </a:blipFill>
            </p:spPr>
            <p:txBody>
              <a:bodyPr/>
              <a:lstStyle/>
              <a:p>
                <a:r>
                  <a:rPr lang="en-US">
                    <a:noFill/>
                  </a:rPr>
                  <a:t> </a:t>
                </a:r>
              </a:p>
            </p:txBody>
          </p:sp>
        </mc:Fallback>
      </mc:AlternateContent>
    </p:spTree>
    <p:extLst>
      <p:ext uri="{BB962C8B-B14F-4D97-AF65-F5344CB8AC3E}">
        <p14:creationId xmlns:p14="http://schemas.microsoft.com/office/powerpoint/2010/main" val="351160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6516D-F2D6-46CD-A613-076B77B4A352}"/>
              </a:ext>
            </a:extLst>
          </p:cNvPr>
          <p:cNvSpPr>
            <a:spLocks noGrp="1"/>
          </p:cNvSpPr>
          <p:nvPr>
            <p:ph type="title"/>
          </p:nvPr>
        </p:nvSpPr>
        <p:spPr/>
        <p:txBody>
          <a:bodyPr>
            <a:normAutofit/>
          </a:bodyPr>
          <a:lstStyle/>
          <a:p>
            <a:r>
              <a:rPr lang="en-US" sz="4400" dirty="0"/>
              <a:t>Traditional Research design concepts</a:t>
            </a:r>
          </a:p>
        </p:txBody>
      </p:sp>
    </p:spTree>
    <p:extLst>
      <p:ext uri="{BB962C8B-B14F-4D97-AF65-F5344CB8AC3E}">
        <p14:creationId xmlns:p14="http://schemas.microsoft.com/office/powerpoint/2010/main" val="419181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F1D4-0861-4D7B-B3EC-9F4773EA3357}"/>
              </a:ext>
            </a:extLst>
          </p:cNvPr>
          <p:cNvSpPr>
            <a:spLocks noGrp="1"/>
          </p:cNvSpPr>
          <p:nvPr>
            <p:ph type="title"/>
          </p:nvPr>
        </p:nvSpPr>
        <p:spPr/>
        <p:txBody>
          <a:bodyPr/>
          <a:lstStyle/>
          <a:p>
            <a:r>
              <a:rPr lang="en-US" dirty="0"/>
              <a:t>maintenance</a:t>
            </a:r>
          </a:p>
        </p:txBody>
      </p:sp>
      <p:sp>
        <p:nvSpPr>
          <p:cNvPr id="3" name="Content Placeholder 2">
            <a:extLst>
              <a:ext uri="{FF2B5EF4-FFF2-40B4-BE49-F238E27FC236}">
                <a16:creationId xmlns:a16="http://schemas.microsoft.com/office/drawing/2014/main" id="{BA0B1C94-784A-432D-9425-3C085EB28D08}"/>
              </a:ext>
            </a:extLst>
          </p:cNvPr>
          <p:cNvSpPr>
            <a:spLocks noGrp="1"/>
          </p:cNvSpPr>
          <p:nvPr>
            <p:ph idx="1"/>
          </p:nvPr>
        </p:nvSpPr>
        <p:spPr/>
        <p:txBody>
          <a:bodyPr/>
          <a:lstStyle/>
          <a:p>
            <a:r>
              <a:rPr lang="en-US" dirty="0"/>
              <a:t>Utilizes the same outcome measure as improvement</a:t>
            </a:r>
          </a:p>
          <a:p>
            <a:r>
              <a:rPr lang="en-US" dirty="0"/>
              <a:t>Requires a longitudinal study to address</a:t>
            </a:r>
          </a:p>
          <a:p>
            <a:r>
              <a:rPr lang="en-US" dirty="0"/>
              <a:t>PI / research team need to define </a:t>
            </a:r>
            <a:r>
              <a:rPr lang="en-US" dirty="0" err="1"/>
              <a:t>apriori</a:t>
            </a:r>
            <a:r>
              <a:rPr lang="en-US" dirty="0"/>
              <a:t> what maintenance means (equivalence window)</a:t>
            </a:r>
          </a:p>
          <a:p>
            <a:r>
              <a:rPr lang="en-US" dirty="0"/>
              <a:t>By hypothesis, this should really be a designed equivalence test</a:t>
            </a:r>
          </a:p>
          <a:p>
            <a:pPr lvl="1"/>
            <a:r>
              <a:rPr lang="en-US" dirty="0"/>
              <a:t>Issue, typically comes about after a comparison period (primary outcome for power)</a:t>
            </a:r>
          </a:p>
          <a:p>
            <a:pPr lvl="1"/>
            <a:r>
              <a:rPr lang="en-US" dirty="0"/>
              <a:t>Solution – use post-hoc (1-2</a:t>
            </a:r>
            <a:r>
              <a:rPr lang="el-GR" dirty="0"/>
              <a:t>α</a:t>
            </a:r>
            <a:r>
              <a:rPr lang="en-US" dirty="0"/>
              <a:t>)  confidence interval</a:t>
            </a:r>
          </a:p>
          <a:p>
            <a:pPr lvl="2"/>
            <a:r>
              <a:rPr lang="en-US" dirty="0"/>
              <a:t>Want the interval to contain 0</a:t>
            </a:r>
          </a:p>
        </p:txBody>
      </p:sp>
    </p:spTree>
    <p:extLst>
      <p:ext uri="{BB962C8B-B14F-4D97-AF65-F5344CB8AC3E}">
        <p14:creationId xmlns:p14="http://schemas.microsoft.com/office/powerpoint/2010/main" val="978576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44D2-5B90-4FBB-B640-5553D599058E}"/>
              </a:ext>
            </a:extLst>
          </p:cNvPr>
          <p:cNvSpPr>
            <a:spLocks noGrp="1"/>
          </p:cNvSpPr>
          <p:nvPr>
            <p:ph type="title"/>
          </p:nvPr>
        </p:nvSpPr>
        <p:spPr>
          <a:xfrm>
            <a:off x="913795" y="609600"/>
            <a:ext cx="10353761" cy="559443"/>
          </a:xfrm>
        </p:spPr>
        <p:txBody>
          <a:bodyPr/>
          <a:lstStyle/>
          <a:p>
            <a:r>
              <a:rPr lang="en-US" dirty="0"/>
              <a:t>implementation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98BFCF-DE3C-4666-9AF5-D60C3C73829E}"/>
                  </a:ext>
                </a:extLst>
              </p:cNvPr>
              <p:cNvSpPr>
                <a:spLocks noGrp="1"/>
              </p:cNvSpPr>
              <p:nvPr>
                <p:ph idx="1"/>
              </p:nvPr>
            </p:nvSpPr>
            <p:spPr>
              <a:xfrm>
                <a:off x="913795" y="1331089"/>
                <a:ext cx="10353762" cy="4460111"/>
              </a:xfrm>
            </p:spPr>
            <p:txBody>
              <a:bodyPr/>
              <a:lstStyle/>
              <a:p>
                <a:r>
                  <a:rPr lang="en-US" dirty="0"/>
                  <a:t>Adherence to the Protocol =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𝑤𝑖𝑡h</m:t>
                        </m:r>
                        <m:r>
                          <a:rPr lang="en-US" b="0" i="1" smtClean="0">
                            <a:latin typeface="Cambria Math" panose="02040503050406030204" pitchFamily="18" charset="0"/>
                          </a:rPr>
                          <m:t> </m:t>
                        </m:r>
                        <m:r>
                          <a:rPr lang="en-US" b="0" i="1" smtClean="0">
                            <a:latin typeface="Cambria Math" panose="02040503050406030204" pitchFamily="18" charset="0"/>
                          </a:rPr>
                          <m:t>𝑋</m:t>
                        </m:r>
                        <m:r>
                          <a:rPr lang="en-US" b="0" i="1" smtClean="0">
                            <a:latin typeface="Cambria Math" panose="02040503050406030204" pitchFamily="18" charset="0"/>
                          </a:rPr>
                          <m:t>% </m:t>
                        </m:r>
                        <m:r>
                          <a:rPr lang="en-US" b="0" i="1" smtClean="0">
                            <a:latin typeface="Cambria Math" panose="02040503050406030204" pitchFamily="18" charset="0"/>
                          </a:rPr>
                          <m:t>𝑎𝑑h𝑒𝑟𝑒𝑛𝑐𝑒</m:t>
                        </m:r>
                      </m:num>
                      <m:den>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𝑜𝑛</m:t>
                        </m:r>
                        <m:r>
                          <a:rPr lang="en-US" b="0" i="1" smtClean="0">
                            <a:latin typeface="Cambria Math" panose="02040503050406030204" pitchFamily="18" charset="0"/>
                          </a:rPr>
                          <m:t> </m:t>
                        </m:r>
                        <m:r>
                          <a:rPr lang="en-US" b="0" i="1" smtClean="0">
                            <a:latin typeface="Cambria Math" panose="02040503050406030204" pitchFamily="18" charset="0"/>
                          </a:rPr>
                          <m:t>𝑝𝑟𝑜𝑡𝑜𝑐𝑜𝑙</m:t>
                        </m:r>
                      </m:den>
                    </m:f>
                  </m:oMath>
                </a14:m>
                <a:endParaRPr lang="en-US" dirty="0"/>
              </a:p>
              <a:p>
                <a:r>
                  <a:rPr lang="en-US" dirty="0"/>
                  <a:t>Dosing</a:t>
                </a:r>
              </a:p>
              <a:p>
                <a:pPr lvl="1"/>
                <a:r>
                  <a:rPr lang="en-US" dirty="0"/>
                  <a:t>Automatic reminders</a:t>
                </a:r>
              </a:p>
              <a:p>
                <a:pPr lvl="1"/>
                <a:r>
                  <a:rPr lang="en-US" dirty="0"/>
                  <a:t>Automatic reminders + small group sessions</a:t>
                </a:r>
              </a:p>
              <a:p>
                <a:pPr lvl="1"/>
                <a:r>
                  <a:rPr lang="en-US" dirty="0"/>
                  <a:t>Automatic reminders + small group sessions + incentive</a:t>
                </a:r>
              </a:p>
              <a:p>
                <a:r>
                  <a:rPr lang="en-US" dirty="0"/>
                  <a:t>Consistency</a:t>
                </a:r>
              </a:p>
              <a:p>
                <a:pPr lvl="1"/>
                <a:r>
                  <a:rPr lang="en-US" dirty="0"/>
                  <a:t>Do process and / or procedures change based on time, day, or contact type?</a:t>
                </a:r>
              </a:p>
              <a:p>
                <a:r>
                  <a:rPr lang="en-US" dirty="0"/>
                  <a:t>Adherence to core principles</a:t>
                </a:r>
              </a:p>
              <a:p>
                <a:pPr lvl="1"/>
                <a:r>
                  <a:rPr lang="en-US" dirty="0"/>
                  <a:t>Are the expectations of the process / protocol adhered to </a:t>
                </a:r>
              </a:p>
            </p:txBody>
          </p:sp>
        </mc:Choice>
        <mc:Fallback>
          <p:sp>
            <p:nvSpPr>
              <p:cNvPr id="3" name="Content Placeholder 2">
                <a:extLst>
                  <a:ext uri="{FF2B5EF4-FFF2-40B4-BE49-F238E27FC236}">
                    <a16:creationId xmlns:a16="http://schemas.microsoft.com/office/drawing/2014/main" id="{0998BFCF-DE3C-4666-9AF5-D60C3C73829E}"/>
                  </a:ext>
                </a:extLst>
              </p:cNvPr>
              <p:cNvSpPr>
                <a:spLocks noGrp="1" noRot="1" noChangeAspect="1" noMove="1" noResize="1" noEditPoints="1" noAdjustHandles="1" noChangeArrowheads="1" noChangeShapeType="1" noTextEdit="1"/>
              </p:cNvSpPr>
              <p:nvPr>
                <p:ph idx="1"/>
              </p:nvPr>
            </p:nvSpPr>
            <p:spPr>
              <a:xfrm>
                <a:off x="913795" y="1331089"/>
                <a:ext cx="10353762" cy="4460111"/>
              </a:xfrm>
              <a:blipFill>
                <a:blip r:embed="rId2"/>
                <a:stretch>
                  <a:fillRect l="-530" t="-13251"/>
                </a:stretch>
              </a:blipFill>
            </p:spPr>
            <p:txBody>
              <a:bodyPr/>
              <a:lstStyle/>
              <a:p>
                <a:r>
                  <a:rPr lang="en-US">
                    <a:noFill/>
                  </a:rPr>
                  <a:t> </a:t>
                </a:r>
              </a:p>
            </p:txBody>
          </p:sp>
        </mc:Fallback>
      </mc:AlternateContent>
    </p:spTree>
    <p:extLst>
      <p:ext uri="{BB962C8B-B14F-4D97-AF65-F5344CB8AC3E}">
        <p14:creationId xmlns:p14="http://schemas.microsoft.com/office/powerpoint/2010/main" val="402818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052A37-51B9-4AF4-B67B-50617F0B221D}"/>
              </a:ext>
            </a:extLst>
          </p:cNvPr>
          <p:cNvSpPr>
            <a:spLocks noGrp="1"/>
          </p:cNvSpPr>
          <p:nvPr>
            <p:ph type="title"/>
          </p:nvPr>
        </p:nvSpPr>
        <p:spPr>
          <a:xfrm>
            <a:off x="913795" y="609600"/>
            <a:ext cx="10353761" cy="559443"/>
          </a:xfrm>
        </p:spPr>
        <p:txBody>
          <a:bodyPr/>
          <a:lstStyle/>
          <a:p>
            <a:r>
              <a:rPr lang="en-US" dirty="0"/>
              <a:t>Conclusion</a:t>
            </a:r>
          </a:p>
        </p:txBody>
      </p:sp>
      <p:sp>
        <p:nvSpPr>
          <p:cNvPr id="6" name="Content Placeholder 5">
            <a:extLst>
              <a:ext uri="{FF2B5EF4-FFF2-40B4-BE49-F238E27FC236}">
                <a16:creationId xmlns:a16="http://schemas.microsoft.com/office/drawing/2014/main" id="{B1F490F3-A99C-4CF7-AA46-549BEC834735}"/>
              </a:ext>
            </a:extLst>
          </p:cNvPr>
          <p:cNvSpPr>
            <a:spLocks noGrp="1"/>
          </p:cNvSpPr>
          <p:nvPr>
            <p:ph idx="1"/>
          </p:nvPr>
        </p:nvSpPr>
        <p:spPr>
          <a:xfrm>
            <a:off x="913795" y="1817225"/>
            <a:ext cx="10353762" cy="3973975"/>
          </a:xfrm>
        </p:spPr>
        <p:txBody>
          <a:bodyPr/>
          <a:lstStyle/>
          <a:p>
            <a:r>
              <a:rPr lang="en-US" dirty="0"/>
              <a:t>Traditional Study Design Principles carry over to Community Based Research</a:t>
            </a:r>
          </a:p>
          <a:p>
            <a:r>
              <a:rPr lang="en-US" dirty="0"/>
              <a:t>Study units are typically at least one level above the observational unit</a:t>
            </a:r>
          </a:p>
          <a:p>
            <a:r>
              <a:rPr lang="en-US" dirty="0"/>
              <a:t>Sample size for clustered trials must strike a balance between number of clusters and number of observational units</a:t>
            </a:r>
          </a:p>
          <a:p>
            <a:r>
              <a:rPr lang="en-US" dirty="0"/>
              <a:t>Studies are typically designed to get at cluster level outcomes</a:t>
            </a:r>
          </a:p>
          <a:p>
            <a:r>
              <a:rPr lang="en-US" dirty="0"/>
              <a:t>Observational unit level performance can be captured – just harder to implement and interpret </a:t>
            </a:r>
          </a:p>
          <a:p>
            <a:endParaRPr lang="en-US" dirty="0"/>
          </a:p>
        </p:txBody>
      </p:sp>
    </p:spTree>
    <p:extLst>
      <p:ext uri="{BB962C8B-B14F-4D97-AF65-F5344CB8AC3E}">
        <p14:creationId xmlns:p14="http://schemas.microsoft.com/office/powerpoint/2010/main" val="865402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3AD6-6F2B-440F-B145-663AD743993F}"/>
              </a:ext>
            </a:extLst>
          </p:cNvPr>
          <p:cNvSpPr>
            <a:spLocks noGrp="1"/>
          </p:cNvSpPr>
          <p:nvPr>
            <p:ph type="title"/>
          </p:nvPr>
        </p:nvSpPr>
        <p:spPr/>
        <p:txBody>
          <a:bodyPr/>
          <a:lstStyle/>
          <a:p>
            <a:r>
              <a:rPr lang="en-US" dirty="0"/>
              <a:t>Questions?</a:t>
            </a:r>
          </a:p>
        </p:txBody>
      </p:sp>
      <p:pic>
        <p:nvPicPr>
          <p:cNvPr id="4" name="Picture 2" descr="Image result for questions">
            <a:extLst>
              <a:ext uri="{FF2B5EF4-FFF2-40B4-BE49-F238E27FC236}">
                <a16:creationId xmlns:a16="http://schemas.microsoft.com/office/drawing/2014/main" id="{654B7298-5778-4B34-B12A-3FAF13D208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093" y="1076446"/>
            <a:ext cx="10169864" cy="508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0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1B936-6485-40FD-A577-BE0E2BDABB81}"/>
              </a:ext>
            </a:extLst>
          </p:cNvPr>
          <p:cNvSpPr>
            <a:spLocks noGrp="1"/>
          </p:cNvSpPr>
          <p:nvPr>
            <p:ph type="title"/>
          </p:nvPr>
        </p:nvSpPr>
        <p:spPr>
          <a:xfrm>
            <a:off x="913795" y="609601"/>
            <a:ext cx="10353761" cy="605742"/>
          </a:xfrm>
        </p:spPr>
        <p:txBody>
          <a:bodyPr/>
          <a:lstStyle/>
          <a:p>
            <a:r>
              <a:rPr lang="en-US" dirty="0"/>
              <a:t>references</a:t>
            </a:r>
          </a:p>
        </p:txBody>
      </p:sp>
      <p:sp>
        <p:nvSpPr>
          <p:cNvPr id="6" name="Content Placeholder 5">
            <a:extLst>
              <a:ext uri="{FF2B5EF4-FFF2-40B4-BE49-F238E27FC236}">
                <a16:creationId xmlns:a16="http://schemas.microsoft.com/office/drawing/2014/main" id="{61BDF045-2962-469C-BE98-654CA62168B5}"/>
              </a:ext>
            </a:extLst>
          </p:cNvPr>
          <p:cNvSpPr>
            <a:spLocks noGrp="1"/>
          </p:cNvSpPr>
          <p:nvPr>
            <p:ph idx="1"/>
          </p:nvPr>
        </p:nvSpPr>
        <p:spPr>
          <a:xfrm>
            <a:off x="913795" y="1215343"/>
            <a:ext cx="10353762" cy="4575857"/>
          </a:xfrm>
        </p:spPr>
        <p:txBody>
          <a:bodyPr/>
          <a:lstStyle/>
          <a:p>
            <a:r>
              <a:rPr lang="en-US" dirty="0"/>
              <a:t>Moses, LE. Statistical Concepts Fundamental to Investigations. Chapter 1: Medical Uses of Statistics, 3</a:t>
            </a:r>
            <a:r>
              <a:rPr lang="en-US" baseline="30000" dirty="0"/>
              <a:t>rd</a:t>
            </a:r>
            <a:r>
              <a:rPr lang="en-US" dirty="0"/>
              <a:t> Ed. Editors: </a:t>
            </a:r>
            <a:r>
              <a:rPr lang="en-US" dirty="0" err="1"/>
              <a:t>Bailar</a:t>
            </a:r>
            <a:r>
              <a:rPr lang="en-US" dirty="0"/>
              <a:t> III, JC and </a:t>
            </a:r>
            <a:r>
              <a:rPr lang="en-US" dirty="0" err="1"/>
              <a:t>Hoaglin</a:t>
            </a:r>
            <a:r>
              <a:rPr lang="en-US" dirty="0"/>
              <a:t>, DC. Wiley &amp; Sons, Hoboken, NJ 2009.</a:t>
            </a:r>
          </a:p>
          <a:p>
            <a:r>
              <a:rPr lang="en-US" dirty="0"/>
              <a:t>Skelly AC, </a:t>
            </a:r>
            <a:r>
              <a:rPr lang="en-US" dirty="0" err="1"/>
              <a:t>Dettori</a:t>
            </a:r>
            <a:r>
              <a:rPr lang="en-US" dirty="0"/>
              <a:t> JR, Brodt ED. Assessing bias: the importance of considering confounding. </a:t>
            </a:r>
            <a:r>
              <a:rPr lang="en-US" i="1" dirty="0"/>
              <a:t>Evid Based Spine Care J</a:t>
            </a:r>
            <a:r>
              <a:rPr lang="en-US" dirty="0"/>
              <a:t>. 2012;3(1):9–12. doi:10.1055/s-0031-1298595</a:t>
            </a:r>
          </a:p>
          <a:p>
            <a:endParaRPr lang="en-US" dirty="0"/>
          </a:p>
        </p:txBody>
      </p:sp>
    </p:spTree>
    <p:extLst>
      <p:ext uri="{BB962C8B-B14F-4D97-AF65-F5344CB8AC3E}">
        <p14:creationId xmlns:p14="http://schemas.microsoft.com/office/powerpoint/2010/main" val="187484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52038-E902-41DC-B72B-C3D4519D2C3F}"/>
              </a:ext>
            </a:extLst>
          </p:cNvPr>
          <p:cNvSpPr>
            <a:spLocks noGrp="1"/>
          </p:cNvSpPr>
          <p:nvPr>
            <p:ph type="title"/>
          </p:nvPr>
        </p:nvSpPr>
        <p:spPr/>
        <p:txBody>
          <a:bodyPr/>
          <a:lstStyle/>
          <a:p>
            <a:r>
              <a:rPr lang="en-US" sz="3600" dirty="0"/>
              <a:t>Definitions</a:t>
            </a:r>
          </a:p>
        </p:txBody>
      </p:sp>
      <p:sp>
        <p:nvSpPr>
          <p:cNvPr id="6" name="Content Placeholder 5">
            <a:extLst>
              <a:ext uri="{FF2B5EF4-FFF2-40B4-BE49-F238E27FC236}">
                <a16:creationId xmlns:a16="http://schemas.microsoft.com/office/drawing/2014/main" id="{3BB001BB-5ECA-4456-9E46-0EF9BFAB876D}"/>
              </a:ext>
            </a:extLst>
          </p:cNvPr>
          <p:cNvSpPr>
            <a:spLocks noGrp="1"/>
          </p:cNvSpPr>
          <p:nvPr>
            <p:ph idx="1"/>
          </p:nvPr>
        </p:nvSpPr>
        <p:spPr>
          <a:xfrm>
            <a:off x="913795" y="1253447"/>
            <a:ext cx="10353762" cy="4537753"/>
          </a:xfrm>
        </p:spPr>
        <p:txBody>
          <a:bodyPr/>
          <a:lstStyle/>
          <a:p>
            <a:r>
              <a:rPr lang="en-US" sz="2800" dirty="0"/>
              <a:t>Study / Experimental Unit – smallest unit to which study conditions are independently applied.</a:t>
            </a:r>
          </a:p>
          <a:p>
            <a:r>
              <a:rPr lang="en-US" sz="2800" dirty="0"/>
              <a:t>Observational Unit – smallest unit on which measurements are taken</a:t>
            </a:r>
          </a:p>
          <a:p>
            <a:r>
              <a:rPr lang="en-US" sz="2800" dirty="0"/>
              <a:t>Condition / Treatment Design – how are study conditions organized</a:t>
            </a:r>
          </a:p>
          <a:p>
            <a:r>
              <a:rPr lang="en-US" sz="2800" dirty="0"/>
              <a:t>Study / Experimental Design – how are experimental units organized</a:t>
            </a:r>
          </a:p>
        </p:txBody>
      </p:sp>
    </p:spTree>
    <p:extLst>
      <p:ext uri="{BB962C8B-B14F-4D97-AF65-F5344CB8AC3E}">
        <p14:creationId xmlns:p14="http://schemas.microsoft.com/office/powerpoint/2010/main" val="53329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60FA-47EC-4D3D-92C3-86364D132139}"/>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B3E56215-75BA-47F8-A117-21A7CB2F9531}"/>
              </a:ext>
            </a:extLst>
          </p:cNvPr>
          <p:cNvSpPr>
            <a:spLocks noGrp="1"/>
          </p:cNvSpPr>
          <p:nvPr>
            <p:ph idx="1"/>
          </p:nvPr>
        </p:nvSpPr>
        <p:spPr>
          <a:xfrm>
            <a:off x="913794" y="1469340"/>
            <a:ext cx="10353762" cy="3695136"/>
          </a:xfrm>
        </p:spPr>
        <p:txBody>
          <a:bodyPr/>
          <a:lstStyle/>
          <a:p>
            <a:pPr marL="0" indent="0">
              <a:buNone/>
            </a:pPr>
            <a:r>
              <a:rPr lang="en-US" sz="2800" dirty="0"/>
              <a:t>Utilize a design that: </a:t>
            </a:r>
          </a:p>
          <a:p>
            <a:r>
              <a:rPr lang="en-US" sz="2800" dirty="0"/>
              <a:t>addresses study intent;</a:t>
            </a:r>
          </a:p>
          <a:p>
            <a:r>
              <a:rPr lang="en-US" sz="2800" dirty="0"/>
              <a:t>minimizes bias;</a:t>
            </a:r>
          </a:p>
          <a:p>
            <a:r>
              <a:rPr lang="en-US" sz="2800" dirty="0"/>
              <a:t>addresses appropriate questions about treatments / conditions of interest</a:t>
            </a:r>
          </a:p>
        </p:txBody>
      </p:sp>
    </p:spTree>
    <p:extLst>
      <p:ext uri="{BB962C8B-B14F-4D97-AF65-F5344CB8AC3E}">
        <p14:creationId xmlns:p14="http://schemas.microsoft.com/office/powerpoint/2010/main" val="127877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72AC-6779-4063-BF75-CBC61A0C01AA}"/>
              </a:ext>
            </a:extLst>
          </p:cNvPr>
          <p:cNvSpPr>
            <a:spLocks noGrp="1"/>
          </p:cNvSpPr>
          <p:nvPr>
            <p:ph type="title"/>
          </p:nvPr>
        </p:nvSpPr>
        <p:spPr/>
        <p:txBody>
          <a:bodyPr/>
          <a:lstStyle/>
          <a:p>
            <a:r>
              <a:rPr lang="en-US" dirty="0"/>
              <a:t>Study intent</a:t>
            </a:r>
          </a:p>
        </p:txBody>
      </p:sp>
      <p:sp>
        <p:nvSpPr>
          <p:cNvPr id="3" name="Content Placeholder 2">
            <a:extLst>
              <a:ext uri="{FF2B5EF4-FFF2-40B4-BE49-F238E27FC236}">
                <a16:creationId xmlns:a16="http://schemas.microsoft.com/office/drawing/2014/main" id="{69E8454A-54EE-4E8C-ABD8-43E9AC0F4004}"/>
              </a:ext>
            </a:extLst>
          </p:cNvPr>
          <p:cNvSpPr>
            <a:spLocks noGrp="1"/>
          </p:cNvSpPr>
          <p:nvPr>
            <p:ph idx="1"/>
          </p:nvPr>
        </p:nvSpPr>
        <p:spPr>
          <a:xfrm>
            <a:off x="913795" y="1500027"/>
            <a:ext cx="10353762" cy="4291173"/>
          </a:xfrm>
        </p:spPr>
        <p:txBody>
          <a:bodyPr/>
          <a:lstStyle/>
          <a:p>
            <a:pPr marL="0" indent="0">
              <a:buNone/>
            </a:pPr>
            <a:r>
              <a:rPr lang="en-US" sz="2800" dirty="0"/>
              <a:t>Must be tied directly to research question and resulting hypotheses.</a:t>
            </a:r>
          </a:p>
          <a:p>
            <a:r>
              <a:rPr lang="en-US" dirty="0"/>
              <a:t>Comparative Effectiveness – two-sided hypotheses</a:t>
            </a:r>
          </a:p>
          <a:p>
            <a:r>
              <a:rPr lang="en-US" dirty="0"/>
              <a:t>Superiority (inferiority) – one-sided hypotheses</a:t>
            </a:r>
          </a:p>
          <a:p>
            <a:r>
              <a:rPr lang="en-US" dirty="0"/>
              <a:t>Non-inferiority – equivalence tests</a:t>
            </a:r>
          </a:p>
          <a:p>
            <a:r>
              <a:rPr lang="en-US" dirty="0"/>
              <a:t>Quality Improvement – can use any type of hypothesis, but not required</a:t>
            </a:r>
          </a:p>
          <a:p>
            <a:r>
              <a:rPr lang="en-US" dirty="0"/>
              <a:t>Feasibility – focus on ability to conduct the study / implement the process</a:t>
            </a:r>
          </a:p>
          <a:p>
            <a:r>
              <a:rPr lang="en-US" dirty="0"/>
              <a:t>Sustainability – longitudinal – can gains made be maintained</a:t>
            </a:r>
          </a:p>
        </p:txBody>
      </p:sp>
    </p:spTree>
    <p:extLst>
      <p:ext uri="{BB962C8B-B14F-4D97-AF65-F5344CB8AC3E}">
        <p14:creationId xmlns:p14="http://schemas.microsoft.com/office/powerpoint/2010/main" val="279649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CCE9-A8B1-4D7F-B985-196B97DA7D91}"/>
              </a:ext>
            </a:extLst>
          </p:cNvPr>
          <p:cNvSpPr>
            <a:spLocks noGrp="1"/>
          </p:cNvSpPr>
          <p:nvPr>
            <p:ph type="title"/>
          </p:nvPr>
        </p:nvSpPr>
        <p:spPr/>
        <p:txBody>
          <a:bodyPr/>
          <a:lstStyle/>
          <a:p>
            <a:r>
              <a:rPr lang="en-US" dirty="0"/>
              <a:t>Condition / treatment designs</a:t>
            </a:r>
          </a:p>
        </p:txBody>
      </p:sp>
      <p:sp>
        <p:nvSpPr>
          <p:cNvPr id="3" name="Content Placeholder 2">
            <a:extLst>
              <a:ext uri="{FF2B5EF4-FFF2-40B4-BE49-F238E27FC236}">
                <a16:creationId xmlns:a16="http://schemas.microsoft.com/office/drawing/2014/main" id="{580DA7B7-2405-43E5-9C5F-C90A08DBFB93}"/>
              </a:ext>
            </a:extLst>
          </p:cNvPr>
          <p:cNvSpPr>
            <a:spLocks noGrp="1"/>
          </p:cNvSpPr>
          <p:nvPr>
            <p:ph idx="1"/>
          </p:nvPr>
        </p:nvSpPr>
        <p:spPr>
          <a:xfrm>
            <a:off x="913795" y="1469985"/>
            <a:ext cx="10353762" cy="4321215"/>
          </a:xfrm>
        </p:spPr>
        <p:txBody>
          <a:bodyPr/>
          <a:lstStyle/>
          <a:p>
            <a:r>
              <a:rPr lang="en-US" dirty="0"/>
              <a:t>Single factor, two or more levels</a:t>
            </a:r>
          </a:p>
          <a:p>
            <a:endParaRPr lang="en-US" dirty="0"/>
          </a:p>
          <a:p>
            <a:endParaRPr lang="en-US" dirty="0"/>
          </a:p>
          <a:p>
            <a:r>
              <a:rPr lang="en-US" dirty="0"/>
              <a:t>Multi-factor with main effects</a:t>
            </a:r>
          </a:p>
          <a:p>
            <a:endParaRPr lang="en-US" dirty="0"/>
          </a:p>
          <a:p>
            <a:endParaRPr lang="en-US" dirty="0"/>
          </a:p>
          <a:p>
            <a:endParaRPr lang="en-US" dirty="0"/>
          </a:p>
          <a:p>
            <a:r>
              <a:rPr lang="en-US" dirty="0"/>
              <a:t>Multi-factor with interactions</a:t>
            </a:r>
          </a:p>
          <a:p>
            <a:endParaRPr lang="en-US" dirty="0"/>
          </a:p>
        </p:txBody>
      </p:sp>
      <p:grpSp>
        <p:nvGrpSpPr>
          <p:cNvPr id="8" name="Group 7">
            <a:extLst>
              <a:ext uri="{FF2B5EF4-FFF2-40B4-BE49-F238E27FC236}">
                <a16:creationId xmlns:a16="http://schemas.microsoft.com/office/drawing/2014/main" id="{7DF805F3-1770-48E9-AEE8-4DF9AE349A79}"/>
              </a:ext>
            </a:extLst>
          </p:cNvPr>
          <p:cNvGrpSpPr>
            <a:grpSpLocks noChangeAspect="1"/>
          </p:cNvGrpSpPr>
          <p:nvPr/>
        </p:nvGrpSpPr>
        <p:grpSpPr>
          <a:xfrm>
            <a:off x="5050970" y="1448280"/>
            <a:ext cx="2194560" cy="548640"/>
            <a:chOff x="5712871" y="2172182"/>
            <a:chExt cx="3657600" cy="914400"/>
          </a:xfrm>
        </p:grpSpPr>
        <p:sp>
          <p:nvSpPr>
            <p:cNvPr id="4" name="Rectangle 3">
              <a:extLst>
                <a:ext uri="{FF2B5EF4-FFF2-40B4-BE49-F238E27FC236}">
                  <a16:creationId xmlns:a16="http://schemas.microsoft.com/office/drawing/2014/main" id="{FBF05BFA-0BFB-4A04-8218-736060F84DC0}"/>
                </a:ext>
              </a:extLst>
            </p:cNvPr>
            <p:cNvSpPr/>
            <p:nvPr/>
          </p:nvSpPr>
          <p:spPr>
            <a:xfrm>
              <a:off x="5712871" y="2172182"/>
              <a:ext cx="914400"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95F20DC-A1B3-4579-B3C5-6A605E74C44B}"/>
                </a:ext>
              </a:extLst>
            </p:cNvPr>
            <p:cNvSpPr/>
            <p:nvPr/>
          </p:nvSpPr>
          <p:spPr>
            <a:xfrm>
              <a:off x="6627271" y="2172182"/>
              <a:ext cx="914400"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8ABED3-17B3-47BF-9FD8-0F619AA19A8C}"/>
                </a:ext>
              </a:extLst>
            </p:cNvPr>
            <p:cNvSpPr/>
            <p:nvPr/>
          </p:nvSpPr>
          <p:spPr>
            <a:xfrm>
              <a:off x="7541671" y="2172182"/>
              <a:ext cx="9144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6E3826-C6CA-4A82-9768-B1083DAEFD81}"/>
                </a:ext>
              </a:extLst>
            </p:cNvPr>
            <p:cNvSpPr/>
            <p:nvPr/>
          </p:nvSpPr>
          <p:spPr>
            <a:xfrm>
              <a:off x="8456071" y="2172182"/>
              <a:ext cx="9144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DF68D23-DFEC-4298-BD13-D3E32B10B4D8}"/>
              </a:ext>
            </a:extLst>
          </p:cNvPr>
          <p:cNvGrpSpPr>
            <a:grpSpLocks noChangeAspect="1"/>
          </p:cNvGrpSpPr>
          <p:nvPr/>
        </p:nvGrpSpPr>
        <p:grpSpPr>
          <a:xfrm>
            <a:off x="5050970" y="2328822"/>
            <a:ext cx="2350394" cy="1737360"/>
            <a:chOff x="5558941" y="3416915"/>
            <a:chExt cx="3713150" cy="2744679"/>
          </a:xfrm>
        </p:grpSpPr>
        <p:sp>
          <p:nvSpPr>
            <p:cNvPr id="16" name="Rectangle 15">
              <a:extLst>
                <a:ext uri="{FF2B5EF4-FFF2-40B4-BE49-F238E27FC236}">
                  <a16:creationId xmlns:a16="http://schemas.microsoft.com/office/drawing/2014/main" id="{8B4CA65F-C34B-4114-86C9-D1B78537AEA4}"/>
                </a:ext>
              </a:extLst>
            </p:cNvPr>
            <p:cNvSpPr/>
            <p:nvPr/>
          </p:nvSpPr>
          <p:spPr>
            <a:xfrm>
              <a:off x="8357691" y="3417653"/>
              <a:ext cx="9144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6BC458-459D-4436-A50D-4C7CE2D1A9BE}"/>
                </a:ext>
              </a:extLst>
            </p:cNvPr>
            <p:cNvSpPr/>
            <p:nvPr/>
          </p:nvSpPr>
          <p:spPr>
            <a:xfrm>
              <a:off x="8353827" y="4326996"/>
              <a:ext cx="914400" cy="914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80859F2-8549-439F-AFCC-7E1D0C6A0B3E}"/>
                </a:ext>
              </a:extLst>
            </p:cNvPr>
            <p:cNvGrpSpPr/>
            <p:nvPr/>
          </p:nvGrpSpPr>
          <p:grpSpPr>
            <a:xfrm>
              <a:off x="5558941" y="3416915"/>
              <a:ext cx="2799910" cy="1828346"/>
              <a:chOff x="5558941" y="3416915"/>
              <a:chExt cx="2799910" cy="1828346"/>
            </a:xfrm>
          </p:grpSpPr>
          <p:grpSp>
            <p:nvGrpSpPr>
              <p:cNvPr id="21" name="Group 20">
                <a:extLst>
                  <a:ext uri="{FF2B5EF4-FFF2-40B4-BE49-F238E27FC236}">
                    <a16:creationId xmlns:a16="http://schemas.microsoft.com/office/drawing/2014/main" id="{771A63D7-B1F2-431B-B32F-15A246702DAC}"/>
                  </a:ext>
                </a:extLst>
              </p:cNvPr>
              <p:cNvGrpSpPr/>
              <p:nvPr/>
            </p:nvGrpSpPr>
            <p:grpSpPr>
              <a:xfrm>
                <a:off x="5558941" y="3416915"/>
                <a:ext cx="2799910" cy="914400"/>
                <a:chOff x="5406541" y="4178461"/>
                <a:chExt cx="2799910" cy="914400"/>
              </a:xfrm>
            </p:grpSpPr>
            <p:sp>
              <p:nvSpPr>
                <p:cNvPr id="10" name="Rectangle 9">
                  <a:extLst>
                    <a:ext uri="{FF2B5EF4-FFF2-40B4-BE49-F238E27FC236}">
                      <a16:creationId xmlns:a16="http://schemas.microsoft.com/office/drawing/2014/main" id="{0791B319-498D-437C-A4D0-04C33D1D3C12}"/>
                    </a:ext>
                  </a:extLst>
                </p:cNvPr>
                <p:cNvSpPr/>
                <p:nvPr/>
              </p:nvSpPr>
              <p:spPr>
                <a:xfrm>
                  <a:off x="5406541" y="4178461"/>
                  <a:ext cx="97303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10B2C0-077D-4432-9672-CE6D5DA5E6E6}"/>
                    </a:ext>
                  </a:extLst>
                </p:cNvPr>
                <p:cNvSpPr/>
                <p:nvPr/>
              </p:nvSpPr>
              <p:spPr>
                <a:xfrm>
                  <a:off x="6378616" y="417846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77A943-7418-4D4D-92B6-9361B716295C}"/>
                    </a:ext>
                  </a:extLst>
                </p:cNvPr>
                <p:cNvSpPr/>
                <p:nvPr/>
              </p:nvSpPr>
              <p:spPr>
                <a:xfrm>
                  <a:off x="7292051" y="417846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8438FB3-4E9D-49CF-8DDC-4BE548F8985C}"/>
                  </a:ext>
                </a:extLst>
              </p:cNvPr>
              <p:cNvGrpSpPr/>
              <p:nvPr/>
            </p:nvGrpSpPr>
            <p:grpSpPr>
              <a:xfrm>
                <a:off x="5558941" y="4330861"/>
                <a:ext cx="2799910" cy="914400"/>
                <a:chOff x="5406541" y="4178461"/>
                <a:chExt cx="2799910" cy="914400"/>
              </a:xfrm>
            </p:grpSpPr>
            <p:sp>
              <p:nvSpPr>
                <p:cNvPr id="23" name="Rectangle 22">
                  <a:extLst>
                    <a:ext uri="{FF2B5EF4-FFF2-40B4-BE49-F238E27FC236}">
                      <a16:creationId xmlns:a16="http://schemas.microsoft.com/office/drawing/2014/main" id="{4EDE8EE4-FCEE-4405-9B9B-C912E0F96880}"/>
                    </a:ext>
                  </a:extLst>
                </p:cNvPr>
                <p:cNvSpPr/>
                <p:nvPr/>
              </p:nvSpPr>
              <p:spPr>
                <a:xfrm>
                  <a:off x="5406541" y="4178461"/>
                  <a:ext cx="97303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2188E9-3FF2-4B09-8377-860F231510AB}"/>
                    </a:ext>
                  </a:extLst>
                </p:cNvPr>
                <p:cNvSpPr/>
                <p:nvPr/>
              </p:nvSpPr>
              <p:spPr>
                <a:xfrm>
                  <a:off x="6378616" y="417846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55C976-A069-46B5-9C69-05C2A73E98A8}"/>
                    </a:ext>
                  </a:extLst>
                </p:cNvPr>
                <p:cNvSpPr/>
                <p:nvPr/>
              </p:nvSpPr>
              <p:spPr>
                <a:xfrm>
                  <a:off x="7292051" y="4178461"/>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a:extLst>
                <a:ext uri="{FF2B5EF4-FFF2-40B4-BE49-F238E27FC236}">
                  <a16:creationId xmlns:a16="http://schemas.microsoft.com/office/drawing/2014/main" id="{648B0092-7B8C-4501-847F-66AF41ADCB46}"/>
                </a:ext>
              </a:extLst>
            </p:cNvPr>
            <p:cNvSpPr/>
            <p:nvPr/>
          </p:nvSpPr>
          <p:spPr>
            <a:xfrm>
              <a:off x="5560866" y="5247194"/>
              <a:ext cx="973039" cy="914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9489CD-C105-496F-B622-4CCC6298C4FA}"/>
                </a:ext>
              </a:extLst>
            </p:cNvPr>
            <p:cNvSpPr/>
            <p:nvPr/>
          </p:nvSpPr>
          <p:spPr>
            <a:xfrm>
              <a:off x="6532941" y="5247194"/>
              <a:ext cx="914400" cy="914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A766A6D-3B3B-4123-A040-AF994DA77F5C}"/>
                </a:ext>
              </a:extLst>
            </p:cNvPr>
            <p:cNvSpPr/>
            <p:nvPr/>
          </p:nvSpPr>
          <p:spPr>
            <a:xfrm>
              <a:off x="7446376" y="5247194"/>
              <a:ext cx="914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06A7B46-EEEB-4C64-8B9A-0D15BB3AE230}"/>
              </a:ext>
            </a:extLst>
          </p:cNvPr>
          <p:cNvSpPr/>
          <p:nvPr/>
        </p:nvSpPr>
        <p:spPr>
          <a:xfrm>
            <a:off x="6812912" y="4368367"/>
            <a:ext cx="578808" cy="578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6470AB2-DB3E-4922-89CA-78B67301FB6F}"/>
              </a:ext>
            </a:extLst>
          </p:cNvPr>
          <p:cNvSpPr/>
          <p:nvPr/>
        </p:nvSpPr>
        <p:spPr>
          <a:xfrm>
            <a:off x="6810466" y="4943974"/>
            <a:ext cx="578808" cy="578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1BAB36-C4D7-43CA-8989-F653FB4B2C45}"/>
              </a:ext>
            </a:extLst>
          </p:cNvPr>
          <p:cNvSpPr/>
          <p:nvPr/>
        </p:nvSpPr>
        <p:spPr>
          <a:xfrm>
            <a:off x="5041326" y="4367900"/>
            <a:ext cx="615926" cy="57880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4D2F8FC-63E5-4180-8CF1-D866106E26D4}"/>
              </a:ext>
            </a:extLst>
          </p:cNvPr>
          <p:cNvSpPr/>
          <p:nvPr/>
        </p:nvSpPr>
        <p:spPr>
          <a:xfrm>
            <a:off x="5656641" y="4367900"/>
            <a:ext cx="578808" cy="57880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B1EECA7-8E26-4E13-8DFA-8358AB539855}"/>
              </a:ext>
            </a:extLst>
          </p:cNvPr>
          <p:cNvSpPr/>
          <p:nvPr/>
        </p:nvSpPr>
        <p:spPr>
          <a:xfrm>
            <a:off x="6234838" y="4367900"/>
            <a:ext cx="578808" cy="57880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C0B0E68-F4A5-46B5-B05B-5E6C2FDEE3B7}"/>
              </a:ext>
            </a:extLst>
          </p:cNvPr>
          <p:cNvSpPr/>
          <p:nvPr/>
        </p:nvSpPr>
        <p:spPr>
          <a:xfrm>
            <a:off x="5041326" y="4946420"/>
            <a:ext cx="615926" cy="57880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0CD87FC-A9E3-427C-8AB4-780875D1EDBC}"/>
              </a:ext>
            </a:extLst>
          </p:cNvPr>
          <p:cNvSpPr/>
          <p:nvPr/>
        </p:nvSpPr>
        <p:spPr>
          <a:xfrm>
            <a:off x="5656641" y="4946420"/>
            <a:ext cx="578808" cy="5788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FB08B76-A9FE-44D0-B8E1-846B87AC3B5B}"/>
              </a:ext>
            </a:extLst>
          </p:cNvPr>
          <p:cNvSpPr/>
          <p:nvPr/>
        </p:nvSpPr>
        <p:spPr>
          <a:xfrm>
            <a:off x="6234838" y="4946420"/>
            <a:ext cx="578808" cy="5788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2803D8-E908-41E9-B7D6-2D46281BB869}"/>
              </a:ext>
            </a:extLst>
          </p:cNvPr>
          <p:cNvSpPr/>
          <p:nvPr/>
        </p:nvSpPr>
        <p:spPr>
          <a:xfrm>
            <a:off x="5042545" y="5526452"/>
            <a:ext cx="615926" cy="578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A4EB107-9C3C-470B-A3A3-2F363F49937D}"/>
              </a:ext>
            </a:extLst>
          </p:cNvPr>
          <p:cNvSpPr/>
          <p:nvPr/>
        </p:nvSpPr>
        <p:spPr>
          <a:xfrm>
            <a:off x="5657860" y="5526452"/>
            <a:ext cx="578808" cy="578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5A1831-59F0-4B9F-B562-A7E7D1CCDABE}"/>
              </a:ext>
            </a:extLst>
          </p:cNvPr>
          <p:cNvSpPr/>
          <p:nvPr/>
        </p:nvSpPr>
        <p:spPr>
          <a:xfrm>
            <a:off x="6236057" y="5526452"/>
            <a:ext cx="578808" cy="5788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552B337-D357-4C98-850D-C5C96AF05488}"/>
              </a:ext>
            </a:extLst>
          </p:cNvPr>
          <p:cNvSpPr txBox="1"/>
          <p:nvPr/>
        </p:nvSpPr>
        <p:spPr>
          <a:xfrm>
            <a:off x="7499320" y="1415839"/>
            <a:ext cx="3738139" cy="646331"/>
          </a:xfrm>
          <a:prstGeom prst="rect">
            <a:avLst/>
          </a:prstGeom>
          <a:noFill/>
        </p:spPr>
        <p:txBody>
          <a:bodyPr wrap="none" rtlCol="0">
            <a:spAutoFit/>
          </a:bodyPr>
          <a:lstStyle/>
          <a:p>
            <a:r>
              <a:rPr lang="en-US" dirty="0"/>
              <a:t>Ex. 4 factor levels, interested in mean </a:t>
            </a:r>
          </a:p>
          <a:p>
            <a:r>
              <a:rPr lang="en-US" dirty="0"/>
              <a:t>of each level</a:t>
            </a:r>
          </a:p>
        </p:txBody>
      </p:sp>
      <p:sp>
        <p:nvSpPr>
          <p:cNvPr id="48" name="TextBox 47">
            <a:extLst>
              <a:ext uri="{FF2B5EF4-FFF2-40B4-BE49-F238E27FC236}">
                <a16:creationId xmlns:a16="http://schemas.microsoft.com/office/drawing/2014/main" id="{B3EC2432-9E69-44F3-9EAD-C85B7022D607}"/>
              </a:ext>
            </a:extLst>
          </p:cNvPr>
          <p:cNvSpPr txBox="1"/>
          <p:nvPr/>
        </p:nvSpPr>
        <p:spPr>
          <a:xfrm>
            <a:off x="7512820" y="2320599"/>
            <a:ext cx="3722942" cy="1200329"/>
          </a:xfrm>
          <a:prstGeom prst="rect">
            <a:avLst/>
          </a:prstGeom>
          <a:noFill/>
        </p:spPr>
        <p:txBody>
          <a:bodyPr wrap="none" rtlCol="0">
            <a:spAutoFit/>
          </a:bodyPr>
          <a:lstStyle/>
          <a:p>
            <a:r>
              <a:rPr lang="en-US" dirty="0"/>
              <a:t>Ex. Factor 1: 2 levels; factor 2: 3 levels</a:t>
            </a:r>
          </a:p>
          <a:p>
            <a:r>
              <a:rPr lang="en-US" dirty="0"/>
              <a:t>interested in means of factor 1 levels</a:t>
            </a:r>
          </a:p>
          <a:p>
            <a:r>
              <a:rPr lang="en-US" dirty="0"/>
              <a:t>Without regard to factor 2 </a:t>
            </a:r>
          </a:p>
          <a:p>
            <a:r>
              <a:rPr lang="en-US" dirty="0"/>
              <a:t>and vice versa</a:t>
            </a:r>
          </a:p>
        </p:txBody>
      </p:sp>
      <p:sp>
        <p:nvSpPr>
          <p:cNvPr id="49" name="TextBox 48">
            <a:extLst>
              <a:ext uri="{FF2B5EF4-FFF2-40B4-BE49-F238E27FC236}">
                <a16:creationId xmlns:a16="http://schemas.microsoft.com/office/drawing/2014/main" id="{0491FAD2-61AE-4872-A3FB-4D3A2E79D1B1}"/>
              </a:ext>
            </a:extLst>
          </p:cNvPr>
          <p:cNvSpPr txBox="1"/>
          <p:nvPr/>
        </p:nvSpPr>
        <p:spPr>
          <a:xfrm>
            <a:off x="7512820" y="4367900"/>
            <a:ext cx="3794180" cy="1200329"/>
          </a:xfrm>
          <a:prstGeom prst="rect">
            <a:avLst/>
          </a:prstGeom>
          <a:noFill/>
        </p:spPr>
        <p:txBody>
          <a:bodyPr wrap="none" rtlCol="0">
            <a:spAutoFit/>
          </a:bodyPr>
          <a:lstStyle/>
          <a:p>
            <a:r>
              <a:rPr lang="en-US" dirty="0"/>
              <a:t>Ex. Factor 1: 2 levels; factor 2: 3 levels</a:t>
            </a:r>
          </a:p>
          <a:p>
            <a:r>
              <a:rPr lang="en-US" dirty="0"/>
              <a:t>interested in the effect of factor 1 &amp;</a:t>
            </a:r>
          </a:p>
          <a:p>
            <a:r>
              <a:rPr lang="en-US" dirty="0"/>
              <a:t>factor 2, allowing for a different effect </a:t>
            </a:r>
          </a:p>
          <a:p>
            <a:r>
              <a:rPr lang="en-US" dirty="0"/>
              <a:t>of one factor considering the other.</a:t>
            </a:r>
          </a:p>
        </p:txBody>
      </p:sp>
    </p:spTree>
    <p:extLst>
      <p:ext uri="{BB962C8B-B14F-4D97-AF65-F5344CB8AC3E}">
        <p14:creationId xmlns:p14="http://schemas.microsoft.com/office/powerpoint/2010/main" val="265501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CCE9-A8B1-4D7F-B985-196B97DA7D91}"/>
              </a:ext>
            </a:extLst>
          </p:cNvPr>
          <p:cNvSpPr>
            <a:spLocks noGrp="1"/>
          </p:cNvSpPr>
          <p:nvPr>
            <p:ph type="title"/>
          </p:nvPr>
        </p:nvSpPr>
        <p:spPr/>
        <p:txBody>
          <a:bodyPr/>
          <a:lstStyle/>
          <a:p>
            <a:r>
              <a:rPr lang="en-US" dirty="0"/>
              <a:t>Study designs</a:t>
            </a:r>
          </a:p>
        </p:txBody>
      </p:sp>
      <p:sp>
        <p:nvSpPr>
          <p:cNvPr id="3" name="Content Placeholder 2">
            <a:extLst>
              <a:ext uri="{FF2B5EF4-FFF2-40B4-BE49-F238E27FC236}">
                <a16:creationId xmlns:a16="http://schemas.microsoft.com/office/drawing/2014/main" id="{580DA7B7-2405-43E5-9C5F-C90A08DBFB93}"/>
              </a:ext>
            </a:extLst>
          </p:cNvPr>
          <p:cNvSpPr>
            <a:spLocks noGrp="1"/>
          </p:cNvSpPr>
          <p:nvPr>
            <p:ph idx="1"/>
          </p:nvPr>
        </p:nvSpPr>
        <p:spPr>
          <a:xfrm>
            <a:off x="913795" y="1274261"/>
            <a:ext cx="10353762" cy="4223713"/>
          </a:xfrm>
        </p:spPr>
        <p:txBody>
          <a:bodyPr/>
          <a:lstStyle/>
          <a:p>
            <a:r>
              <a:rPr lang="en-US" sz="2000" dirty="0"/>
              <a:t>How the subjects are arranged relative to factor-level combinations.</a:t>
            </a:r>
          </a:p>
          <a:p>
            <a:r>
              <a:rPr lang="en-US" sz="2000" dirty="0"/>
              <a:t>Researcher specifies the design</a:t>
            </a:r>
          </a:p>
          <a:p>
            <a:pPr lvl="1"/>
            <a:r>
              <a:rPr lang="en-US" sz="2000" dirty="0"/>
              <a:t>Examples:</a:t>
            </a:r>
          </a:p>
          <a:p>
            <a:pPr lvl="2"/>
            <a:r>
              <a:rPr lang="en-US" sz="2000" dirty="0"/>
              <a:t>Completely Randomized</a:t>
            </a:r>
          </a:p>
          <a:p>
            <a:pPr lvl="2"/>
            <a:r>
              <a:rPr lang="en-US" sz="2000" dirty="0"/>
              <a:t>Blocked</a:t>
            </a:r>
          </a:p>
          <a:p>
            <a:pPr lvl="2"/>
            <a:r>
              <a:rPr lang="en-US" sz="2000" dirty="0"/>
              <a:t>Pre – Post</a:t>
            </a:r>
          </a:p>
          <a:p>
            <a:pPr lvl="2"/>
            <a:r>
              <a:rPr lang="en-US" sz="2000" dirty="0"/>
              <a:t>Repeated Measures</a:t>
            </a:r>
          </a:p>
          <a:p>
            <a:pPr lvl="2"/>
            <a:r>
              <a:rPr lang="en-US" sz="2000" dirty="0"/>
              <a:t>Nested Design</a:t>
            </a:r>
          </a:p>
          <a:p>
            <a:pPr lvl="2"/>
            <a:r>
              <a:rPr lang="en-US" sz="2000" dirty="0"/>
              <a:t>Split / Crossover Design</a:t>
            </a:r>
          </a:p>
        </p:txBody>
      </p:sp>
    </p:spTree>
    <p:extLst>
      <p:ext uri="{BB962C8B-B14F-4D97-AF65-F5344CB8AC3E}">
        <p14:creationId xmlns:p14="http://schemas.microsoft.com/office/powerpoint/2010/main" val="375197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E7B6-D840-4380-B4DC-B59B0398A81F}"/>
              </a:ext>
            </a:extLst>
          </p:cNvPr>
          <p:cNvSpPr>
            <a:spLocks noGrp="1"/>
          </p:cNvSpPr>
          <p:nvPr>
            <p:ph type="title"/>
          </p:nvPr>
        </p:nvSpPr>
        <p:spPr>
          <a:xfrm>
            <a:off x="913795" y="609600"/>
            <a:ext cx="10353761" cy="654121"/>
          </a:xfrm>
        </p:spPr>
        <p:txBody>
          <a:bodyPr/>
          <a:lstStyle/>
          <a:p>
            <a:r>
              <a:rPr lang="en-US" dirty="0"/>
              <a:t>Minimizing bias</a:t>
            </a:r>
          </a:p>
        </p:txBody>
      </p:sp>
      <p:sp>
        <p:nvSpPr>
          <p:cNvPr id="3" name="Content Placeholder 2">
            <a:extLst>
              <a:ext uri="{FF2B5EF4-FFF2-40B4-BE49-F238E27FC236}">
                <a16:creationId xmlns:a16="http://schemas.microsoft.com/office/drawing/2014/main" id="{F2B16F67-AD70-4F0E-A771-1C812DEEA2B6}"/>
              </a:ext>
            </a:extLst>
          </p:cNvPr>
          <p:cNvSpPr>
            <a:spLocks noGrp="1"/>
          </p:cNvSpPr>
          <p:nvPr>
            <p:ph idx="1"/>
          </p:nvPr>
        </p:nvSpPr>
        <p:spPr>
          <a:xfrm>
            <a:off x="913795" y="1397285"/>
            <a:ext cx="10353762" cy="4393915"/>
          </a:xfrm>
        </p:spPr>
        <p:txBody>
          <a:bodyPr/>
          <a:lstStyle/>
          <a:p>
            <a:r>
              <a:rPr lang="en-US" sz="3600" dirty="0"/>
              <a:t>Confounding</a:t>
            </a:r>
          </a:p>
          <a:p>
            <a:r>
              <a:rPr lang="en-US" sz="3600" dirty="0"/>
              <a:t>Randomization</a:t>
            </a:r>
          </a:p>
          <a:p>
            <a:r>
              <a:rPr lang="en-US" sz="3600" dirty="0"/>
              <a:t>Blocking</a:t>
            </a:r>
          </a:p>
          <a:p>
            <a:r>
              <a:rPr lang="en-US" sz="3600" dirty="0"/>
              <a:t>Stratification</a:t>
            </a:r>
          </a:p>
          <a:p>
            <a:r>
              <a:rPr lang="en-US" sz="3600" dirty="0"/>
              <a:t>Balance</a:t>
            </a:r>
          </a:p>
        </p:txBody>
      </p:sp>
    </p:spTree>
    <p:extLst>
      <p:ext uri="{BB962C8B-B14F-4D97-AF65-F5344CB8AC3E}">
        <p14:creationId xmlns:p14="http://schemas.microsoft.com/office/powerpoint/2010/main" val="1802100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24778</TotalTime>
  <Words>1977</Words>
  <Application>Microsoft Office PowerPoint</Application>
  <PresentationFormat>Widescreen</PresentationFormat>
  <Paragraphs>264</Paragraphs>
  <Slides>34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Cambria Math</vt:lpstr>
      <vt:lpstr>Damask</vt:lpstr>
      <vt:lpstr>Biostatistical Design Considerations for community engaged research</vt:lpstr>
      <vt:lpstr>Topic Outline</vt:lpstr>
      <vt:lpstr>Traditional Research design concepts</vt:lpstr>
      <vt:lpstr>Definitions</vt:lpstr>
      <vt:lpstr>Goal</vt:lpstr>
      <vt:lpstr>Study intent</vt:lpstr>
      <vt:lpstr>Condition / treatment designs</vt:lpstr>
      <vt:lpstr>Study designs</vt:lpstr>
      <vt:lpstr>Minimizing bias</vt:lpstr>
      <vt:lpstr>Confounding variables</vt:lpstr>
      <vt:lpstr>Randomization</vt:lpstr>
      <vt:lpstr>Blocking</vt:lpstr>
      <vt:lpstr>Stratification &amp; balance</vt:lpstr>
      <vt:lpstr>design changes to accommodate Community based research</vt:lpstr>
      <vt:lpstr>Design Changes</vt:lpstr>
      <vt:lpstr>Sample size Determining factors</vt:lpstr>
      <vt:lpstr>Power and sample size</vt:lpstr>
      <vt:lpstr>Sample size analysis</vt:lpstr>
      <vt:lpstr>Biggest Issue to Understand</vt:lpstr>
      <vt:lpstr>Desired Design</vt:lpstr>
      <vt:lpstr>Optional Design</vt:lpstr>
      <vt:lpstr>Cluster vs block</vt:lpstr>
      <vt:lpstr>Failing to account for clustering</vt:lpstr>
      <vt:lpstr>Model Based analyses of clustered studies</vt:lpstr>
      <vt:lpstr>Typical Outcomes FOR CBR</vt:lpstr>
      <vt:lpstr>Outcome and measurement level</vt:lpstr>
      <vt:lpstr>Reach</vt:lpstr>
      <vt:lpstr>Effectiveness</vt:lpstr>
      <vt:lpstr>improvement</vt:lpstr>
      <vt:lpstr>maintenance</vt:lpstr>
      <vt:lpstr>implementation</vt:lpstr>
      <vt:lpstr>Conclusion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Flax-Laws, Pamela L</dc:creator>
  <cp:lastModifiedBy>Christopher S Wichman</cp:lastModifiedBy>
  <cp:revision>183</cp:revision>
  <cp:lastPrinted>2020-03-13T19:05:23Z</cp:lastPrinted>
  <dcterms:created xsi:type="dcterms:W3CDTF">2018-12-05T14:40:40Z</dcterms:created>
  <dcterms:modified xsi:type="dcterms:W3CDTF">2021-10-19T19:58:41Z</dcterms:modified>
</cp:coreProperties>
</file>