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21" r:id="rId2"/>
    <p:sldId id="559" r:id="rId3"/>
    <p:sldId id="984" r:id="rId4"/>
    <p:sldId id="953" r:id="rId5"/>
    <p:sldId id="985" r:id="rId6"/>
    <p:sldId id="986" r:id="rId7"/>
    <p:sldId id="401" r:id="rId8"/>
    <p:sldId id="402" r:id="rId9"/>
    <p:sldId id="436" r:id="rId10"/>
    <p:sldId id="437" r:id="rId11"/>
    <p:sldId id="440" r:id="rId12"/>
    <p:sldId id="439" r:id="rId13"/>
    <p:sldId id="983" r:id="rId14"/>
    <p:sldId id="954" r:id="rId15"/>
    <p:sldId id="987" r:id="rId16"/>
    <p:sldId id="365" r:id="rId17"/>
    <p:sldId id="366" r:id="rId18"/>
    <p:sldId id="367" r:id="rId19"/>
    <p:sldId id="36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B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5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RE-AIM</a:t>
            </a:r>
            <a:r>
              <a:rPr lang="en-US" baseline="0" dirty="0"/>
              <a:t> Ratings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Program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Reach</c:v>
                </c:pt>
                <c:pt idx="1">
                  <c:v>Effectiveness</c:v>
                </c:pt>
                <c:pt idx="2">
                  <c:v>Adoption</c:v>
                </c:pt>
                <c:pt idx="3">
                  <c:v>Implementation </c:v>
                </c:pt>
                <c:pt idx="4">
                  <c:v>Maintenance (I)</c:v>
                </c:pt>
                <c:pt idx="5">
                  <c:v>Maintenance (O)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8-C043-A9B1-C37321E463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Reach</c:v>
                </c:pt>
                <c:pt idx="1">
                  <c:v>Effectiveness</c:v>
                </c:pt>
                <c:pt idx="2">
                  <c:v>Adoption</c:v>
                </c:pt>
                <c:pt idx="3">
                  <c:v>Implementation </c:v>
                </c:pt>
                <c:pt idx="4">
                  <c:v>Maintenance (I)</c:v>
                </c:pt>
                <c:pt idx="5">
                  <c:v>Maintenance (O)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8-C043-A9B1-C37321E46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5428991"/>
        <c:axId val="955347135"/>
      </c:lineChart>
      <c:catAx>
        <c:axId val="95542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347135"/>
        <c:crosses val="autoZero"/>
        <c:auto val="1"/>
        <c:lblAlgn val="ctr"/>
        <c:lblOffset val="100"/>
        <c:noMultiLvlLbl val="0"/>
      </c:catAx>
      <c:valAx>
        <c:axId val="95534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42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8A479E-2AAE-4A11-B440-3D98A1CA0BAA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144DBD-63AB-4F53-AF3D-6DF2FB63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EDEF86-6219-4CCC-B2AC-008E78D03FFC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3CB388-72C7-499A-9DCF-23A3C8AD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Revisit</a:t>
            </a:r>
            <a:r>
              <a:rPr lang="en-US" baseline="0" dirty="0"/>
              <a:t> this on the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EC956-A493-46A8-BE6C-DFE4AC2D58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1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much on differential outcomes</a:t>
            </a:r>
            <a:r>
              <a:rPr lang="en-US" baseline="0" dirty="0"/>
              <a:t> or robustness—we should try and account?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DD594-D1A2-46CA-BD53-0519A1B014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3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Adaptation—here.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EC956-A493-46A8-BE6C-DFE4AC2D58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5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" y="16932"/>
            <a:ext cx="12158858" cy="6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5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prstGeom prst="rect">
            <a:avLst/>
          </a:prstGeom>
        </p:spPr>
        <p:txBody>
          <a:bodyPr vert="eaVert"/>
          <a:lstStyle>
            <a:lvl1pPr algn="l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</p:spPr>
        <p:txBody>
          <a:bodyPr anchor="ctr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"/>
            <a:ext cx="12191999" cy="6859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39404"/>
            <a:ext cx="1130300" cy="7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38448-56D6-1644-9EB9-67BE19AD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What is RE-AIM and its relevance to clinical and translational research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288D8-DA74-8D48-8B6A-9E972187D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4128620"/>
            <a:ext cx="10353761" cy="1592186"/>
          </a:xfrm>
        </p:spPr>
        <p:txBody>
          <a:bodyPr/>
          <a:lstStyle/>
          <a:p>
            <a:r>
              <a:rPr lang="en-US" dirty="0"/>
              <a:t>Community-Engaged Clinical and Translational Institute, October 28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r>
              <a:rPr lang="en-US" dirty="0"/>
              <a:t>Paul Estabrooks &amp; Keyonna King</a:t>
            </a:r>
          </a:p>
        </p:txBody>
      </p:sp>
    </p:spTree>
    <p:extLst>
      <p:ext uri="{BB962C8B-B14F-4D97-AF65-F5344CB8AC3E}">
        <p14:creationId xmlns:p14="http://schemas.microsoft.com/office/powerpoint/2010/main" val="77898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 descr="Walk Kansa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22" y="4121239"/>
            <a:ext cx="3052366" cy="17659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612" y="180853"/>
            <a:ext cx="63881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/>
                <a:cs typeface="Arial"/>
              </a:rPr>
              <a:t>RE-</a:t>
            </a:r>
            <a:r>
              <a:rPr lang="en-US" sz="32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3200" dirty="0">
                <a:latin typeface="Arial"/>
                <a:cs typeface="Arial"/>
              </a:rPr>
              <a:t>IM ELEMENTS: </a:t>
            </a:r>
            <a:r>
              <a:rPr lang="en-US" sz="32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ADOPTION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612" y="1182668"/>
            <a:ext cx="7367588" cy="30178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80000"/>
              </a:spcBef>
              <a:buFont typeface="Wingdings" charset="0"/>
              <a:buNone/>
            </a:pPr>
            <a:r>
              <a:rPr lang="en-US" sz="2800" u="sng" dirty="0">
                <a:latin typeface="Arial"/>
                <a:cs typeface="Arial"/>
              </a:rPr>
              <a:t>Definition</a:t>
            </a:r>
            <a:r>
              <a:rPr lang="en-US" sz="2800" dirty="0">
                <a:latin typeface="Arial"/>
                <a:cs typeface="Arial"/>
              </a:rPr>
              <a:t>:  Number, percent and representativeness of settings and educators who participate.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u="sng" dirty="0">
                <a:latin typeface="Arial"/>
                <a:cs typeface="Arial"/>
              </a:rPr>
              <a:t>Example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: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i="1" dirty="0">
                <a:latin typeface="Arial"/>
                <a:ea typeface="ＭＳ Ｐゴシック" charset="0"/>
                <a:cs typeface="Arial"/>
              </a:rPr>
              <a:t>105 counties in Kansas eligible to participate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48 agreed; 48/105=46%</a:t>
            </a:r>
          </a:p>
          <a:p>
            <a:pPr>
              <a:spcBef>
                <a:spcPts val="600"/>
              </a:spcBef>
              <a:buNone/>
            </a:pPr>
            <a:r>
              <a:rPr lang="en-US" sz="2800" i="1" dirty="0">
                <a:latin typeface="Arial"/>
                <a:ea typeface="ＭＳ Ｐゴシック" charset="0"/>
                <a:cs typeface="Arial"/>
              </a:rPr>
              <a:t>Representativeness—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Less active agent, less likely to deliver; Smaller population counties, more likely to deliver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  <a:buFont typeface="Wingdings" charset="0"/>
              <a:buNone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2145321" y="6321624"/>
            <a:ext cx="2468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400" b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Estabrooks, et al., 2004; 2008</a:t>
            </a:r>
          </a:p>
        </p:txBody>
      </p:sp>
    </p:spTree>
    <p:extLst>
      <p:ext uri="{BB962C8B-B14F-4D97-AF65-F5344CB8AC3E}">
        <p14:creationId xmlns:p14="http://schemas.microsoft.com/office/powerpoint/2010/main" val="24705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hooseD29aR03aP01ZL-Grant3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211175"/>
            <a:ext cx="2819400" cy="1144676"/>
          </a:xfrm>
          <a:prstGeom prst="rect">
            <a:avLst/>
          </a:prstGeom>
        </p:spPr>
      </p:pic>
      <p:sp>
        <p:nvSpPr>
          <p:cNvPr id="29697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fld id="{3D758B16-EC12-EB4A-AB9B-C02B4FCD09F0}" type="slidenum">
              <a:rPr lang="en-US" sz="1000">
                <a:solidFill>
                  <a:prstClr val="white"/>
                </a:solidFill>
              </a:rPr>
              <a:pPr defTabSz="457200">
                <a:defRPr/>
              </a:pPr>
              <a:t>11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526" y="0"/>
            <a:ext cx="8685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/>
                <a:cs typeface="Arial"/>
              </a:rPr>
              <a:t>RE-A</a:t>
            </a:r>
            <a:r>
              <a:rPr lang="en-US" i="1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M ELEMENTS:  </a:t>
            </a:r>
            <a:r>
              <a:rPr lang="en-US" i="1" dirty="0">
                <a:latin typeface="Arial"/>
                <a:cs typeface="Arial"/>
              </a:rPr>
              <a:t>IMPLEMENTATION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525" y="2355851"/>
            <a:ext cx="8763000" cy="3378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sz="2800" u="sng" dirty="0">
                <a:latin typeface="Arial"/>
                <a:cs typeface="Arial"/>
              </a:rPr>
              <a:t>Definition</a:t>
            </a:r>
            <a:r>
              <a:rPr lang="en-US" sz="2800" dirty="0">
                <a:latin typeface="Arial"/>
                <a:cs typeface="Arial"/>
              </a:rPr>
              <a:t>:  Extent to which a program or policy is delivered consistently, and the time and costs of the program.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800" u="sng" dirty="0">
                <a:latin typeface="Arial"/>
                <a:ea typeface="ＭＳ Ｐゴシック" charset="0"/>
                <a:cs typeface="Arial"/>
              </a:rPr>
              <a:t>Example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Proportion of objectives achieved </a:t>
            </a: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6 bi-weekly family sessions:  82-98%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6 bi-weekly parent support call: 95-98%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18 exercise sessions (2/week): 80-90%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800" dirty="0">
                <a:latin typeface="Arial"/>
                <a:cs typeface="Arial"/>
              </a:rPr>
              <a:t>Cost—$2,841 per child with reduced weight status</a:t>
            </a: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4C3CFDFD-0F94-564F-856B-0DDDBFB3B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322" y="6321624"/>
            <a:ext cx="30620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400" b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Hill et al., 2019; Zoellner et al., 2021</a:t>
            </a:r>
          </a:p>
        </p:txBody>
      </p:sp>
    </p:spTree>
    <p:extLst>
      <p:ext uri="{BB962C8B-B14F-4D97-AF65-F5344CB8AC3E}">
        <p14:creationId xmlns:p14="http://schemas.microsoft.com/office/powerpoint/2010/main" val="20292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fld id="{F4FA2216-5614-0249-8283-6144529A5563}" type="slidenum">
              <a:rPr lang="en-US" sz="1000">
                <a:solidFill>
                  <a:prstClr val="white"/>
                </a:solidFill>
              </a:rPr>
              <a:pPr defTabSz="457200">
                <a:defRPr/>
              </a:pPr>
              <a:t>12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0667" y="7526"/>
            <a:ext cx="7606427" cy="135915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/>
                <a:cs typeface="Arial"/>
              </a:rPr>
              <a:t>RE-AI</a:t>
            </a:r>
            <a:r>
              <a:rPr lang="en-US" i="1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 ELEMENTS:  </a:t>
            </a:r>
            <a:r>
              <a:rPr lang="en-US" i="1" dirty="0">
                <a:latin typeface="Arial"/>
                <a:cs typeface="Arial"/>
              </a:rPr>
              <a:t>MAINTENANCE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2215" y="1592894"/>
            <a:ext cx="6951785" cy="39925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400" u="sng" dirty="0">
                <a:latin typeface="Arial"/>
                <a:cs typeface="Arial"/>
              </a:rPr>
              <a:t>Definition</a:t>
            </a:r>
            <a:r>
              <a:rPr lang="en-US" sz="2400" dirty="0">
                <a:latin typeface="Arial"/>
                <a:cs typeface="Arial"/>
              </a:rPr>
              <a:t>:  </a:t>
            </a:r>
            <a:r>
              <a:rPr lang="en-US" sz="2400" i="1" dirty="0">
                <a:latin typeface="Arial"/>
                <a:cs typeface="Arial"/>
              </a:rPr>
              <a:t>Individual/member target:</a:t>
            </a:r>
            <a:r>
              <a:rPr lang="en-US" sz="2400" dirty="0">
                <a:latin typeface="Arial"/>
                <a:cs typeface="Arial"/>
              </a:rPr>
              <a:t> Long-term effects and attrition. 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endParaRPr lang="en-US" sz="2400" i="1" dirty="0"/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endParaRPr lang="en-US" sz="24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21" y="2534378"/>
            <a:ext cx="1546048" cy="21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702" y="2330090"/>
            <a:ext cx="5012498" cy="4253323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17603" y="6550224"/>
            <a:ext cx="23022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Dzewaltowski</a:t>
            </a:r>
            <a:r>
              <a:rPr lang="en-US" sz="1400" b="1" dirty="0">
                <a:solidFill>
                  <a:prstClr val="black"/>
                </a:solidFill>
              </a:rPr>
              <a:t> et al, 2009 </a:t>
            </a:r>
          </a:p>
        </p:txBody>
      </p:sp>
    </p:spTree>
    <p:extLst>
      <p:ext uri="{BB962C8B-B14F-4D97-AF65-F5344CB8AC3E}">
        <p14:creationId xmlns:p14="http://schemas.microsoft.com/office/powerpoint/2010/main" val="34761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fld id="{F4FA2216-5614-0249-8283-6144529A5563}" type="slidenum">
              <a:rPr lang="en-US" sz="1000">
                <a:solidFill>
                  <a:prstClr val="white"/>
                </a:solidFill>
              </a:rPr>
              <a:pPr defTabSz="457200">
                <a:defRPr/>
              </a:pPr>
              <a:t>13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/>
                <a:cs typeface="Arial"/>
              </a:rPr>
              <a:t>RE-AI</a:t>
            </a:r>
            <a:r>
              <a:rPr lang="en-US" i="1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 ELEMENTS:  </a:t>
            </a:r>
            <a:r>
              <a:rPr lang="en-US" i="1" dirty="0">
                <a:latin typeface="Arial"/>
                <a:cs typeface="Arial"/>
              </a:rPr>
              <a:t>MAINTENANCE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2215" y="1981200"/>
            <a:ext cx="6951785" cy="39925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400" u="sng" dirty="0">
                <a:latin typeface="Arial"/>
                <a:cs typeface="Arial"/>
              </a:rPr>
              <a:t>Definition</a:t>
            </a:r>
            <a:r>
              <a:rPr lang="en-US" sz="2400" dirty="0">
                <a:latin typeface="Arial"/>
                <a:cs typeface="Arial"/>
              </a:rPr>
              <a:t>:  </a:t>
            </a:r>
            <a:r>
              <a:rPr lang="en-US" sz="2400" i="1" dirty="0">
                <a:latin typeface="Arial"/>
                <a:cs typeface="Arial"/>
              </a:rPr>
              <a:t>Individual/member target:</a:t>
            </a:r>
            <a:r>
              <a:rPr lang="en-US" sz="2400" dirty="0">
                <a:latin typeface="Arial"/>
                <a:cs typeface="Arial"/>
              </a:rPr>
              <a:t> Long-term effects and attrition. </a:t>
            </a:r>
            <a:r>
              <a:rPr lang="en-US" sz="2400" i="1" dirty="0">
                <a:latin typeface="Arial"/>
                <a:cs typeface="Arial"/>
              </a:rPr>
              <a:t>Setting/educator:  </a:t>
            </a:r>
            <a:r>
              <a:rPr lang="en-US" sz="2400" dirty="0">
                <a:latin typeface="Arial"/>
                <a:cs typeface="Arial"/>
              </a:rPr>
              <a:t>Extent of discontinuation, modification, or sustainability of program. 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400" dirty="0">
                <a:latin typeface="Arial"/>
                <a:ea typeface="ＭＳ Ｐゴシック" charset="0"/>
                <a:cs typeface="Arial"/>
              </a:rPr>
              <a:t>Decreased BMI z-scores sustained 6 months after intervention complete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endParaRPr lang="en-US" sz="2400" dirty="0"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31748" name="Group 2"/>
          <p:cNvGrpSpPr>
            <a:grpSpLocks/>
          </p:cNvGrpSpPr>
          <p:nvPr/>
        </p:nvGrpSpPr>
        <p:grpSpPr bwMode="auto">
          <a:xfrm>
            <a:off x="9144000" y="2971800"/>
            <a:ext cx="1295400" cy="1524000"/>
            <a:chOff x="3959" y="6192"/>
            <a:chExt cx="4178" cy="4464"/>
          </a:xfrm>
        </p:grpSpPr>
        <p:grpSp>
          <p:nvGrpSpPr>
            <p:cNvPr id="31751" name="Group 3"/>
            <p:cNvGrpSpPr>
              <a:grpSpLocks/>
            </p:cNvGrpSpPr>
            <p:nvPr/>
          </p:nvGrpSpPr>
          <p:grpSpPr bwMode="auto">
            <a:xfrm>
              <a:off x="3960" y="6912"/>
              <a:ext cx="4176" cy="3024"/>
              <a:chOff x="3888" y="7056"/>
              <a:chExt cx="4176" cy="3024"/>
            </a:xfrm>
          </p:grpSpPr>
          <p:sp>
            <p:nvSpPr>
              <p:cNvPr id="31754" name="Oval 4"/>
              <p:cNvSpPr>
                <a:spLocks noChangeArrowheads="1"/>
              </p:cNvSpPr>
              <p:nvPr/>
            </p:nvSpPr>
            <p:spPr bwMode="auto">
              <a:xfrm>
                <a:off x="4806" y="8208"/>
                <a:ext cx="2394" cy="1872"/>
              </a:xfrm>
              <a:prstGeom prst="ellipse">
                <a:avLst/>
              </a:prstGeom>
              <a:solidFill>
                <a:srgbClr val="00FF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55" name="Oval 5"/>
              <p:cNvSpPr>
                <a:spLocks noChangeArrowheads="1"/>
              </p:cNvSpPr>
              <p:nvPr/>
            </p:nvSpPr>
            <p:spPr bwMode="auto">
              <a:xfrm>
                <a:off x="3888" y="7056"/>
                <a:ext cx="2304" cy="1872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56" name="Oval 6"/>
              <p:cNvSpPr>
                <a:spLocks noChangeArrowheads="1"/>
              </p:cNvSpPr>
              <p:nvPr/>
            </p:nvSpPr>
            <p:spPr bwMode="auto">
              <a:xfrm>
                <a:off x="5760" y="7056"/>
                <a:ext cx="2304" cy="1872"/>
              </a:xfrm>
              <a:prstGeom prst="ellipse">
                <a:avLst/>
              </a:prstGeom>
              <a:solidFill>
                <a:srgbClr val="3366FF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aphicFrame>
            <p:nvGraphicFramePr>
              <p:cNvPr id="31757" name="Object 7"/>
              <p:cNvGraphicFramePr>
                <a:graphicFrameLocks noChangeAspect="1"/>
              </p:cNvGraphicFramePr>
              <p:nvPr/>
            </p:nvGraphicFramePr>
            <p:xfrm>
              <a:off x="4711" y="7488"/>
              <a:ext cx="2531" cy="18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9" r:id="rId3" imgW="1606679" imgH="1290155" progId="">
                      <p:embed/>
                    </p:oleObj>
                  </mc:Choice>
                  <mc:Fallback>
                    <p:oleObj r:id="rId3" imgW="1606679" imgH="1290155" progId="">
                      <p:embed/>
                      <p:pic>
                        <p:nvPicPr>
                          <p:cNvPr id="31757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1" y="7488"/>
                            <a:ext cx="2531" cy="18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75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959" y="9693"/>
              <a:ext cx="4178" cy="963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defTabSz="457200">
                <a:defRPr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 Greek"/>
                  <a:ea typeface="Times New Roman Greek"/>
                  <a:cs typeface="Times New Roman Greek"/>
                </a:rPr>
                <a:t> Connections </a:t>
              </a:r>
            </a:p>
          </p:txBody>
        </p:sp>
        <p:sp>
          <p:nvSpPr>
            <p:cNvPr id="317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605" y="6192"/>
              <a:ext cx="2886" cy="8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defTabSz="457200">
                <a:defRPr/>
              </a:pPr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 CE"/>
                  <a:ea typeface="Times New Roman CE"/>
                  <a:cs typeface="Times New Roman CE"/>
                </a:rPr>
                <a:t>Family</a:t>
              </a:r>
            </a:p>
          </p:txBody>
        </p:sp>
      </p:grp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8350"/>
            <a:ext cx="3675486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Walk Kansa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57801"/>
            <a:ext cx="1970088" cy="1139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29">
            <a:extLst>
              <a:ext uri="{FF2B5EF4-FFF2-40B4-BE49-F238E27FC236}">
                <a16:creationId xmlns:a16="http://schemas.microsoft.com/office/drawing/2014/main" id="{3E1655D9-6250-C34D-B96C-6B51F8DC2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214" y="6472239"/>
            <a:ext cx="2468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400" b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Estabrooks, et al., 2004; 2008</a:t>
            </a:r>
          </a:p>
        </p:txBody>
      </p:sp>
    </p:spTree>
    <p:extLst>
      <p:ext uri="{BB962C8B-B14F-4D97-AF65-F5344CB8AC3E}">
        <p14:creationId xmlns:p14="http://schemas.microsoft.com/office/powerpoint/2010/main" val="990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D7A8-679F-A24A-BC28-568E86FF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667" y="395832"/>
            <a:ext cx="7606427" cy="629239"/>
          </a:xfrm>
        </p:spPr>
        <p:txBody>
          <a:bodyPr>
            <a:normAutofit/>
          </a:bodyPr>
          <a:lstStyle/>
          <a:p>
            <a:r>
              <a:rPr lang="en-US" sz="3200" dirty="0"/>
              <a:t>Poll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565A-3181-F646-B3B5-987D962C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25071"/>
            <a:ext cx="6995160" cy="395031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quality improvement team decides to test out an incentive program to get more providers to use an evidence-based, patient goal setting tool.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They want to evaluate the utility of the tool by seeing the number, proportion, and representativeness of the providers that use the tool with at least one patient.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6B6F0-422B-FF4B-9171-5B892E95F4A7}"/>
              </a:ext>
            </a:extLst>
          </p:cNvPr>
          <p:cNvSpPr txBox="1"/>
          <p:nvPr/>
        </p:nvSpPr>
        <p:spPr>
          <a:xfrm>
            <a:off x="7658100" y="1463040"/>
            <a:ext cx="4267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r>
              <a:rPr lang="en-US" sz="2800" dirty="0"/>
              <a:t>What RE-AIM outcome are they focused on? </a:t>
            </a:r>
          </a:p>
          <a:p>
            <a:endParaRPr lang="en-US" sz="2800" dirty="0"/>
          </a:p>
          <a:p>
            <a:pPr marL="1085850" lvl="1" indent="-342900">
              <a:buFont typeface="+mj-lt"/>
              <a:buAutoNum type="alphaLcParenR"/>
            </a:pPr>
            <a:r>
              <a:rPr lang="en-US" sz="2800" dirty="0"/>
              <a:t>Reach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n-US" sz="2800" dirty="0"/>
              <a:t>Effectiveness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n-US" sz="2800" dirty="0"/>
              <a:t>Adoption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n-US" sz="2800" dirty="0"/>
              <a:t>Implementation</a:t>
            </a:r>
          </a:p>
          <a:p>
            <a:pPr marL="1085850" lvl="1" indent="-342900">
              <a:buFont typeface="+mj-lt"/>
              <a:buAutoNum type="alphaLcParenR"/>
            </a:pPr>
            <a:r>
              <a:rPr lang="en-US" sz="2800" dirty="0"/>
              <a:t>Maintenance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3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D5AA-A429-8648-89CE-D70EBB92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RE-AIM Activity 2</a:t>
            </a:r>
          </a:p>
        </p:txBody>
      </p:sp>
    </p:spTree>
    <p:extLst>
      <p:ext uri="{BB962C8B-B14F-4D97-AF65-F5344CB8AC3E}">
        <p14:creationId xmlns:p14="http://schemas.microsoft.com/office/powerpoint/2010/main" val="172352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38448-56D6-1644-9EB9-67BE19AD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Add to the chat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Best thing you learned in this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7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38448-56D6-1644-9EB9-67BE19AD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Add to the chat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thing you could have done without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3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38448-56D6-1644-9EB9-67BE19AD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Add to the chat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thing you would like to see us cover next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6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38448-56D6-1644-9EB9-67BE19AD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i="1" dirty="0"/>
              <a:t>THANK YOU!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3173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C7D052-4218-2246-8D58-C2428BF3CE9D}"/>
              </a:ext>
            </a:extLst>
          </p:cNvPr>
          <p:cNvSpPr/>
          <p:nvPr/>
        </p:nvSpPr>
        <p:spPr>
          <a:xfrm>
            <a:off x="2593076" y="1746210"/>
            <a:ext cx="7980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200" b="1" dirty="0">
                <a:latin typeface="Calibri"/>
              </a:rPr>
              <a:t>Dissemination &amp; Implementation outcomes define how much, how well, how many, and how long typical clinical or community settings and staff move evidence-based interventions into practice</a:t>
            </a:r>
            <a:endParaRPr lang="en-US" sz="3200" b="1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0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:\Users\Barb\Documents\Glasgow\Presentations\RE-AIM Materials\RE-AIM logos\RE-AIM Circle Logo.tif">
            <a:extLst>
              <a:ext uri="{FF2B5EF4-FFF2-40B4-BE49-F238E27FC236}">
                <a16:creationId xmlns:a16="http://schemas.microsoft.com/office/drawing/2014/main" id="{D1A5C453-54A0-DB4F-9B82-20FF57AB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5960"/>
            <a:ext cx="4274390" cy="427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32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55B874-BA5D-8945-8FCF-03467509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66" y="395831"/>
            <a:ext cx="10676966" cy="629239"/>
          </a:xfrm>
        </p:spPr>
        <p:txBody>
          <a:bodyPr>
            <a:normAutofit/>
          </a:bodyPr>
          <a:lstStyle/>
          <a:p>
            <a:r>
              <a:rPr lang="en-US" sz="3200" dirty="0"/>
              <a:t>Poll Question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D091C2-35B0-B54A-8C35-AF0BB55A0745}"/>
              </a:ext>
            </a:extLst>
          </p:cNvPr>
          <p:cNvSpPr txBox="1">
            <a:spLocks/>
          </p:cNvSpPr>
          <p:nvPr/>
        </p:nvSpPr>
        <p:spPr>
          <a:xfrm>
            <a:off x="956666" y="1219680"/>
            <a:ext cx="10221873" cy="3950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tx1"/>
                </a:solidFill>
              </a:rPr>
              <a:t>What is your experience with RE-AIM?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I am a novice, but want to learn more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If you asked me, I could define it for you and give some examples of projects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3200" b="1" dirty="0">
                <a:solidFill>
                  <a:schemeClr val="tx1"/>
                </a:solidFill>
                <a:effectLst/>
              </a:rPr>
              <a:t>I am an expert</a:t>
            </a:r>
          </a:p>
        </p:txBody>
      </p:sp>
    </p:spTree>
    <p:extLst>
      <p:ext uri="{BB962C8B-B14F-4D97-AF65-F5344CB8AC3E}">
        <p14:creationId xmlns:p14="http://schemas.microsoft.com/office/powerpoint/2010/main" val="24147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D5AA-A429-8648-89CE-D70EBB92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RE-AIM Activity 1</a:t>
            </a:r>
          </a:p>
        </p:txBody>
      </p:sp>
    </p:spTree>
    <p:extLst>
      <p:ext uri="{BB962C8B-B14F-4D97-AF65-F5344CB8AC3E}">
        <p14:creationId xmlns:p14="http://schemas.microsoft.com/office/powerpoint/2010/main" val="378593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42945C-5B2C-2E45-8CC4-FA1F475A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 outcomes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5B12E51-F7B8-474B-A1AC-E3351EF13A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0944562"/>
              </p:ext>
            </p:extLst>
          </p:nvPr>
        </p:nvGraphicFramePr>
        <p:xfrm>
          <a:off x="914400" y="1935921"/>
          <a:ext cx="10058400" cy="385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6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667" y="410120"/>
            <a:ext cx="7606427" cy="86146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RE-AIM Applicability to CTR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78844"/>
            <a:ext cx="10353762" cy="3695136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To develop and test health promotion and behavioral program, policy, and practice interventions that can be </a:t>
            </a:r>
            <a:r>
              <a:rPr lang="en-US" sz="2800" b="1" dirty="0">
                <a:latin typeface="Arial"/>
                <a:cs typeface="Arial"/>
              </a:rPr>
              <a:t>adopted </a:t>
            </a:r>
            <a:r>
              <a:rPr lang="en-US" sz="2800" dirty="0">
                <a:latin typeface="Arial"/>
                <a:cs typeface="Arial"/>
              </a:rPr>
              <a:t>across a variety of settings, have the ability for </a:t>
            </a:r>
            <a:r>
              <a:rPr lang="en-US" sz="2800" b="1" dirty="0">
                <a:latin typeface="Arial"/>
                <a:cs typeface="Arial"/>
              </a:rPr>
              <a:t>sustained </a:t>
            </a:r>
            <a:r>
              <a:rPr lang="en-US" sz="2800" dirty="0">
                <a:latin typeface="Arial"/>
                <a:cs typeface="Arial"/>
              </a:rPr>
              <a:t>and consistent </a:t>
            </a:r>
            <a:r>
              <a:rPr lang="en-US" sz="2800" b="1" dirty="0">
                <a:latin typeface="Arial"/>
                <a:cs typeface="Arial"/>
              </a:rPr>
              <a:t>implementation</a:t>
            </a:r>
            <a:r>
              <a:rPr lang="en-US" sz="2800" dirty="0">
                <a:latin typeface="Arial"/>
                <a:cs typeface="Arial"/>
              </a:rPr>
              <a:t> at a reasonable cost, </a:t>
            </a:r>
            <a:r>
              <a:rPr lang="en-US" sz="2800" b="1" dirty="0">
                <a:latin typeface="Arial"/>
                <a:cs typeface="Arial"/>
              </a:rPr>
              <a:t>reach </a:t>
            </a:r>
            <a:r>
              <a:rPr lang="en-US" sz="2800" dirty="0">
                <a:latin typeface="Arial"/>
                <a:cs typeface="Arial"/>
              </a:rPr>
              <a:t>large numbers of people, especially those who can most benefit, and produce </a:t>
            </a:r>
            <a:r>
              <a:rPr lang="en-US" sz="2800" b="1" dirty="0">
                <a:latin typeface="Arial"/>
                <a:cs typeface="Arial"/>
              </a:rPr>
              <a:t>replicable and long-lasting</a:t>
            </a:r>
            <a:r>
              <a:rPr lang="en-US" sz="2800" dirty="0">
                <a:latin typeface="Arial"/>
                <a:cs typeface="Arial"/>
              </a:rPr>
              <a:t> improvements in health.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CE847AEC-122E-BD4A-83CA-F9B32A5C2B04}" type="slidenum">
              <a:rPr lang="en-US">
                <a:solidFill>
                  <a:prstClr val="black"/>
                </a:solidFill>
                <a:latin typeface="Book Antiqua" charset="0"/>
              </a:rPr>
              <a:pPr defTabSz="457200">
                <a:defRPr/>
              </a:pPr>
              <a:t>7</a:t>
            </a:fld>
            <a:endParaRPr lang="en-US">
              <a:solidFill>
                <a:prstClr val="black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fld id="{A42AFE2F-0B81-2E45-A816-7FF4515112DA}" type="slidenum">
              <a:rPr lang="en-US" sz="1000">
                <a:solidFill>
                  <a:prstClr val="white"/>
                </a:solidFill>
              </a:rPr>
              <a:pPr defTabSz="457200">
                <a:defRPr/>
              </a:pPr>
              <a:t>8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41463"/>
            <a:ext cx="8534400" cy="35782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u="sng" dirty="0">
                <a:latin typeface="Arial"/>
                <a:ea typeface="ＭＳ Ｐゴシック" charset="0"/>
                <a:cs typeface="Arial"/>
              </a:rPr>
              <a:t>Definition: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number, percent of target audience, and representativeness of those who participate or are exposed to an intervention.</a:t>
            </a:r>
            <a:endParaRPr lang="en-US" sz="2400" u="sng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u="sng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u="sng" dirty="0">
                <a:latin typeface="Arial"/>
                <a:ea typeface="ＭＳ Ｐゴシック" charset="0"/>
                <a:cs typeface="Arial"/>
              </a:rPr>
              <a:t>Example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400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en-US" i="1" dirty="0">
                <a:ea typeface="ＭＳ Ｐゴシック" charset="0"/>
              </a:rPr>
              <a:t>Inactive or insufficiently active attending well visit (n=1518 total; 607 	eligible; 218 referred)</a:t>
            </a:r>
            <a:endParaRPr lang="en-US" dirty="0">
              <a:ea typeface="ＭＳ Ｐゴシック" charset="0"/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	</a:t>
            </a:r>
            <a:r>
              <a:rPr lang="en-US" i="1" dirty="0">
                <a:ea typeface="ＭＳ Ｐゴシック" charset="0"/>
              </a:rPr>
              <a:t>Number of eligible that agreed to participate (n=115)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	</a:t>
            </a:r>
            <a:r>
              <a:rPr lang="en-US" i="1" dirty="0">
                <a:ea typeface="ＭＳ Ｐゴシック" charset="0"/>
              </a:rPr>
              <a:t>Participation Rate</a:t>
            </a:r>
            <a:r>
              <a:rPr lang="en-US" dirty="0">
                <a:ea typeface="ＭＳ Ｐゴシック" charset="0"/>
              </a:rPr>
              <a:t>: 115/607=19%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endParaRPr lang="en-US" dirty="0">
              <a:ea typeface="ＭＳ Ｐゴシック" charset="0"/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	Ethnically </a:t>
            </a:r>
            <a:r>
              <a:rPr lang="en-US" i="1" dirty="0">
                <a:ea typeface="ＭＳ Ｐゴシック" charset="0"/>
              </a:rPr>
              <a:t>representative</a:t>
            </a:r>
            <a:r>
              <a:rPr lang="en-US" dirty="0">
                <a:ea typeface="ＭＳ Ｐゴシック" charset="0"/>
              </a:rPr>
              <a:t> of catchment area; over representation of 	women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85738"/>
            <a:ext cx="6934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3600" dirty="0">
                <a:latin typeface="Arial"/>
                <a:cs typeface="Arial"/>
              </a:rPr>
              <a:t>E-AIM ELEMENTS:  </a:t>
            </a:r>
            <a:r>
              <a:rPr lang="en-US" sz="36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REACH</a:t>
            </a:r>
          </a:p>
        </p:txBody>
      </p:sp>
      <p:pic>
        <p:nvPicPr>
          <p:cNvPr id="22532" name="Picture 6" descr="C:\Paul's KP Computer 7_18_08\New My Documents\KP My Documents August 20 2007\My Pictures\move more logo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08" y="2467709"/>
            <a:ext cx="3598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395693" y="6375856"/>
            <a:ext cx="2110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</a:rPr>
              <a:t>Estabrooks et al., 2011</a:t>
            </a:r>
          </a:p>
        </p:txBody>
      </p:sp>
    </p:spTree>
    <p:extLst>
      <p:ext uri="{BB962C8B-B14F-4D97-AF65-F5344CB8AC3E}">
        <p14:creationId xmlns:p14="http://schemas.microsoft.com/office/powerpoint/2010/main" val="311247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fld id="{5AB1229D-CCC6-7243-8372-C82A5FF023FE}" type="slidenum">
              <a:rPr lang="en-US" sz="1000">
                <a:solidFill>
                  <a:prstClr val="white"/>
                </a:solidFill>
              </a:rPr>
              <a:pPr defTabSz="457200">
                <a:defRPr/>
              </a:pPr>
              <a:t>9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14304" y="1260955"/>
            <a:ext cx="8225096" cy="3362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600" u="sng" dirty="0">
                <a:latin typeface="Arial"/>
                <a:cs typeface="Arial"/>
              </a:rPr>
              <a:t>Definition</a:t>
            </a:r>
            <a:r>
              <a:rPr lang="en-US" sz="2600" dirty="0">
                <a:latin typeface="Arial"/>
                <a:cs typeface="Arial"/>
              </a:rPr>
              <a:t>: Change in </a:t>
            </a:r>
            <a:r>
              <a:rPr lang="en-US" sz="2600" dirty="0"/>
              <a:t>primary </a:t>
            </a:r>
            <a:r>
              <a:rPr lang="en-US" sz="2600" dirty="0">
                <a:latin typeface="Arial"/>
                <a:cs typeface="Arial"/>
              </a:rPr>
              <a:t>outcomes and impact on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600" dirty="0">
                <a:latin typeface="Arial"/>
                <a:cs typeface="Arial"/>
              </a:rPr>
              <a:t>quality of life and any adverse outcomes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800" u="sng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u="sng" dirty="0">
                <a:latin typeface="Arial"/>
                <a:ea typeface="ＭＳ Ｐゴシック" charset="0"/>
                <a:cs typeface="Arial"/>
              </a:rPr>
              <a:t>Example</a:t>
            </a:r>
            <a:r>
              <a:rPr lang="en-US" sz="2600" dirty="0">
                <a:latin typeface="Arial"/>
                <a:ea typeface="ＭＳ Ｐゴシック" charset="0"/>
                <a:cs typeface="Arial"/>
              </a:rPr>
              <a:t>: 	</a:t>
            </a:r>
            <a:endParaRPr lang="en-US" sz="2600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Arial"/>
                <a:ea typeface="ＭＳ Ｐゴシック" charset="0"/>
                <a:cs typeface="Arial"/>
              </a:rPr>
              <a:t>Kearny School Physical Activity Policy Implementation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14304" y="74741"/>
            <a:ext cx="6858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/>
                <a:cs typeface="Arial"/>
              </a:rPr>
              <a:t>R</a:t>
            </a:r>
            <a:r>
              <a:rPr lang="en-US" sz="32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3200" dirty="0">
                <a:latin typeface="Arial"/>
                <a:cs typeface="Arial"/>
              </a:rPr>
              <a:t>-AIM ELEMENTS: </a:t>
            </a:r>
            <a:r>
              <a:rPr lang="en-US" sz="3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EFFECTIVENESS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68767" y="6324601"/>
            <a:ext cx="2552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</a:rPr>
              <a:t>Holt, </a:t>
            </a:r>
            <a:r>
              <a:rPr lang="en-US" sz="1400" b="1" dirty="0" err="1">
                <a:solidFill>
                  <a:prstClr val="black"/>
                </a:solidFill>
              </a:rPr>
              <a:t>Heelan</a:t>
            </a:r>
            <a:r>
              <a:rPr lang="en-US" sz="1400" b="1" dirty="0">
                <a:solidFill>
                  <a:prstClr val="black"/>
                </a:solidFill>
              </a:rPr>
              <a:t>, &amp; Bartee, 2013</a:t>
            </a:r>
            <a:endParaRPr lang="en-US" sz="1400" b="1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263" y="3242382"/>
            <a:ext cx="4609578" cy="27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440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IDeA">
      <a:dk1>
        <a:srgbClr val="000000"/>
      </a:dk1>
      <a:lt1>
        <a:srgbClr val="FFFFFF"/>
      </a:lt1>
      <a:dk2>
        <a:srgbClr val="00386A"/>
      </a:dk2>
      <a:lt2>
        <a:srgbClr val="A0B325"/>
      </a:lt2>
      <a:accent1>
        <a:srgbClr val="3E4B52"/>
      </a:accent1>
      <a:accent2>
        <a:srgbClr val="991B2C"/>
      </a:accent2>
      <a:accent3>
        <a:srgbClr val="FDC115"/>
      </a:accent3>
      <a:accent4>
        <a:srgbClr val="F67C2A"/>
      </a:accent4>
      <a:accent5>
        <a:srgbClr val="C54F71"/>
      </a:accent5>
      <a:accent6>
        <a:srgbClr val="00ACCA"/>
      </a:accent6>
      <a:hlink>
        <a:srgbClr val="6BA9DA"/>
      </a:hlink>
      <a:folHlink>
        <a:srgbClr val="A0BCD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26604</TotalTime>
  <Words>650</Words>
  <Application>Microsoft Macintosh PowerPoint</Application>
  <PresentationFormat>Widescreen</PresentationFormat>
  <Paragraphs>84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Times New Roman CE</vt:lpstr>
      <vt:lpstr>Times New Roman Greek</vt:lpstr>
      <vt:lpstr>Wingdings</vt:lpstr>
      <vt:lpstr>Damask</vt:lpstr>
      <vt:lpstr>What is RE-AIM and its relevance to clinical and translational research</vt:lpstr>
      <vt:lpstr>PowerPoint Presentation</vt:lpstr>
      <vt:lpstr>PowerPoint Presentation</vt:lpstr>
      <vt:lpstr>Poll Question 1</vt:lpstr>
      <vt:lpstr>RE-AIM Activity 1</vt:lpstr>
      <vt:lpstr>Activity 1 outcomes</vt:lpstr>
      <vt:lpstr>RE-AIM Applicability to CTR</vt:lpstr>
      <vt:lpstr>RE-AIM ELEMENTS:  REACH</vt:lpstr>
      <vt:lpstr>RE-AIM ELEMENTS: EFFECTIVENESS</vt:lpstr>
      <vt:lpstr>RE-AIM ELEMENTS: ADOPTION</vt:lpstr>
      <vt:lpstr>RE-AIM ELEMENTS:  IMPLEMENTATION</vt:lpstr>
      <vt:lpstr>RE-AIM ELEMENTS:  MAINTENANCE</vt:lpstr>
      <vt:lpstr>RE-AIM ELEMENTS:  MAINTENANCE</vt:lpstr>
      <vt:lpstr>Poll Question 2</vt:lpstr>
      <vt:lpstr>RE-AIM Activity 2</vt:lpstr>
      <vt:lpstr>Add to the chat  Best thing you learned in this session</vt:lpstr>
      <vt:lpstr>Add to the chat  thing you could have done without</vt:lpstr>
      <vt:lpstr>Add to the chat  thing you would like to see us cover next time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Flax-Laws, Pamela L</dc:creator>
  <cp:lastModifiedBy>Estabrooks, Paul A</cp:lastModifiedBy>
  <cp:revision>227</cp:revision>
  <cp:lastPrinted>2020-03-13T19:05:23Z</cp:lastPrinted>
  <dcterms:created xsi:type="dcterms:W3CDTF">2018-12-05T14:40:40Z</dcterms:created>
  <dcterms:modified xsi:type="dcterms:W3CDTF">2021-10-29T00:21:32Z</dcterms:modified>
</cp:coreProperties>
</file>