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Lst>
  <p:notesMasterIdLst>
    <p:notesMasterId r:id="rId27"/>
  </p:notesMasterIdLst>
  <p:handoutMasterIdLst>
    <p:handoutMasterId r:id="rId28"/>
  </p:handoutMasterIdLst>
  <p:sldIdLst>
    <p:sldId id="333" r:id="rId3"/>
    <p:sldId id="355" r:id="rId4"/>
    <p:sldId id="365" r:id="rId5"/>
    <p:sldId id="364" r:id="rId6"/>
    <p:sldId id="359" r:id="rId7"/>
    <p:sldId id="356" r:id="rId8"/>
    <p:sldId id="368" r:id="rId9"/>
    <p:sldId id="256" r:id="rId10"/>
    <p:sldId id="259" r:id="rId11"/>
    <p:sldId id="366" r:id="rId12"/>
    <p:sldId id="367" r:id="rId13"/>
    <p:sldId id="261" r:id="rId14"/>
    <p:sldId id="370" r:id="rId15"/>
    <p:sldId id="369" r:id="rId16"/>
    <p:sldId id="257" r:id="rId17"/>
    <p:sldId id="258" r:id="rId18"/>
    <p:sldId id="371" r:id="rId19"/>
    <p:sldId id="354" r:id="rId20"/>
    <p:sldId id="357" r:id="rId21"/>
    <p:sldId id="322" r:id="rId22"/>
    <p:sldId id="362" r:id="rId23"/>
    <p:sldId id="363" r:id="rId24"/>
    <p:sldId id="340" r:id="rId25"/>
    <p:sldId id="35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BE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03" autoAdjust="0"/>
    <p:restoredTop sz="90876" autoAdjust="0"/>
  </p:normalViewPr>
  <p:slideViewPr>
    <p:cSldViewPr snapToGrid="0">
      <p:cViewPr varScale="1">
        <p:scale>
          <a:sx n="100" d="100"/>
          <a:sy n="100" d="100"/>
        </p:scale>
        <p:origin x="1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CB014-4D3A-4C62-A9B5-25CB8F953F58}"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05047E1F-66C4-45B8-A8CA-9016EB1BF9D8}">
      <dgm:prSet/>
      <dgm:spPr/>
      <dgm:t>
        <a:bodyPr/>
        <a:lstStyle/>
        <a:p>
          <a:r>
            <a:rPr lang="en-US"/>
            <a:t>We propose to examine the role that Social Isolation and Loneliness plays in rural health disparities in a unique cohort of men and women from Nebraska. </a:t>
          </a:r>
        </a:p>
      </dgm:t>
    </dgm:pt>
    <dgm:pt modelId="{76D90DC0-31F2-444A-A6ED-F20205847A92}" type="parTrans" cxnId="{F443A232-E890-4EBF-8532-27258023EAAF}">
      <dgm:prSet/>
      <dgm:spPr/>
      <dgm:t>
        <a:bodyPr/>
        <a:lstStyle/>
        <a:p>
          <a:endParaRPr lang="en-US"/>
        </a:p>
      </dgm:t>
    </dgm:pt>
    <dgm:pt modelId="{BE854F4D-443B-4A77-A164-842BC9D2ED60}" type="sibTrans" cxnId="{F443A232-E890-4EBF-8532-27258023EAAF}">
      <dgm:prSet/>
      <dgm:spPr/>
      <dgm:t>
        <a:bodyPr/>
        <a:lstStyle/>
        <a:p>
          <a:endParaRPr lang="en-US"/>
        </a:p>
      </dgm:t>
    </dgm:pt>
    <dgm:pt modelId="{120ABBCA-D115-4A6E-8CA7-A0724B8996C6}">
      <dgm:prSet/>
      <dgm:spPr/>
      <dgm:t>
        <a:bodyPr/>
        <a:lstStyle/>
        <a:p>
          <a:r>
            <a:rPr lang="en-US" dirty="0"/>
            <a:t>Our project's overall goal is to examine the predictors and subsequent aging-related health outcomes of Social Isolation and Loneliness at both the individual and area levels and to examine how these relationships differ by urbanicity, biological age acceleration, and social structure. </a:t>
          </a:r>
        </a:p>
      </dgm:t>
    </dgm:pt>
    <dgm:pt modelId="{7ADB6A14-CC21-4574-BF0D-C887AEC2BD17}" type="parTrans" cxnId="{69BFB87F-853A-455D-AD48-741989F853BA}">
      <dgm:prSet/>
      <dgm:spPr/>
      <dgm:t>
        <a:bodyPr/>
        <a:lstStyle/>
        <a:p>
          <a:endParaRPr lang="en-US"/>
        </a:p>
      </dgm:t>
    </dgm:pt>
    <dgm:pt modelId="{94DFCD9F-0BA0-4350-9482-45282BA2FB2C}" type="sibTrans" cxnId="{69BFB87F-853A-455D-AD48-741989F853BA}">
      <dgm:prSet/>
      <dgm:spPr/>
      <dgm:t>
        <a:bodyPr/>
        <a:lstStyle/>
        <a:p>
          <a:endParaRPr lang="en-US"/>
        </a:p>
      </dgm:t>
    </dgm:pt>
    <dgm:pt modelId="{6ED86B04-8FC7-45AA-B827-B8EF3BE368F5}" type="pres">
      <dgm:prSet presAssocID="{CC1CB014-4D3A-4C62-A9B5-25CB8F953F58}" presName="vert0" presStyleCnt="0">
        <dgm:presLayoutVars>
          <dgm:dir/>
          <dgm:animOne val="branch"/>
          <dgm:animLvl val="lvl"/>
        </dgm:presLayoutVars>
      </dgm:prSet>
      <dgm:spPr/>
    </dgm:pt>
    <dgm:pt modelId="{8E45CD58-346B-4BFD-AE2E-F725D8447264}" type="pres">
      <dgm:prSet presAssocID="{05047E1F-66C4-45B8-A8CA-9016EB1BF9D8}" presName="thickLine" presStyleLbl="alignNode1" presStyleIdx="0" presStyleCnt="2"/>
      <dgm:spPr/>
    </dgm:pt>
    <dgm:pt modelId="{43AF0B48-B55D-4B3F-9CF2-D18E0315435A}" type="pres">
      <dgm:prSet presAssocID="{05047E1F-66C4-45B8-A8CA-9016EB1BF9D8}" presName="horz1" presStyleCnt="0"/>
      <dgm:spPr/>
    </dgm:pt>
    <dgm:pt modelId="{7742524E-FD4E-4508-88B1-2F865B4F4591}" type="pres">
      <dgm:prSet presAssocID="{05047E1F-66C4-45B8-A8CA-9016EB1BF9D8}" presName="tx1" presStyleLbl="revTx" presStyleIdx="0" presStyleCnt="2"/>
      <dgm:spPr/>
    </dgm:pt>
    <dgm:pt modelId="{2E87FF6D-344F-45B2-9B90-C1A16AAD4B2A}" type="pres">
      <dgm:prSet presAssocID="{05047E1F-66C4-45B8-A8CA-9016EB1BF9D8}" presName="vert1" presStyleCnt="0"/>
      <dgm:spPr/>
    </dgm:pt>
    <dgm:pt modelId="{81E6C7A2-8836-455B-9378-31C24A15E360}" type="pres">
      <dgm:prSet presAssocID="{120ABBCA-D115-4A6E-8CA7-A0724B8996C6}" presName="thickLine" presStyleLbl="alignNode1" presStyleIdx="1" presStyleCnt="2"/>
      <dgm:spPr/>
    </dgm:pt>
    <dgm:pt modelId="{A3D4C800-97F2-4B86-BE13-883062ED7EDC}" type="pres">
      <dgm:prSet presAssocID="{120ABBCA-D115-4A6E-8CA7-A0724B8996C6}" presName="horz1" presStyleCnt="0"/>
      <dgm:spPr/>
    </dgm:pt>
    <dgm:pt modelId="{2D7FEE19-D2B9-4422-A3A0-C16FB79EC87A}" type="pres">
      <dgm:prSet presAssocID="{120ABBCA-D115-4A6E-8CA7-A0724B8996C6}" presName="tx1" presStyleLbl="revTx" presStyleIdx="1" presStyleCnt="2"/>
      <dgm:spPr/>
    </dgm:pt>
    <dgm:pt modelId="{D20AC98A-9BF2-4CCE-A75E-BB8FAA483CC9}" type="pres">
      <dgm:prSet presAssocID="{120ABBCA-D115-4A6E-8CA7-A0724B8996C6}" presName="vert1" presStyleCnt="0"/>
      <dgm:spPr/>
    </dgm:pt>
  </dgm:ptLst>
  <dgm:cxnLst>
    <dgm:cxn modelId="{F443A232-E890-4EBF-8532-27258023EAAF}" srcId="{CC1CB014-4D3A-4C62-A9B5-25CB8F953F58}" destId="{05047E1F-66C4-45B8-A8CA-9016EB1BF9D8}" srcOrd="0" destOrd="0" parTransId="{76D90DC0-31F2-444A-A6ED-F20205847A92}" sibTransId="{BE854F4D-443B-4A77-A164-842BC9D2ED60}"/>
    <dgm:cxn modelId="{69BFB87F-853A-455D-AD48-741989F853BA}" srcId="{CC1CB014-4D3A-4C62-A9B5-25CB8F953F58}" destId="{120ABBCA-D115-4A6E-8CA7-A0724B8996C6}" srcOrd="1" destOrd="0" parTransId="{7ADB6A14-CC21-4574-BF0D-C887AEC2BD17}" sibTransId="{94DFCD9F-0BA0-4350-9482-45282BA2FB2C}"/>
    <dgm:cxn modelId="{2653E09A-7000-49FF-A419-A9ACF897A47E}" type="presOf" srcId="{CC1CB014-4D3A-4C62-A9B5-25CB8F953F58}" destId="{6ED86B04-8FC7-45AA-B827-B8EF3BE368F5}" srcOrd="0" destOrd="0" presId="urn:microsoft.com/office/officeart/2008/layout/LinedList"/>
    <dgm:cxn modelId="{365E60A9-3A05-4325-A1E9-BF53DC9AF0A6}" type="presOf" srcId="{05047E1F-66C4-45B8-A8CA-9016EB1BF9D8}" destId="{7742524E-FD4E-4508-88B1-2F865B4F4591}" srcOrd="0" destOrd="0" presId="urn:microsoft.com/office/officeart/2008/layout/LinedList"/>
    <dgm:cxn modelId="{0F22EBE3-DAB3-4030-A215-DB50335F90BA}" type="presOf" srcId="{120ABBCA-D115-4A6E-8CA7-A0724B8996C6}" destId="{2D7FEE19-D2B9-4422-A3A0-C16FB79EC87A}" srcOrd="0" destOrd="0" presId="urn:microsoft.com/office/officeart/2008/layout/LinedList"/>
    <dgm:cxn modelId="{6C4B08C9-0B11-4B81-B1C9-EAF3800412E8}" type="presParOf" srcId="{6ED86B04-8FC7-45AA-B827-B8EF3BE368F5}" destId="{8E45CD58-346B-4BFD-AE2E-F725D8447264}" srcOrd="0" destOrd="0" presId="urn:microsoft.com/office/officeart/2008/layout/LinedList"/>
    <dgm:cxn modelId="{D92486E1-783F-491C-BC9D-24BA7B273E12}" type="presParOf" srcId="{6ED86B04-8FC7-45AA-B827-B8EF3BE368F5}" destId="{43AF0B48-B55D-4B3F-9CF2-D18E0315435A}" srcOrd="1" destOrd="0" presId="urn:microsoft.com/office/officeart/2008/layout/LinedList"/>
    <dgm:cxn modelId="{1EBBE9D5-2C14-4545-B0E0-7E96EFC3C8B1}" type="presParOf" srcId="{43AF0B48-B55D-4B3F-9CF2-D18E0315435A}" destId="{7742524E-FD4E-4508-88B1-2F865B4F4591}" srcOrd="0" destOrd="0" presId="urn:microsoft.com/office/officeart/2008/layout/LinedList"/>
    <dgm:cxn modelId="{98463362-49D7-44AF-A75C-CDCC5CC7C0D9}" type="presParOf" srcId="{43AF0B48-B55D-4B3F-9CF2-D18E0315435A}" destId="{2E87FF6D-344F-45B2-9B90-C1A16AAD4B2A}" srcOrd="1" destOrd="0" presId="urn:microsoft.com/office/officeart/2008/layout/LinedList"/>
    <dgm:cxn modelId="{A2746BF7-3485-4F6F-88B6-76381C28B5D6}" type="presParOf" srcId="{6ED86B04-8FC7-45AA-B827-B8EF3BE368F5}" destId="{81E6C7A2-8836-455B-9378-31C24A15E360}" srcOrd="2" destOrd="0" presId="urn:microsoft.com/office/officeart/2008/layout/LinedList"/>
    <dgm:cxn modelId="{30FD52A4-8551-4183-82A9-ED78296826A4}" type="presParOf" srcId="{6ED86B04-8FC7-45AA-B827-B8EF3BE368F5}" destId="{A3D4C800-97F2-4B86-BE13-883062ED7EDC}" srcOrd="3" destOrd="0" presId="urn:microsoft.com/office/officeart/2008/layout/LinedList"/>
    <dgm:cxn modelId="{187ADD3F-0290-4DCC-8A07-30223C3A9E64}" type="presParOf" srcId="{A3D4C800-97F2-4B86-BE13-883062ED7EDC}" destId="{2D7FEE19-D2B9-4422-A3A0-C16FB79EC87A}" srcOrd="0" destOrd="0" presId="urn:microsoft.com/office/officeart/2008/layout/LinedList"/>
    <dgm:cxn modelId="{1D31064C-1BF3-4B0D-B236-79B180FB3564}" type="presParOf" srcId="{A3D4C800-97F2-4B86-BE13-883062ED7EDC}" destId="{D20AC98A-9BF2-4CCE-A75E-BB8FAA483C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69804-5329-4524-A1BB-78F6F4AC652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65A9207-3411-4627-ACF7-AE042DBDD780}">
      <dgm:prSet custT="1"/>
      <dgm:spPr/>
      <dgm:t>
        <a:bodyPr/>
        <a:lstStyle/>
        <a:p>
          <a:r>
            <a:rPr lang="en-US" sz="2000" b="1" dirty="0"/>
            <a:t>Aim 1</a:t>
          </a:r>
          <a:r>
            <a:rPr lang="en-US" sz="2000" dirty="0"/>
            <a:t>. To measure and characterize the associations between change in Social Isolation and Loneliness and health related quality of life and health outcomes (diabetes, hypertension, chronic disease multimorbidity, and depression), while adjusting for demographics, health behaviors, social support, resilience, and other confounders. We will also explore the role of geography and race/ethnicity in this relationship. We will examine two time points two years apart.</a:t>
          </a:r>
        </a:p>
      </dgm:t>
    </dgm:pt>
    <dgm:pt modelId="{7D32A5B4-5167-49BF-8FBF-426385710C9E}" type="parTrans" cxnId="{0D807A8A-3D8C-413E-B2C7-CCB0F7E8ED45}">
      <dgm:prSet/>
      <dgm:spPr/>
      <dgm:t>
        <a:bodyPr/>
        <a:lstStyle/>
        <a:p>
          <a:endParaRPr lang="en-US"/>
        </a:p>
      </dgm:t>
    </dgm:pt>
    <dgm:pt modelId="{9C1DE171-EC13-4AD0-AA34-107808444291}" type="sibTrans" cxnId="{0D807A8A-3D8C-413E-B2C7-CCB0F7E8ED45}">
      <dgm:prSet/>
      <dgm:spPr/>
      <dgm:t>
        <a:bodyPr/>
        <a:lstStyle/>
        <a:p>
          <a:endParaRPr lang="en-US"/>
        </a:p>
      </dgm:t>
    </dgm:pt>
    <dgm:pt modelId="{FEC6528E-9632-4C82-A851-15D4088A3334}">
      <dgm:prSet custT="1"/>
      <dgm:spPr/>
      <dgm:t>
        <a:bodyPr/>
        <a:lstStyle/>
        <a:p>
          <a:r>
            <a:rPr lang="en-US" sz="2000" b="1" dirty="0"/>
            <a:t>Aim 2</a:t>
          </a:r>
          <a:r>
            <a:rPr lang="en-US" sz="2000" dirty="0"/>
            <a:t>. To explore the role of upstream social structural conditions (i.e., the social and neighborhood environments) in the Social Isolation and Loneliness – health outcomes/health related quality of life  relationship. </a:t>
          </a:r>
        </a:p>
      </dgm:t>
    </dgm:pt>
    <dgm:pt modelId="{F8815A60-F791-4AFD-A7AB-96F43350A5A8}" type="parTrans" cxnId="{773D34B9-F1E8-457D-B75A-92D578B9ACEB}">
      <dgm:prSet/>
      <dgm:spPr/>
      <dgm:t>
        <a:bodyPr/>
        <a:lstStyle/>
        <a:p>
          <a:endParaRPr lang="en-US"/>
        </a:p>
      </dgm:t>
    </dgm:pt>
    <dgm:pt modelId="{34591706-527C-4EBA-A111-D8477062ADCB}" type="sibTrans" cxnId="{773D34B9-F1E8-457D-B75A-92D578B9ACEB}">
      <dgm:prSet/>
      <dgm:spPr/>
      <dgm:t>
        <a:bodyPr/>
        <a:lstStyle/>
        <a:p>
          <a:endParaRPr lang="en-US"/>
        </a:p>
      </dgm:t>
    </dgm:pt>
    <dgm:pt modelId="{7420AF1D-DC5A-4F62-8E9E-F559E547EA1B}">
      <dgm:prSet custT="1"/>
      <dgm:spPr/>
      <dgm:t>
        <a:bodyPr/>
        <a:lstStyle/>
        <a:p>
          <a:r>
            <a:rPr lang="en-US" sz="2000" b="1" dirty="0"/>
            <a:t>Aim 3</a:t>
          </a:r>
          <a:r>
            <a:rPr lang="en-US" sz="2000" dirty="0"/>
            <a:t>: To explore the role of epigenetic age acceleration in the relationship between neighborhood and social environments (Wave 1), Social Isolation and Loneliness  (Wave 1), and health outcomes/health related quality of life (Wave 2). </a:t>
          </a:r>
        </a:p>
      </dgm:t>
    </dgm:pt>
    <dgm:pt modelId="{78DAFBFC-C484-4DE5-BC3B-EBDEFFCFCA9F}" type="parTrans" cxnId="{749EF998-9C64-4C7A-8668-9BB27521A1CA}">
      <dgm:prSet/>
      <dgm:spPr/>
      <dgm:t>
        <a:bodyPr/>
        <a:lstStyle/>
        <a:p>
          <a:endParaRPr lang="en-US"/>
        </a:p>
      </dgm:t>
    </dgm:pt>
    <dgm:pt modelId="{5F5894C5-4FD7-40B7-96F5-87805E9C03AE}" type="sibTrans" cxnId="{749EF998-9C64-4C7A-8668-9BB27521A1CA}">
      <dgm:prSet/>
      <dgm:spPr/>
      <dgm:t>
        <a:bodyPr/>
        <a:lstStyle/>
        <a:p>
          <a:endParaRPr lang="en-US"/>
        </a:p>
      </dgm:t>
    </dgm:pt>
    <dgm:pt modelId="{E71CEB38-A255-45D2-9704-2F80B3DA1809}" type="pres">
      <dgm:prSet presAssocID="{5F969804-5329-4524-A1BB-78F6F4AC6529}" presName="vert0" presStyleCnt="0">
        <dgm:presLayoutVars>
          <dgm:dir/>
          <dgm:animOne val="branch"/>
          <dgm:animLvl val="lvl"/>
        </dgm:presLayoutVars>
      </dgm:prSet>
      <dgm:spPr/>
    </dgm:pt>
    <dgm:pt modelId="{2350F519-45D6-41BB-B5D2-75031EEE321F}" type="pres">
      <dgm:prSet presAssocID="{E65A9207-3411-4627-ACF7-AE042DBDD780}" presName="thickLine" presStyleLbl="alignNode1" presStyleIdx="0" presStyleCnt="3"/>
      <dgm:spPr/>
    </dgm:pt>
    <dgm:pt modelId="{F4BA9E98-2FCC-45CC-89D1-E90BBA8BD5EA}" type="pres">
      <dgm:prSet presAssocID="{E65A9207-3411-4627-ACF7-AE042DBDD780}" presName="horz1" presStyleCnt="0"/>
      <dgm:spPr/>
    </dgm:pt>
    <dgm:pt modelId="{48C95F93-3494-4E14-99FB-FA130C3086C2}" type="pres">
      <dgm:prSet presAssocID="{E65A9207-3411-4627-ACF7-AE042DBDD780}" presName="tx1" presStyleLbl="revTx" presStyleIdx="0" presStyleCnt="3" custScaleY="133286"/>
      <dgm:spPr/>
    </dgm:pt>
    <dgm:pt modelId="{9A73CA3D-3C58-4963-BE17-2256C6ABD9CC}" type="pres">
      <dgm:prSet presAssocID="{E65A9207-3411-4627-ACF7-AE042DBDD780}" presName="vert1" presStyleCnt="0"/>
      <dgm:spPr/>
    </dgm:pt>
    <dgm:pt modelId="{1F2F8253-E19C-4C22-B840-C416C735262A}" type="pres">
      <dgm:prSet presAssocID="{FEC6528E-9632-4C82-A851-15D4088A3334}" presName="thickLine" presStyleLbl="alignNode1" presStyleIdx="1" presStyleCnt="3"/>
      <dgm:spPr/>
    </dgm:pt>
    <dgm:pt modelId="{170C01BA-4E61-4693-B1DA-F7CE537983C4}" type="pres">
      <dgm:prSet presAssocID="{FEC6528E-9632-4C82-A851-15D4088A3334}" presName="horz1" presStyleCnt="0"/>
      <dgm:spPr/>
    </dgm:pt>
    <dgm:pt modelId="{9ADA68F8-A90A-4171-AB07-E3B6188645D6}" type="pres">
      <dgm:prSet presAssocID="{FEC6528E-9632-4C82-A851-15D4088A3334}" presName="tx1" presStyleLbl="revTx" presStyleIdx="1" presStyleCnt="3"/>
      <dgm:spPr/>
    </dgm:pt>
    <dgm:pt modelId="{9FF2BE0F-D91E-4CBA-A568-B06029B91F57}" type="pres">
      <dgm:prSet presAssocID="{FEC6528E-9632-4C82-A851-15D4088A3334}" presName="vert1" presStyleCnt="0"/>
      <dgm:spPr/>
    </dgm:pt>
    <dgm:pt modelId="{B4888728-7F80-4618-B6AD-8D46A0740631}" type="pres">
      <dgm:prSet presAssocID="{7420AF1D-DC5A-4F62-8E9E-F559E547EA1B}" presName="thickLine" presStyleLbl="alignNode1" presStyleIdx="2" presStyleCnt="3"/>
      <dgm:spPr/>
    </dgm:pt>
    <dgm:pt modelId="{34F69D3E-16D6-4D5C-8591-338ADA81A843}" type="pres">
      <dgm:prSet presAssocID="{7420AF1D-DC5A-4F62-8E9E-F559E547EA1B}" presName="horz1" presStyleCnt="0"/>
      <dgm:spPr/>
    </dgm:pt>
    <dgm:pt modelId="{BBCBED5E-1A69-4F2E-B911-BB31E49A2CD1}" type="pres">
      <dgm:prSet presAssocID="{7420AF1D-DC5A-4F62-8E9E-F559E547EA1B}" presName="tx1" presStyleLbl="revTx" presStyleIdx="2" presStyleCnt="3"/>
      <dgm:spPr/>
    </dgm:pt>
    <dgm:pt modelId="{C2423B21-3BF4-4D6E-B8C5-5F46DFE7D754}" type="pres">
      <dgm:prSet presAssocID="{7420AF1D-DC5A-4F62-8E9E-F559E547EA1B}" presName="vert1" presStyleCnt="0"/>
      <dgm:spPr/>
    </dgm:pt>
  </dgm:ptLst>
  <dgm:cxnLst>
    <dgm:cxn modelId="{72F0CC44-BB8C-4F70-9633-B1A9A56E14F5}" type="presOf" srcId="{5F969804-5329-4524-A1BB-78F6F4AC6529}" destId="{E71CEB38-A255-45D2-9704-2F80B3DA1809}" srcOrd="0" destOrd="0" presId="urn:microsoft.com/office/officeart/2008/layout/LinedList"/>
    <dgm:cxn modelId="{16280B52-807E-403B-8140-56A53D447254}" type="presOf" srcId="{E65A9207-3411-4627-ACF7-AE042DBDD780}" destId="{48C95F93-3494-4E14-99FB-FA130C3086C2}" srcOrd="0" destOrd="0" presId="urn:microsoft.com/office/officeart/2008/layout/LinedList"/>
    <dgm:cxn modelId="{AE86D872-2947-4116-B19E-5816835C57E6}" type="presOf" srcId="{7420AF1D-DC5A-4F62-8E9E-F559E547EA1B}" destId="{BBCBED5E-1A69-4F2E-B911-BB31E49A2CD1}" srcOrd="0" destOrd="0" presId="urn:microsoft.com/office/officeart/2008/layout/LinedList"/>
    <dgm:cxn modelId="{0D807A8A-3D8C-413E-B2C7-CCB0F7E8ED45}" srcId="{5F969804-5329-4524-A1BB-78F6F4AC6529}" destId="{E65A9207-3411-4627-ACF7-AE042DBDD780}" srcOrd="0" destOrd="0" parTransId="{7D32A5B4-5167-49BF-8FBF-426385710C9E}" sibTransId="{9C1DE171-EC13-4AD0-AA34-107808444291}"/>
    <dgm:cxn modelId="{749EF998-9C64-4C7A-8668-9BB27521A1CA}" srcId="{5F969804-5329-4524-A1BB-78F6F4AC6529}" destId="{7420AF1D-DC5A-4F62-8E9E-F559E547EA1B}" srcOrd="2" destOrd="0" parTransId="{78DAFBFC-C484-4DE5-BC3B-EBDEFFCFCA9F}" sibTransId="{5F5894C5-4FD7-40B7-96F5-87805E9C03AE}"/>
    <dgm:cxn modelId="{D2C4BDB5-6586-4AAA-95FB-D9440D0D6D54}" type="presOf" srcId="{FEC6528E-9632-4C82-A851-15D4088A3334}" destId="{9ADA68F8-A90A-4171-AB07-E3B6188645D6}" srcOrd="0" destOrd="0" presId="urn:microsoft.com/office/officeart/2008/layout/LinedList"/>
    <dgm:cxn modelId="{773D34B9-F1E8-457D-B75A-92D578B9ACEB}" srcId="{5F969804-5329-4524-A1BB-78F6F4AC6529}" destId="{FEC6528E-9632-4C82-A851-15D4088A3334}" srcOrd="1" destOrd="0" parTransId="{F8815A60-F791-4AFD-A7AB-96F43350A5A8}" sibTransId="{34591706-527C-4EBA-A111-D8477062ADCB}"/>
    <dgm:cxn modelId="{307DE491-34D2-4CE3-AD91-8C27EAD635AF}" type="presParOf" srcId="{E71CEB38-A255-45D2-9704-2F80B3DA1809}" destId="{2350F519-45D6-41BB-B5D2-75031EEE321F}" srcOrd="0" destOrd="0" presId="urn:microsoft.com/office/officeart/2008/layout/LinedList"/>
    <dgm:cxn modelId="{65C80F79-F84F-4AD4-8D67-4A3AC76A2094}" type="presParOf" srcId="{E71CEB38-A255-45D2-9704-2F80B3DA1809}" destId="{F4BA9E98-2FCC-45CC-89D1-E90BBA8BD5EA}" srcOrd="1" destOrd="0" presId="urn:microsoft.com/office/officeart/2008/layout/LinedList"/>
    <dgm:cxn modelId="{E2E8F14F-5811-4572-92C0-92555BBC2C21}" type="presParOf" srcId="{F4BA9E98-2FCC-45CC-89D1-E90BBA8BD5EA}" destId="{48C95F93-3494-4E14-99FB-FA130C3086C2}" srcOrd="0" destOrd="0" presId="urn:microsoft.com/office/officeart/2008/layout/LinedList"/>
    <dgm:cxn modelId="{4BB75AA0-015E-4183-BD5A-24D1B77DDEA4}" type="presParOf" srcId="{F4BA9E98-2FCC-45CC-89D1-E90BBA8BD5EA}" destId="{9A73CA3D-3C58-4963-BE17-2256C6ABD9CC}" srcOrd="1" destOrd="0" presId="urn:microsoft.com/office/officeart/2008/layout/LinedList"/>
    <dgm:cxn modelId="{FA575C06-2749-4B7D-B94F-89AA6F319504}" type="presParOf" srcId="{E71CEB38-A255-45D2-9704-2F80B3DA1809}" destId="{1F2F8253-E19C-4C22-B840-C416C735262A}" srcOrd="2" destOrd="0" presId="urn:microsoft.com/office/officeart/2008/layout/LinedList"/>
    <dgm:cxn modelId="{C0768E28-620B-42C8-98AD-3A6B0586D77E}" type="presParOf" srcId="{E71CEB38-A255-45D2-9704-2F80B3DA1809}" destId="{170C01BA-4E61-4693-B1DA-F7CE537983C4}" srcOrd="3" destOrd="0" presId="urn:microsoft.com/office/officeart/2008/layout/LinedList"/>
    <dgm:cxn modelId="{2F865F2E-7E42-4D50-A0DF-33A9413BCC1C}" type="presParOf" srcId="{170C01BA-4E61-4693-B1DA-F7CE537983C4}" destId="{9ADA68F8-A90A-4171-AB07-E3B6188645D6}" srcOrd="0" destOrd="0" presId="urn:microsoft.com/office/officeart/2008/layout/LinedList"/>
    <dgm:cxn modelId="{BE522AF7-B648-4B22-9A44-ADEAD111F6CD}" type="presParOf" srcId="{170C01BA-4E61-4693-B1DA-F7CE537983C4}" destId="{9FF2BE0F-D91E-4CBA-A568-B06029B91F57}" srcOrd="1" destOrd="0" presId="urn:microsoft.com/office/officeart/2008/layout/LinedList"/>
    <dgm:cxn modelId="{E650E45F-A76B-482F-9B76-496446662F3C}" type="presParOf" srcId="{E71CEB38-A255-45D2-9704-2F80B3DA1809}" destId="{B4888728-7F80-4618-B6AD-8D46A0740631}" srcOrd="4" destOrd="0" presId="urn:microsoft.com/office/officeart/2008/layout/LinedList"/>
    <dgm:cxn modelId="{5BA16D91-4D4C-4132-B3DF-79826526FD93}" type="presParOf" srcId="{E71CEB38-A255-45D2-9704-2F80B3DA1809}" destId="{34F69D3E-16D6-4D5C-8591-338ADA81A843}" srcOrd="5" destOrd="0" presId="urn:microsoft.com/office/officeart/2008/layout/LinedList"/>
    <dgm:cxn modelId="{0E361A53-88AA-43A8-99B0-329076218662}" type="presParOf" srcId="{34F69D3E-16D6-4D5C-8591-338ADA81A843}" destId="{BBCBED5E-1A69-4F2E-B911-BB31E49A2CD1}" srcOrd="0" destOrd="0" presId="urn:microsoft.com/office/officeart/2008/layout/LinedList"/>
    <dgm:cxn modelId="{CE98F5A0-745F-4DC8-8BEF-61A4BB00A7A4}" type="presParOf" srcId="{34F69D3E-16D6-4D5C-8591-338ADA81A843}" destId="{C2423B21-3BF4-4D6E-B8C5-5F46DFE7D7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5CD58-346B-4BFD-AE2E-F725D8447264}">
      <dsp:nvSpPr>
        <dsp:cNvPr id="0" name=""/>
        <dsp:cNvSpPr/>
      </dsp:nvSpPr>
      <dsp:spPr>
        <a:xfrm>
          <a:off x="0" y="0"/>
          <a:ext cx="5257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2524E-FD4E-4508-88B1-2F865B4F4591}">
      <dsp:nvSpPr>
        <dsp:cNvPr id="0" name=""/>
        <dsp:cNvSpPr/>
      </dsp:nvSpPr>
      <dsp:spPr>
        <a:xfrm>
          <a:off x="0" y="0"/>
          <a:ext cx="525780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We propose to examine the role that Social Isolation and Loneliness plays in rural health disparities in a unique cohort of men and women from Nebraska. </a:t>
          </a:r>
        </a:p>
      </dsp:txBody>
      <dsp:txXfrm>
        <a:off x="0" y="0"/>
        <a:ext cx="5257800" cy="2752343"/>
      </dsp:txXfrm>
    </dsp:sp>
    <dsp:sp modelId="{81E6C7A2-8836-455B-9378-31C24A15E360}">
      <dsp:nvSpPr>
        <dsp:cNvPr id="0" name=""/>
        <dsp:cNvSpPr/>
      </dsp:nvSpPr>
      <dsp:spPr>
        <a:xfrm>
          <a:off x="0" y="2752343"/>
          <a:ext cx="5257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7FEE19-D2B9-4422-A3A0-C16FB79EC87A}">
      <dsp:nvSpPr>
        <dsp:cNvPr id="0" name=""/>
        <dsp:cNvSpPr/>
      </dsp:nvSpPr>
      <dsp:spPr>
        <a:xfrm>
          <a:off x="0" y="2752343"/>
          <a:ext cx="525780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Our project's overall goal is to examine the predictors and subsequent aging-related health outcomes of Social Isolation and Loneliness at both the individual and area levels and to examine how these relationships differ by urbanicity, biological age acceleration, and social structure. </a:t>
          </a:r>
        </a:p>
      </dsp:txBody>
      <dsp:txXfrm>
        <a:off x="0" y="2752343"/>
        <a:ext cx="5257800" cy="2752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0F519-45D6-41BB-B5D2-75031EEE321F}">
      <dsp:nvSpPr>
        <dsp:cNvPr id="0" name=""/>
        <dsp:cNvSpPr/>
      </dsp:nvSpPr>
      <dsp:spPr>
        <a:xfrm>
          <a:off x="0" y="2283"/>
          <a:ext cx="9144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95F93-3494-4E14-99FB-FA130C3086C2}">
      <dsp:nvSpPr>
        <dsp:cNvPr id="0" name=""/>
        <dsp:cNvSpPr/>
      </dsp:nvSpPr>
      <dsp:spPr>
        <a:xfrm>
          <a:off x="0" y="2283"/>
          <a:ext cx="9135070" cy="230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Aim 1</a:t>
          </a:r>
          <a:r>
            <a:rPr lang="en-US" sz="2000" kern="1200" dirty="0"/>
            <a:t>. To measure and characterize the associations between change in Social Isolation and Loneliness and health related quality of life and health outcomes (diabetes, hypertension, chronic disease multimorbidity, and depression), while adjusting for demographics, health behaviors, social support, resilience, and other confounders. We will also explore the role of geography and race/ethnicity in this relationship. We will examine two time points two years apart.</a:t>
          </a:r>
        </a:p>
      </dsp:txBody>
      <dsp:txXfrm>
        <a:off x="0" y="2283"/>
        <a:ext cx="9135070" cy="2301340"/>
      </dsp:txXfrm>
    </dsp:sp>
    <dsp:sp modelId="{1F2F8253-E19C-4C22-B840-C416C735262A}">
      <dsp:nvSpPr>
        <dsp:cNvPr id="0" name=""/>
        <dsp:cNvSpPr/>
      </dsp:nvSpPr>
      <dsp:spPr>
        <a:xfrm>
          <a:off x="0" y="2303623"/>
          <a:ext cx="9144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A68F8-A90A-4171-AB07-E3B6188645D6}">
      <dsp:nvSpPr>
        <dsp:cNvPr id="0" name=""/>
        <dsp:cNvSpPr/>
      </dsp:nvSpPr>
      <dsp:spPr>
        <a:xfrm>
          <a:off x="0" y="2303623"/>
          <a:ext cx="9144000" cy="172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Aim 2</a:t>
          </a:r>
          <a:r>
            <a:rPr lang="en-US" sz="2000" kern="1200" dirty="0"/>
            <a:t>. To explore the role of upstream social structural conditions (i.e., the social and neighborhood environments) in the Social Isolation and Loneliness – health outcomes/health related quality of life  relationship. </a:t>
          </a:r>
        </a:p>
      </dsp:txBody>
      <dsp:txXfrm>
        <a:off x="0" y="2303623"/>
        <a:ext cx="9144000" cy="1726618"/>
      </dsp:txXfrm>
    </dsp:sp>
    <dsp:sp modelId="{B4888728-7F80-4618-B6AD-8D46A0740631}">
      <dsp:nvSpPr>
        <dsp:cNvPr id="0" name=""/>
        <dsp:cNvSpPr/>
      </dsp:nvSpPr>
      <dsp:spPr>
        <a:xfrm>
          <a:off x="0" y="4030242"/>
          <a:ext cx="91440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BED5E-1A69-4F2E-B911-BB31E49A2CD1}">
      <dsp:nvSpPr>
        <dsp:cNvPr id="0" name=""/>
        <dsp:cNvSpPr/>
      </dsp:nvSpPr>
      <dsp:spPr>
        <a:xfrm>
          <a:off x="0" y="4030242"/>
          <a:ext cx="9144000" cy="172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Aim 3</a:t>
          </a:r>
          <a:r>
            <a:rPr lang="en-US" sz="2000" kern="1200" dirty="0"/>
            <a:t>: To explore the role of epigenetic age acceleration in the relationship between neighborhood and social environments (Wave 1), Social Isolation and Loneliness  (Wave 1), and health outcomes/health related quality of life (Wave 2). </a:t>
          </a:r>
        </a:p>
      </dsp:txBody>
      <dsp:txXfrm>
        <a:off x="0" y="4030242"/>
        <a:ext cx="9144000" cy="17266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68A479E-2AAE-4A11-B440-3D98A1CA0BAA}" type="datetimeFigureOut">
              <a:rPr lang="en-US" smtClean="0"/>
              <a:t>5/24/2022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144DBD-63AB-4F53-AF3D-6DF2FB636894}" type="slidenum">
              <a:rPr lang="en-US" smtClean="0"/>
              <a:t>‹#›</a:t>
            </a:fld>
            <a:endParaRPr lang="en-US"/>
          </a:p>
        </p:txBody>
      </p:sp>
    </p:spTree>
    <p:extLst>
      <p:ext uri="{BB962C8B-B14F-4D97-AF65-F5344CB8AC3E}">
        <p14:creationId xmlns:p14="http://schemas.microsoft.com/office/powerpoint/2010/main" val="27860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EDEF86-6219-4CCC-B2AC-008E78D03FFC}" type="datetimeFigureOut">
              <a:rPr lang="en-US" smtClean="0"/>
              <a:t>5/24/2022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CB388-72C7-499A-9DCF-23A3C8AD8627}" type="slidenum">
              <a:rPr lang="en-US" smtClean="0"/>
              <a:t>‹#›</a:t>
            </a:fld>
            <a:endParaRPr lang="en-US"/>
          </a:p>
        </p:txBody>
      </p:sp>
    </p:spTree>
    <p:extLst>
      <p:ext uri="{BB962C8B-B14F-4D97-AF65-F5344CB8AC3E}">
        <p14:creationId xmlns:p14="http://schemas.microsoft.com/office/powerpoint/2010/main" val="9138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1</a:t>
            </a:fld>
            <a:endParaRPr lang="en-US"/>
          </a:p>
        </p:txBody>
      </p:sp>
    </p:spTree>
    <p:extLst>
      <p:ext uri="{BB962C8B-B14F-4D97-AF65-F5344CB8AC3E}">
        <p14:creationId xmlns:p14="http://schemas.microsoft.com/office/powerpoint/2010/main" val="201683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B388-72C7-499A-9DCF-23A3C8AD86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79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19</a:t>
            </a:fld>
            <a:endParaRPr lang="en-US"/>
          </a:p>
        </p:txBody>
      </p:sp>
    </p:spTree>
    <p:extLst>
      <p:ext uri="{BB962C8B-B14F-4D97-AF65-F5344CB8AC3E}">
        <p14:creationId xmlns:p14="http://schemas.microsoft.com/office/powerpoint/2010/main" val="127815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388-72C7-499A-9DCF-23A3C8AD8627}" type="slidenum">
              <a:rPr lang="en-US" smtClean="0"/>
              <a:t>21</a:t>
            </a:fld>
            <a:endParaRPr lang="en-US"/>
          </a:p>
        </p:txBody>
      </p:sp>
    </p:spTree>
    <p:extLst>
      <p:ext uri="{BB962C8B-B14F-4D97-AF65-F5344CB8AC3E}">
        <p14:creationId xmlns:p14="http://schemas.microsoft.com/office/powerpoint/2010/main" val="390193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388-72C7-499A-9DCF-23A3C8AD8627}" type="slidenum">
              <a:rPr lang="en-US" smtClean="0"/>
              <a:t>22</a:t>
            </a:fld>
            <a:endParaRPr lang="en-US"/>
          </a:p>
        </p:txBody>
      </p:sp>
    </p:spTree>
    <p:extLst>
      <p:ext uri="{BB962C8B-B14F-4D97-AF65-F5344CB8AC3E}">
        <p14:creationId xmlns:p14="http://schemas.microsoft.com/office/powerpoint/2010/main" val="110619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a:t>
            </a:r>
            <a:r>
              <a:rPr lang="en-US" baseline="0" dirty="0"/>
              <a:t> here: </a:t>
            </a:r>
            <a:r>
              <a:rPr lang="en-US" dirty="0"/>
              <a:t>Ask for input </a:t>
            </a:r>
          </a:p>
        </p:txBody>
      </p:sp>
      <p:sp>
        <p:nvSpPr>
          <p:cNvPr id="4" name="Slide Number Placeholder 3"/>
          <p:cNvSpPr>
            <a:spLocks noGrp="1"/>
          </p:cNvSpPr>
          <p:nvPr>
            <p:ph type="sldNum" sz="quarter" idx="10"/>
          </p:nvPr>
        </p:nvSpPr>
        <p:spPr/>
        <p:txBody>
          <a:bodyPr/>
          <a:lstStyle/>
          <a:p>
            <a:fld id="{043CB388-72C7-499A-9DCF-23A3C8AD8627}" type="slidenum">
              <a:rPr lang="en-US" smtClean="0"/>
              <a:t>23</a:t>
            </a:fld>
            <a:endParaRPr lang="en-US"/>
          </a:p>
        </p:txBody>
      </p:sp>
    </p:spTree>
    <p:extLst>
      <p:ext uri="{BB962C8B-B14F-4D97-AF65-F5344CB8AC3E}">
        <p14:creationId xmlns:p14="http://schemas.microsoft.com/office/powerpoint/2010/main" val="406457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24</a:t>
            </a:fld>
            <a:endParaRPr lang="en-US"/>
          </a:p>
        </p:txBody>
      </p:sp>
    </p:spTree>
    <p:extLst>
      <p:ext uri="{BB962C8B-B14F-4D97-AF65-F5344CB8AC3E}">
        <p14:creationId xmlns:p14="http://schemas.microsoft.com/office/powerpoint/2010/main" val="198806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2</a:t>
            </a:fld>
            <a:endParaRPr lang="en-US"/>
          </a:p>
        </p:txBody>
      </p:sp>
    </p:spTree>
    <p:extLst>
      <p:ext uri="{BB962C8B-B14F-4D97-AF65-F5344CB8AC3E}">
        <p14:creationId xmlns:p14="http://schemas.microsoft.com/office/powerpoint/2010/main" val="34664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3</a:t>
            </a:fld>
            <a:endParaRPr lang="en-US"/>
          </a:p>
        </p:txBody>
      </p:sp>
    </p:spTree>
    <p:extLst>
      <p:ext uri="{BB962C8B-B14F-4D97-AF65-F5344CB8AC3E}">
        <p14:creationId xmlns:p14="http://schemas.microsoft.com/office/powerpoint/2010/main" val="99476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4</a:t>
            </a:fld>
            <a:endParaRPr lang="en-US"/>
          </a:p>
        </p:txBody>
      </p:sp>
    </p:spTree>
    <p:extLst>
      <p:ext uri="{BB962C8B-B14F-4D97-AF65-F5344CB8AC3E}">
        <p14:creationId xmlns:p14="http://schemas.microsoft.com/office/powerpoint/2010/main" val="136771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5</a:t>
            </a:fld>
            <a:endParaRPr lang="en-US"/>
          </a:p>
        </p:txBody>
      </p:sp>
    </p:spTree>
    <p:extLst>
      <p:ext uri="{BB962C8B-B14F-4D97-AF65-F5344CB8AC3E}">
        <p14:creationId xmlns:p14="http://schemas.microsoft.com/office/powerpoint/2010/main" val="348217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6</a:t>
            </a:fld>
            <a:endParaRPr lang="en-US"/>
          </a:p>
        </p:txBody>
      </p:sp>
    </p:spTree>
    <p:extLst>
      <p:ext uri="{BB962C8B-B14F-4D97-AF65-F5344CB8AC3E}">
        <p14:creationId xmlns:p14="http://schemas.microsoft.com/office/powerpoint/2010/main" val="93384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7</a:t>
            </a:fld>
            <a:endParaRPr lang="en-US"/>
          </a:p>
        </p:txBody>
      </p:sp>
    </p:spTree>
    <p:extLst>
      <p:ext uri="{BB962C8B-B14F-4D97-AF65-F5344CB8AC3E}">
        <p14:creationId xmlns:p14="http://schemas.microsoft.com/office/powerpoint/2010/main" val="373484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B388-72C7-499A-9DCF-23A3C8AD86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1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B388-72C7-499A-9DCF-23A3C8AD86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081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71" y="16932"/>
            <a:ext cx="12158858" cy="6841068"/>
          </a:xfrm>
          <a:prstGeom prst="rect">
            <a:avLst/>
          </a:prstGeom>
        </p:spPr>
      </p:pic>
    </p:spTree>
    <p:extLst>
      <p:ext uri="{BB962C8B-B14F-4D97-AF65-F5344CB8AC3E}">
        <p14:creationId xmlns:p14="http://schemas.microsoft.com/office/powerpoint/2010/main" val="36590136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a:prstGeom prst="rect">
            <a:avLst/>
          </a:prstGeom>
          <a:effectLst/>
        </p:spPr>
        <p:txBody>
          <a:bodyPr anchor="b">
            <a:normAutofit/>
          </a:bodyPr>
          <a:lstStyle>
            <a:lvl1pPr>
              <a:defRPr sz="28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a:prstGeom prst="rect">
            <a:avLst/>
          </a:prstGeom>
          <a:effectLst/>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5/24/2022</a:t>
            </a:fld>
            <a:endParaRPr lang="en-US"/>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1921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a:prstGeom prst="rect">
            <a:avLst/>
          </a:prstGeom>
        </p:spPr>
        <p:txBody>
          <a:bodyPr anchor="ctr"/>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a:prstGeom prst="rect">
            <a:avLst/>
          </a:prstGeom>
        </p:spPr>
        <p:txBody>
          <a:bodyPr anchor="ct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18810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prstGeom prst="rect">
            <a:avLst/>
          </a:prstGeom>
        </p:spPr>
        <p:txBody>
          <a:bodyPr anchor="ctr"/>
          <a:lstStyle>
            <a:lvl1pPr>
              <a:defRPr sz="3200">
                <a:effectLst/>
              </a:defRPr>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a:prstGeom prst="rect">
            <a:avLst/>
          </a:prstGeom>
        </p:spPr>
        <p:txBody>
          <a:bodyPr anchor="t">
            <a:normAutofit/>
          </a:bodyPr>
          <a:lstStyle>
            <a:lvl1pPr marL="0" indent="0" algn="r">
              <a:buNone/>
              <a:defRPr sz="14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a:prstGeom prst="rect">
            <a:avLst/>
          </a:prstGeom>
        </p:spPr>
        <p:txBody>
          <a:bodyPr anchor="ctr">
            <a:normAutofit/>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535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a:prstGeom prst="rect">
            <a:avLst/>
          </a:prstGeom>
          <a:effectLst/>
        </p:spPr>
        <p:txBody>
          <a:bodyPr anchor="b"/>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a:prstGeom prst="rect">
            <a:avLst/>
          </a:prstGeom>
          <a:effectLst/>
        </p:spPr>
        <p:txBody>
          <a:bodyPr anchor="t"/>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5/24/2022</a:t>
            </a:fld>
            <a:endParaRPr lang="en-US"/>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339984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a:prstGeom prst="rect">
            <a:avLst/>
          </a:prstGeom>
        </p:spPr>
        <p:txBody>
          <a:bodyPr/>
          <a:lstStyle>
            <a:lvl1pPr>
              <a:defRPr>
                <a:effectLst/>
              </a:defRPr>
            </a:lvl1p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4" name="Footer Placeholder 3"/>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356155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a:prstGeom prst="rect">
            <a:avLst/>
          </a:prstGeom>
          <a:effectLst/>
        </p:spPr>
        <p:txBody>
          <a:bodyPr/>
          <a:lstStyle>
            <a:lvl1pPr>
              <a:defRPr>
                <a:effectLst/>
              </a:defRPr>
            </a:lvl1p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5/24/2022</a:t>
            </a:fld>
            <a:endParaRPr lang="en-US"/>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70305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5" y="2096064"/>
            <a:ext cx="10353762" cy="3695136"/>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09271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a:prstGeom prst="rect">
            <a:avLst/>
          </a:prstGeom>
        </p:spPr>
        <p:txBody>
          <a:bodyPr vert="eaVert"/>
          <a:lstStyle>
            <a:lvl1pPr algn="l">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30809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9C3C-E640-4797-B858-39274934F3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B329DD-4763-4CDD-BE29-63C38C9FB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9E5032-363D-4187-87BC-C35C1B680718}"/>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5" name="Footer Placeholder 4">
            <a:extLst>
              <a:ext uri="{FF2B5EF4-FFF2-40B4-BE49-F238E27FC236}">
                <a16:creationId xmlns:a16="http://schemas.microsoft.com/office/drawing/2014/main" id="{279B7F9E-7DE2-4064-AF46-2F01CF458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96CD0-FB85-425B-9FB3-AB33A53F8942}"/>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3904072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C708-6FD4-4471-8E0F-1E43435896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D7F6B-6D35-440D-92B2-E6612B54B9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3C8E5-64DD-4AA0-A60C-BA417CF92DC3}"/>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5" name="Footer Placeholder 4">
            <a:extLst>
              <a:ext uri="{FF2B5EF4-FFF2-40B4-BE49-F238E27FC236}">
                <a16:creationId xmlns:a16="http://schemas.microsoft.com/office/drawing/2014/main" id="{BA7027AE-C529-46AD-9B6F-9AAE88482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3D554-E2AB-4856-80B0-B90D4F32421A}"/>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169547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913795" y="2096064"/>
            <a:ext cx="10353762" cy="3695136"/>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5/24/2022</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a:p>
        </p:txBody>
      </p:sp>
    </p:spTree>
    <p:extLst>
      <p:ext uri="{BB962C8B-B14F-4D97-AF65-F5344CB8AC3E}">
        <p14:creationId xmlns:p14="http://schemas.microsoft.com/office/powerpoint/2010/main" val="130413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D177-A538-4077-8E10-8FD585F40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713B2D-576D-45E3-85DD-C339F517B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0FFE21-D5AC-48E7-B5CC-A9B3BA3B3E40}"/>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5" name="Footer Placeholder 4">
            <a:extLst>
              <a:ext uri="{FF2B5EF4-FFF2-40B4-BE49-F238E27FC236}">
                <a16:creationId xmlns:a16="http://schemas.microsoft.com/office/drawing/2014/main" id="{22BC35A3-9471-43A4-8F5D-DBA875D5F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BAD01-B53C-40A0-934F-E7BE4EBC9A95}"/>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3683430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7B2F-AD9D-429C-9610-9BD15651B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7B3D6-7AF4-4061-9942-BF570AB8F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B5DEF2-5217-45FF-9EBF-CE5AE3297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924C10-E0BB-4C2E-8AA5-69D92B795BDA}"/>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6" name="Footer Placeholder 5">
            <a:extLst>
              <a:ext uri="{FF2B5EF4-FFF2-40B4-BE49-F238E27FC236}">
                <a16:creationId xmlns:a16="http://schemas.microsoft.com/office/drawing/2014/main" id="{EB5FF345-F24D-48ED-8A0E-4EF6691A0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05EDB-2B58-458F-869C-5ACFEFD45C48}"/>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15081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737E-876B-47BD-BA95-1D117DB8A5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43B66-A2BC-48B0-AD59-19C2330E8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2D77DF-FABE-418A-AD5E-D291037501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94AF66-35E5-4D3E-9C81-DF393BB98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0FFE1-168E-4E3A-90F2-AE21262B6A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251A1-9288-4EC3-B1D0-9FCF8C830BF0}"/>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8" name="Footer Placeholder 7">
            <a:extLst>
              <a:ext uri="{FF2B5EF4-FFF2-40B4-BE49-F238E27FC236}">
                <a16:creationId xmlns:a16="http://schemas.microsoft.com/office/drawing/2014/main" id="{08717CE2-B0FA-458E-B4CA-B3B2E76B5E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51851-8876-4395-9944-E3BC54841D98}"/>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193079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172A-72EE-46B1-B38F-BD8A49B8A6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1A0FED-6F93-44F6-9F27-BEC46BADA71A}"/>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4" name="Footer Placeholder 3">
            <a:extLst>
              <a:ext uri="{FF2B5EF4-FFF2-40B4-BE49-F238E27FC236}">
                <a16:creationId xmlns:a16="http://schemas.microsoft.com/office/drawing/2014/main" id="{50445851-80B3-4A46-9F63-792AD57A76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8BC14F-4E9C-4CC2-B712-7EB381FA8F1B}"/>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2678558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58B05-7044-41C3-B103-5C5814500D1F}"/>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3" name="Footer Placeholder 2">
            <a:extLst>
              <a:ext uri="{FF2B5EF4-FFF2-40B4-BE49-F238E27FC236}">
                <a16:creationId xmlns:a16="http://schemas.microsoft.com/office/drawing/2014/main" id="{9A81682D-3B1F-492E-A44E-5243DB2032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1F1E90-AE1A-4051-B725-23C100F63336}"/>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3037647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BFE7-1CF4-4367-9091-552A5679F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8FD6BD-72E5-400F-BB39-84DC77B41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FFF575-3167-431D-9928-BF530EF9D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31596-2916-48A2-911C-19F1774166E8}"/>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6" name="Footer Placeholder 5">
            <a:extLst>
              <a:ext uri="{FF2B5EF4-FFF2-40B4-BE49-F238E27FC236}">
                <a16:creationId xmlns:a16="http://schemas.microsoft.com/office/drawing/2014/main" id="{37F25AA8-17E4-4EC8-9470-5CE14FD9E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642A2-FD1D-48FE-80D4-4A7AD5A96DEE}"/>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302750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4A54-5115-4F19-867F-194FD557C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944D50-CF20-4712-A80D-740790BA42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64716C-E569-4864-9AC3-B67087E83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36926-0DE1-411F-A668-4D0AA299E1C6}"/>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6" name="Footer Placeholder 5">
            <a:extLst>
              <a:ext uri="{FF2B5EF4-FFF2-40B4-BE49-F238E27FC236}">
                <a16:creationId xmlns:a16="http://schemas.microsoft.com/office/drawing/2014/main" id="{3A4BE028-C04B-4488-9D1F-2636CAAB4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6B63F-6482-42B7-8590-47537474B08B}"/>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601426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3CEC-FEC3-40C5-80F8-6308E156A0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BE2EB-59F0-421B-B3A7-26208E84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B795D-4C95-49F3-90D8-D7151168102B}"/>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5" name="Footer Placeholder 4">
            <a:extLst>
              <a:ext uri="{FF2B5EF4-FFF2-40B4-BE49-F238E27FC236}">
                <a16:creationId xmlns:a16="http://schemas.microsoft.com/office/drawing/2014/main" id="{AC7CB0FD-D3E2-4A2E-A8D0-DAB336809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B89C8-73E6-4CD4-BD19-4046D0457D9E}"/>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1081146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A6061-70AC-4F2A-AEF0-0F98ADDD1C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C32B46-7B15-4E9A-BA7D-0C0F4A1D7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F6DF8-54BF-4B4C-84DC-5FFCBEB39A86}"/>
              </a:ext>
            </a:extLst>
          </p:cNvPr>
          <p:cNvSpPr>
            <a:spLocks noGrp="1"/>
          </p:cNvSpPr>
          <p:nvPr>
            <p:ph type="dt" sz="half" idx="10"/>
          </p:nvPr>
        </p:nvSpPr>
        <p:spPr/>
        <p:txBody>
          <a:bodyPr/>
          <a:lstStyle/>
          <a:p>
            <a:fld id="{BC4AACF4-CDCA-42A2-9E6A-7E7E1EA14F3A}" type="datetimeFigureOut">
              <a:rPr lang="en-US" smtClean="0"/>
              <a:t>5/24/2022</a:t>
            </a:fld>
            <a:endParaRPr lang="en-US"/>
          </a:p>
        </p:txBody>
      </p:sp>
      <p:sp>
        <p:nvSpPr>
          <p:cNvPr id="5" name="Footer Placeholder 4">
            <a:extLst>
              <a:ext uri="{FF2B5EF4-FFF2-40B4-BE49-F238E27FC236}">
                <a16:creationId xmlns:a16="http://schemas.microsoft.com/office/drawing/2014/main" id="{74EAE4A2-1D7E-4366-9844-0708248C9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8756C-90B1-470E-962C-493015FBF9B8}"/>
              </a:ext>
            </a:extLst>
          </p:cNvPr>
          <p:cNvSpPr>
            <a:spLocks noGrp="1"/>
          </p:cNvSpPr>
          <p:nvPr>
            <p:ph type="sldNum" sz="quarter" idx="12"/>
          </p:nvPr>
        </p:nvSpPr>
        <p:spPr/>
        <p:txBody>
          <a:bodyPr/>
          <a:lstStyle/>
          <a:p>
            <a:fld id="{B12EA10C-FD41-4067-9E53-E989C4E3C8AA}" type="slidenum">
              <a:rPr lang="en-US" smtClean="0"/>
              <a:t>‹#›</a:t>
            </a:fld>
            <a:endParaRPr lang="en-US"/>
          </a:p>
        </p:txBody>
      </p:sp>
    </p:spTree>
    <p:extLst>
      <p:ext uri="{BB962C8B-B14F-4D97-AF65-F5344CB8AC3E}">
        <p14:creationId xmlns:p14="http://schemas.microsoft.com/office/powerpoint/2010/main" val="139039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a:prstGeom prst="rect">
            <a:avLst/>
          </a:prstGeom>
        </p:spPr>
        <p:txBody>
          <a:bodyPr anchor="b">
            <a:normAutofit/>
          </a:bodyPr>
          <a:lstStyle>
            <a:lvl1pPr>
              <a:defRPr sz="3400">
                <a:effectLst/>
              </a:defRPr>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a:prstGeom prst="rect">
            <a:avLst/>
          </a:prstGeom>
        </p:spPr>
        <p:txBody>
          <a:bodyPr/>
          <a:lstStyle>
            <a:lvl1pPr marL="0" indent="0" algn="ctr">
              <a:buNone/>
              <a:defRPr sz="2400">
                <a:solidFill>
                  <a:schemeClr val="tx1">
                    <a:tint val="7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0722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7019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a:prstGeom prst="rect">
            <a:avLst/>
          </a:prstGeom>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8" name="Footer Placeholder 7"/>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85465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a:effectLst/>
        </p:spPr>
        <p:txBody>
          <a:bodyPr/>
          <a:lstStyle>
            <a:lvl1pPr>
              <a:defRPr>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5/24/2022</a:t>
            </a:fld>
            <a:endParaRPr lang="en-US"/>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49999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5/24/2022</a:t>
            </a:fld>
            <a:endParaRPr lang="en-US"/>
          </a:p>
        </p:txBody>
      </p:sp>
      <p:sp>
        <p:nvSpPr>
          <p:cNvPr id="3" name="Footer Placeholder 2"/>
          <p:cNvSpPr>
            <a:spLocks noGrp="1"/>
          </p:cNvSpPr>
          <p:nvPr>
            <p:ph type="ftr" sz="quarter" idx="11"/>
          </p:nvPr>
        </p:nvSpPr>
        <p:spPr>
          <a:xfrm>
            <a:off x="913794" y="5883275"/>
            <a:ext cx="667286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a:p>
        </p:txBody>
      </p:sp>
    </p:spTree>
    <p:extLst>
      <p:ext uri="{BB962C8B-B14F-4D97-AF65-F5344CB8AC3E}">
        <p14:creationId xmlns:p14="http://schemas.microsoft.com/office/powerpoint/2010/main" val="1609210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a:prstGeom prst="rect">
            <a:avLst/>
          </a:prstGeom>
        </p:spPr>
        <p:txBody>
          <a:bodyPr anchor="b">
            <a:normAutofit/>
          </a:bodyPr>
          <a:lstStyle>
            <a:lvl1pPr>
              <a:defRPr sz="2800">
                <a:effectLst/>
              </a:defRPr>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a:prstGeom prst="rect">
            <a:avLst/>
          </a:prstGeo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a:prstGeom prst="rect">
            <a:avLst/>
          </a:prstGeom>
        </p:spPr>
        <p:txBody>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5569481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a:prstGeom prst="rect">
            <a:avLst/>
          </a:prstGeom>
        </p:spPr>
        <p:txBody>
          <a:bodyPr anchor="b">
            <a:normAutofit/>
          </a:bodyPr>
          <a:lstStyle>
            <a:lvl1pPr>
              <a:defRPr sz="32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a:prstGeom prst="rect">
            <a:avLst/>
          </a:prstGeom>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5/24/2022</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428633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78"/>
            <a:ext cx="12191999" cy="6859714"/>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04800" y="5839404"/>
            <a:ext cx="1130300" cy="751895"/>
          </a:xfrm>
          <a:prstGeom prst="rect">
            <a:avLst/>
          </a:prstGeom>
        </p:spPr>
      </p:pic>
    </p:spTree>
    <p:extLst>
      <p:ext uri="{BB962C8B-B14F-4D97-AF65-F5344CB8AC3E}">
        <p14:creationId xmlns:p14="http://schemas.microsoft.com/office/powerpoint/2010/main" val="11227828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DD688-0E32-4AE6-BF2D-490C31216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36CB35-C219-4C70-85BB-6CA1C9DB8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C75F4-F990-47B6-A380-AE9AA649E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AACF4-CDCA-42A2-9E6A-7E7E1EA14F3A}" type="datetimeFigureOut">
              <a:rPr lang="en-US" smtClean="0"/>
              <a:t>5/24/2022</a:t>
            </a:fld>
            <a:endParaRPr lang="en-US"/>
          </a:p>
        </p:txBody>
      </p:sp>
      <p:sp>
        <p:nvSpPr>
          <p:cNvPr id="5" name="Footer Placeholder 4">
            <a:extLst>
              <a:ext uri="{FF2B5EF4-FFF2-40B4-BE49-F238E27FC236}">
                <a16:creationId xmlns:a16="http://schemas.microsoft.com/office/drawing/2014/main" id="{B7D08E32-DBA9-402A-A1B5-0D4E17392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46985E-B8DE-40D4-B15A-12A3DB3C5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EA10C-FD41-4067-9E53-E989C4E3C8AA}" type="slidenum">
              <a:rPr lang="en-US" smtClean="0"/>
              <a:t>‹#›</a:t>
            </a:fld>
            <a:endParaRPr lang="en-US"/>
          </a:p>
        </p:txBody>
      </p:sp>
    </p:spTree>
    <p:extLst>
      <p:ext uri="{BB962C8B-B14F-4D97-AF65-F5344CB8AC3E}">
        <p14:creationId xmlns:p14="http://schemas.microsoft.com/office/powerpoint/2010/main" val="6275967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2582" y="378068"/>
            <a:ext cx="4768747"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Agenda</a:t>
            </a:r>
          </a:p>
        </p:txBody>
      </p:sp>
      <p:sp>
        <p:nvSpPr>
          <p:cNvPr id="2" name="TextBox 1"/>
          <p:cNvSpPr txBox="1"/>
          <p:nvPr/>
        </p:nvSpPr>
        <p:spPr>
          <a:xfrm>
            <a:off x="1203527" y="1575591"/>
            <a:ext cx="9966856" cy="2800767"/>
          </a:xfrm>
          <a:prstGeom prst="rect">
            <a:avLst/>
          </a:prstGeom>
          <a:noFill/>
        </p:spPr>
        <p:txBody>
          <a:bodyPr wrap="square" rtlCol="0">
            <a:spAutoFit/>
          </a:bodyPr>
          <a:lstStyle/>
          <a:p>
            <a:pPr marL="342900" marR="0" lvl="0" indent="-342900">
              <a:spcBef>
                <a:spcPts val="0"/>
              </a:spcBef>
              <a:spcAft>
                <a:spcPts val="0"/>
              </a:spcAft>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Introduction and Updates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Carrie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McAdam-Marx</a:t>
            </a:r>
            <a:r>
              <a:rPr lang="en-US" sz="1600" dirty="0">
                <a:effectLst/>
                <a:latin typeface="Arial" panose="020B0604020202020204" pitchFamily="34" charset="0"/>
                <a:ea typeface="Calibri" panose="020F0502020204030204" pitchFamily="34" charset="0"/>
                <a:cs typeface="Times New Roman" panose="02020603050405020304" pitchFamily="18" charset="0"/>
              </a:rPr>
              <a:t>, Ph.D., RPh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Dillon Savard, MD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Research Project Updates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College of Public Health-Cheryl Beseler, Ph.D.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College of Pharmacy-Carrie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McAdam-Marx</a:t>
            </a:r>
            <a:r>
              <a:rPr lang="en-US" sz="1600" dirty="0">
                <a:effectLst/>
                <a:latin typeface="Arial" panose="020B0604020202020204" pitchFamily="34" charset="0"/>
                <a:ea typeface="Calibri" panose="020F0502020204030204" pitchFamily="34" charset="0"/>
                <a:cs typeface="Times New Roman" panose="02020603050405020304" pitchFamily="18" charset="0"/>
              </a:rPr>
              <a:t>, Ph.D., RPh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College of Medicine-Marcy Vandament, Ph.D.</a:t>
            </a:r>
          </a:p>
          <a:p>
            <a:pPr marL="742950" marR="0" lvl="1" indent="-285750">
              <a:spcBef>
                <a:spcPts val="0"/>
              </a:spcBef>
              <a:spcAft>
                <a:spcPts val="0"/>
              </a:spcAft>
              <a:buFont typeface="+mj-lt"/>
              <a:buAutoNum type="alphaL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Great Plains IDeA-CTR Clinical Research Registry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Membership and Network Updates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Planning the 2022 Members Meeting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Board Member Compensation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3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66E416-A2AB-47DF-B936-8F818EEF3256}"/>
              </a:ext>
            </a:extLst>
          </p:cNvPr>
          <p:cNvSpPr>
            <a:spLocks noGrp="1"/>
          </p:cNvSpPr>
          <p:nvPr>
            <p:ph type="title"/>
          </p:nvPr>
        </p:nvSpPr>
        <p:spPr>
          <a:xfrm>
            <a:off x="326065" y="620391"/>
            <a:ext cx="2315631" cy="5567891"/>
          </a:xfrm>
        </p:spPr>
        <p:txBody>
          <a:bodyPr>
            <a:normAutofit/>
          </a:bodyPr>
          <a:lstStyle/>
          <a:p>
            <a:r>
              <a:rPr lang="en-US" sz="5200" dirty="0"/>
              <a:t>Specific Aims</a:t>
            </a:r>
          </a:p>
        </p:txBody>
      </p:sp>
      <p:graphicFrame>
        <p:nvGraphicFramePr>
          <p:cNvPr id="5" name="Content Placeholder 2">
            <a:extLst>
              <a:ext uri="{FF2B5EF4-FFF2-40B4-BE49-F238E27FC236}">
                <a16:creationId xmlns:a16="http://schemas.microsoft.com/office/drawing/2014/main" id="{0B9DC296-8025-96FB-F41C-6168A0EC8D7E}"/>
              </a:ext>
            </a:extLst>
          </p:cNvPr>
          <p:cNvGraphicFramePr>
            <a:graphicFrameLocks noGrp="1"/>
          </p:cNvGraphicFramePr>
          <p:nvPr>
            <p:ph idx="1"/>
          </p:nvPr>
        </p:nvGraphicFramePr>
        <p:xfrm>
          <a:off x="2721935" y="620391"/>
          <a:ext cx="9144000" cy="5759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04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71F23-F11D-4BF7-84A1-0D3C131B33DA}"/>
              </a:ext>
            </a:extLst>
          </p:cNvPr>
          <p:cNvSpPr>
            <a:spLocks noGrp="1"/>
          </p:cNvSpPr>
          <p:nvPr>
            <p:ph type="title"/>
          </p:nvPr>
        </p:nvSpPr>
        <p:spPr>
          <a:xfrm>
            <a:off x="838200" y="365125"/>
            <a:ext cx="10515600" cy="1325563"/>
          </a:xfrm>
        </p:spPr>
        <p:txBody>
          <a:bodyPr>
            <a:normAutofit/>
          </a:bodyPr>
          <a:lstStyle/>
          <a:p>
            <a:r>
              <a:rPr lang="en-US" sz="5400" dirty="0"/>
              <a:t>Recruitment Goals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55DED6-D0FE-4160-BA28-1B12364DAFDF}"/>
              </a:ext>
            </a:extLst>
          </p:cNvPr>
          <p:cNvSpPr>
            <a:spLocks noGrp="1"/>
          </p:cNvSpPr>
          <p:nvPr>
            <p:ph idx="1"/>
          </p:nvPr>
        </p:nvSpPr>
        <p:spPr>
          <a:xfrm>
            <a:off x="838200" y="1929384"/>
            <a:ext cx="10515600" cy="4251960"/>
          </a:xfrm>
        </p:spPr>
        <p:txBody>
          <a:bodyPr>
            <a:normAutofit/>
          </a:bodyPr>
          <a:lstStyle/>
          <a:p>
            <a:r>
              <a:rPr lang="en-US" sz="2400" dirty="0"/>
              <a:t>The University of Nebraska Lincoln Bureau of Sociological Research (BOSR) will administer the survey by sending out a paper-based survey to 800 primary care patients aged 45 years or older.</a:t>
            </a:r>
          </a:p>
          <a:p>
            <a:r>
              <a:rPr lang="en-US" sz="2400" dirty="0"/>
              <a:t>Combining mailed surveys with telephone interview follow-up, we expect to achieve a sample size of 400; due to the costs of epigenetic analysis, we expect to have accelerated aging data on 300 participants</a:t>
            </a:r>
          </a:p>
        </p:txBody>
      </p:sp>
    </p:spTree>
    <p:extLst>
      <p:ext uri="{BB962C8B-B14F-4D97-AF65-F5344CB8AC3E}">
        <p14:creationId xmlns:p14="http://schemas.microsoft.com/office/powerpoint/2010/main" val="57100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501C5E-4447-499E-9359-ACEB4125C648}"/>
              </a:ext>
            </a:extLst>
          </p:cNvPr>
          <p:cNvSpPr>
            <a:spLocks noGrp="1"/>
          </p:cNvSpPr>
          <p:nvPr>
            <p:ph type="title"/>
          </p:nvPr>
        </p:nvSpPr>
        <p:spPr>
          <a:xfrm>
            <a:off x="838200" y="365125"/>
            <a:ext cx="10515600" cy="1325563"/>
          </a:xfrm>
        </p:spPr>
        <p:txBody>
          <a:bodyPr>
            <a:normAutofit/>
          </a:bodyPr>
          <a:lstStyle/>
          <a:p>
            <a:r>
              <a:rPr lang="en-US" sz="5400"/>
              <a:t>Assistance Requested from PBRN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3C2477-BE93-4F2E-A6C4-ECEA528F1897}"/>
              </a:ext>
            </a:extLst>
          </p:cNvPr>
          <p:cNvSpPr>
            <a:spLocks noGrp="1"/>
          </p:cNvSpPr>
          <p:nvPr>
            <p:ph idx="1"/>
          </p:nvPr>
        </p:nvSpPr>
        <p:spPr>
          <a:xfrm>
            <a:off x="838200" y="1929384"/>
            <a:ext cx="10515600" cy="4251960"/>
          </a:xfrm>
        </p:spPr>
        <p:txBody>
          <a:bodyPr>
            <a:normAutofit/>
          </a:bodyPr>
          <a:lstStyle/>
          <a:p>
            <a:r>
              <a:rPr lang="en-US" dirty="0"/>
              <a:t>Assistance will be needed from clinics from which patients will be recruited for this study.</a:t>
            </a:r>
          </a:p>
          <a:p>
            <a:r>
              <a:rPr lang="en-US" dirty="0"/>
              <a:t>Help with patient recruitment including a letter of introduction to the study from the participating clinic.</a:t>
            </a:r>
          </a:p>
          <a:p>
            <a:r>
              <a:rPr lang="en-US" dirty="0"/>
              <a:t>Electronic health record data retrieval in year 4 of the study to ascertain medical diagnoses for diabetes, hypertension and co-morbidities. </a:t>
            </a:r>
          </a:p>
          <a:p>
            <a:endParaRPr lang="en-US" sz="2200" dirty="0"/>
          </a:p>
        </p:txBody>
      </p:sp>
    </p:spTree>
    <p:extLst>
      <p:ext uri="{BB962C8B-B14F-4D97-AF65-F5344CB8AC3E}">
        <p14:creationId xmlns:p14="http://schemas.microsoft.com/office/powerpoint/2010/main" val="328331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4279"/>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Carrie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McAdam-Marx</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Ph.D., RPh</a:t>
            </a:r>
          </a:p>
        </p:txBody>
      </p:sp>
    </p:spTree>
    <p:extLst>
      <p:ext uri="{BB962C8B-B14F-4D97-AF65-F5344CB8AC3E}">
        <p14:creationId xmlns:p14="http://schemas.microsoft.com/office/powerpoint/2010/main" val="133521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4279"/>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Marcy Vandament, Ph.D.</a:t>
            </a:r>
          </a:p>
        </p:txBody>
      </p:sp>
    </p:spTree>
    <p:extLst>
      <p:ext uri="{BB962C8B-B14F-4D97-AF65-F5344CB8AC3E}">
        <p14:creationId xmlns:p14="http://schemas.microsoft.com/office/powerpoint/2010/main" val="329162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36CF12-35AC-4AA2-AF28-70F66E1C39E3}"/>
              </a:ext>
            </a:extLst>
          </p:cNvPr>
          <p:cNvSpPr txBox="1"/>
          <p:nvPr/>
        </p:nvSpPr>
        <p:spPr>
          <a:xfrm>
            <a:off x="952499" y="1503610"/>
            <a:ext cx="52101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 is neuropsychology?</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Neuropsychology is a sub-specialty of psychology. Neuropsychologists are primarily interested in how a medical condition effects cognition (e.g., IQ, memory, executive functioning)</a:t>
            </a:r>
          </a:p>
        </p:txBody>
      </p:sp>
      <p:sp>
        <p:nvSpPr>
          <p:cNvPr id="6" name="TextBox 5">
            <a:extLst>
              <a:ext uri="{FF2B5EF4-FFF2-40B4-BE49-F238E27FC236}">
                <a16:creationId xmlns:a16="http://schemas.microsoft.com/office/drawing/2014/main" id="{6F0FC460-58D2-432B-96FD-12CFEC889129}"/>
              </a:ext>
            </a:extLst>
          </p:cNvPr>
          <p:cNvSpPr txBox="1"/>
          <p:nvPr/>
        </p:nvSpPr>
        <p:spPr>
          <a:xfrm>
            <a:off x="976310" y="4304377"/>
            <a:ext cx="521017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Areas of Interest in Specialty</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Epilepsy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HEMOC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Cardiac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Genetic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Utero exposure to substances (</a:t>
            </a:r>
            <a:r>
              <a:rPr kumimoji="0" lang="en-US"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e.g</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FAS)</a:t>
            </a:r>
          </a:p>
        </p:txBody>
      </p:sp>
      <p:sp>
        <p:nvSpPr>
          <p:cNvPr id="7" name="TextBox 6">
            <a:extLst>
              <a:ext uri="{FF2B5EF4-FFF2-40B4-BE49-F238E27FC236}">
                <a16:creationId xmlns:a16="http://schemas.microsoft.com/office/drawing/2014/main" id="{CE79D5C0-DADE-49D2-88CF-59873E06D1AE}"/>
              </a:ext>
            </a:extLst>
          </p:cNvPr>
          <p:cNvSpPr txBox="1"/>
          <p:nvPr/>
        </p:nvSpPr>
        <p:spPr>
          <a:xfrm>
            <a:off x="7067550" y="1503610"/>
            <a:ext cx="4171950"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Experience with FAS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About four years experience in a medical setting working with patients diagnosed with FAS and/or those who have had exposure to drugs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Patient population often classified as “behavior problems” because there is not a strong knowledge of the unique needs of the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Neuropsychological evaluation provides a comprehensive report that discusses patient strengths and weaknesses along with recommendation for home and school environments</a:t>
            </a:r>
          </a:p>
        </p:txBody>
      </p:sp>
      <p:pic>
        <p:nvPicPr>
          <p:cNvPr id="9" name="Graphic 8" descr="Brain in head outline">
            <a:extLst>
              <a:ext uri="{FF2B5EF4-FFF2-40B4-BE49-F238E27FC236}">
                <a16:creationId xmlns:a16="http://schemas.microsoft.com/office/drawing/2014/main" id="{4D3A3D62-B356-49D0-B728-557E73849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1276" y="569774"/>
            <a:ext cx="914400" cy="914400"/>
          </a:xfrm>
          <a:prstGeom prst="rect">
            <a:avLst/>
          </a:prstGeom>
        </p:spPr>
      </p:pic>
      <p:pic>
        <p:nvPicPr>
          <p:cNvPr id="11" name="Graphic 10" descr="Advertising outline">
            <a:extLst>
              <a:ext uri="{FF2B5EF4-FFF2-40B4-BE49-F238E27FC236}">
                <a16:creationId xmlns:a16="http://schemas.microsoft.com/office/drawing/2014/main" id="{DCD707F3-853D-41FA-94A7-9E3BA8A0AD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6326" y="569774"/>
            <a:ext cx="914400" cy="914400"/>
          </a:xfrm>
          <a:prstGeom prst="rect">
            <a:avLst/>
          </a:prstGeom>
        </p:spPr>
      </p:pic>
      <p:pic>
        <p:nvPicPr>
          <p:cNvPr id="13" name="Graphic 12" descr="Checklist outline">
            <a:extLst>
              <a:ext uri="{FF2B5EF4-FFF2-40B4-BE49-F238E27FC236}">
                <a16:creationId xmlns:a16="http://schemas.microsoft.com/office/drawing/2014/main" id="{54648089-DCAE-4CF3-AA87-D54A7994CA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3186" y="3323956"/>
            <a:ext cx="914400" cy="914400"/>
          </a:xfrm>
          <a:prstGeom prst="rect">
            <a:avLst/>
          </a:prstGeom>
        </p:spPr>
      </p:pic>
    </p:spTree>
    <p:extLst>
      <p:ext uri="{BB962C8B-B14F-4D97-AF65-F5344CB8AC3E}">
        <p14:creationId xmlns:p14="http://schemas.microsoft.com/office/powerpoint/2010/main" val="952402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885E-5EF2-479A-832A-FA068D443F50}"/>
              </a:ext>
            </a:extLst>
          </p:cNvPr>
          <p:cNvSpPr>
            <a:spLocks noGrp="1"/>
          </p:cNvSpPr>
          <p:nvPr>
            <p:ph type="title"/>
          </p:nvPr>
        </p:nvSpPr>
        <p:spPr>
          <a:xfrm>
            <a:off x="838200" y="288925"/>
            <a:ext cx="10515600" cy="132556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Collaboration with PBRN Sites</a:t>
            </a:r>
          </a:p>
        </p:txBody>
      </p:sp>
      <p:sp>
        <p:nvSpPr>
          <p:cNvPr id="3" name="Content Placeholder 2">
            <a:extLst>
              <a:ext uri="{FF2B5EF4-FFF2-40B4-BE49-F238E27FC236}">
                <a16:creationId xmlns:a16="http://schemas.microsoft.com/office/drawing/2014/main" id="{87BA6E04-D58C-4F08-8B67-FAB1AD304874}"/>
              </a:ext>
            </a:extLst>
          </p:cNvPr>
          <p:cNvSpPr>
            <a:spLocks noGrp="1"/>
          </p:cNvSpPr>
          <p:nvPr>
            <p:ph idx="1"/>
          </p:nvPr>
        </p:nvSpPr>
        <p:spPr>
          <a:xfrm>
            <a:off x="838200" y="1409700"/>
            <a:ext cx="10515600" cy="5026025"/>
          </a:xfrm>
        </p:spPr>
        <p:txBody>
          <a:bodyPr>
            <a:normAutofit lnSpcReduction="10000"/>
          </a:bodyPr>
          <a:lstStyle/>
          <a:p>
            <a:r>
              <a:rPr lang="en-US" sz="2400" dirty="0">
                <a:latin typeface="Tahoma" panose="020B0604030504040204" pitchFamily="34" charset="0"/>
                <a:ea typeface="Tahoma" panose="020B0604030504040204" pitchFamily="34" charset="0"/>
                <a:cs typeface="Tahoma" panose="020B0604030504040204" pitchFamily="34" charset="0"/>
              </a:rPr>
              <a:t>Needs Assessment</a:t>
            </a:r>
          </a:p>
          <a:p>
            <a:pPr lvl="1">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To understand prevalence rates in Nebraska (and potentially surrounding states) </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The CDC reports FAS rates as 0.2 to 1.5 per 1,000 live births</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Rates are highest in states with high alcohol usage among women of childbearing age, Nebraska is amongst the highest</a:t>
            </a:r>
          </a:p>
          <a:p>
            <a:pPr lvl="1">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Resources (Where are the gaps in information?)</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What interventions are available? </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What additional evaluations are warranted following a diagnosis?</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How can school help the child succeed?</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How can the child be helped in the home environment?</a:t>
            </a:r>
          </a:p>
          <a:p>
            <a:pPr lvl="1">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Future Directions</a:t>
            </a:r>
          </a:p>
          <a:p>
            <a:pPr lvl="2">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Information gathered from the Needs Assessment will help to understand where the “gaps” are and guide future research</a:t>
            </a:r>
          </a:p>
        </p:txBody>
      </p:sp>
    </p:spTree>
    <p:extLst>
      <p:ext uri="{BB962C8B-B14F-4D97-AF65-F5344CB8AC3E}">
        <p14:creationId xmlns:p14="http://schemas.microsoft.com/office/powerpoint/2010/main" val="150115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05725"/>
            <a:ext cx="12192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Great Plains IDeA-CTR Clinical Research Registry</a:t>
            </a:r>
          </a:p>
        </p:txBody>
      </p:sp>
    </p:spTree>
    <p:extLst>
      <p:ext uri="{BB962C8B-B14F-4D97-AF65-F5344CB8AC3E}">
        <p14:creationId xmlns:p14="http://schemas.microsoft.com/office/powerpoint/2010/main" val="141111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website&#10;&#10;Description automatically generated">
            <a:extLst>
              <a:ext uri="{FF2B5EF4-FFF2-40B4-BE49-F238E27FC236}">
                <a16:creationId xmlns:a16="http://schemas.microsoft.com/office/drawing/2014/main" id="{62718175-2DCC-4780-A493-E4AACD850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670" y="346490"/>
            <a:ext cx="7896225" cy="3610557"/>
          </a:xfrm>
          <a:prstGeom prst="rect">
            <a:avLst/>
          </a:prstGeom>
        </p:spPr>
      </p:pic>
      <p:pic>
        <p:nvPicPr>
          <p:cNvPr id="14" name="Picture 13" descr="Graphical user interface, application, website&#10;&#10;Description automatically generated">
            <a:extLst>
              <a:ext uri="{FF2B5EF4-FFF2-40B4-BE49-F238E27FC236}">
                <a16:creationId xmlns:a16="http://schemas.microsoft.com/office/drawing/2014/main" id="{34CE3FAA-DCB7-404B-8F91-DA418BAF3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670" y="4081586"/>
            <a:ext cx="7896225" cy="2705901"/>
          </a:xfrm>
          <a:prstGeom prst="rect">
            <a:avLst/>
          </a:prstGeom>
        </p:spPr>
      </p:pic>
      <p:sp>
        <p:nvSpPr>
          <p:cNvPr id="15" name="TextBox 14">
            <a:extLst>
              <a:ext uri="{FF2B5EF4-FFF2-40B4-BE49-F238E27FC236}">
                <a16:creationId xmlns:a16="http://schemas.microsoft.com/office/drawing/2014/main" id="{926E2974-D749-4FEC-A6A7-6A4EFC9EE04F}"/>
              </a:ext>
            </a:extLst>
          </p:cNvPr>
          <p:cNvSpPr txBox="1"/>
          <p:nvPr/>
        </p:nvSpPr>
        <p:spPr>
          <a:xfrm>
            <a:off x="323850" y="369130"/>
            <a:ext cx="3763820" cy="3170099"/>
          </a:xfrm>
          <a:prstGeom prst="rect">
            <a:avLst/>
          </a:prstGeom>
          <a:noFill/>
        </p:spPr>
        <p:txBody>
          <a:bodyPr wrap="square" rtlCol="0">
            <a:spAutoFit/>
          </a:bodyPr>
          <a:lstStyle/>
          <a:p>
            <a:r>
              <a:rPr lang="en-US" sz="4000" dirty="0">
                <a:solidFill>
                  <a:srgbClr val="002060"/>
                </a:solidFill>
                <a:latin typeface="Arial" panose="020B0604020202020204" pitchFamily="34" charset="0"/>
                <a:cs typeface="Arial" panose="020B0604020202020204" pitchFamily="34" charset="0"/>
              </a:rPr>
              <a:t>Great Plains IDeA-CTR Clinical Research Registry</a:t>
            </a:r>
          </a:p>
        </p:txBody>
      </p:sp>
    </p:spTree>
    <p:extLst>
      <p:ext uri="{BB962C8B-B14F-4D97-AF65-F5344CB8AC3E}">
        <p14:creationId xmlns:p14="http://schemas.microsoft.com/office/powerpoint/2010/main" val="124678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78068"/>
            <a:ext cx="12192000"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Membership and Network Updates</a:t>
            </a:r>
          </a:p>
        </p:txBody>
      </p:sp>
      <p:sp>
        <p:nvSpPr>
          <p:cNvPr id="3" name="TextBox 2">
            <a:extLst>
              <a:ext uri="{FF2B5EF4-FFF2-40B4-BE49-F238E27FC236}">
                <a16:creationId xmlns:a16="http://schemas.microsoft.com/office/drawing/2014/main" id="{1A1B2688-F8E7-4058-A86D-F58B20906BE0}"/>
              </a:ext>
            </a:extLst>
          </p:cNvPr>
          <p:cNvSpPr txBox="1"/>
          <p:nvPr/>
        </p:nvSpPr>
        <p:spPr>
          <a:xfrm>
            <a:off x="6751413" y="1639673"/>
            <a:ext cx="4553806" cy="3293209"/>
          </a:xfrm>
          <a:prstGeom prst="rect">
            <a:avLst/>
          </a:prstGeom>
          <a:noFill/>
        </p:spPr>
        <p:txBody>
          <a:bodyPr wrap="square" rtlCol="0">
            <a:spAutoFit/>
          </a:bodyPr>
          <a:lstStyle/>
          <a:p>
            <a:pPr marL="342900" marR="0" lvl="0" indent="-342900">
              <a:spcBef>
                <a:spcPts val="0"/>
              </a:spcBef>
              <a:spcAft>
                <a:spcPts val="0"/>
              </a:spcAft>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Membership:</a:t>
            </a:r>
          </a:p>
          <a:p>
            <a:pPr marL="800100" lvl="1" indent="-342900">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70 sites</a:t>
            </a:r>
          </a:p>
          <a:p>
            <a:pPr marL="800100" lvl="1" indent="-342900">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Identified 19 primary care Community Connect Sites</a:t>
            </a:r>
          </a:p>
          <a:p>
            <a:pPr marL="342900" indent="-342900">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Resources to increase research productivity</a:t>
            </a:r>
          </a:p>
          <a:p>
            <a:pPr marL="800100" lvl="1" indent="-342900">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College of Medicine</a:t>
            </a:r>
          </a:p>
          <a:p>
            <a:pPr marL="800100" lvl="1" indent="-342900">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College of Pharmacy </a:t>
            </a:r>
          </a:p>
          <a:p>
            <a:pPr marL="342900" indent="-342900">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 Sharing best-practices</a:t>
            </a:r>
          </a:p>
          <a:p>
            <a:pPr marL="800100" lvl="1" indent="-342900">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University of Nevada, Reno </a:t>
            </a:r>
          </a:p>
          <a:p>
            <a:pPr lvl="1">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      School of Medicine</a:t>
            </a:r>
          </a:p>
          <a:p>
            <a:pPr lvl="1">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2. Brown University</a:t>
            </a:r>
          </a:p>
          <a:p>
            <a:pPr lvl="1">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    Advance-CTR</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mj-lt"/>
              <a:buAutoNum type="arabicPeriod"/>
              <a:tabLst>
                <a:tab pos="302895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Top shot of a representation of networks with stick figures.">
            <a:extLst>
              <a:ext uri="{FF2B5EF4-FFF2-40B4-BE49-F238E27FC236}">
                <a16:creationId xmlns:a16="http://schemas.microsoft.com/office/drawing/2014/main" id="{C7DDCAC7-F052-4D2A-A6FE-D1122244F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81" y="1553014"/>
            <a:ext cx="5209219" cy="3466528"/>
          </a:xfrm>
          <a:prstGeom prst="rect">
            <a:avLst/>
          </a:prstGeom>
        </p:spPr>
      </p:pic>
    </p:spTree>
    <p:extLst>
      <p:ext uri="{BB962C8B-B14F-4D97-AF65-F5344CB8AC3E}">
        <p14:creationId xmlns:p14="http://schemas.microsoft.com/office/powerpoint/2010/main" val="264094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987" y="2274838"/>
            <a:ext cx="10106025" cy="2308324"/>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Introductions and Updates</a:t>
            </a:r>
          </a:p>
          <a:p>
            <a:pPr algn="ctr"/>
            <a:endParaRPr lang="en-US" sz="4400" b="1" dirty="0">
              <a:solidFill>
                <a:srgbClr val="002060"/>
              </a:solidFill>
              <a:latin typeface="Arial" panose="020B0604020202020204" pitchFamily="34" charset="0"/>
              <a:cs typeface="Arial" panose="020B0604020202020204" pitchFamily="34" charset="0"/>
            </a:endParaRPr>
          </a:p>
          <a:p>
            <a:pPr algn="ctr"/>
            <a:r>
              <a:rPr lang="en-US" sz="2800" b="1" dirty="0">
                <a:solidFill>
                  <a:srgbClr val="002060"/>
                </a:solidFill>
                <a:latin typeface="Arial" panose="020B0604020202020204" pitchFamily="34" charset="0"/>
                <a:cs typeface="Arial" panose="020B0604020202020204" pitchFamily="34" charset="0"/>
              </a:rPr>
              <a:t>New Board Member: Carrie </a:t>
            </a:r>
            <a:r>
              <a:rPr lang="en-US" sz="2800" b="1" dirty="0" err="1">
                <a:solidFill>
                  <a:srgbClr val="002060"/>
                </a:solidFill>
                <a:latin typeface="Arial" panose="020B0604020202020204" pitchFamily="34" charset="0"/>
                <a:cs typeface="Arial" panose="020B0604020202020204" pitchFamily="34" charset="0"/>
              </a:rPr>
              <a:t>McAdam-Marx</a:t>
            </a:r>
            <a:r>
              <a:rPr lang="en-US" sz="2800" b="1" dirty="0">
                <a:solidFill>
                  <a:srgbClr val="002060"/>
                </a:solidFill>
                <a:latin typeface="Arial" panose="020B0604020202020204" pitchFamily="34" charset="0"/>
                <a:cs typeface="Arial" panose="020B0604020202020204" pitchFamily="34" charset="0"/>
              </a:rPr>
              <a:t>, Ph.D., RPh</a:t>
            </a:r>
          </a:p>
          <a:p>
            <a:pPr algn="ctr"/>
            <a:r>
              <a:rPr lang="en-US" sz="2800" b="1" dirty="0">
                <a:solidFill>
                  <a:srgbClr val="002060"/>
                </a:solidFill>
                <a:latin typeface="Arial" panose="020B0604020202020204" pitchFamily="34" charset="0"/>
                <a:cs typeface="Arial" panose="020B0604020202020204" pitchFamily="34" charset="0"/>
              </a:rPr>
              <a:t>Past Board Member: Dillon Savard, MD</a:t>
            </a:r>
          </a:p>
        </p:txBody>
      </p:sp>
    </p:spTree>
    <p:extLst>
      <p:ext uri="{BB962C8B-B14F-4D97-AF65-F5344CB8AC3E}">
        <p14:creationId xmlns:p14="http://schemas.microsoft.com/office/powerpoint/2010/main" val="357372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35E70F8-E4BB-493F-8048-CB4AC394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9" y="0"/>
            <a:ext cx="5319451" cy="6858000"/>
          </a:xfrm>
          <a:prstGeom prst="rect">
            <a:avLst/>
          </a:prstGeom>
        </p:spPr>
      </p:pic>
      <p:pic>
        <p:nvPicPr>
          <p:cNvPr id="5" name="Picture 4" descr="Graphical user interface, text, application, Word&#10;&#10;Description automatically generated">
            <a:extLst>
              <a:ext uri="{FF2B5EF4-FFF2-40B4-BE49-F238E27FC236}">
                <a16:creationId xmlns:a16="http://schemas.microsoft.com/office/drawing/2014/main" id="{D23E81B8-1FD6-4090-92AB-418B6A940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500" y="0"/>
            <a:ext cx="5288589" cy="6858000"/>
          </a:xfrm>
          <a:prstGeom prst="rect">
            <a:avLst/>
          </a:prstGeom>
        </p:spPr>
      </p:pic>
    </p:spTree>
    <p:extLst>
      <p:ext uri="{BB962C8B-B14F-4D97-AF65-F5344CB8AC3E}">
        <p14:creationId xmlns:p14="http://schemas.microsoft.com/office/powerpoint/2010/main" val="2804043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0209" y="488053"/>
            <a:ext cx="9213491" cy="769441"/>
          </a:xfrm>
          <a:prstGeom prst="rect">
            <a:avLst/>
          </a:prstGeom>
          <a:noFill/>
        </p:spPr>
        <p:txBody>
          <a:bodyPr wrap="square" rtlCol="0">
            <a:spAutoFit/>
          </a:bodyPr>
          <a:lstStyle/>
          <a:p>
            <a:pPr algn="ctr"/>
            <a:r>
              <a:rPr lang="en-US" sz="4400" b="1" dirty="0">
                <a:solidFill>
                  <a:schemeClr val="tx2">
                    <a:lumMod val="75000"/>
                  </a:schemeClr>
                </a:solidFill>
              </a:rPr>
              <a:t>Future Directions</a:t>
            </a:r>
          </a:p>
        </p:txBody>
      </p:sp>
      <p:sp>
        <p:nvSpPr>
          <p:cNvPr id="2" name="TextBox 1"/>
          <p:cNvSpPr txBox="1"/>
          <p:nvPr/>
        </p:nvSpPr>
        <p:spPr>
          <a:xfrm>
            <a:off x="706582" y="1257494"/>
            <a:ext cx="6119520" cy="440120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002060"/>
                </a:solidFill>
              </a:rPr>
              <a:t>Expand access to state/national EHR</a:t>
            </a:r>
          </a:p>
          <a:p>
            <a:pPr marL="1028700" lvl="1" indent="-571500">
              <a:buFont typeface="Arial" panose="020B0604020202020204" pitchFamily="34" charset="0"/>
              <a:buChar char="•"/>
            </a:pPr>
            <a:r>
              <a:rPr lang="en-US" sz="2800" dirty="0">
                <a:solidFill>
                  <a:srgbClr val="002060"/>
                </a:solidFill>
              </a:rPr>
              <a:t>Feasibility metrics for grants</a:t>
            </a:r>
          </a:p>
          <a:p>
            <a:pPr marL="1028700" lvl="1" indent="-571500">
              <a:buFont typeface="Arial" panose="020B0604020202020204" pitchFamily="34" charset="0"/>
              <a:buChar char="•"/>
            </a:pPr>
            <a:r>
              <a:rPr lang="en-US" sz="2800" dirty="0">
                <a:solidFill>
                  <a:srgbClr val="002060"/>
                </a:solidFill>
              </a:rPr>
              <a:t>Use EHR/Big Data to determine prevalence </a:t>
            </a:r>
          </a:p>
          <a:p>
            <a:pPr marL="1028700" lvl="1" indent="-571500">
              <a:buFont typeface="Arial" panose="020B0604020202020204" pitchFamily="34" charset="0"/>
              <a:buChar char="•"/>
            </a:pPr>
            <a:r>
              <a:rPr lang="en-US" sz="2800" dirty="0">
                <a:solidFill>
                  <a:srgbClr val="002060"/>
                </a:solidFill>
              </a:rPr>
              <a:t>Improve recruitment of rural populations into research</a:t>
            </a:r>
          </a:p>
          <a:p>
            <a:pPr marL="1028700" lvl="1" indent="-571500">
              <a:buFont typeface="Arial" panose="020B0604020202020204" pitchFamily="34" charset="0"/>
              <a:buChar char="•"/>
            </a:pPr>
            <a:r>
              <a:rPr lang="en-US" sz="2800" dirty="0">
                <a:solidFill>
                  <a:srgbClr val="002060"/>
                </a:solidFill>
              </a:rPr>
              <a:t>Monitor outcomes of quality improvement research</a:t>
            </a:r>
          </a:p>
          <a:p>
            <a:pPr marL="1028700" lvl="1" indent="-571500">
              <a:buFont typeface="Arial" panose="020B0604020202020204" pitchFamily="34" charset="0"/>
              <a:buChar char="•"/>
            </a:pPr>
            <a:r>
              <a:rPr lang="en-US" sz="2800" dirty="0">
                <a:solidFill>
                  <a:srgbClr val="002060"/>
                </a:solidFill>
              </a:rPr>
              <a:t>Link to regional health priorities</a:t>
            </a:r>
          </a:p>
          <a:p>
            <a:pPr marL="1028700" lvl="1" indent="-571500">
              <a:buFont typeface="Arial" panose="020B0604020202020204" pitchFamily="34" charset="0"/>
              <a:buChar char="•"/>
            </a:pPr>
            <a:r>
              <a:rPr lang="en-US" sz="2800" dirty="0">
                <a:solidFill>
                  <a:srgbClr val="002060"/>
                </a:solidFill>
              </a:rPr>
              <a:t>Advance interoperability</a:t>
            </a:r>
          </a:p>
        </p:txBody>
      </p:sp>
      <p:pic>
        <p:nvPicPr>
          <p:cNvPr id="1026"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169" y="1989099"/>
            <a:ext cx="4697296" cy="347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2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0209" y="488053"/>
            <a:ext cx="9213491" cy="769441"/>
          </a:xfrm>
          <a:prstGeom prst="rect">
            <a:avLst/>
          </a:prstGeom>
          <a:noFill/>
        </p:spPr>
        <p:txBody>
          <a:bodyPr wrap="square" rtlCol="0">
            <a:spAutoFit/>
          </a:bodyPr>
          <a:lstStyle/>
          <a:p>
            <a:pPr algn="ctr"/>
            <a:r>
              <a:rPr lang="en-US" sz="4400" b="1" dirty="0">
                <a:solidFill>
                  <a:schemeClr val="tx2">
                    <a:lumMod val="75000"/>
                  </a:schemeClr>
                </a:solidFill>
              </a:rPr>
              <a:t>Advancing Interoperability </a:t>
            </a:r>
          </a:p>
        </p:txBody>
      </p:sp>
      <p:sp>
        <p:nvSpPr>
          <p:cNvPr id="2" name="TextBox 1"/>
          <p:cNvSpPr txBox="1"/>
          <p:nvPr/>
        </p:nvSpPr>
        <p:spPr>
          <a:xfrm>
            <a:off x="706582" y="1380324"/>
            <a:ext cx="10087118" cy="440120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002060"/>
                </a:solidFill>
              </a:rPr>
              <a:t>Assisting community health systems in achieving meaningful use </a:t>
            </a:r>
          </a:p>
          <a:p>
            <a:pPr marL="571500" indent="-571500">
              <a:buFont typeface="Arial" panose="020B0604020202020204" pitchFamily="34" charset="0"/>
              <a:buChar char="•"/>
            </a:pPr>
            <a:r>
              <a:rPr lang="en-US" sz="2800" dirty="0">
                <a:solidFill>
                  <a:srgbClr val="002060"/>
                </a:solidFill>
              </a:rPr>
              <a:t>Expanding access to resources across member sites</a:t>
            </a:r>
          </a:p>
          <a:p>
            <a:pPr marL="571500" indent="-571500">
              <a:buFont typeface="Arial" panose="020B0604020202020204" pitchFamily="34" charset="0"/>
              <a:buChar char="•"/>
            </a:pPr>
            <a:r>
              <a:rPr lang="en-US" sz="2800" dirty="0">
                <a:solidFill>
                  <a:srgbClr val="002060"/>
                </a:solidFill>
              </a:rPr>
              <a:t>Enable practice-level quality improvement and facilitation of surveillance tools for underserved populations</a:t>
            </a:r>
          </a:p>
          <a:p>
            <a:pPr marL="571500" indent="-571500">
              <a:buFont typeface="Arial" panose="020B0604020202020204" pitchFamily="34" charset="0"/>
              <a:buChar char="•"/>
            </a:pPr>
            <a:r>
              <a:rPr lang="en-US" sz="2800" dirty="0">
                <a:solidFill>
                  <a:srgbClr val="002060"/>
                </a:solidFill>
              </a:rPr>
              <a:t>Supporting pragmatic research and patient-centered outcomes</a:t>
            </a:r>
          </a:p>
          <a:p>
            <a:pPr marL="571500" indent="-571500">
              <a:buFont typeface="Arial" panose="020B0604020202020204" pitchFamily="34" charset="0"/>
              <a:buChar char="•"/>
            </a:pPr>
            <a:r>
              <a:rPr lang="en-US" sz="2800" dirty="0">
                <a:solidFill>
                  <a:srgbClr val="002060"/>
                </a:solidFill>
              </a:rPr>
              <a:t>Advance culture and idea sharing across the Great Plains</a:t>
            </a:r>
          </a:p>
          <a:p>
            <a:pPr marL="571500" indent="-571500">
              <a:buFont typeface="Arial" panose="020B0604020202020204" pitchFamily="34" charset="0"/>
              <a:buChar char="•"/>
            </a:pPr>
            <a:r>
              <a:rPr lang="en-US" sz="2800" dirty="0">
                <a:solidFill>
                  <a:srgbClr val="002060"/>
                </a:solidFill>
              </a:rPr>
              <a:t>Innovative ways of analyzing real world data – save money over clinical trials</a:t>
            </a:r>
          </a:p>
          <a:p>
            <a:pPr marL="571500" indent="-571500">
              <a:buFont typeface="Arial" panose="020B0604020202020204" pitchFamily="34" charset="0"/>
              <a:buChar char="•"/>
            </a:pPr>
            <a:endParaRPr lang="en-US" sz="2800" dirty="0">
              <a:solidFill>
                <a:srgbClr val="002060"/>
              </a:solidFill>
            </a:endParaRPr>
          </a:p>
          <a:p>
            <a:pPr marL="571500" indent="-571500">
              <a:buFont typeface="Arial" panose="020B0604020202020204" pitchFamily="34" charset="0"/>
              <a:buChar char="•"/>
            </a:pPr>
            <a:endParaRPr lang="en-US" sz="2800" dirty="0">
              <a:solidFill>
                <a:srgbClr val="002060"/>
              </a:solidFill>
            </a:endParaRPr>
          </a:p>
        </p:txBody>
      </p:sp>
    </p:spTree>
    <p:extLst>
      <p:ext uri="{BB962C8B-B14F-4D97-AF65-F5344CB8AC3E}">
        <p14:creationId xmlns:p14="http://schemas.microsoft.com/office/powerpoint/2010/main" val="3205269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3700" y="2378233"/>
            <a:ext cx="10353761" cy="1326321"/>
          </a:xfrm>
        </p:spPr>
        <p:txBody>
          <a:bodyPr/>
          <a:lstStyle/>
          <a:p>
            <a:r>
              <a:rPr lang="en-US" sz="8800" dirty="0">
                <a:solidFill>
                  <a:srgbClr val="002060"/>
                </a:solidFill>
              </a:rPr>
              <a:t>Member Meeting</a:t>
            </a:r>
            <a:br>
              <a:rPr lang="en-US" sz="8800" dirty="0">
                <a:solidFill>
                  <a:srgbClr val="002060"/>
                </a:solidFill>
              </a:rPr>
            </a:br>
            <a:r>
              <a:rPr lang="en-US" sz="6000" dirty="0">
                <a:solidFill>
                  <a:srgbClr val="002060"/>
                </a:solidFill>
              </a:rPr>
              <a:t>Summer 2022</a:t>
            </a:r>
            <a:endParaRPr lang="en-US" sz="8800" dirty="0">
              <a:solidFill>
                <a:srgbClr val="002060"/>
              </a:solidFill>
            </a:endParaRPr>
          </a:p>
        </p:txBody>
      </p:sp>
    </p:spTree>
    <p:extLst>
      <p:ext uri="{BB962C8B-B14F-4D97-AF65-F5344CB8AC3E}">
        <p14:creationId xmlns:p14="http://schemas.microsoft.com/office/powerpoint/2010/main" val="50999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78068"/>
            <a:ext cx="12192000"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Board Compensation</a:t>
            </a:r>
          </a:p>
        </p:txBody>
      </p:sp>
      <p:sp>
        <p:nvSpPr>
          <p:cNvPr id="4" name="TextBox 3">
            <a:extLst>
              <a:ext uri="{FF2B5EF4-FFF2-40B4-BE49-F238E27FC236}">
                <a16:creationId xmlns:a16="http://schemas.microsoft.com/office/drawing/2014/main" id="{9068BA61-571F-4773-A7BB-6A941F4AE77B}"/>
              </a:ext>
            </a:extLst>
          </p:cNvPr>
          <p:cNvSpPr txBox="1"/>
          <p:nvPr/>
        </p:nvSpPr>
        <p:spPr>
          <a:xfrm>
            <a:off x="1203527" y="1575591"/>
            <a:ext cx="9966856" cy="1815882"/>
          </a:xfrm>
          <a:prstGeom prst="rect">
            <a:avLst/>
          </a:prstGeom>
          <a:noFill/>
        </p:spPr>
        <p:txBody>
          <a:bodyPr wrap="square" rtlCol="0">
            <a:spAutoFit/>
          </a:bodyPr>
          <a:lstStyle/>
          <a:p>
            <a:pPr marL="342900" marR="0" lvl="0" indent="-342900">
              <a:spcBef>
                <a:spcPts val="0"/>
              </a:spcBef>
              <a:spcAft>
                <a:spcPts val="0"/>
              </a:spcAft>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Send Emily:</a:t>
            </a:r>
          </a:p>
          <a:p>
            <a:pPr marL="800100" lvl="1" indent="-342900">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Name</a:t>
            </a:r>
          </a:p>
          <a:p>
            <a:pPr marL="800100" lvl="1" indent="-342900">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Address</a:t>
            </a:r>
          </a:p>
          <a:p>
            <a:pPr marL="800100" lvl="1" indent="-342900">
              <a:buFont typeface="+mj-lt"/>
              <a:buAutoNum type="arabicPeriod"/>
              <a:tabLst>
                <a:tab pos="3028950" algn="l"/>
              </a:tabLst>
            </a:pPr>
            <a:r>
              <a:rPr lang="en-US" sz="1600" dirty="0">
                <a:effectLst/>
                <a:latin typeface="Arial" panose="020B0604020202020204" pitchFamily="34" charset="0"/>
                <a:ea typeface="Calibri" panose="020F0502020204030204" pitchFamily="34" charset="0"/>
                <a:cs typeface="Times New Roman" panose="02020603050405020304" pitchFamily="18" charset="0"/>
              </a:rPr>
              <a:t>Phone Number</a:t>
            </a:r>
          </a:p>
          <a:p>
            <a:pPr marL="800100" lvl="1" indent="-342900">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Email address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mj-lt"/>
              <a:buAutoNum type="arabicPeriod"/>
              <a:tabLst>
                <a:tab pos="3028950" algn="l"/>
              </a:tabLst>
            </a:pPr>
            <a:r>
              <a:rPr lang="en-US" sz="1600" dirty="0">
                <a:latin typeface="Arial" panose="020B0604020202020204" pitchFamily="34" charset="0"/>
                <a:ea typeface="Calibri" panose="020F0502020204030204" pitchFamily="34" charset="0"/>
                <a:cs typeface="Times New Roman" panose="02020603050405020304" pitchFamily="18" charset="0"/>
              </a:rPr>
              <a:t>W9</a:t>
            </a:r>
          </a:p>
          <a:p>
            <a:pPr marL="342900" marR="0" lvl="0" indent="-342900">
              <a:spcBef>
                <a:spcPts val="0"/>
              </a:spcBef>
              <a:spcAft>
                <a:spcPts val="0"/>
              </a:spcAft>
              <a:buFont typeface="+mj-lt"/>
              <a:buAutoNum type="arabicPeriod"/>
              <a:tabLst>
                <a:tab pos="302895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12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5083" y="339968"/>
            <a:ext cx="7699909"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Roles and Responsibilities</a:t>
            </a:r>
          </a:p>
        </p:txBody>
      </p:sp>
      <p:sp>
        <p:nvSpPr>
          <p:cNvPr id="3" name="TextBox 2">
            <a:extLst>
              <a:ext uri="{FF2B5EF4-FFF2-40B4-BE49-F238E27FC236}">
                <a16:creationId xmlns:a16="http://schemas.microsoft.com/office/drawing/2014/main" id="{D39BA3AE-372D-49C4-B382-0BA41EDB1AA2}"/>
              </a:ext>
            </a:extLst>
          </p:cNvPr>
          <p:cNvSpPr txBox="1"/>
          <p:nvPr/>
        </p:nvSpPr>
        <p:spPr>
          <a:xfrm>
            <a:off x="1018251" y="1255053"/>
            <a:ext cx="9773571" cy="5262979"/>
          </a:xfrm>
          <a:prstGeom prst="rect">
            <a:avLst/>
          </a:prstGeom>
          <a:noFill/>
        </p:spPr>
        <p:txBody>
          <a:bodyPr wrap="square" rtlCol="0">
            <a:spAutoFit/>
          </a:bodyPr>
          <a:lstStyle/>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Administrative</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Regularly review the vision and mission of the PBRN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Develop and implement policies that are consistent with the PBRN vision and mission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Provide governance for the PBRN, including activities to strengthen the relationships between network sites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Hold quarterly meetings, or more frequently as determined by the Board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Develop performance measures to monitor network successes and areas of improvement, for example: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Times New Roman" panose="02020603050405020304" pitchFamily="18" charset="0"/>
              </a:rPr>
              <a:t>Engagement Indicators: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Attendance/participation at PBRN meetings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Proportion of sites involved in research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Number of registered sites/clinics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Counties represented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Times New Roman" panose="02020603050405020304" pitchFamily="18" charset="0"/>
              </a:rPr>
              <a:t>Research and Practice Outcomes: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Practice changes as a result of PBRN research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Number of active research projects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Number of extramural proposals submitted and accepted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Rate, number and representativeness of subjects enrolled in studies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Completed projects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Regional, national, and international presentations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Peer-reviewed Publications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64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5083" y="339968"/>
            <a:ext cx="7699909"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Roles and Responsibilities</a:t>
            </a:r>
          </a:p>
        </p:txBody>
      </p:sp>
      <p:sp>
        <p:nvSpPr>
          <p:cNvPr id="3" name="TextBox 2">
            <a:extLst>
              <a:ext uri="{FF2B5EF4-FFF2-40B4-BE49-F238E27FC236}">
                <a16:creationId xmlns:a16="http://schemas.microsoft.com/office/drawing/2014/main" id="{D39BA3AE-372D-49C4-B382-0BA41EDB1AA2}"/>
              </a:ext>
            </a:extLst>
          </p:cNvPr>
          <p:cNvSpPr txBox="1"/>
          <p:nvPr/>
        </p:nvSpPr>
        <p:spPr>
          <a:xfrm>
            <a:off x="1018253" y="1667490"/>
            <a:ext cx="9773571" cy="3139321"/>
          </a:xfrm>
          <a:prstGeom prst="rect">
            <a:avLst/>
          </a:prstGeom>
          <a:noFill/>
        </p:spPr>
        <p:txBody>
          <a:bodyPr wrap="square" rtlCol="0">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Facilitate the collaborative development of a PBRN research agenda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Enhance access to research, champion studies, and promote research through clinics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Solicit site-driven research in line with the GP IDeA-CTR Health Priorities List </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Prioritize ideas and projects that are external to the network (e.g., UNMC investigators)</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Community Engagement: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Develop strategies for clinic engagement and expansion of the network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Facilitate clinic-community partnerships to advance the PBRN vision and 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Monitor membership and participation across sites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Disseminate research findings through clinics and community partner sites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627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0941" y="349493"/>
            <a:ext cx="6370118"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Vision and Mission</a:t>
            </a:r>
          </a:p>
        </p:txBody>
      </p:sp>
      <p:sp>
        <p:nvSpPr>
          <p:cNvPr id="3" name="TextBox 2">
            <a:extLst>
              <a:ext uri="{FF2B5EF4-FFF2-40B4-BE49-F238E27FC236}">
                <a16:creationId xmlns:a16="http://schemas.microsoft.com/office/drawing/2014/main" id="{D39BA3AE-372D-49C4-B382-0BA41EDB1AA2}"/>
              </a:ext>
            </a:extLst>
          </p:cNvPr>
          <p:cNvSpPr txBox="1"/>
          <p:nvPr/>
        </p:nvSpPr>
        <p:spPr>
          <a:xfrm>
            <a:off x="1018253" y="1667490"/>
            <a:ext cx="9773571" cy="1938992"/>
          </a:xfrm>
          <a:prstGeom prst="rect">
            <a:avLst/>
          </a:prstGeom>
          <a:noFill/>
        </p:spPr>
        <p:txBody>
          <a:bodyPr wrap="square" rtlCol="0">
            <a:spAutoFit/>
          </a:bodyPr>
          <a:lstStyle/>
          <a:p>
            <a:pPr algn="l" fontAlgn="base"/>
            <a:r>
              <a:rPr lang="en-US" sz="2000" b="1" i="0" dirty="0">
                <a:solidFill>
                  <a:srgbClr val="000000"/>
                </a:solidFill>
                <a:effectLst/>
                <a:latin typeface="Arial" panose="020B0604020202020204" pitchFamily="34" charset="0"/>
                <a:cs typeface="Arial" panose="020B0604020202020204" pitchFamily="34" charset="0"/>
              </a:rPr>
              <a:t>Vision</a:t>
            </a:r>
            <a:r>
              <a:rPr lang="en-US" sz="2000" b="0" i="0" dirty="0">
                <a:solidFill>
                  <a:srgbClr val="000000"/>
                </a:solidFill>
                <a:effectLst/>
                <a:latin typeface="Arial" panose="020B0604020202020204" pitchFamily="34" charset="0"/>
                <a:cs typeface="Arial" panose="020B0604020202020204" pitchFamily="34" charset="0"/>
              </a:rPr>
              <a:t>: A dedicated network of clinics, clinicians, and investigators collaborating to overcome healthcare challenges in primary care across the Great Plains.</a:t>
            </a:r>
          </a:p>
          <a:p>
            <a:pPr algn="l" fontAlgn="base"/>
            <a:r>
              <a:rPr lang="en-US" sz="2000" b="0" i="0" dirty="0">
                <a:solidFill>
                  <a:srgbClr val="000000"/>
                </a:solidFill>
                <a:effectLst/>
                <a:latin typeface="Arial" panose="020B0604020202020204" pitchFamily="34" charset="0"/>
                <a:cs typeface="Arial" panose="020B0604020202020204" pitchFamily="34" charset="0"/>
              </a:rPr>
              <a:t> </a:t>
            </a:r>
          </a:p>
          <a:p>
            <a:pPr algn="l" fontAlgn="base"/>
            <a:r>
              <a:rPr lang="en-US" sz="2000" b="0" i="0" dirty="0">
                <a:solidFill>
                  <a:srgbClr val="000000"/>
                </a:solidFill>
                <a:effectLst/>
                <a:latin typeface="Arial" panose="020B0604020202020204" pitchFamily="34" charset="0"/>
                <a:cs typeface="Arial" panose="020B0604020202020204" pitchFamily="34" charset="0"/>
              </a:rPr>
              <a:t>The </a:t>
            </a:r>
            <a:r>
              <a:rPr lang="en-US" sz="2000" b="1" i="0" dirty="0">
                <a:solidFill>
                  <a:srgbClr val="000000"/>
                </a:solidFill>
                <a:effectLst/>
                <a:latin typeface="Arial" panose="020B0604020202020204" pitchFamily="34" charset="0"/>
                <a:cs typeface="Arial" panose="020B0604020202020204" pitchFamily="34" charset="0"/>
              </a:rPr>
              <a:t>Mission</a:t>
            </a:r>
            <a:r>
              <a:rPr lang="en-US" sz="2000" b="0" i="0" dirty="0">
                <a:solidFill>
                  <a:srgbClr val="000000"/>
                </a:solidFill>
                <a:effectLst/>
                <a:latin typeface="Arial" panose="020B0604020202020204" pitchFamily="34" charset="0"/>
                <a:cs typeface="Arial" panose="020B0604020202020204" pitchFamily="34" charset="0"/>
              </a:rPr>
              <a:t> of the Great Plains Primary Care Practice-Based Research Network is to engage clinicians, investigators and patients through research, collaboration, and community involvement to improve the health and quality of life in the Great Plains.</a:t>
            </a:r>
          </a:p>
        </p:txBody>
      </p:sp>
    </p:spTree>
    <p:extLst>
      <p:ext uri="{BB962C8B-B14F-4D97-AF65-F5344CB8AC3E}">
        <p14:creationId xmlns:p14="http://schemas.microsoft.com/office/powerpoint/2010/main" val="48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78068"/>
            <a:ext cx="12192000"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Research Project Updates</a:t>
            </a:r>
          </a:p>
        </p:txBody>
      </p:sp>
      <p:sp>
        <p:nvSpPr>
          <p:cNvPr id="3" name="TextBox 2">
            <a:extLst>
              <a:ext uri="{FF2B5EF4-FFF2-40B4-BE49-F238E27FC236}">
                <a16:creationId xmlns:a16="http://schemas.microsoft.com/office/drawing/2014/main" id="{A3FD09EF-5564-4071-A50D-7075CF316D54}"/>
              </a:ext>
            </a:extLst>
          </p:cNvPr>
          <p:cNvSpPr txBox="1"/>
          <p:nvPr/>
        </p:nvSpPr>
        <p:spPr>
          <a:xfrm>
            <a:off x="714334" y="2613392"/>
            <a:ext cx="5765488" cy="1631216"/>
          </a:xfrm>
          <a:prstGeom prst="rect">
            <a:avLst/>
          </a:prstGeom>
          <a:noFill/>
        </p:spPr>
        <p:txBody>
          <a:bodyPr wrap="square" rtlCol="0">
            <a:spAutoFit/>
          </a:bodyPr>
          <a:lstStyle/>
          <a:p>
            <a:pPr marL="342900" indent="-342900">
              <a:buFont typeface="+mj-lt"/>
              <a:buAutoNum type="arabicPeriod"/>
              <a:tabLst>
                <a:tab pos="302895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College of Public Health-Cheryl Beseler, Ph.D.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tabLst>
                <a:tab pos="302895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College of Pharmacy-Carrie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McAdam-Marx</a:t>
            </a:r>
            <a:r>
              <a:rPr lang="en-US" sz="2000" dirty="0">
                <a:effectLst/>
                <a:latin typeface="Arial" panose="020B0604020202020204" pitchFamily="34" charset="0"/>
                <a:ea typeface="Calibri" panose="020F0502020204030204" pitchFamily="34" charset="0"/>
                <a:cs typeface="Times New Roman" panose="02020603050405020304" pitchFamily="18" charset="0"/>
              </a:rPr>
              <a:t>, Ph.D., RPh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tabLst>
                <a:tab pos="302895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College of Medicine-Marcy Vandament, Ph.D.</a:t>
            </a:r>
          </a:p>
          <a:p>
            <a:pPr marL="342900" indent="-342900">
              <a:buFont typeface="+mj-lt"/>
              <a:buAutoNum type="arabicPeriod"/>
              <a:tabLst>
                <a:tab pos="3028950" algn="l"/>
              </a:tabLst>
            </a:pPr>
            <a:r>
              <a:rPr lang="en-US" sz="2000" dirty="0">
                <a:latin typeface="Arial" panose="020B0604020202020204" pitchFamily="34" charset="0"/>
                <a:ea typeface="Calibri" panose="020F0502020204030204" pitchFamily="34" charset="0"/>
                <a:cs typeface="Times New Roman" panose="02020603050405020304" pitchFamily="18" charset="0"/>
              </a:rPr>
              <a:t>Great Plains Clinical Research Registry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Mental health awareness mural">
            <a:extLst>
              <a:ext uri="{FF2B5EF4-FFF2-40B4-BE49-F238E27FC236}">
                <a16:creationId xmlns:a16="http://schemas.microsoft.com/office/drawing/2014/main" id="{080BCF12-9918-40F7-859B-D24A9F670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212" y="1943403"/>
            <a:ext cx="4790454" cy="2971193"/>
          </a:xfrm>
          <a:prstGeom prst="rect">
            <a:avLst/>
          </a:prstGeom>
        </p:spPr>
      </p:pic>
    </p:spTree>
    <p:extLst>
      <p:ext uri="{BB962C8B-B14F-4D97-AF65-F5344CB8AC3E}">
        <p14:creationId xmlns:p14="http://schemas.microsoft.com/office/powerpoint/2010/main" val="413931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4279"/>
            <a:ext cx="12192000" cy="769441"/>
          </a:xfrm>
          <a:prstGeom prst="rect">
            <a:avLst/>
          </a:prstGeom>
          <a:noFill/>
        </p:spPr>
        <p:txBody>
          <a:bodyPr wrap="square" rtlCol="0">
            <a:spAutoFit/>
          </a:bodyPr>
          <a:lstStyle/>
          <a:p>
            <a:pPr algn="ctr"/>
            <a:r>
              <a:rPr lang="en-US" sz="4400" b="1" dirty="0">
                <a:solidFill>
                  <a:srgbClr val="002060"/>
                </a:solidFill>
                <a:latin typeface="Arial" panose="020B0604020202020204" pitchFamily="34" charset="0"/>
                <a:cs typeface="Arial" panose="020B0604020202020204" pitchFamily="34" charset="0"/>
              </a:rPr>
              <a:t>Cheryl Beseler, Ph.D.</a:t>
            </a:r>
          </a:p>
        </p:txBody>
      </p:sp>
    </p:spTree>
    <p:extLst>
      <p:ext uri="{BB962C8B-B14F-4D97-AF65-F5344CB8AC3E}">
        <p14:creationId xmlns:p14="http://schemas.microsoft.com/office/powerpoint/2010/main" val="284680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6D1E94-8D5E-4248-9FF9-4D0B476A3565}"/>
              </a:ext>
            </a:extLst>
          </p:cNvPr>
          <p:cNvSpPr>
            <a:spLocks noGrp="1"/>
          </p:cNvSpPr>
          <p:nvPr>
            <p:ph type="ctrTitle"/>
          </p:nvPr>
        </p:nvSpPr>
        <p:spPr>
          <a:xfrm>
            <a:off x="616893" y="1238250"/>
            <a:ext cx="7003107" cy="4381500"/>
          </a:xfrm>
        </p:spPr>
        <p:txBody>
          <a:bodyPr anchor="ctr">
            <a:normAutofit/>
          </a:bodyPr>
          <a:lstStyle/>
          <a:p>
            <a:pPr algn="l"/>
            <a:r>
              <a:rPr lang="en-US" sz="2900" b="0" i="0">
                <a:effectLst/>
                <a:latin typeface="Calibri" panose="020F0502020204030204" pitchFamily="34" charset="0"/>
              </a:rPr>
              <a:t>National Institutes of Health R01 Project</a:t>
            </a:r>
            <a:br>
              <a:rPr lang="en-US" sz="2900" b="0" i="0">
                <a:effectLst/>
                <a:latin typeface="Calibri" panose="020F0502020204030204" pitchFamily="34" charset="0"/>
              </a:rPr>
            </a:br>
            <a:br>
              <a:rPr lang="en-US" sz="2900" b="0" i="0">
                <a:effectLst/>
                <a:latin typeface="Calibri" panose="020F0502020204030204" pitchFamily="34" charset="0"/>
              </a:rPr>
            </a:br>
            <a:r>
              <a:rPr lang="en-US" sz="2900" b="0" i="0">
                <a:effectLst/>
                <a:latin typeface="Calibri" panose="020F0502020204030204" pitchFamily="34" charset="0"/>
              </a:rPr>
              <a:t>Social Isolation in Nebraska: </a:t>
            </a:r>
            <a:br>
              <a:rPr lang="en-US" sz="2900" b="0" i="0">
                <a:effectLst/>
                <a:latin typeface="Calibri" panose="020F0502020204030204" pitchFamily="34" charset="0"/>
              </a:rPr>
            </a:br>
            <a:r>
              <a:rPr lang="en-US" sz="2900" b="0" i="0">
                <a:effectLst/>
                <a:latin typeface="Calibri" panose="020F0502020204030204" pitchFamily="34" charset="0"/>
              </a:rPr>
              <a:t>Pathways to Health</a:t>
            </a:r>
            <a:br>
              <a:rPr lang="en-US" sz="2900" b="0" i="0">
                <a:effectLst/>
                <a:latin typeface="Calibri" panose="020F0502020204030204" pitchFamily="34" charset="0"/>
              </a:rPr>
            </a:br>
            <a:br>
              <a:rPr lang="en-US" sz="2900" b="0" i="0">
                <a:effectLst/>
                <a:latin typeface="Calibri" panose="020F0502020204030204" pitchFamily="34" charset="0"/>
              </a:rPr>
            </a:br>
            <a:r>
              <a:rPr lang="en-US" sz="2900" b="0" i="0">
                <a:effectLst/>
                <a:latin typeface="Calibri" panose="020F0502020204030204" pitchFamily="34" charset="0"/>
              </a:rPr>
              <a:t>Principal Investigators:  Shinobu Watanabe-Galloway PhD and Ariane Rung PhD</a:t>
            </a:r>
            <a:br>
              <a:rPr lang="en-US" sz="2900" b="0" i="0">
                <a:effectLst/>
                <a:latin typeface="Calibri" panose="020F0502020204030204" pitchFamily="34" charset="0"/>
              </a:rPr>
            </a:br>
            <a:br>
              <a:rPr lang="en-US" sz="2900" b="0" i="0">
                <a:effectLst/>
                <a:latin typeface="Calibri" panose="020F0502020204030204" pitchFamily="34" charset="0"/>
              </a:rPr>
            </a:br>
            <a:r>
              <a:rPr lang="en-US" sz="2900" b="0" i="0">
                <a:effectLst/>
                <a:latin typeface="Calibri" panose="020F0502020204030204" pitchFamily="34" charset="0"/>
              </a:rPr>
              <a:t>co-PIs:  Edward Peters PhD, Anna Knight PhD, </a:t>
            </a:r>
            <a:br>
              <a:rPr lang="en-US" sz="2900" b="0" i="0">
                <a:effectLst/>
                <a:latin typeface="Calibri" panose="020F0502020204030204" pitchFamily="34" charset="0"/>
              </a:rPr>
            </a:br>
            <a:r>
              <a:rPr lang="en-US" sz="2900" b="0" i="0">
                <a:effectLst/>
                <a:latin typeface="Calibri" panose="020F0502020204030204" pitchFamily="34" charset="0"/>
              </a:rPr>
              <a:t>Cheryl Beseler PhD</a:t>
            </a:r>
            <a:endParaRPr lang="en-US" sz="2900"/>
          </a:p>
        </p:txBody>
      </p:sp>
      <p:sp>
        <p:nvSpPr>
          <p:cNvPr id="23" name="Rectangle 22">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003737-C8E7-4D6E-BA1B-936A97790AD5}"/>
              </a:ext>
            </a:extLst>
          </p:cNvPr>
          <p:cNvSpPr>
            <a:spLocks noGrp="1"/>
          </p:cNvSpPr>
          <p:nvPr>
            <p:ph type="title"/>
          </p:nvPr>
        </p:nvSpPr>
        <p:spPr>
          <a:xfrm>
            <a:off x="838200" y="557188"/>
            <a:ext cx="4862848" cy="5569291"/>
          </a:xfrm>
        </p:spPr>
        <p:txBody>
          <a:bodyPr>
            <a:normAutofit/>
          </a:bodyPr>
          <a:lstStyle/>
          <a:p>
            <a:r>
              <a:rPr lang="en-US" sz="5200" dirty="0"/>
              <a:t>Objective of NIH R01 Project</a:t>
            </a:r>
          </a:p>
        </p:txBody>
      </p:sp>
      <p:graphicFrame>
        <p:nvGraphicFramePr>
          <p:cNvPr id="5" name="Content Placeholder 2">
            <a:extLst>
              <a:ext uri="{FF2B5EF4-FFF2-40B4-BE49-F238E27FC236}">
                <a16:creationId xmlns:a16="http://schemas.microsoft.com/office/drawing/2014/main" id="{DDF2200F-EE25-FCB5-7F96-442A14446F22}"/>
              </a:ext>
            </a:extLst>
          </p:cNvPr>
          <p:cNvGraphicFramePr>
            <a:graphicFrameLocks noGrp="1"/>
          </p:cNvGraphicFramePr>
          <p:nvPr>
            <p:ph idx="1"/>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452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IDeA">
      <a:dk1>
        <a:srgbClr val="000000"/>
      </a:dk1>
      <a:lt1>
        <a:srgbClr val="FFFFFF"/>
      </a:lt1>
      <a:dk2>
        <a:srgbClr val="00386A"/>
      </a:dk2>
      <a:lt2>
        <a:srgbClr val="A0B325"/>
      </a:lt2>
      <a:accent1>
        <a:srgbClr val="3E4B52"/>
      </a:accent1>
      <a:accent2>
        <a:srgbClr val="991B2C"/>
      </a:accent2>
      <a:accent3>
        <a:srgbClr val="FDC115"/>
      </a:accent3>
      <a:accent4>
        <a:srgbClr val="F67C2A"/>
      </a:accent4>
      <a:accent5>
        <a:srgbClr val="C54F71"/>
      </a:accent5>
      <a:accent6>
        <a:srgbClr val="00ACCA"/>
      </a:accent6>
      <a:hlink>
        <a:srgbClr val="6BA9DA"/>
      </a:hlink>
      <a:folHlink>
        <a:srgbClr val="A0BC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16725</TotalTime>
  <Words>1302</Words>
  <Application>Microsoft Office PowerPoint</Application>
  <PresentationFormat>Widescreen</PresentationFormat>
  <Paragraphs>154</Paragraphs>
  <Slides>24</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Courier New</vt:lpstr>
      <vt:lpstr>Symbol</vt:lpstr>
      <vt:lpstr>Tahoma</vt:lpstr>
      <vt:lpstr>Wingdings</vt:lpstr>
      <vt:lpstr>Damask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Institutes of Health R01 Project  Social Isolation in Nebraska:  Pathways to Health  Principal Investigators:  Shinobu Watanabe-Galloway PhD and Ariane Rung PhD  co-PIs:  Edward Peters PhD, Anna Knight PhD,  Cheryl Beseler PhD</vt:lpstr>
      <vt:lpstr>Objective of NIH R01 Project</vt:lpstr>
      <vt:lpstr>Specific Aims</vt:lpstr>
      <vt:lpstr>Recruitment Goals</vt:lpstr>
      <vt:lpstr>Assistance Requested from PBRN</vt:lpstr>
      <vt:lpstr>PowerPoint Presentation</vt:lpstr>
      <vt:lpstr>PowerPoint Presentation</vt:lpstr>
      <vt:lpstr>PowerPoint Presentation</vt:lpstr>
      <vt:lpstr>Collaboration with PBRN Sites</vt:lpstr>
      <vt:lpstr>PowerPoint Presentation</vt:lpstr>
      <vt:lpstr>PowerPoint Presentation</vt:lpstr>
      <vt:lpstr>PowerPoint Presentation</vt:lpstr>
      <vt:lpstr>PowerPoint Presentation</vt:lpstr>
      <vt:lpstr>PowerPoint Presentation</vt:lpstr>
      <vt:lpstr>PowerPoint Presentation</vt:lpstr>
      <vt:lpstr>Member Meeting Summer 2022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Frankel, Emily L</dc:creator>
  <cp:lastModifiedBy>Frankel, Emily L</cp:lastModifiedBy>
  <cp:revision>118</cp:revision>
  <cp:lastPrinted>2022-05-24T15:43:22Z</cp:lastPrinted>
  <dcterms:created xsi:type="dcterms:W3CDTF">2020-10-29T19:41:17Z</dcterms:created>
  <dcterms:modified xsi:type="dcterms:W3CDTF">2022-05-24T16:37:49Z</dcterms:modified>
</cp:coreProperties>
</file>