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5" r:id="rId1"/>
  </p:sldMasterIdLst>
  <p:notesMasterIdLst>
    <p:notesMasterId r:id="rId18"/>
  </p:notesMasterIdLst>
  <p:handoutMasterIdLst>
    <p:handoutMasterId r:id="rId19"/>
  </p:handoutMasterIdLst>
  <p:sldIdLst>
    <p:sldId id="260" r:id="rId2"/>
    <p:sldId id="280" r:id="rId3"/>
    <p:sldId id="281" r:id="rId4"/>
    <p:sldId id="282" r:id="rId5"/>
    <p:sldId id="283" r:id="rId6"/>
    <p:sldId id="284" r:id="rId7"/>
    <p:sldId id="288" r:id="rId8"/>
    <p:sldId id="293" r:id="rId9"/>
    <p:sldId id="285" r:id="rId10"/>
    <p:sldId id="294" r:id="rId11"/>
    <p:sldId id="292" r:id="rId12"/>
    <p:sldId id="286" r:id="rId13"/>
    <p:sldId id="289" r:id="rId14"/>
    <p:sldId id="290" r:id="rId15"/>
    <p:sldId id="287" r:id="rId16"/>
    <p:sldId id="291" r:id="rId1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zalone, Alfred J" initials="AAJ" lastIdx="4" clrIdx="0">
    <p:extLst>
      <p:ext uri="{19B8F6BF-5375-455C-9EA6-DF929625EA0E}">
        <p15:presenceInfo xmlns:p15="http://schemas.microsoft.com/office/powerpoint/2012/main" userId="S::alfred.anzalone@unmc.edu::62ebe3c5-0f1d-45e6-8b4a-aa23c9dff3a6" providerId="AD"/>
      </p:ext>
    </p:extLst>
  </p:cmAuthor>
  <p:cmAuthor id="2" name="Amanda Fletcher" initials="AF" lastIdx="1" clrIdx="1">
    <p:extLst>
      <p:ext uri="{19B8F6BF-5375-455C-9EA6-DF929625EA0E}">
        <p15:presenceInfo xmlns:p15="http://schemas.microsoft.com/office/powerpoint/2012/main" userId="Amanda Fletch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624" autoAdjust="0"/>
    <p:restoredTop sz="71977" autoAdjust="0"/>
  </p:normalViewPr>
  <p:slideViewPr>
    <p:cSldViewPr snapToGrid="0">
      <p:cViewPr varScale="1">
        <p:scale>
          <a:sx n="88" d="100"/>
          <a:sy n="88" d="100"/>
        </p:scale>
        <p:origin x="240" y="96"/>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131" d="100"/>
          <a:sy n="131" d="100"/>
        </p:scale>
        <p:origin x="2720"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3D54CAE5-C237-462E-9C01-785366E06BFD}" type="datetimeFigureOut">
              <a:rPr lang="en-US" smtClean="0"/>
              <a:t>10/10/2022</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5A237D8-D19A-4C86-9322-02BA96600354}" type="slidenum">
              <a:rPr lang="en-US" smtClean="0"/>
              <a:t>‹#›</a:t>
            </a:fld>
            <a:endParaRPr lang="en-US"/>
          </a:p>
        </p:txBody>
      </p:sp>
    </p:spTree>
    <p:extLst>
      <p:ext uri="{BB962C8B-B14F-4D97-AF65-F5344CB8AC3E}">
        <p14:creationId xmlns:p14="http://schemas.microsoft.com/office/powerpoint/2010/main" val="8447007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984D871-AE28-440B-A24F-A7369D6B27C6}" type="datetimeFigureOut">
              <a:rPr lang="en-US" smtClean="0"/>
              <a:t>10/10/2022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59BDB24-98D9-44D7-89B6-5E0EC7BADD6A}" type="slidenum">
              <a:rPr lang="en-US" smtClean="0"/>
              <a:t>‹#›</a:t>
            </a:fld>
            <a:endParaRPr lang="en-US" dirty="0"/>
          </a:p>
        </p:txBody>
      </p:sp>
    </p:spTree>
    <p:extLst>
      <p:ext uri="{BB962C8B-B14F-4D97-AF65-F5344CB8AC3E}">
        <p14:creationId xmlns:p14="http://schemas.microsoft.com/office/powerpoint/2010/main" val="149473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9BDB24-98D9-44D7-89B6-5E0EC7BADD6A}" type="slidenum">
              <a:rPr lang="en-US" smtClean="0"/>
              <a:t>1</a:t>
            </a:fld>
            <a:endParaRPr lang="en-US" dirty="0"/>
          </a:p>
        </p:txBody>
      </p:sp>
    </p:spTree>
    <p:extLst>
      <p:ext uri="{BB962C8B-B14F-4D97-AF65-F5344CB8AC3E}">
        <p14:creationId xmlns:p14="http://schemas.microsoft.com/office/powerpoint/2010/main" val="31463936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571" y="16932"/>
            <a:ext cx="12158858" cy="6841068"/>
          </a:xfrm>
          <a:prstGeom prst="rect">
            <a:avLst/>
          </a:prstGeom>
        </p:spPr>
      </p:pic>
    </p:spTree>
    <p:extLst>
      <p:ext uri="{BB962C8B-B14F-4D97-AF65-F5344CB8AC3E}">
        <p14:creationId xmlns:p14="http://schemas.microsoft.com/office/powerpoint/2010/main" val="176957611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a:prstGeom prst="rect">
            <a:avLst/>
          </a:prstGeom>
          <a:effectLst/>
        </p:spPr>
        <p:txBody>
          <a:bodyPr anchor="b">
            <a:normAutofit/>
          </a:bodyPr>
          <a:lstStyle>
            <a:lvl1pPr>
              <a:defRPr sz="2800">
                <a:effectLs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prstGeom prst="rect">
            <a:avLst/>
          </a:prstGeom>
          <a:noFill/>
          <a:ln w="190500" cap="sq">
            <a:solidFill>
              <a:srgbClr val="FFFFFF"/>
            </a:solidFill>
            <a:miter lim="800000"/>
          </a:ln>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5" y="5108728"/>
            <a:ext cx="10365998" cy="682472"/>
          </a:xfrm>
          <a:prstGeom prst="rect">
            <a:avLst/>
          </a:prstGeom>
          <a:effectLst/>
        </p:spPr>
        <p:txBody>
          <a:bodyPr>
            <a:normAutofit/>
          </a:bodyPr>
          <a:lstStyle>
            <a:lvl1pPr marL="0" indent="0" algn="ctr">
              <a:buNone/>
              <a:defRPr sz="1800">
                <a:effectLs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78736" y="5883275"/>
            <a:ext cx="2743200" cy="365125"/>
          </a:xfrm>
          <a:prstGeom prst="rect">
            <a:avLst/>
          </a:prstGeom>
          <a:effectLst/>
        </p:spPr>
        <p:txBody>
          <a:bodyPr/>
          <a:lstStyle>
            <a:lvl1pPr>
              <a:defRPr>
                <a:effectLst/>
              </a:defRPr>
            </a:lvl1pPr>
          </a:lstStyle>
          <a:p>
            <a:fld id="{8BDA6D67-8E0D-4D1E-ADEE-BB8CFD1EFC91}" type="datetimeFigureOut">
              <a:rPr lang="en-US" smtClean="0"/>
              <a:pPr/>
              <a:t>10/10/2022</a:t>
            </a:fld>
            <a:endParaRPr lang="en-US" dirty="0"/>
          </a:p>
        </p:txBody>
      </p:sp>
      <p:sp>
        <p:nvSpPr>
          <p:cNvPr id="6" name="Footer Placeholder 5"/>
          <p:cNvSpPr>
            <a:spLocks noGrp="1"/>
          </p:cNvSpPr>
          <p:nvPr>
            <p:ph type="ftr" sz="quarter" idx="11"/>
          </p:nvPr>
        </p:nvSpPr>
        <p:spPr>
          <a:xfrm>
            <a:off x="913794" y="5883275"/>
            <a:ext cx="6672865" cy="365125"/>
          </a:xfrm>
          <a:prstGeom prst="rect">
            <a:avLst/>
          </a:prstGeom>
          <a:effectLst/>
        </p:spPr>
        <p:txBody>
          <a:bodyPr/>
          <a:lstStyle>
            <a:lvl1pPr>
              <a:defRPr>
                <a:effectLst/>
              </a:defRPr>
            </a:lvl1pPr>
          </a:lstStyle>
          <a:p>
            <a:endParaRPr lang="en-US" dirty="0"/>
          </a:p>
        </p:txBody>
      </p:sp>
      <p:sp>
        <p:nvSpPr>
          <p:cNvPr id="7" name="Slide Number Placeholder 6"/>
          <p:cNvSpPr>
            <a:spLocks noGrp="1"/>
          </p:cNvSpPr>
          <p:nvPr>
            <p:ph type="sldNum" sz="quarter" idx="12"/>
          </p:nvPr>
        </p:nvSpPr>
        <p:spPr>
          <a:xfrm>
            <a:off x="10514011" y="5883275"/>
            <a:ext cx="753545" cy="365125"/>
          </a:xfrm>
          <a:prstGeom prst="rect">
            <a:avLst/>
          </a:prstGeom>
          <a:effectLst/>
        </p:spPr>
        <p:txBody>
          <a:bodyPr/>
          <a:lstStyle>
            <a:lvl1pPr>
              <a:defRPr>
                <a:effectLst/>
              </a:defRPr>
            </a:lvl1pPr>
          </a:lstStyle>
          <a:p>
            <a:fld id="{76EFD29E-67D5-421C-890F-2688AE982E84}" type="slidenum">
              <a:rPr lang="en-US" smtClean="0"/>
              <a:pPr/>
              <a:t>‹#›</a:t>
            </a:fld>
            <a:endParaRPr lang="en-US" dirty="0"/>
          </a:p>
        </p:txBody>
      </p:sp>
    </p:spTree>
    <p:extLst>
      <p:ext uri="{BB962C8B-B14F-4D97-AF65-F5344CB8AC3E}">
        <p14:creationId xmlns:p14="http://schemas.microsoft.com/office/powerpoint/2010/main" val="4004150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a:prstGeom prst="rect">
            <a:avLst/>
          </a:prstGeom>
        </p:spPr>
        <p:txBody>
          <a:bodyPr anchor="ctr"/>
          <a:lstStyle>
            <a:lvl1pPr>
              <a:defRPr sz="3200">
                <a:effectLst/>
              </a:defRPr>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a:prstGeom prst="rect">
            <a:avLst/>
          </a:prstGeom>
        </p:spPr>
        <p:txBody>
          <a:bodyPr anchor="ctr"/>
          <a:lstStyle>
            <a:lvl1pPr marL="0" indent="0" algn="ctr">
              <a:buNone/>
              <a:defRPr sz="1600">
                <a:effectLs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78736" y="5883275"/>
            <a:ext cx="2743200" cy="365125"/>
          </a:xfrm>
          <a:prstGeom prst="rect">
            <a:avLst/>
          </a:prstGeom>
        </p:spPr>
        <p:txBody>
          <a:bodyPr/>
          <a:lstStyle>
            <a:lvl1pPr>
              <a:defRPr>
                <a:effectLst/>
              </a:defRPr>
            </a:lvl1pPr>
          </a:lstStyle>
          <a:p>
            <a:fld id="{8BDA6D67-8E0D-4D1E-ADEE-BB8CFD1EFC91}" type="datetimeFigureOut">
              <a:rPr lang="en-US" smtClean="0"/>
              <a:pPr/>
              <a:t>10/10/2022</a:t>
            </a:fld>
            <a:endParaRPr lang="en-US" dirty="0"/>
          </a:p>
        </p:txBody>
      </p:sp>
      <p:sp>
        <p:nvSpPr>
          <p:cNvPr id="6" name="Footer Placeholder 5"/>
          <p:cNvSpPr>
            <a:spLocks noGrp="1"/>
          </p:cNvSpPr>
          <p:nvPr>
            <p:ph type="ftr" sz="quarter" idx="11"/>
          </p:nvPr>
        </p:nvSpPr>
        <p:spPr>
          <a:xfrm>
            <a:off x="913794" y="5883275"/>
            <a:ext cx="6672865" cy="365125"/>
          </a:xfrm>
          <a:prstGeom prst="rect">
            <a:avLst/>
          </a:prstGeom>
        </p:spPr>
        <p:txBody>
          <a:bodyPr/>
          <a:lstStyle>
            <a:lvl1pPr>
              <a:defRPr>
                <a:effectLst/>
              </a:defRPr>
            </a:lvl1pPr>
          </a:lstStyle>
          <a:p>
            <a:endParaRPr lang="en-US" dirty="0"/>
          </a:p>
        </p:txBody>
      </p:sp>
      <p:sp>
        <p:nvSpPr>
          <p:cNvPr id="7" name="Slide Number Placeholder 6"/>
          <p:cNvSpPr>
            <a:spLocks noGrp="1"/>
          </p:cNvSpPr>
          <p:nvPr>
            <p:ph type="sldNum" sz="quarter" idx="12"/>
          </p:nvPr>
        </p:nvSpPr>
        <p:spPr>
          <a:xfrm>
            <a:off x="10514011" y="5883275"/>
            <a:ext cx="753545" cy="365125"/>
          </a:xfrm>
          <a:prstGeom prst="rect">
            <a:avLst/>
          </a:prstGeom>
        </p:spPr>
        <p:txBody>
          <a:bodyPr/>
          <a:lstStyle>
            <a:lvl1pPr>
              <a:defRPr>
                <a:effectLst/>
              </a:defRPr>
            </a:lvl1pPr>
          </a:lstStyle>
          <a:p>
            <a:fld id="{76EFD29E-67D5-421C-890F-2688AE982E84}" type="slidenum">
              <a:rPr lang="en-US" smtClean="0"/>
              <a:pPr/>
              <a:t>‹#›</a:t>
            </a:fld>
            <a:endParaRPr lang="en-US" dirty="0"/>
          </a:p>
        </p:txBody>
      </p:sp>
    </p:spTree>
    <p:extLst>
      <p:ext uri="{BB962C8B-B14F-4D97-AF65-F5344CB8AC3E}">
        <p14:creationId xmlns:p14="http://schemas.microsoft.com/office/powerpoint/2010/main" val="781896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a:prstGeom prst="rect">
            <a:avLst/>
          </a:prstGeom>
        </p:spPr>
        <p:txBody>
          <a:bodyPr anchor="ctr"/>
          <a:lstStyle>
            <a:lvl1pPr>
              <a:defRPr sz="3200">
                <a:effectLst/>
              </a:defRPr>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a:prstGeom prst="rect">
            <a:avLst/>
          </a:prstGeom>
        </p:spPr>
        <p:txBody>
          <a:bodyPr anchor="t">
            <a:normAutofit/>
          </a:bodyPr>
          <a:lstStyle>
            <a:lvl1pPr marL="0" indent="0" algn="r">
              <a:buNone/>
              <a:defRPr sz="1400">
                <a:effectLs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a:prstGeom prst="rect">
            <a:avLst/>
          </a:prstGeom>
        </p:spPr>
        <p:txBody>
          <a:bodyPr anchor="ctr">
            <a:normAutofit/>
          </a:bodyPr>
          <a:lstStyle>
            <a:lvl1pPr marL="0" indent="0" algn="ctr">
              <a:buNone/>
              <a:defRPr sz="1600">
                <a:effectLs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78736" y="5883275"/>
            <a:ext cx="2743200" cy="365125"/>
          </a:xfrm>
          <a:prstGeom prst="rect">
            <a:avLst/>
          </a:prstGeom>
        </p:spPr>
        <p:txBody>
          <a:bodyPr/>
          <a:lstStyle>
            <a:lvl1pPr>
              <a:defRPr>
                <a:effectLst/>
              </a:defRPr>
            </a:lvl1pPr>
          </a:lstStyle>
          <a:p>
            <a:fld id="{8BDA6D67-8E0D-4D1E-ADEE-BB8CFD1EFC91}" type="datetimeFigureOut">
              <a:rPr lang="en-US" smtClean="0"/>
              <a:pPr/>
              <a:t>10/10/2022</a:t>
            </a:fld>
            <a:endParaRPr lang="en-US" dirty="0"/>
          </a:p>
        </p:txBody>
      </p:sp>
      <p:sp>
        <p:nvSpPr>
          <p:cNvPr id="6" name="Footer Placeholder 5"/>
          <p:cNvSpPr>
            <a:spLocks noGrp="1"/>
          </p:cNvSpPr>
          <p:nvPr>
            <p:ph type="ftr" sz="quarter" idx="11"/>
          </p:nvPr>
        </p:nvSpPr>
        <p:spPr>
          <a:xfrm>
            <a:off x="913794" y="5883275"/>
            <a:ext cx="6672865" cy="365125"/>
          </a:xfrm>
          <a:prstGeom prst="rect">
            <a:avLst/>
          </a:prstGeom>
        </p:spPr>
        <p:txBody>
          <a:bodyPr/>
          <a:lstStyle>
            <a:lvl1pPr>
              <a:defRPr>
                <a:effectLst/>
              </a:defRPr>
            </a:lvl1pPr>
          </a:lstStyle>
          <a:p>
            <a:endParaRPr lang="en-US" dirty="0"/>
          </a:p>
        </p:txBody>
      </p:sp>
      <p:sp>
        <p:nvSpPr>
          <p:cNvPr id="7" name="Slide Number Placeholder 6"/>
          <p:cNvSpPr>
            <a:spLocks noGrp="1"/>
          </p:cNvSpPr>
          <p:nvPr>
            <p:ph type="sldNum" sz="quarter" idx="12"/>
          </p:nvPr>
        </p:nvSpPr>
        <p:spPr>
          <a:xfrm>
            <a:off x="10514011" y="5883275"/>
            <a:ext cx="753545" cy="365125"/>
          </a:xfrm>
          <a:prstGeom prst="rect">
            <a:avLst/>
          </a:prstGeom>
        </p:spPr>
        <p:txBody>
          <a:bodyPr/>
          <a:lstStyle>
            <a:lvl1pPr>
              <a:defRPr>
                <a:effectLst/>
              </a:defRPr>
            </a:lvl1pPr>
          </a:lstStyle>
          <a:p>
            <a:fld id="{76EFD29E-67D5-421C-890F-2688AE982E84}" type="slidenum">
              <a:rPr lang="en-US" smtClean="0"/>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879004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a:prstGeom prst="rect">
            <a:avLst/>
          </a:prstGeom>
          <a:effectLst/>
        </p:spPr>
        <p:txBody>
          <a:bodyPr anchor="b"/>
          <a:lstStyle>
            <a:lvl1pPr>
              <a:defRPr sz="3200">
                <a:effectLst/>
              </a:defRPr>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a:prstGeom prst="rect">
            <a:avLst/>
          </a:prstGeom>
          <a:effectLst/>
        </p:spPr>
        <p:txBody>
          <a:bodyPr anchor="t"/>
          <a:lstStyle>
            <a:lvl1pPr marL="0" indent="0" algn="ctr">
              <a:buNone/>
              <a:defRPr sz="1600">
                <a:effectLs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78736" y="5883275"/>
            <a:ext cx="2743200" cy="365125"/>
          </a:xfrm>
          <a:prstGeom prst="rect">
            <a:avLst/>
          </a:prstGeom>
          <a:effectLst/>
        </p:spPr>
        <p:txBody>
          <a:bodyPr/>
          <a:lstStyle>
            <a:lvl1pPr>
              <a:defRPr>
                <a:effectLst/>
              </a:defRPr>
            </a:lvl1pPr>
          </a:lstStyle>
          <a:p>
            <a:fld id="{8BDA6D67-8E0D-4D1E-ADEE-BB8CFD1EFC91}" type="datetimeFigureOut">
              <a:rPr lang="en-US" smtClean="0"/>
              <a:pPr/>
              <a:t>10/10/2022</a:t>
            </a:fld>
            <a:endParaRPr lang="en-US" dirty="0"/>
          </a:p>
        </p:txBody>
      </p:sp>
      <p:sp>
        <p:nvSpPr>
          <p:cNvPr id="6" name="Footer Placeholder 5"/>
          <p:cNvSpPr>
            <a:spLocks noGrp="1"/>
          </p:cNvSpPr>
          <p:nvPr>
            <p:ph type="ftr" sz="quarter" idx="11"/>
          </p:nvPr>
        </p:nvSpPr>
        <p:spPr>
          <a:xfrm>
            <a:off x="913794" y="5883275"/>
            <a:ext cx="6672865" cy="365125"/>
          </a:xfrm>
          <a:prstGeom prst="rect">
            <a:avLst/>
          </a:prstGeom>
          <a:effectLst/>
        </p:spPr>
        <p:txBody>
          <a:bodyPr/>
          <a:lstStyle>
            <a:lvl1pPr>
              <a:defRPr>
                <a:effectLst/>
              </a:defRPr>
            </a:lvl1pPr>
          </a:lstStyle>
          <a:p>
            <a:endParaRPr lang="en-US" dirty="0"/>
          </a:p>
        </p:txBody>
      </p:sp>
      <p:sp>
        <p:nvSpPr>
          <p:cNvPr id="7" name="Slide Number Placeholder 6"/>
          <p:cNvSpPr>
            <a:spLocks noGrp="1"/>
          </p:cNvSpPr>
          <p:nvPr>
            <p:ph type="sldNum" sz="quarter" idx="12"/>
          </p:nvPr>
        </p:nvSpPr>
        <p:spPr>
          <a:xfrm>
            <a:off x="10514011" y="5883275"/>
            <a:ext cx="753545" cy="365125"/>
          </a:xfrm>
          <a:prstGeom prst="rect">
            <a:avLst/>
          </a:prstGeom>
          <a:effectLst/>
        </p:spPr>
        <p:txBody>
          <a:bodyPr/>
          <a:lstStyle>
            <a:lvl1pPr>
              <a:defRPr>
                <a:effectLst/>
              </a:defRPr>
            </a:lvl1pPr>
          </a:lstStyle>
          <a:p>
            <a:fld id="{76EFD29E-67D5-421C-890F-2688AE982E84}" type="slidenum">
              <a:rPr lang="en-US" smtClean="0"/>
              <a:pPr/>
              <a:t>‹#›</a:t>
            </a:fld>
            <a:endParaRPr lang="en-US" dirty="0"/>
          </a:p>
        </p:txBody>
      </p:sp>
    </p:spTree>
    <p:extLst>
      <p:ext uri="{BB962C8B-B14F-4D97-AF65-F5344CB8AC3E}">
        <p14:creationId xmlns:p14="http://schemas.microsoft.com/office/powerpoint/2010/main" val="23383360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a:prstGeom prst="rect">
            <a:avLst/>
          </a:prstGeom>
        </p:spPr>
        <p:txBody>
          <a:bodyPr/>
          <a:lstStyle>
            <a:lvl1pPr>
              <a:defRPr>
                <a:effectLst/>
              </a:defRPr>
            </a:lvl1p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a:prstGeom prst="rect">
            <a:avLst/>
          </a:prstGeom>
        </p:spPr>
        <p:txBody>
          <a:bodyPr anchor="b">
            <a:noAutofit/>
          </a:bodyPr>
          <a:lstStyle>
            <a:lvl1pPr marL="0" indent="0" algn="ctr">
              <a:lnSpc>
                <a:spcPct val="100000"/>
              </a:lnSpc>
              <a:buNone/>
              <a:defRPr sz="2400" b="0">
                <a:solidFill>
                  <a:schemeClr val="tx1"/>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a:prstGeom prst="rect">
            <a:avLst/>
          </a:prstGeom>
        </p:spPr>
        <p:txBody>
          <a:bodyPr anchor="t">
            <a:normAutofit/>
          </a:bodyPr>
          <a:lstStyle>
            <a:lvl1pPr marL="0" indent="0" algn="ctr">
              <a:buNone/>
              <a:defRPr sz="14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a:prstGeom prst="rect">
            <a:avLst/>
          </a:prstGeom>
        </p:spPr>
        <p:txBody>
          <a:bodyPr anchor="b">
            <a:noAutofit/>
          </a:bodyPr>
          <a:lstStyle>
            <a:lvl1pPr marL="0" indent="0" algn="ctr">
              <a:lnSpc>
                <a:spcPct val="100000"/>
              </a:lnSpc>
              <a:buNone/>
              <a:defRPr sz="2400" b="0">
                <a:solidFill>
                  <a:schemeClr val="tx1"/>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a:prstGeom prst="rect">
            <a:avLst/>
          </a:prstGeom>
        </p:spPr>
        <p:txBody>
          <a:bodyPr anchor="t">
            <a:normAutofit/>
          </a:bodyPr>
          <a:lstStyle>
            <a:lvl1pPr marL="0" indent="0" algn="ctr">
              <a:buNone/>
              <a:defRPr sz="14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a:prstGeom prst="rect">
            <a:avLst/>
          </a:prstGeom>
        </p:spPr>
        <p:txBody>
          <a:bodyPr anchor="b">
            <a:noAutofit/>
          </a:bodyPr>
          <a:lstStyle>
            <a:lvl1pPr marL="0" indent="0" algn="ctr">
              <a:lnSpc>
                <a:spcPct val="100000"/>
              </a:lnSpc>
              <a:buNone/>
              <a:defRPr sz="2400" b="0">
                <a:solidFill>
                  <a:schemeClr val="tx1"/>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a:prstGeom prst="rect">
            <a:avLst/>
          </a:prstGeom>
        </p:spPr>
        <p:txBody>
          <a:bodyPr anchor="t">
            <a:normAutofit/>
          </a:bodyPr>
          <a:lstStyle>
            <a:lvl1pPr marL="0" indent="0" algn="ctr">
              <a:buNone/>
              <a:defRPr sz="14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a:xfrm>
            <a:off x="7678736" y="5883275"/>
            <a:ext cx="2743200" cy="365125"/>
          </a:xfrm>
          <a:prstGeom prst="rect">
            <a:avLst/>
          </a:prstGeom>
        </p:spPr>
        <p:txBody>
          <a:bodyPr/>
          <a:lstStyle>
            <a:lvl1pPr>
              <a:defRPr>
                <a:effectLst/>
              </a:defRPr>
            </a:lvl1pPr>
          </a:lstStyle>
          <a:p>
            <a:fld id="{8BDA6D67-8E0D-4D1E-ADEE-BB8CFD1EFC91}" type="datetimeFigureOut">
              <a:rPr lang="en-US" smtClean="0"/>
              <a:pPr/>
              <a:t>10/10/2022</a:t>
            </a:fld>
            <a:endParaRPr lang="en-US" dirty="0"/>
          </a:p>
        </p:txBody>
      </p:sp>
      <p:sp>
        <p:nvSpPr>
          <p:cNvPr id="4" name="Footer Placeholder 3"/>
          <p:cNvSpPr>
            <a:spLocks noGrp="1"/>
          </p:cNvSpPr>
          <p:nvPr>
            <p:ph type="ftr" sz="quarter" idx="11"/>
          </p:nvPr>
        </p:nvSpPr>
        <p:spPr>
          <a:xfrm>
            <a:off x="913794" y="5883275"/>
            <a:ext cx="6672865" cy="365125"/>
          </a:xfrm>
          <a:prstGeom prst="rect">
            <a:avLst/>
          </a:prstGeom>
        </p:spPr>
        <p:txBody>
          <a:bodyPr/>
          <a:lstStyle>
            <a:lvl1pPr>
              <a:defRPr>
                <a:effectLst/>
              </a:defRPr>
            </a:lvl1pPr>
          </a:lstStyle>
          <a:p>
            <a:endParaRPr lang="en-US" dirty="0"/>
          </a:p>
        </p:txBody>
      </p:sp>
      <p:sp>
        <p:nvSpPr>
          <p:cNvPr id="5" name="Slide Number Placeholder 4"/>
          <p:cNvSpPr>
            <a:spLocks noGrp="1"/>
          </p:cNvSpPr>
          <p:nvPr>
            <p:ph type="sldNum" sz="quarter" idx="12"/>
          </p:nvPr>
        </p:nvSpPr>
        <p:spPr>
          <a:xfrm>
            <a:off x="10514011" y="5883275"/>
            <a:ext cx="753545" cy="365125"/>
          </a:xfrm>
          <a:prstGeom prst="rect">
            <a:avLst/>
          </a:prstGeom>
        </p:spPr>
        <p:txBody>
          <a:bodyPr/>
          <a:lstStyle>
            <a:lvl1pPr>
              <a:defRPr>
                <a:effectLst/>
              </a:defRPr>
            </a:lvl1pPr>
          </a:lstStyle>
          <a:p>
            <a:fld id="{76EFD29E-67D5-421C-890F-2688AE982E84}" type="slidenum">
              <a:rPr lang="en-US" smtClean="0"/>
              <a:pPr/>
              <a:t>‹#›</a:t>
            </a:fld>
            <a:endParaRPr lang="en-US" dirty="0"/>
          </a:p>
        </p:txBody>
      </p:sp>
    </p:spTree>
    <p:extLst>
      <p:ext uri="{BB962C8B-B14F-4D97-AF65-F5344CB8AC3E}">
        <p14:creationId xmlns:p14="http://schemas.microsoft.com/office/powerpoint/2010/main" val="3303832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a:prstGeom prst="rect">
            <a:avLst/>
          </a:prstGeom>
          <a:effectLst/>
        </p:spPr>
        <p:txBody>
          <a:bodyPr/>
          <a:lstStyle>
            <a:lvl1pPr>
              <a:defRPr>
                <a:effectLst/>
              </a:defRPr>
            </a:lvl1p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a:prstGeom prst="rect">
            <a:avLst/>
          </a:prstGeom>
          <a:effectLst/>
        </p:spPr>
        <p:txBody>
          <a:bodyPr anchor="b">
            <a:noAutofit/>
          </a:bodyPr>
          <a:lstStyle>
            <a:lvl1pPr marL="0" indent="0" algn="ctr">
              <a:lnSpc>
                <a:spcPct val="100000"/>
              </a:lnSpc>
              <a:buNone/>
              <a:defRPr sz="2000" b="0">
                <a:solidFill>
                  <a:schemeClr val="tx1"/>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effectLst/>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95" y="4772161"/>
            <a:ext cx="3298955" cy="1019038"/>
          </a:xfrm>
          <a:prstGeom prst="rect">
            <a:avLst/>
          </a:prstGeom>
          <a:effectLst/>
        </p:spPr>
        <p:txBody>
          <a:bodyPr anchor="t">
            <a:normAutofit/>
          </a:bodyPr>
          <a:lstStyle>
            <a:lvl1pPr marL="0" indent="0" algn="ctr">
              <a:buNone/>
              <a:defRPr sz="14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a:prstGeom prst="rect">
            <a:avLst/>
          </a:prstGeom>
          <a:effectLst/>
        </p:spPr>
        <p:txBody>
          <a:bodyPr anchor="b">
            <a:noAutofit/>
          </a:bodyPr>
          <a:lstStyle>
            <a:lvl1pPr marL="0" indent="0" algn="ctr">
              <a:lnSpc>
                <a:spcPct val="100000"/>
              </a:lnSpc>
              <a:buNone/>
              <a:defRPr sz="2000" b="0">
                <a:solidFill>
                  <a:schemeClr val="tx1"/>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effectLst/>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348" y="4772160"/>
            <a:ext cx="3300336" cy="1019038"/>
          </a:xfrm>
          <a:prstGeom prst="rect">
            <a:avLst/>
          </a:prstGeom>
          <a:effectLst/>
        </p:spPr>
        <p:txBody>
          <a:bodyPr anchor="t">
            <a:normAutofit/>
          </a:bodyPr>
          <a:lstStyle>
            <a:lvl1pPr marL="0" indent="0" algn="ctr">
              <a:buNone/>
              <a:defRPr sz="14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a:prstGeom prst="rect">
            <a:avLst/>
          </a:prstGeom>
          <a:effectLst/>
        </p:spPr>
        <p:txBody>
          <a:bodyPr anchor="b">
            <a:noAutofit/>
          </a:bodyPr>
          <a:lstStyle>
            <a:lvl1pPr marL="0" indent="0" algn="ctr">
              <a:lnSpc>
                <a:spcPct val="100000"/>
              </a:lnSpc>
              <a:buNone/>
              <a:defRPr sz="2000" b="0">
                <a:solidFill>
                  <a:schemeClr val="tx1"/>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effectLst/>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73298" y="4772161"/>
            <a:ext cx="3294258" cy="1019037"/>
          </a:xfrm>
          <a:prstGeom prst="rect">
            <a:avLst/>
          </a:prstGeom>
          <a:effectLst/>
        </p:spPr>
        <p:txBody>
          <a:bodyPr anchor="t">
            <a:normAutofit/>
          </a:bodyPr>
          <a:lstStyle>
            <a:lvl1pPr marL="0" indent="0" algn="ctr">
              <a:buNone/>
              <a:defRPr sz="14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a:xfrm>
            <a:off x="7678736" y="5883275"/>
            <a:ext cx="2743200" cy="365125"/>
          </a:xfrm>
          <a:prstGeom prst="rect">
            <a:avLst/>
          </a:prstGeom>
          <a:effectLst/>
        </p:spPr>
        <p:txBody>
          <a:bodyPr/>
          <a:lstStyle>
            <a:lvl1pPr>
              <a:defRPr>
                <a:effectLst/>
              </a:defRPr>
            </a:lvl1pPr>
          </a:lstStyle>
          <a:p>
            <a:fld id="{8BDA6D67-8E0D-4D1E-ADEE-BB8CFD1EFC91}" type="datetimeFigureOut">
              <a:rPr lang="en-US" smtClean="0"/>
              <a:pPr/>
              <a:t>10/10/2022</a:t>
            </a:fld>
            <a:endParaRPr lang="en-US" dirty="0"/>
          </a:p>
        </p:txBody>
      </p:sp>
      <p:sp>
        <p:nvSpPr>
          <p:cNvPr id="4" name="Footer Placeholder 3"/>
          <p:cNvSpPr>
            <a:spLocks noGrp="1"/>
          </p:cNvSpPr>
          <p:nvPr>
            <p:ph type="ftr" sz="quarter" idx="11"/>
          </p:nvPr>
        </p:nvSpPr>
        <p:spPr>
          <a:xfrm>
            <a:off x="913794" y="5883275"/>
            <a:ext cx="6672865" cy="365125"/>
          </a:xfrm>
          <a:prstGeom prst="rect">
            <a:avLst/>
          </a:prstGeom>
          <a:effectLst/>
        </p:spPr>
        <p:txBody>
          <a:bodyPr/>
          <a:lstStyle>
            <a:lvl1pPr>
              <a:defRPr>
                <a:effectLst/>
              </a:defRPr>
            </a:lvl1pPr>
          </a:lstStyle>
          <a:p>
            <a:endParaRPr lang="en-US" dirty="0"/>
          </a:p>
        </p:txBody>
      </p:sp>
      <p:sp>
        <p:nvSpPr>
          <p:cNvPr id="5" name="Slide Number Placeholder 4"/>
          <p:cNvSpPr>
            <a:spLocks noGrp="1"/>
          </p:cNvSpPr>
          <p:nvPr>
            <p:ph type="sldNum" sz="quarter" idx="12"/>
          </p:nvPr>
        </p:nvSpPr>
        <p:spPr>
          <a:xfrm>
            <a:off x="10514011" y="5883275"/>
            <a:ext cx="753545" cy="365125"/>
          </a:xfrm>
          <a:prstGeom prst="rect">
            <a:avLst/>
          </a:prstGeom>
          <a:effectLst/>
        </p:spPr>
        <p:txBody>
          <a:bodyPr/>
          <a:lstStyle>
            <a:lvl1pPr>
              <a:defRPr>
                <a:effectLst/>
              </a:defRPr>
            </a:lvl1pPr>
          </a:lstStyle>
          <a:p>
            <a:fld id="{76EFD29E-67D5-421C-890F-2688AE982E84}" type="slidenum">
              <a:rPr lang="en-US" smtClean="0"/>
              <a:pPr/>
              <a:t>‹#›</a:t>
            </a:fld>
            <a:endParaRPr lang="en-US" dirty="0"/>
          </a:p>
        </p:txBody>
      </p:sp>
    </p:spTree>
    <p:extLst>
      <p:ext uri="{BB962C8B-B14F-4D97-AF65-F5344CB8AC3E}">
        <p14:creationId xmlns:p14="http://schemas.microsoft.com/office/powerpoint/2010/main" val="11790065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a:prstGeom prst="rect">
            <a:avLst/>
          </a:prstGeom>
        </p:spPr>
        <p:txBody>
          <a:bodyPr/>
          <a:lstStyle>
            <a:lvl1pPr>
              <a:defRPr>
                <a:effectLst/>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5" y="2096064"/>
            <a:ext cx="10353762" cy="3695136"/>
          </a:xfrm>
          <a:prstGeom prst="rect">
            <a:avLst/>
          </a:prstGeom>
        </p:spPr>
        <p:txBody>
          <a:bodyPr vert="eaVert"/>
          <a:lstStyle>
            <a:lvl1pPr>
              <a:defRPr>
                <a:effectLst/>
              </a:defRPr>
            </a:lvl1pPr>
            <a:lvl2pPr>
              <a:defRPr>
                <a:effectLst/>
              </a:defRPr>
            </a:lvl2pPr>
            <a:lvl3pPr>
              <a:defRPr>
                <a:effectLst/>
              </a:defRPr>
            </a:lvl3pPr>
            <a:lvl4pPr>
              <a:defRPr>
                <a:effectLst/>
              </a:defRPr>
            </a:lvl4pPr>
            <a:lvl5pPr>
              <a:defRPr>
                <a:effect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78736" y="5883275"/>
            <a:ext cx="2743200" cy="365125"/>
          </a:xfrm>
          <a:prstGeom prst="rect">
            <a:avLst/>
          </a:prstGeom>
        </p:spPr>
        <p:txBody>
          <a:bodyPr/>
          <a:lstStyle>
            <a:lvl1pPr>
              <a:defRPr>
                <a:effectLst/>
              </a:defRPr>
            </a:lvl1pPr>
          </a:lstStyle>
          <a:p>
            <a:fld id="{8BDA6D67-8E0D-4D1E-ADEE-BB8CFD1EFC91}" type="datetimeFigureOut">
              <a:rPr lang="en-US" smtClean="0"/>
              <a:pPr/>
              <a:t>10/10/2022</a:t>
            </a:fld>
            <a:endParaRPr lang="en-US" dirty="0"/>
          </a:p>
        </p:txBody>
      </p:sp>
      <p:sp>
        <p:nvSpPr>
          <p:cNvPr id="5" name="Footer Placeholder 4"/>
          <p:cNvSpPr>
            <a:spLocks noGrp="1"/>
          </p:cNvSpPr>
          <p:nvPr>
            <p:ph type="ftr" sz="quarter" idx="11"/>
          </p:nvPr>
        </p:nvSpPr>
        <p:spPr>
          <a:xfrm>
            <a:off x="913794" y="5883275"/>
            <a:ext cx="6672865" cy="365125"/>
          </a:xfrm>
          <a:prstGeom prst="rect">
            <a:avLst/>
          </a:prstGeom>
        </p:spPr>
        <p:txBody>
          <a:bodyPr/>
          <a:lstStyle>
            <a:lvl1pPr>
              <a:defRPr>
                <a:effectLst/>
              </a:defRPr>
            </a:lvl1pPr>
          </a:lstStyle>
          <a:p>
            <a:endParaRPr lang="en-US" dirty="0"/>
          </a:p>
        </p:txBody>
      </p:sp>
      <p:sp>
        <p:nvSpPr>
          <p:cNvPr id="6" name="Slide Number Placeholder 5"/>
          <p:cNvSpPr>
            <a:spLocks noGrp="1"/>
          </p:cNvSpPr>
          <p:nvPr>
            <p:ph type="sldNum" sz="quarter" idx="12"/>
          </p:nvPr>
        </p:nvSpPr>
        <p:spPr>
          <a:xfrm>
            <a:off x="10514011" y="5883275"/>
            <a:ext cx="753545" cy="365125"/>
          </a:xfrm>
          <a:prstGeom prst="rect">
            <a:avLst/>
          </a:prstGeom>
        </p:spPr>
        <p:txBody>
          <a:bodyPr/>
          <a:lstStyle>
            <a:lvl1pPr>
              <a:defRPr>
                <a:effectLst/>
              </a:defRPr>
            </a:lvl1pPr>
          </a:lstStyle>
          <a:p>
            <a:fld id="{76EFD29E-67D5-421C-890F-2688AE982E84}" type="slidenum">
              <a:rPr lang="en-US" smtClean="0"/>
              <a:pPr/>
              <a:t>‹#›</a:t>
            </a:fld>
            <a:endParaRPr lang="en-US" dirty="0"/>
          </a:p>
        </p:txBody>
      </p:sp>
    </p:spTree>
    <p:extLst>
      <p:ext uri="{BB962C8B-B14F-4D97-AF65-F5344CB8AC3E}">
        <p14:creationId xmlns:p14="http://schemas.microsoft.com/office/powerpoint/2010/main" val="266530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a:prstGeom prst="rect">
            <a:avLst/>
          </a:prstGeom>
        </p:spPr>
        <p:txBody>
          <a:bodyPr vert="eaVert"/>
          <a:lstStyle>
            <a:lvl1pPr algn="l">
              <a:defRPr>
                <a:effectLst/>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a:prstGeom prst="rect">
            <a:avLst/>
          </a:prstGeom>
        </p:spPr>
        <p:txBody>
          <a:bodyPr vert="eaVert"/>
          <a:lstStyle>
            <a:lvl1pPr>
              <a:defRPr>
                <a:effectLst/>
              </a:defRPr>
            </a:lvl1pPr>
            <a:lvl2pPr>
              <a:defRPr>
                <a:effectLst/>
              </a:defRPr>
            </a:lvl2pPr>
            <a:lvl3pPr>
              <a:defRPr>
                <a:effectLst/>
              </a:defRPr>
            </a:lvl3pPr>
            <a:lvl4pPr>
              <a:defRPr>
                <a:effectLst/>
              </a:defRPr>
            </a:lvl4pPr>
            <a:lvl5pPr>
              <a:defRPr>
                <a:effect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78736" y="5883275"/>
            <a:ext cx="2743200" cy="365125"/>
          </a:xfrm>
          <a:prstGeom prst="rect">
            <a:avLst/>
          </a:prstGeom>
        </p:spPr>
        <p:txBody>
          <a:bodyPr/>
          <a:lstStyle>
            <a:lvl1pPr>
              <a:defRPr>
                <a:effectLst/>
              </a:defRPr>
            </a:lvl1pPr>
          </a:lstStyle>
          <a:p>
            <a:fld id="{8BDA6D67-8E0D-4D1E-ADEE-BB8CFD1EFC91}" type="datetimeFigureOut">
              <a:rPr lang="en-US" smtClean="0"/>
              <a:pPr/>
              <a:t>10/10/2022</a:t>
            </a:fld>
            <a:endParaRPr lang="en-US" dirty="0"/>
          </a:p>
        </p:txBody>
      </p:sp>
      <p:sp>
        <p:nvSpPr>
          <p:cNvPr id="5" name="Footer Placeholder 4"/>
          <p:cNvSpPr>
            <a:spLocks noGrp="1"/>
          </p:cNvSpPr>
          <p:nvPr>
            <p:ph type="ftr" sz="quarter" idx="11"/>
          </p:nvPr>
        </p:nvSpPr>
        <p:spPr>
          <a:xfrm>
            <a:off x="913794" y="5883275"/>
            <a:ext cx="6672865" cy="365125"/>
          </a:xfrm>
          <a:prstGeom prst="rect">
            <a:avLst/>
          </a:prstGeom>
        </p:spPr>
        <p:txBody>
          <a:bodyPr/>
          <a:lstStyle>
            <a:lvl1pPr>
              <a:defRPr>
                <a:effectLst/>
              </a:defRPr>
            </a:lvl1pPr>
          </a:lstStyle>
          <a:p>
            <a:endParaRPr lang="en-US" dirty="0"/>
          </a:p>
        </p:txBody>
      </p:sp>
      <p:sp>
        <p:nvSpPr>
          <p:cNvPr id="6" name="Slide Number Placeholder 5"/>
          <p:cNvSpPr>
            <a:spLocks noGrp="1"/>
          </p:cNvSpPr>
          <p:nvPr>
            <p:ph type="sldNum" sz="quarter" idx="12"/>
          </p:nvPr>
        </p:nvSpPr>
        <p:spPr>
          <a:xfrm>
            <a:off x="10514011" y="5883275"/>
            <a:ext cx="753545" cy="365125"/>
          </a:xfrm>
          <a:prstGeom prst="rect">
            <a:avLst/>
          </a:prstGeom>
        </p:spPr>
        <p:txBody>
          <a:bodyPr/>
          <a:lstStyle>
            <a:lvl1pPr>
              <a:defRPr>
                <a:effectLst/>
              </a:defRPr>
            </a:lvl1pPr>
          </a:lstStyle>
          <a:p>
            <a:fld id="{76EFD29E-67D5-421C-890F-2688AE982E84}" type="slidenum">
              <a:rPr lang="en-US" smtClean="0"/>
              <a:pPr/>
              <a:t>‹#›</a:t>
            </a:fld>
            <a:endParaRPr lang="en-US" dirty="0"/>
          </a:p>
        </p:txBody>
      </p:sp>
    </p:spTree>
    <p:extLst>
      <p:ext uri="{BB962C8B-B14F-4D97-AF65-F5344CB8AC3E}">
        <p14:creationId xmlns:p14="http://schemas.microsoft.com/office/powerpoint/2010/main" val="1227468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a:prstGeom prst="rect">
            <a:avLst/>
          </a:prstGeom>
        </p:spPr>
        <p:txBody>
          <a:bodyPr/>
          <a:lstStyle>
            <a:lvl1pPr>
              <a:defRPr>
                <a:effectLst/>
              </a:defRPr>
            </a:lvl1pPr>
          </a:lstStyle>
          <a:p>
            <a:r>
              <a:rPr lang="en-US" dirty="0"/>
              <a:t>Click to edit Master title style</a:t>
            </a:r>
          </a:p>
        </p:txBody>
      </p:sp>
      <p:sp>
        <p:nvSpPr>
          <p:cNvPr id="3" name="Content Placeholder 2"/>
          <p:cNvSpPr>
            <a:spLocks noGrp="1"/>
          </p:cNvSpPr>
          <p:nvPr>
            <p:ph idx="1"/>
          </p:nvPr>
        </p:nvSpPr>
        <p:spPr>
          <a:xfrm>
            <a:off x="913795" y="2096064"/>
            <a:ext cx="10353762" cy="3695136"/>
          </a:xfrm>
          <a:prstGeom prst="rect">
            <a:avLst/>
          </a:prstGeo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7678736" y="5883275"/>
            <a:ext cx="2743200" cy="365125"/>
          </a:xfrm>
          <a:prstGeom prst="rect">
            <a:avLst/>
          </a:prstGeom>
        </p:spPr>
        <p:txBody>
          <a:bodyPr/>
          <a:lstStyle/>
          <a:p>
            <a:fld id="{8BDA6D67-8E0D-4D1E-ADEE-BB8CFD1EFC91}" type="datetimeFigureOut">
              <a:rPr lang="en-US" smtClean="0"/>
              <a:t>10/10/2022</a:t>
            </a:fld>
            <a:endParaRPr lang="en-US" dirty="0"/>
          </a:p>
        </p:txBody>
      </p:sp>
      <p:sp>
        <p:nvSpPr>
          <p:cNvPr id="5" name="Footer Placeholder 4"/>
          <p:cNvSpPr>
            <a:spLocks noGrp="1"/>
          </p:cNvSpPr>
          <p:nvPr>
            <p:ph type="ftr" sz="quarter" idx="11"/>
          </p:nvPr>
        </p:nvSpPr>
        <p:spPr>
          <a:xfrm>
            <a:off x="913794" y="5883275"/>
            <a:ext cx="6672865"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514011" y="5883275"/>
            <a:ext cx="753545" cy="365125"/>
          </a:xfrm>
          <a:prstGeom prst="rect">
            <a:avLst/>
          </a:prstGeom>
        </p:spPr>
        <p:txBody>
          <a:bodyPr/>
          <a:lstStyle/>
          <a:p>
            <a:fld id="{76EFD29E-67D5-421C-890F-2688AE982E84}" type="slidenum">
              <a:rPr lang="en-US" smtClean="0"/>
              <a:t>‹#›</a:t>
            </a:fld>
            <a:endParaRPr lang="en-US" dirty="0"/>
          </a:p>
        </p:txBody>
      </p:sp>
    </p:spTree>
    <p:extLst>
      <p:ext uri="{BB962C8B-B14F-4D97-AF65-F5344CB8AC3E}">
        <p14:creationId xmlns:p14="http://schemas.microsoft.com/office/powerpoint/2010/main" val="4078160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a:prstGeom prst="rect">
            <a:avLst/>
          </a:prstGeom>
        </p:spPr>
        <p:txBody>
          <a:bodyPr anchor="b">
            <a:normAutofit/>
          </a:bodyPr>
          <a:lstStyle>
            <a:lvl1pPr>
              <a:defRPr sz="3400">
                <a:effectLst/>
              </a:defRPr>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a:prstGeom prst="rect">
            <a:avLst/>
          </a:prstGeom>
        </p:spPr>
        <p:txBody>
          <a:bodyPr/>
          <a:lstStyle>
            <a:lvl1pPr marL="0" indent="0" algn="ctr">
              <a:buNone/>
              <a:defRPr sz="2400">
                <a:solidFill>
                  <a:schemeClr val="tx1">
                    <a:tint val="75000"/>
                  </a:schemeClr>
                </a:solidFill>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678736" y="5883275"/>
            <a:ext cx="2743200" cy="365125"/>
          </a:xfrm>
          <a:prstGeom prst="rect">
            <a:avLst/>
          </a:prstGeom>
        </p:spPr>
        <p:txBody>
          <a:bodyPr/>
          <a:lstStyle>
            <a:lvl1pPr>
              <a:defRPr>
                <a:effectLst/>
              </a:defRPr>
            </a:lvl1pPr>
          </a:lstStyle>
          <a:p>
            <a:fld id="{8BDA6D67-8E0D-4D1E-ADEE-BB8CFD1EFC91}" type="datetimeFigureOut">
              <a:rPr lang="en-US" smtClean="0"/>
              <a:pPr/>
              <a:t>10/10/2022</a:t>
            </a:fld>
            <a:endParaRPr lang="en-US" dirty="0"/>
          </a:p>
        </p:txBody>
      </p:sp>
      <p:sp>
        <p:nvSpPr>
          <p:cNvPr id="5" name="Footer Placeholder 4"/>
          <p:cNvSpPr>
            <a:spLocks noGrp="1"/>
          </p:cNvSpPr>
          <p:nvPr>
            <p:ph type="ftr" sz="quarter" idx="11"/>
          </p:nvPr>
        </p:nvSpPr>
        <p:spPr>
          <a:xfrm>
            <a:off x="913794" y="5883275"/>
            <a:ext cx="6672865" cy="365125"/>
          </a:xfrm>
          <a:prstGeom prst="rect">
            <a:avLst/>
          </a:prstGeom>
        </p:spPr>
        <p:txBody>
          <a:bodyPr/>
          <a:lstStyle>
            <a:lvl1pPr>
              <a:defRPr>
                <a:effectLst/>
              </a:defRPr>
            </a:lvl1pPr>
          </a:lstStyle>
          <a:p>
            <a:endParaRPr lang="en-US" dirty="0"/>
          </a:p>
        </p:txBody>
      </p:sp>
      <p:sp>
        <p:nvSpPr>
          <p:cNvPr id="6" name="Slide Number Placeholder 5"/>
          <p:cNvSpPr>
            <a:spLocks noGrp="1"/>
          </p:cNvSpPr>
          <p:nvPr>
            <p:ph type="sldNum" sz="quarter" idx="12"/>
          </p:nvPr>
        </p:nvSpPr>
        <p:spPr>
          <a:xfrm>
            <a:off x="10514011" y="5883275"/>
            <a:ext cx="753545" cy="365125"/>
          </a:xfrm>
          <a:prstGeom prst="rect">
            <a:avLst/>
          </a:prstGeom>
        </p:spPr>
        <p:txBody>
          <a:bodyPr/>
          <a:lstStyle>
            <a:lvl1pPr>
              <a:defRPr>
                <a:effectLst/>
              </a:defRPr>
            </a:lvl1pPr>
          </a:lstStyle>
          <a:p>
            <a:fld id="{76EFD29E-67D5-421C-890F-2688AE982E84}" type="slidenum">
              <a:rPr lang="en-US" smtClean="0"/>
              <a:pPr/>
              <a:t>‹#›</a:t>
            </a:fld>
            <a:endParaRPr lang="en-US" dirty="0"/>
          </a:p>
        </p:txBody>
      </p:sp>
    </p:spTree>
    <p:extLst>
      <p:ext uri="{BB962C8B-B14F-4D97-AF65-F5344CB8AC3E}">
        <p14:creationId xmlns:p14="http://schemas.microsoft.com/office/powerpoint/2010/main" val="1112356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a:prstGeom prst="rect">
            <a:avLst/>
          </a:prstGeom>
        </p:spPr>
        <p:txBody>
          <a:bodyPr/>
          <a:lstStyle>
            <a:lvl1pPr>
              <a:defRPr>
                <a:effectLst/>
              </a:defRPr>
            </a:lvl1p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a:prstGeom prst="rect">
            <a:avLst/>
          </a:prstGeo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a:prstGeom prst="rect">
            <a:avLst/>
          </a:prstGeo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7678736" y="5883275"/>
            <a:ext cx="2743200" cy="365125"/>
          </a:xfrm>
          <a:prstGeom prst="rect">
            <a:avLst/>
          </a:prstGeom>
        </p:spPr>
        <p:txBody>
          <a:bodyPr/>
          <a:lstStyle>
            <a:lvl1pPr>
              <a:defRPr>
                <a:effectLst/>
              </a:defRPr>
            </a:lvl1pPr>
          </a:lstStyle>
          <a:p>
            <a:fld id="{8BDA6D67-8E0D-4D1E-ADEE-BB8CFD1EFC91}" type="datetimeFigureOut">
              <a:rPr lang="en-US" smtClean="0"/>
              <a:pPr/>
              <a:t>10/10/2022</a:t>
            </a:fld>
            <a:endParaRPr lang="en-US" dirty="0"/>
          </a:p>
        </p:txBody>
      </p:sp>
      <p:sp>
        <p:nvSpPr>
          <p:cNvPr id="6" name="Footer Placeholder 5"/>
          <p:cNvSpPr>
            <a:spLocks noGrp="1"/>
          </p:cNvSpPr>
          <p:nvPr>
            <p:ph type="ftr" sz="quarter" idx="11"/>
          </p:nvPr>
        </p:nvSpPr>
        <p:spPr>
          <a:xfrm>
            <a:off x="913794" y="5883275"/>
            <a:ext cx="6672865" cy="365125"/>
          </a:xfrm>
          <a:prstGeom prst="rect">
            <a:avLst/>
          </a:prstGeom>
        </p:spPr>
        <p:txBody>
          <a:bodyPr/>
          <a:lstStyle>
            <a:lvl1pPr>
              <a:defRPr>
                <a:effectLst/>
              </a:defRPr>
            </a:lvl1pPr>
          </a:lstStyle>
          <a:p>
            <a:endParaRPr lang="en-US" dirty="0"/>
          </a:p>
        </p:txBody>
      </p:sp>
      <p:sp>
        <p:nvSpPr>
          <p:cNvPr id="7" name="Slide Number Placeholder 6"/>
          <p:cNvSpPr>
            <a:spLocks noGrp="1"/>
          </p:cNvSpPr>
          <p:nvPr>
            <p:ph type="sldNum" sz="quarter" idx="12"/>
          </p:nvPr>
        </p:nvSpPr>
        <p:spPr>
          <a:xfrm>
            <a:off x="10514011" y="5883275"/>
            <a:ext cx="753545" cy="365125"/>
          </a:xfrm>
          <a:prstGeom prst="rect">
            <a:avLst/>
          </a:prstGeom>
        </p:spPr>
        <p:txBody>
          <a:bodyPr/>
          <a:lstStyle>
            <a:lvl1pPr>
              <a:defRPr>
                <a:effectLst/>
              </a:defRPr>
            </a:lvl1pPr>
          </a:lstStyle>
          <a:p>
            <a:fld id="{76EFD29E-67D5-421C-890F-2688AE982E84}" type="slidenum">
              <a:rPr lang="en-US" smtClean="0"/>
              <a:pPr/>
              <a:t>‹#›</a:t>
            </a:fld>
            <a:endParaRPr lang="en-US" dirty="0"/>
          </a:p>
        </p:txBody>
      </p:sp>
    </p:spTree>
    <p:extLst>
      <p:ext uri="{BB962C8B-B14F-4D97-AF65-F5344CB8AC3E}">
        <p14:creationId xmlns:p14="http://schemas.microsoft.com/office/powerpoint/2010/main" val="2565860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a:prstGeom prst="rect">
            <a:avLst/>
          </a:prstGeom>
        </p:spPr>
        <p:txBody>
          <a:bodyPr/>
          <a:lstStyle>
            <a:lvl1pPr>
              <a:defRPr>
                <a:effectLst/>
              </a:defRPr>
            </a:lvl1p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a:prstGeom prst="rect">
            <a:avLst/>
          </a:prstGeom>
        </p:spPr>
        <p:txBody>
          <a:bodyPr anchor="b"/>
          <a:lstStyle>
            <a:lvl1pPr marL="0" indent="0">
              <a:lnSpc>
                <a:spcPct val="100000"/>
              </a:lnSpc>
              <a:buNone/>
              <a:defRPr sz="24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a:prstGeom prst="rect">
            <a:avLst/>
          </a:prstGeo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a:prstGeom prst="rect">
            <a:avLst/>
          </a:prstGeom>
        </p:spPr>
        <p:txBody>
          <a:bodyPr anchor="b"/>
          <a:lstStyle>
            <a:lvl1pPr marL="0" indent="0">
              <a:lnSpc>
                <a:spcPct val="100000"/>
              </a:lnSpc>
              <a:buNone/>
              <a:defRPr sz="24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a:prstGeom prst="rect">
            <a:avLst/>
          </a:prstGeo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678736" y="5883275"/>
            <a:ext cx="2743200" cy="365125"/>
          </a:xfrm>
          <a:prstGeom prst="rect">
            <a:avLst/>
          </a:prstGeom>
        </p:spPr>
        <p:txBody>
          <a:bodyPr/>
          <a:lstStyle>
            <a:lvl1pPr>
              <a:defRPr>
                <a:effectLst/>
              </a:defRPr>
            </a:lvl1pPr>
          </a:lstStyle>
          <a:p>
            <a:fld id="{8BDA6D67-8E0D-4D1E-ADEE-BB8CFD1EFC91}" type="datetimeFigureOut">
              <a:rPr lang="en-US" smtClean="0"/>
              <a:pPr/>
              <a:t>10/10/2022</a:t>
            </a:fld>
            <a:endParaRPr lang="en-US" dirty="0"/>
          </a:p>
        </p:txBody>
      </p:sp>
      <p:sp>
        <p:nvSpPr>
          <p:cNvPr id="8" name="Footer Placeholder 7"/>
          <p:cNvSpPr>
            <a:spLocks noGrp="1"/>
          </p:cNvSpPr>
          <p:nvPr>
            <p:ph type="ftr" sz="quarter" idx="11"/>
          </p:nvPr>
        </p:nvSpPr>
        <p:spPr>
          <a:xfrm>
            <a:off x="913794" y="5883275"/>
            <a:ext cx="6672865" cy="365125"/>
          </a:xfrm>
          <a:prstGeom prst="rect">
            <a:avLst/>
          </a:prstGeom>
        </p:spPr>
        <p:txBody>
          <a:bodyPr/>
          <a:lstStyle>
            <a:lvl1pPr>
              <a:defRPr>
                <a:effectLst/>
              </a:defRPr>
            </a:lvl1pPr>
          </a:lstStyle>
          <a:p>
            <a:endParaRPr lang="en-US" dirty="0"/>
          </a:p>
        </p:txBody>
      </p:sp>
      <p:sp>
        <p:nvSpPr>
          <p:cNvPr id="9" name="Slide Number Placeholder 8"/>
          <p:cNvSpPr>
            <a:spLocks noGrp="1"/>
          </p:cNvSpPr>
          <p:nvPr>
            <p:ph type="sldNum" sz="quarter" idx="12"/>
          </p:nvPr>
        </p:nvSpPr>
        <p:spPr>
          <a:xfrm>
            <a:off x="10514011" y="5883275"/>
            <a:ext cx="753545" cy="365125"/>
          </a:xfrm>
          <a:prstGeom prst="rect">
            <a:avLst/>
          </a:prstGeom>
        </p:spPr>
        <p:txBody>
          <a:bodyPr/>
          <a:lstStyle>
            <a:lvl1pPr>
              <a:defRPr>
                <a:effectLst/>
              </a:defRPr>
            </a:lvl1pPr>
          </a:lstStyle>
          <a:p>
            <a:fld id="{76EFD29E-67D5-421C-890F-2688AE982E84}" type="slidenum">
              <a:rPr lang="en-US" smtClean="0"/>
              <a:pPr/>
              <a:t>‹#›</a:t>
            </a:fld>
            <a:endParaRPr lang="en-US" dirty="0"/>
          </a:p>
        </p:txBody>
      </p:sp>
    </p:spTree>
    <p:extLst>
      <p:ext uri="{BB962C8B-B14F-4D97-AF65-F5344CB8AC3E}">
        <p14:creationId xmlns:p14="http://schemas.microsoft.com/office/powerpoint/2010/main" val="739132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a:prstGeom prst="rect">
            <a:avLst/>
          </a:prstGeom>
          <a:effectLst/>
        </p:spPr>
        <p:txBody>
          <a:bodyPr/>
          <a:lstStyle>
            <a:lvl1pPr>
              <a:defRPr>
                <a:effectLst/>
              </a:defRPr>
            </a:lvl1pPr>
          </a:lstStyle>
          <a:p>
            <a:r>
              <a:rPr lang="en-US"/>
              <a:t>Click to edit Master title style</a:t>
            </a:r>
            <a:endParaRPr lang="en-US" dirty="0"/>
          </a:p>
        </p:txBody>
      </p:sp>
      <p:sp>
        <p:nvSpPr>
          <p:cNvPr id="3" name="Date Placeholder 2"/>
          <p:cNvSpPr>
            <a:spLocks noGrp="1"/>
          </p:cNvSpPr>
          <p:nvPr>
            <p:ph type="dt" sz="half" idx="10"/>
          </p:nvPr>
        </p:nvSpPr>
        <p:spPr>
          <a:xfrm>
            <a:off x="7678736" y="5883275"/>
            <a:ext cx="2743200" cy="365125"/>
          </a:xfrm>
          <a:prstGeom prst="rect">
            <a:avLst/>
          </a:prstGeom>
          <a:effectLst/>
        </p:spPr>
        <p:txBody>
          <a:bodyPr/>
          <a:lstStyle>
            <a:lvl1pPr>
              <a:defRPr>
                <a:effectLst/>
              </a:defRPr>
            </a:lvl1pPr>
          </a:lstStyle>
          <a:p>
            <a:fld id="{8BDA6D67-8E0D-4D1E-ADEE-BB8CFD1EFC91}" type="datetimeFigureOut">
              <a:rPr lang="en-US" smtClean="0"/>
              <a:pPr/>
              <a:t>10/10/2022</a:t>
            </a:fld>
            <a:endParaRPr lang="en-US" dirty="0"/>
          </a:p>
        </p:txBody>
      </p:sp>
      <p:sp>
        <p:nvSpPr>
          <p:cNvPr id="4" name="Footer Placeholder 3"/>
          <p:cNvSpPr>
            <a:spLocks noGrp="1"/>
          </p:cNvSpPr>
          <p:nvPr>
            <p:ph type="ftr" sz="quarter" idx="11"/>
          </p:nvPr>
        </p:nvSpPr>
        <p:spPr>
          <a:xfrm>
            <a:off x="913794" y="5883275"/>
            <a:ext cx="6672865" cy="365125"/>
          </a:xfrm>
          <a:prstGeom prst="rect">
            <a:avLst/>
          </a:prstGeom>
          <a:effectLst/>
        </p:spPr>
        <p:txBody>
          <a:bodyPr/>
          <a:lstStyle>
            <a:lvl1pPr>
              <a:defRPr>
                <a:effectLst/>
              </a:defRPr>
            </a:lvl1pPr>
          </a:lstStyle>
          <a:p>
            <a:endParaRPr lang="en-US" dirty="0"/>
          </a:p>
        </p:txBody>
      </p:sp>
      <p:sp>
        <p:nvSpPr>
          <p:cNvPr id="5" name="Slide Number Placeholder 4"/>
          <p:cNvSpPr>
            <a:spLocks noGrp="1"/>
          </p:cNvSpPr>
          <p:nvPr>
            <p:ph type="sldNum" sz="quarter" idx="12"/>
          </p:nvPr>
        </p:nvSpPr>
        <p:spPr>
          <a:xfrm>
            <a:off x="10514011" y="5883275"/>
            <a:ext cx="753545" cy="365125"/>
          </a:xfrm>
          <a:prstGeom prst="rect">
            <a:avLst/>
          </a:prstGeom>
          <a:effectLst/>
        </p:spPr>
        <p:txBody>
          <a:bodyPr/>
          <a:lstStyle>
            <a:lvl1pPr>
              <a:defRPr>
                <a:effectLst/>
              </a:defRPr>
            </a:lvl1pPr>
          </a:lstStyle>
          <a:p>
            <a:fld id="{76EFD29E-67D5-421C-890F-2688AE982E84}" type="slidenum">
              <a:rPr lang="en-US" smtClean="0"/>
              <a:pPr/>
              <a:t>‹#›</a:t>
            </a:fld>
            <a:endParaRPr lang="en-US" dirty="0"/>
          </a:p>
        </p:txBody>
      </p:sp>
    </p:spTree>
    <p:extLst>
      <p:ext uri="{BB962C8B-B14F-4D97-AF65-F5344CB8AC3E}">
        <p14:creationId xmlns:p14="http://schemas.microsoft.com/office/powerpoint/2010/main" val="3339024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678736" y="5883275"/>
            <a:ext cx="2743200" cy="365125"/>
          </a:xfrm>
          <a:prstGeom prst="rect">
            <a:avLst/>
          </a:prstGeom>
        </p:spPr>
        <p:txBody>
          <a:bodyPr/>
          <a:lstStyle/>
          <a:p>
            <a:fld id="{8BDA6D67-8E0D-4D1E-ADEE-BB8CFD1EFC91}" type="datetimeFigureOut">
              <a:rPr lang="en-US" smtClean="0"/>
              <a:t>10/10/2022</a:t>
            </a:fld>
            <a:endParaRPr lang="en-US" dirty="0"/>
          </a:p>
        </p:txBody>
      </p:sp>
      <p:sp>
        <p:nvSpPr>
          <p:cNvPr id="3" name="Footer Placeholder 2"/>
          <p:cNvSpPr>
            <a:spLocks noGrp="1"/>
          </p:cNvSpPr>
          <p:nvPr>
            <p:ph type="ftr" sz="quarter" idx="11"/>
          </p:nvPr>
        </p:nvSpPr>
        <p:spPr>
          <a:xfrm>
            <a:off x="913794" y="5883275"/>
            <a:ext cx="6672865"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10514011" y="5883275"/>
            <a:ext cx="753545" cy="365125"/>
          </a:xfrm>
          <a:prstGeom prst="rect">
            <a:avLst/>
          </a:prstGeom>
        </p:spPr>
        <p:txBody>
          <a:bodyPr/>
          <a:lstStyle/>
          <a:p>
            <a:fld id="{76EFD29E-67D5-421C-890F-2688AE982E84}" type="slidenum">
              <a:rPr lang="en-US" smtClean="0"/>
              <a:t>‹#›</a:t>
            </a:fld>
            <a:endParaRPr lang="en-US" dirty="0"/>
          </a:p>
        </p:txBody>
      </p:sp>
    </p:spTree>
    <p:extLst>
      <p:ext uri="{BB962C8B-B14F-4D97-AF65-F5344CB8AC3E}">
        <p14:creationId xmlns:p14="http://schemas.microsoft.com/office/powerpoint/2010/main" val="81339503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a:prstGeom prst="rect">
            <a:avLst/>
          </a:prstGeom>
        </p:spPr>
        <p:txBody>
          <a:bodyPr anchor="b">
            <a:normAutofit/>
          </a:bodyPr>
          <a:lstStyle>
            <a:lvl1pPr>
              <a:defRPr sz="2800">
                <a:effectLst/>
              </a:defRPr>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a:prstGeom prst="rect">
            <a:avLst/>
          </a:prstGeom>
        </p:spPr>
        <p:txBody>
          <a:bodyPr anchor="ctr"/>
          <a:lstStyle>
            <a:lvl1pPr>
              <a:defRPr>
                <a:effectLst/>
              </a:defRPr>
            </a:lvl1pPr>
            <a:lvl2pPr>
              <a:defRPr>
                <a:effectLst/>
              </a:defRPr>
            </a:lvl2pPr>
            <a:lvl3pPr>
              <a:defRPr>
                <a:effectLst/>
              </a:defRPr>
            </a:lvl3pPr>
            <a:lvl4pPr>
              <a:defRPr>
                <a:effectLst/>
              </a:defRPr>
            </a:lvl4pPr>
            <a:lvl5pPr>
              <a:defRPr>
                <a:effect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a:prstGeom prst="rect">
            <a:avLst/>
          </a:prstGeom>
        </p:spPr>
        <p:txBody>
          <a:bodyPr/>
          <a:lstStyle>
            <a:lvl1pPr marL="0" indent="0" algn="ctr">
              <a:buNone/>
              <a:defRPr sz="1600">
                <a:effectLs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78736" y="5883275"/>
            <a:ext cx="2743200" cy="365125"/>
          </a:xfrm>
          <a:prstGeom prst="rect">
            <a:avLst/>
          </a:prstGeom>
        </p:spPr>
        <p:txBody>
          <a:bodyPr/>
          <a:lstStyle>
            <a:lvl1pPr>
              <a:defRPr>
                <a:effectLst/>
              </a:defRPr>
            </a:lvl1pPr>
          </a:lstStyle>
          <a:p>
            <a:fld id="{8BDA6D67-8E0D-4D1E-ADEE-BB8CFD1EFC91}" type="datetimeFigureOut">
              <a:rPr lang="en-US" smtClean="0"/>
              <a:pPr/>
              <a:t>10/10/2022</a:t>
            </a:fld>
            <a:endParaRPr lang="en-US" dirty="0"/>
          </a:p>
        </p:txBody>
      </p:sp>
      <p:sp>
        <p:nvSpPr>
          <p:cNvPr id="6" name="Footer Placeholder 5"/>
          <p:cNvSpPr>
            <a:spLocks noGrp="1"/>
          </p:cNvSpPr>
          <p:nvPr>
            <p:ph type="ftr" sz="quarter" idx="11"/>
          </p:nvPr>
        </p:nvSpPr>
        <p:spPr>
          <a:xfrm>
            <a:off x="913794" y="5883275"/>
            <a:ext cx="6672865" cy="365125"/>
          </a:xfrm>
          <a:prstGeom prst="rect">
            <a:avLst/>
          </a:prstGeom>
        </p:spPr>
        <p:txBody>
          <a:bodyPr/>
          <a:lstStyle>
            <a:lvl1pPr>
              <a:defRPr>
                <a:effectLst/>
              </a:defRPr>
            </a:lvl1pPr>
          </a:lstStyle>
          <a:p>
            <a:endParaRPr lang="en-US" dirty="0"/>
          </a:p>
        </p:txBody>
      </p:sp>
      <p:sp>
        <p:nvSpPr>
          <p:cNvPr id="7" name="Slide Number Placeholder 6"/>
          <p:cNvSpPr>
            <a:spLocks noGrp="1"/>
          </p:cNvSpPr>
          <p:nvPr>
            <p:ph type="sldNum" sz="quarter" idx="12"/>
          </p:nvPr>
        </p:nvSpPr>
        <p:spPr>
          <a:xfrm>
            <a:off x="10514011" y="5883275"/>
            <a:ext cx="753545" cy="365125"/>
          </a:xfrm>
          <a:prstGeom prst="rect">
            <a:avLst/>
          </a:prstGeom>
        </p:spPr>
        <p:txBody>
          <a:bodyPr/>
          <a:lstStyle>
            <a:lvl1pPr>
              <a:defRPr>
                <a:effectLst/>
              </a:defRPr>
            </a:lvl1pPr>
          </a:lstStyle>
          <a:p>
            <a:fld id="{76EFD29E-67D5-421C-890F-2688AE982E84}" type="slidenum">
              <a:rPr lang="en-US" smtClean="0"/>
              <a:pPr/>
              <a:t>‹#›</a:t>
            </a:fld>
            <a:endParaRPr lang="en-US" dirty="0"/>
          </a:p>
        </p:txBody>
      </p:sp>
    </p:spTree>
    <p:extLst>
      <p:ext uri="{BB962C8B-B14F-4D97-AF65-F5344CB8AC3E}">
        <p14:creationId xmlns:p14="http://schemas.microsoft.com/office/powerpoint/2010/main" val="11841351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a:prstGeom prst="rect">
            <a:avLst/>
          </a:prstGeom>
        </p:spPr>
        <p:txBody>
          <a:bodyPr anchor="b">
            <a:normAutofit/>
          </a:bodyPr>
          <a:lstStyle>
            <a:lvl1pPr>
              <a:defRPr sz="3200">
                <a:effectLs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prstGeom prst="rect">
            <a:avLst/>
          </a:prstGeom>
          <a:noFill/>
          <a:ln w="190500" cap="sq">
            <a:solidFill>
              <a:srgbClr val="FFFFFF"/>
            </a:solidFill>
            <a:miter lim="800000"/>
          </a:ln>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4" y="2971800"/>
            <a:ext cx="5934950" cy="2819400"/>
          </a:xfrm>
          <a:prstGeom prst="rect">
            <a:avLst/>
          </a:prstGeom>
        </p:spPr>
        <p:txBody>
          <a:bodyPr>
            <a:normAutofit/>
          </a:bodyPr>
          <a:lstStyle>
            <a:lvl1pPr marL="0" indent="0" algn="ctr">
              <a:buNone/>
              <a:defRPr sz="1800">
                <a:effectLs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78736" y="5883275"/>
            <a:ext cx="2743200" cy="365125"/>
          </a:xfrm>
          <a:prstGeom prst="rect">
            <a:avLst/>
          </a:prstGeom>
        </p:spPr>
        <p:txBody>
          <a:bodyPr/>
          <a:lstStyle>
            <a:lvl1pPr>
              <a:defRPr>
                <a:effectLst/>
              </a:defRPr>
            </a:lvl1pPr>
          </a:lstStyle>
          <a:p>
            <a:fld id="{8BDA6D67-8E0D-4D1E-ADEE-BB8CFD1EFC91}" type="datetimeFigureOut">
              <a:rPr lang="en-US" smtClean="0"/>
              <a:pPr/>
              <a:t>10/10/2022</a:t>
            </a:fld>
            <a:endParaRPr lang="en-US" dirty="0"/>
          </a:p>
        </p:txBody>
      </p:sp>
      <p:sp>
        <p:nvSpPr>
          <p:cNvPr id="6" name="Footer Placeholder 5"/>
          <p:cNvSpPr>
            <a:spLocks noGrp="1"/>
          </p:cNvSpPr>
          <p:nvPr>
            <p:ph type="ftr" sz="quarter" idx="11"/>
          </p:nvPr>
        </p:nvSpPr>
        <p:spPr>
          <a:xfrm>
            <a:off x="913794" y="5883275"/>
            <a:ext cx="6672865" cy="365125"/>
          </a:xfrm>
          <a:prstGeom prst="rect">
            <a:avLst/>
          </a:prstGeom>
        </p:spPr>
        <p:txBody>
          <a:bodyPr/>
          <a:lstStyle>
            <a:lvl1pPr>
              <a:defRPr>
                <a:effectLst/>
              </a:defRPr>
            </a:lvl1pPr>
          </a:lstStyle>
          <a:p>
            <a:endParaRPr lang="en-US" dirty="0"/>
          </a:p>
        </p:txBody>
      </p:sp>
      <p:sp>
        <p:nvSpPr>
          <p:cNvPr id="7" name="Slide Number Placeholder 6"/>
          <p:cNvSpPr>
            <a:spLocks noGrp="1"/>
          </p:cNvSpPr>
          <p:nvPr>
            <p:ph type="sldNum" sz="quarter" idx="12"/>
          </p:nvPr>
        </p:nvSpPr>
        <p:spPr>
          <a:xfrm>
            <a:off x="10514011" y="5883275"/>
            <a:ext cx="753545" cy="365125"/>
          </a:xfrm>
          <a:prstGeom prst="rect">
            <a:avLst/>
          </a:prstGeom>
        </p:spPr>
        <p:txBody>
          <a:bodyPr/>
          <a:lstStyle>
            <a:lvl1pPr>
              <a:defRPr>
                <a:effectLst/>
              </a:defRPr>
            </a:lvl1pPr>
          </a:lstStyle>
          <a:p>
            <a:fld id="{76EFD29E-67D5-421C-890F-2688AE982E84}" type="slidenum">
              <a:rPr lang="en-US" smtClean="0"/>
              <a:pPr/>
              <a:t>‹#›</a:t>
            </a:fld>
            <a:endParaRPr lang="en-US" dirty="0"/>
          </a:p>
        </p:txBody>
      </p:sp>
    </p:spTree>
    <p:extLst>
      <p:ext uri="{BB962C8B-B14F-4D97-AF65-F5344CB8AC3E}">
        <p14:creationId xmlns:p14="http://schemas.microsoft.com/office/powerpoint/2010/main" val="708882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0" y="6378"/>
            <a:ext cx="12191999" cy="6859714"/>
          </a:xfrm>
          <a:prstGeom prst="rect">
            <a:avLst/>
          </a:prstGeom>
        </p:spPr>
      </p:pic>
      <p:pic>
        <p:nvPicPr>
          <p:cNvPr id="11" name="Picture 10"/>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304800" y="5839404"/>
            <a:ext cx="1130300" cy="751895"/>
          </a:xfrm>
          <a:prstGeom prst="rect">
            <a:avLst/>
          </a:prstGeom>
        </p:spPr>
      </p:pic>
    </p:spTree>
    <p:extLst>
      <p:ext uri="{BB962C8B-B14F-4D97-AF65-F5344CB8AC3E}">
        <p14:creationId xmlns:p14="http://schemas.microsoft.com/office/powerpoint/2010/main" val="4251457129"/>
      </p:ext>
    </p:extLst>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 id="2147483967" r:id="rId12"/>
    <p:sldLayoutId id="2147483968" r:id="rId13"/>
    <p:sldLayoutId id="2147483969" r:id="rId14"/>
    <p:sldLayoutId id="2147483970" r:id="rId15"/>
    <p:sldLayoutId id="2147483971" r:id="rId16"/>
    <p:sldLayoutId id="2147483972"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emf"/><Relationship Id="rId7" Type="http://schemas.openxmlformats.org/officeDocument/2006/relationships/image" Target="../media/image8.png"/><Relationship Id="rId12"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jp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5054" y="172089"/>
            <a:ext cx="6948035" cy="4621953"/>
          </a:xfrm>
          <a:prstGeom prst="rect">
            <a:avLst/>
          </a:prstGeom>
        </p:spPr>
      </p:pic>
      <p:pic>
        <p:nvPicPr>
          <p:cNvPr id="1028" name="Picture 4" descr="https://dl.boxcloud.com/api/2.0/internal_files/411677445841/versions/435120570241/representations/png_paged_2048x2048/content/1.png?access_token=1!TON-CQ2B_Sve0fQ708Vr2McTS_EupZ3HavvTY4b2Bf0J-Ej3k44InHkrQXUyzAN3toHxCy7HI4SowFDhY-5oiLe9Oh_SvFtofvJQB9bgzJxjZ6Ty9jMBsEJU7TQ-EPsiPTFBZHMx-hQX8L_sfI1nX7U6snZd97kPBPPPqo5kOWUn1HpvOrLcPp3hLO-addIPttEyAeXN-31iKmqfAEDiPmj-WWv6XKGHa_ske7kUShZGr1Yhm2NW8D3L_skh0rSI0iQzPNgbhJ86nkRHy3dl0f2A58K6T6JLhQwXtuYqgZIew1NzImcqdQ2tmfl3Fh5lyGGitW8Mq_nP0IHWYv8qfj7ocSI-l6BQws1kpdmkwHtXxh_WIe11yNZhUlgS69sn_YtWlqijWL6AnFOcrzDRAwughqrI3fWOmEXLCejbHr594AmkXi4uXkBvkGkwVIj2fGner0j_HoOEWrQHfweQYtJMdMDHGaxjir1gORQ9Vy-7KqXsxVvHSkCz8hYCKRFTLWWD996pB_viGs5y5fkB4LgDfHBl0FRSJTYh37L0s7SvH-f7wRO16f1gnb9OjQAOmph3hOZ-So7VtzM9NEo-5a9HdGuEZLu3_S4rHnaPjKSMyahHgIkDSLIre2tLlrDFg2Q.&amp;shared_link=https%3A%2F%2Funomaha.app.box.com%2Fs%2Fyvaoc924w6myfz32uxkymzppo0p5sknw&amp;box_client_name=box-content-preview&amp;box_client_version=2.34.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43754" y="3838918"/>
            <a:ext cx="2106888" cy="63323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kumc.edu/Images/public%20affairs/ku-med-center-signatur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179" y="2149028"/>
            <a:ext cx="2055609" cy="66807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unk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1358" y="3926933"/>
            <a:ext cx="2211252"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unl 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87566" y="2067581"/>
            <a:ext cx="1785255" cy="710531"/>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Image result for unmc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27821" y="5320145"/>
            <a:ext cx="4762500" cy="112395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Image result for btnrh log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7443" y="309819"/>
            <a:ext cx="2286000" cy="98854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F3803553-7BD9-4DF7-A6E1-C5B91128D5F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128845" y="5765555"/>
            <a:ext cx="2843976" cy="633229"/>
          </a:xfrm>
          <a:prstGeom prst="rect">
            <a:avLst/>
          </a:prstGeom>
          <a:solidFill>
            <a:schemeClr val="tx2">
              <a:lumMod val="75000"/>
            </a:schemeClr>
          </a:solidFill>
        </p:spPr>
      </p:pic>
      <p:pic>
        <p:nvPicPr>
          <p:cNvPr id="13" name="Picture 12">
            <a:extLst>
              <a:ext uri="{FF2B5EF4-FFF2-40B4-BE49-F238E27FC236}">
                <a16:creationId xmlns:a16="http://schemas.microsoft.com/office/drawing/2014/main" id="{C57E493F-9EEB-402C-8E1C-1AE643373E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1358" y="5320145"/>
            <a:ext cx="1894406" cy="903486"/>
          </a:xfrm>
          <a:prstGeom prst="rect">
            <a:avLst/>
          </a:prstGeom>
        </p:spPr>
      </p:pic>
      <p:pic>
        <p:nvPicPr>
          <p:cNvPr id="14" name="Picture 13">
            <a:extLst>
              <a:ext uri="{FF2B5EF4-FFF2-40B4-BE49-F238E27FC236}">
                <a16:creationId xmlns:a16="http://schemas.microsoft.com/office/drawing/2014/main" id="{29349D15-7955-4ED6-97D7-706230347092}"/>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011733" y="425844"/>
            <a:ext cx="1617890" cy="67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982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4477D7-2537-4512-904E-249139754606}"/>
              </a:ext>
            </a:extLst>
          </p:cNvPr>
          <p:cNvSpPr>
            <a:spLocks noGrp="1"/>
          </p:cNvSpPr>
          <p:nvPr>
            <p:ph type="title"/>
          </p:nvPr>
        </p:nvSpPr>
        <p:spPr>
          <a:xfrm>
            <a:off x="796837" y="333154"/>
            <a:ext cx="10353761" cy="663160"/>
          </a:xfrm>
        </p:spPr>
        <p:txBody>
          <a:bodyPr/>
          <a:lstStyle/>
          <a:p>
            <a:pPr algn="l"/>
            <a:r>
              <a:rPr lang="en-US" cap="none" dirty="0"/>
              <a:t>OBOP Community Partner Perspectives</a:t>
            </a:r>
          </a:p>
        </p:txBody>
      </p:sp>
      <p:sp>
        <p:nvSpPr>
          <p:cNvPr id="4" name="Content Placeholder 3">
            <a:extLst>
              <a:ext uri="{FF2B5EF4-FFF2-40B4-BE49-F238E27FC236}">
                <a16:creationId xmlns:a16="http://schemas.microsoft.com/office/drawing/2014/main" id="{AD7B1D56-E1A5-457D-B39F-A5D25A020DC5}"/>
              </a:ext>
            </a:extLst>
          </p:cNvPr>
          <p:cNvSpPr>
            <a:spLocks noGrp="1"/>
          </p:cNvSpPr>
          <p:nvPr>
            <p:ph idx="1"/>
          </p:nvPr>
        </p:nvSpPr>
        <p:spPr>
          <a:xfrm>
            <a:off x="626716" y="1152059"/>
            <a:ext cx="10353762" cy="4553882"/>
          </a:xfrm>
        </p:spPr>
        <p:txBody>
          <a:bodyPr/>
          <a:lstStyle/>
          <a:p>
            <a:pPr marL="0" marR="0">
              <a:spcBef>
                <a:spcPts val="0"/>
              </a:spcBef>
              <a:spcAft>
                <a:spcPts val="25"/>
              </a:spcAft>
              <a:tabLst>
                <a:tab pos="628650" algn="l"/>
              </a:tabLst>
            </a:pPr>
            <a:endParaRPr lang="en-US" sz="2400" dirty="0">
              <a:solidFill>
                <a:srgbClr val="000000"/>
              </a:solidFill>
              <a:effectLst/>
              <a:latin typeface="Arial" panose="020B0604020202020204" pitchFamily="34" charset="0"/>
              <a:ea typeface="Calibri" panose="020F0502020204030204" pitchFamily="34" charset="0"/>
            </a:endParaRPr>
          </a:p>
          <a:p>
            <a:pPr lvl="1"/>
            <a:r>
              <a:rPr lang="en-US" sz="2600" dirty="0"/>
              <a:t> </a:t>
            </a:r>
            <a:r>
              <a:rPr lang="en-US" sz="2600" b="1" dirty="0"/>
              <a:t>Challenges</a:t>
            </a:r>
          </a:p>
          <a:p>
            <a:pPr lvl="2"/>
            <a:r>
              <a:rPr lang="en-US" sz="2400" dirty="0"/>
              <a:t>Informing – Board of Directors, staff, participants (investigators), and community partners</a:t>
            </a:r>
          </a:p>
          <a:p>
            <a:pPr lvl="2"/>
            <a:r>
              <a:rPr lang="en-US" sz="2400" dirty="0"/>
              <a:t>Recruiting – When, where, and how? </a:t>
            </a:r>
          </a:p>
          <a:p>
            <a:pPr lvl="2"/>
            <a:r>
              <a:rPr lang="en-US" sz="2400" dirty="0"/>
              <a:t>Implementation – What data are collected, who collects the data and where is it stored?</a:t>
            </a:r>
          </a:p>
          <a:p>
            <a:pPr lvl="2"/>
            <a:r>
              <a:rPr lang="en-US" sz="2400" dirty="0"/>
              <a:t>Confidentiality – How is this ensured? </a:t>
            </a:r>
          </a:p>
          <a:p>
            <a:pPr lvl="2"/>
            <a:r>
              <a:rPr lang="en-US" sz="2400" dirty="0"/>
              <a:t>Follow-up – When, where, and how?</a:t>
            </a:r>
          </a:p>
        </p:txBody>
      </p:sp>
    </p:spTree>
    <p:extLst>
      <p:ext uri="{BB962C8B-B14F-4D97-AF65-F5344CB8AC3E}">
        <p14:creationId xmlns:p14="http://schemas.microsoft.com/office/powerpoint/2010/main" val="4036319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4477D7-2537-4512-904E-249139754606}"/>
              </a:ext>
            </a:extLst>
          </p:cNvPr>
          <p:cNvSpPr>
            <a:spLocks noGrp="1"/>
          </p:cNvSpPr>
          <p:nvPr>
            <p:ph type="title"/>
          </p:nvPr>
        </p:nvSpPr>
        <p:spPr>
          <a:xfrm>
            <a:off x="796837" y="333154"/>
            <a:ext cx="10353761" cy="663160"/>
          </a:xfrm>
        </p:spPr>
        <p:txBody>
          <a:bodyPr/>
          <a:lstStyle/>
          <a:p>
            <a:pPr algn="l"/>
            <a:r>
              <a:rPr lang="en-US" cap="none" dirty="0"/>
              <a:t>UNMC Academic Partner Perspectives</a:t>
            </a:r>
          </a:p>
        </p:txBody>
      </p:sp>
      <p:sp>
        <p:nvSpPr>
          <p:cNvPr id="4" name="Content Placeholder 3">
            <a:extLst>
              <a:ext uri="{FF2B5EF4-FFF2-40B4-BE49-F238E27FC236}">
                <a16:creationId xmlns:a16="http://schemas.microsoft.com/office/drawing/2014/main" id="{AD7B1D56-E1A5-457D-B39F-A5D25A020DC5}"/>
              </a:ext>
            </a:extLst>
          </p:cNvPr>
          <p:cNvSpPr>
            <a:spLocks noGrp="1"/>
          </p:cNvSpPr>
          <p:nvPr>
            <p:ph idx="1"/>
          </p:nvPr>
        </p:nvSpPr>
        <p:spPr>
          <a:xfrm>
            <a:off x="626716" y="1152059"/>
            <a:ext cx="10353762" cy="4553882"/>
          </a:xfrm>
        </p:spPr>
        <p:txBody>
          <a:bodyPr/>
          <a:lstStyle/>
          <a:p>
            <a:pPr lvl="1">
              <a:buFont typeface="Wingdings" panose="05000000000000000000" pitchFamily="2" charset="2"/>
              <a:buChar char="ü"/>
            </a:pPr>
            <a:r>
              <a:rPr lang="en-US" sz="2600" dirty="0"/>
              <a:t>Concerns with meeting requirements of IRB for patient confidentiality</a:t>
            </a:r>
          </a:p>
          <a:p>
            <a:pPr lvl="1">
              <a:buFont typeface="Wingdings" panose="05000000000000000000" pitchFamily="2" charset="2"/>
              <a:buChar char="ü"/>
            </a:pPr>
            <a:r>
              <a:rPr lang="en-US" sz="2600" dirty="0"/>
              <a:t>Concerns with recruiting following the IRB rules about what can be said about incentives and providing incentives that could be considered coercive</a:t>
            </a:r>
          </a:p>
          <a:p>
            <a:pPr lvl="1">
              <a:buFont typeface="Wingdings" panose="05000000000000000000" pitchFamily="2" charset="2"/>
              <a:buChar char="ü"/>
            </a:pPr>
            <a:r>
              <a:rPr lang="en-US" sz="2600" dirty="0"/>
              <a:t>Fully understanding the population OBOP serves and how they will perceive the study of their health and their economic status</a:t>
            </a:r>
          </a:p>
          <a:p>
            <a:pPr lvl="1">
              <a:buFont typeface="Wingdings" panose="05000000000000000000" pitchFamily="2" charset="2"/>
              <a:buChar char="ü"/>
            </a:pPr>
            <a:r>
              <a:rPr lang="en-US" sz="2600" dirty="0"/>
              <a:t>Making the experience of being in the study positive for the participants</a:t>
            </a:r>
          </a:p>
        </p:txBody>
      </p:sp>
    </p:spTree>
    <p:extLst>
      <p:ext uri="{BB962C8B-B14F-4D97-AF65-F5344CB8AC3E}">
        <p14:creationId xmlns:p14="http://schemas.microsoft.com/office/powerpoint/2010/main" val="1111404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4477D7-2537-4512-904E-249139754606}"/>
              </a:ext>
            </a:extLst>
          </p:cNvPr>
          <p:cNvSpPr>
            <a:spLocks noGrp="1"/>
          </p:cNvSpPr>
          <p:nvPr>
            <p:ph type="title"/>
          </p:nvPr>
        </p:nvSpPr>
        <p:spPr>
          <a:xfrm>
            <a:off x="796837" y="333154"/>
            <a:ext cx="10353761" cy="663160"/>
          </a:xfrm>
        </p:spPr>
        <p:txBody>
          <a:bodyPr/>
          <a:lstStyle/>
          <a:p>
            <a:pPr algn="l"/>
            <a:r>
              <a:rPr lang="en-US" cap="none" dirty="0"/>
              <a:t>Planning for Grant Writing and Submission</a:t>
            </a:r>
          </a:p>
        </p:txBody>
      </p:sp>
      <p:sp>
        <p:nvSpPr>
          <p:cNvPr id="4" name="Content Placeholder 3">
            <a:extLst>
              <a:ext uri="{FF2B5EF4-FFF2-40B4-BE49-F238E27FC236}">
                <a16:creationId xmlns:a16="http://schemas.microsoft.com/office/drawing/2014/main" id="{AD7B1D56-E1A5-457D-B39F-A5D25A020DC5}"/>
              </a:ext>
            </a:extLst>
          </p:cNvPr>
          <p:cNvSpPr>
            <a:spLocks noGrp="1"/>
          </p:cNvSpPr>
          <p:nvPr>
            <p:ph idx="1"/>
          </p:nvPr>
        </p:nvSpPr>
        <p:spPr>
          <a:xfrm>
            <a:off x="626716" y="1152059"/>
            <a:ext cx="10353762" cy="4553882"/>
          </a:xfrm>
        </p:spPr>
        <p:txBody>
          <a:bodyPr/>
          <a:lstStyle/>
          <a:p>
            <a:pPr marL="0" marR="0">
              <a:spcBef>
                <a:spcPts val="0"/>
              </a:spcBef>
              <a:spcAft>
                <a:spcPts val="25"/>
              </a:spcAft>
              <a:tabLst>
                <a:tab pos="628650" algn="l"/>
              </a:tabLst>
            </a:pPr>
            <a:endParaRPr lang="en-US" sz="2400" dirty="0">
              <a:solidFill>
                <a:srgbClr val="000000"/>
              </a:solidFill>
              <a:effectLst/>
              <a:latin typeface="Arial" panose="020B0604020202020204" pitchFamily="34" charset="0"/>
              <a:ea typeface="Calibri" panose="020F0502020204030204" pitchFamily="34" charset="0"/>
            </a:endParaRPr>
          </a:p>
          <a:p>
            <a:pPr lvl="1">
              <a:buFont typeface="Wingdings" panose="05000000000000000000" pitchFamily="2" charset="2"/>
              <a:buChar char="ü"/>
            </a:pPr>
            <a:r>
              <a:rPr lang="en-US" sz="2600" dirty="0"/>
              <a:t> Meetings were on Zoom due to COVID-19.</a:t>
            </a:r>
          </a:p>
          <a:p>
            <a:pPr lvl="1">
              <a:buFont typeface="Wingdings" panose="05000000000000000000" pitchFamily="2" charset="2"/>
              <a:buChar char="ü"/>
            </a:pPr>
            <a:r>
              <a:rPr lang="en-US" sz="2600" dirty="0"/>
              <a:t> Academic partners need to understand the community partner’s organization and how to make the project fit in with the processes already in place to reduce the burden of collecting data</a:t>
            </a:r>
          </a:p>
          <a:p>
            <a:pPr lvl="1">
              <a:buFont typeface="Wingdings" panose="05000000000000000000" pitchFamily="2" charset="2"/>
              <a:buChar char="ü"/>
            </a:pPr>
            <a:r>
              <a:rPr lang="en-US" sz="2600" dirty="0"/>
              <a:t>Agreement on how to best recruit and collect data</a:t>
            </a:r>
          </a:p>
          <a:p>
            <a:pPr lvl="1">
              <a:buFont typeface="Wingdings" panose="05000000000000000000" pitchFamily="2" charset="2"/>
              <a:buChar char="ü"/>
            </a:pPr>
            <a:r>
              <a:rPr lang="en-US" sz="2600" dirty="0"/>
              <a:t>Agreement on how to measure factors and outcomes of interest</a:t>
            </a:r>
          </a:p>
          <a:p>
            <a:pPr lvl="1">
              <a:buFont typeface="Wingdings" panose="05000000000000000000" pitchFamily="2" charset="2"/>
              <a:buChar char="ü"/>
            </a:pPr>
            <a:r>
              <a:rPr lang="en-US" sz="2600" dirty="0"/>
              <a:t>Challenge of working out the IRB issues</a:t>
            </a:r>
          </a:p>
        </p:txBody>
      </p:sp>
    </p:spTree>
    <p:extLst>
      <p:ext uri="{BB962C8B-B14F-4D97-AF65-F5344CB8AC3E}">
        <p14:creationId xmlns:p14="http://schemas.microsoft.com/office/powerpoint/2010/main" val="1905772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4477D7-2537-4512-904E-249139754606}"/>
              </a:ext>
            </a:extLst>
          </p:cNvPr>
          <p:cNvSpPr>
            <a:spLocks noGrp="1"/>
          </p:cNvSpPr>
          <p:nvPr>
            <p:ph type="title"/>
          </p:nvPr>
        </p:nvSpPr>
        <p:spPr>
          <a:xfrm>
            <a:off x="796837" y="333154"/>
            <a:ext cx="10353761" cy="698204"/>
          </a:xfrm>
        </p:spPr>
        <p:txBody>
          <a:bodyPr/>
          <a:lstStyle/>
          <a:p>
            <a:pPr algn="l"/>
            <a:r>
              <a:rPr lang="en-US" cap="none" dirty="0"/>
              <a:t>Shared public health goals of reducing health disparities</a:t>
            </a:r>
          </a:p>
        </p:txBody>
      </p:sp>
      <p:sp>
        <p:nvSpPr>
          <p:cNvPr id="4" name="Content Placeholder 3">
            <a:extLst>
              <a:ext uri="{FF2B5EF4-FFF2-40B4-BE49-F238E27FC236}">
                <a16:creationId xmlns:a16="http://schemas.microsoft.com/office/drawing/2014/main" id="{AD7B1D56-E1A5-457D-B39F-A5D25A020DC5}"/>
              </a:ext>
            </a:extLst>
          </p:cNvPr>
          <p:cNvSpPr>
            <a:spLocks noGrp="1"/>
          </p:cNvSpPr>
          <p:nvPr>
            <p:ph idx="1"/>
          </p:nvPr>
        </p:nvSpPr>
        <p:spPr>
          <a:xfrm>
            <a:off x="626716" y="882503"/>
            <a:ext cx="10353762" cy="4823438"/>
          </a:xfrm>
        </p:spPr>
        <p:txBody>
          <a:bodyPr/>
          <a:lstStyle/>
          <a:p>
            <a:pPr marL="0" marR="0">
              <a:spcBef>
                <a:spcPts val="0"/>
              </a:spcBef>
              <a:spcAft>
                <a:spcPts val="25"/>
              </a:spcAft>
              <a:tabLst>
                <a:tab pos="628650" algn="l"/>
              </a:tabLst>
            </a:pPr>
            <a:r>
              <a:rPr lang="en-US" sz="2600" dirty="0"/>
              <a:t> </a:t>
            </a:r>
            <a:r>
              <a:rPr lang="en-US" dirty="0"/>
              <a:t>Goal: </a:t>
            </a:r>
            <a:r>
              <a:rPr lang="en-US" dirty="0">
                <a:solidFill>
                  <a:srgbClr val="000000"/>
                </a:solidFill>
                <a:effectLst/>
                <a:ea typeface="Calibri" panose="020F0502020204030204" pitchFamily="34" charset="0"/>
              </a:rPr>
              <a:t>Study improvement in health status of 48 OBOP Getting Ahead graduates (4 cohorts) using assessment tools:</a:t>
            </a:r>
          </a:p>
          <a:p>
            <a:pPr marL="457200" lvl="1">
              <a:spcBef>
                <a:spcPts val="0"/>
              </a:spcBef>
              <a:spcAft>
                <a:spcPts val="25"/>
              </a:spcAft>
              <a:tabLst>
                <a:tab pos="628650" algn="l"/>
              </a:tabLst>
            </a:pPr>
            <a:r>
              <a:rPr lang="en-US" sz="2000" dirty="0">
                <a:solidFill>
                  <a:srgbClr val="000000"/>
                </a:solidFill>
                <a:effectLst/>
                <a:ea typeface="Calibri" panose="020F0502020204030204" pitchFamily="34" charset="0"/>
              </a:rPr>
              <a:t>SF-12 Quality of Life Health Survey</a:t>
            </a:r>
          </a:p>
          <a:p>
            <a:pPr marL="457200" lvl="1">
              <a:spcBef>
                <a:spcPts val="0"/>
              </a:spcBef>
              <a:spcAft>
                <a:spcPts val="25"/>
              </a:spcAft>
              <a:tabLst>
                <a:tab pos="628650" algn="l"/>
              </a:tabLst>
            </a:pPr>
            <a:r>
              <a:rPr lang="en-US" sz="2000" dirty="0">
                <a:solidFill>
                  <a:srgbClr val="000000"/>
                </a:solidFill>
                <a:ea typeface="Calibri" panose="020F0502020204030204" pitchFamily="34" charset="0"/>
              </a:rPr>
              <a:t>Hospital Anxiety and Depression Scale</a:t>
            </a:r>
          </a:p>
          <a:p>
            <a:pPr marL="457200" lvl="1">
              <a:spcBef>
                <a:spcPts val="0"/>
              </a:spcBef>
              <a:spcAft>
                <a:spcPts val="25"/>
              </a:spcAft>
              <a:tabLst>
                <a:tab pos="628650" algn="l"/>
              </a:tabLst>
            </a:pPr>
            <a:r>
              <a:rPr lang="en-US" sz="2000" dirty="0">
                <a:solidFill>
                  <a:srgbClr val="000000"/>
                </a:solidFill>
                <a:effectLst/>
                <a:ea typeface="Calibri" panose="020F0502020204030204" pitchFamily="34" charset="0"/>
              </a:rPr>
              <a:t>Pittsburgh Sleep </a:t>
            </a:r>
            <a:r>
              <a:rPr lang="en-US" sz="2000" dirty="0">
                <a:solidFill>
                  <a:srgbClr val="000000"/>
                </a:solidFill>
                <a:ea typeface="Calibri" panose="020F0502020204030204" pitchFamily="34" charset="0"/>
              </a:rPr>
              <a:t>Quality Index</a:t>
            </a:r>
          </a:p>
          <a:p>
            <a:pPr marL="457200" lvl="1">
              <a:spcBef>
                <a:spcPts val="0"/>
              </a:spcBef>
              <a:spcAft>
                <a:spcPts val="25"/>
              </a:spcAft>
              <a:tabLst>
                <a:tab pos="628650" algn="l"/>
              </a:tabLst>
            </a:pPr>
            <a:r>
              <a:rPr lang="en-US" sz="2000" dirty="0">
                <a:solidFill>
                  <a:srgbClr val="000000"/>
                </a:solidFill>
                <a:effectLst/>
                <a:ea typeface="Calibri" panose="020F0502020204030204" pitchFamily="34" charset="0"/>
              </a:rPr>
              <a:t>Self-Regulation Questionnaire</a:t>
            </a:r>
          </a:p>
          <a:p>
            <a:pPr marL="457200" lvl="1">
              <a:spcBef>
                <a:spcPts val="0"/>
              </a:spcBef>
              <a:spcAft>
                <a:spcPts val="25"/>
              </a:spcAft>
              <a:tabLst>
                <a:tab pos="628650" algn="l"/>
              </a:tabLst>
            </a:pPr>
            <a:r>
              <a:rPr lang="en-US" sz="2000" dirty="0">
                <a:solidFill>
                  <a:srgbClr val="000000"/>
                </a:solidFill>
                <a:ea typeface="Calibri" panose="020F0502020204030204" pitchFamily="34" charset="0"/>
              </a:rPr>
              <a:t>Perceived Stress Scale</a:t>
            </a:r>
          </a:p>
          <a:p>
            <a:pPr marL="457200" lvl="1">
              <a:spcBef>
                <a:spcPts val="0"/>
              </a:spcBef>
              <a:spcAft>
                <a:spcPts val="25"/>
              </a:spcAft>
              <a:tabLst>
                <a:tab pos="628650" algn="l"/>
              </a:tabLst>
            </a:pPr>
            <a:r>
              <a:rPr lang="en-US" sz="2000" dirty="0">
                <a:solidFill>
                  <a:srgbClr val="000000"/>
                </a:solidFill>
                <a:effectLst/>
                <a:ea typeface="Calibri" panose="020F0502020204030204" pitchFamily="34" charset="0"/>
              </a:rPr>
              <a:t>Behavioral health (</a:t>
            </a:r>
            <a:r>
              <a:rPr lang="en-US" sz="2000" dirty="0">
                <a:solidFill>
                  <a:srgbClr val="000000"/>
                </a:solidFill>
                <a:ea typeface="Calibri" panose="020F0502020204030204" pitchFamily="34" charset="0"/>
              </a:rPr>
              <a:t>diet, physical activity, nicotine and alcohol use)</a:t>
            </a:r>
            <a:endParaRPr lang="en-US" sz="2000" dirty="0">
              <a:solidFill>
                <a:srgbClr val="000000"/>
              </a:solidFill>
              <a:effectLst/>
              <a:ea typeface="Calibri" panose="020F0502020204030204" pitchFamily="34" charset="0"/>
            </a:endParaRPr>
          </a:p>
          <a:p>
            <a:pPr marL="0" marR="0">
              <a:spcBef>
                <a:spcPts val="0"/>
              </a:spcBef>
              <a:spcAft>
                <a:spcPts val="25"/>
              </a:spcAft>
              <a:tabLst>
                <a:tab pos="628650" algn="l"/>
              </a:tabLst>
            </a:pPr>
            <a:r>
              <a:rPr lang="en-US" dirty="0">
                <a:solidFill>
                  <a:srgbClr val="000000"/>
                </a:solidFill>
                <a:effectLst/>
                <a:ea typeface="Calibri" panose="020F0502020204030204" pitchFamily="34" charset="0"/>
              </a:rPr>
              <a:t>Collect data on clinical measures (body mass index and blood pressure)  </a:t>
            </a:r>
          </a:p>
          <a:p>
            <a:pPr marL="0" marR="0">
              <a:spcBef>
                <a:spcPts val="0"/>
              </a:spcBef>
              <a:spcAft>
                <a:spcPts val="25"/>
              </a:spcAft>
              <a:tabLst>
                <a:tab pos="628650" algn="l"/>
              </a:tabLst>
            </a:pPr>
            <a:r>
              <a:rPr lang="en-US" dirty="0">
                <a:solidFill>
                  <a:srgbClr val="000000"/>
                </a:solidFill>
                <a:effectLst/>
                <a:ea typeface="Calibri" panose="020F0502020204030204" pitchFamily="34" charset="0"/>
              </a:rPr>
              <a:t>Use health system and payer financial models to extrapolate data to calculate healthcare cost savings associated with under-resourced individuals graduating from the OBOP Getting Ahead program.</a:t>
            </a:r>
          </a:p>
        </p:txBody>
      </p:sp>
    </p:spTree>
    <p:extLst>
      <p:ext uri="{BB962C8B-B14F-4D97-AF65-F5344CB8AC3E}">
        <p14:creationId xmlns:p14="http://schemas.microsoft.com/office/powerpoint/2010/main" val="3511827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4477D7-2537-4512-904E-249139754606}"/>
              </a:ext>
            </a:extLst>
          </p:cNvPr>
          <p:cNvSpPr>
            <a:spLocks noGrp="1"/>
          </p:cNvSpPr>
          <p:nvPr>
            <p:ph type="title"/>
          </p:nvPr>
        </p:nvSpPr>
        <p:spPr>
          <a:xfrm>
            <a:off x="796837" y="333154"/>
            <a:ext cx="10353761" cy="698204"/>
          </a:xfrm>
        </p:spPr>
        <p:txBody>
          <a:bodyPr/>
          <a:lstStyle/>
          <a:p>
            <a:pPr algn="l"/>
            <a:r>
              <a:rPr lang="en-US" cap="none" dirty="0"/>
              <a:t>Development of a work plan</a:t>
            </a:r>
          </a:p>
        </p:txBody>
      </p:sp>
      <p:sp>
        <p:nvSpPr>
          <p:cNvPr id="4" name="Content Placeholder 3">
            <a:extLst>
              <a:ext uri="{FF2B5EF4-FFF2-40B4-BE49-F238E27FC236}">
                <a16:creationId xmlns:a16="http://schemas.microsoft.com/office/drawing/2014/main" id="{AD7B1D56-E1A5-457D-B39F-A5D25A020DC5}"/>
              </a:ext>
            </a:extLst>
          </p:cNvPr>
          <p:cNvSpPr>
            <a:spLocks noGrp="1"/>
          </p:cNvSpPr>
          <p:nvPr>
            <p:ph idx="1"/>
          </p:nvPr>
        </p:nvSpPr>
        <p:spPr>
          <a:xfrm>
            <a:off x="626716" y="882503"/>
            <a:ext cx="10353762" cy="4823438"/>
          </a:xfrm>
        </p:spPr>
        <p:txBody>
          <a:bodyPr/>
          <a:lstStyle/>
          <a:p>
            <a:pPr marR="0" lvl="0">
              <a:lnSpc>
                <a:spcPct val="107000"/>
              </a:lnSpc>
              <a:spcBef>
                <a:spcPts val="0"/>
              </a:spcBef>
              <a:spcAft>
                <a:spcPts val="0"/>
              </a:spcAft>
            </a:pPr>
            <a:r>
              <a:rPr lang="en-US" sz="2400" dirty="0">
                <a:effectLst/>
                <a:ea typeface="Calibri" panose="020F0502020204030204" pitchFamily="34" charset="0"/>
                <a:cs typeface="Times New Roman" panose="02020603050405020304" pitchFamily="18" charset="0"/>
              </a:rPr>
              <a:t>Develop details of the study-Roger and Cheryl</a:t>
            </a:r>
          </a:p>
          <a:p>
            <a:pPr marR="0" lvl="1">
              <a:lnSpc>
                <a:spcPct val="107000"/>
              </a:lnSpc>
              <a:spcBef>
                <a:spcPts val="0"/>
              </a:spcBef>
              <a:spcAft>
                <a:spcPts val="0"/>
              </a:spcAft>
              <a:buFont typeface="Wingdings" panose="05000000000000000000" pitchFamily="2" charset="2"/>
              <a:buChar char="ü"/>
            </a:pPr>
            <a:r>
              <a:rPr lang="en-US" sz="2400" dirty="0">
                <a:effectLst/>
                <a:ea typeface="Calibri" panose="020F0502020204030204" pitchFamily="34" charset="0"/>
                <a:cs typeface="Times New Roman" panose="02020603050405020304" pitchFamily="18" charset="0"/>
              </a:rPr>
              <a:t>Goals</a:t>
            </a:r>
          </a:p>
          <a:p>
            <a:pPr marR="0" lvl="1">
              <a:lnSpc>
                <a:spcPct val="107000"/>
              </a:lnSpc>
              <a:spcBef>
                <a:spcPts val="0"/>
              </a:spcBef>
              <a:spcAft>
                <a:spcPts val="0"/>
              </a:spcAft>
              <a:buFont typeface="Wingdings" panose="05000000000000000000" pitchFamily="2" charset="2"/>
              <a:buChar char="ü"/>
            </a:pPr>
            <a:r>
              <a:rPr lang="en-US" sz="2400" dirty="0">
                <a:effectLst/>
                <a:ea typeface="Calibri" panose="020F0502020204030204" pitchFamily="34" charset="0"/>
                <a:cs typeface="Times New Roman" panose="02020603050405020304" pitchFamily="18" charset="0"/>
              </a:rPr>
              <a:t>Expected outcomes </a:t>
            </a:r>
          </a:p>
          <a:p>
            <a:pPr marR="0" lvl="1">
              <a:lnSpc>
                <a:spcPct val="107000"/>
              </a:lnSpc>
              <a:spcBef>
                <a:spcPts val="0"/>
              </a:spcBef>
              <a:spcAft>
                <a:spcPts val="0"/>
              </a:spcAft>
              <a:buFont typeface="Wingdings" panose="05000000000000000000" pitchFamily="2" charset="2"/>
              <a:buChar char="ü"/>
            </a:pPr>
            <a:r>
              <a:rPr lang="en-US" sz="2400" dirty="0">
                <a:effectLst/>
                <a:ea typeface="Calibri" panose="020F0502020204030204" pitchFamily="34" charset="0"/>
                <a:cs typeface="Times New Roman" panose="02020603050405020304" pitchFamily="18" charset="0"/>
              </a:rPr>
              <a:t>Expected benefits</a:t>
            </a:r>
          </a:p>
          <a:p>
            <a:pPr marR="0" lvl="1">
              <a:lnSpc>
                <a:spcPct val="107000"/>
              </a:lnSpc>
              <a:spcBef>
                <a:spcPts val="0"/>
              </a:spcBef>
              <a:spcAft>
                <a:spcPts val="0"/>
              </a:spcAft>
              <a:buFont typeface="Wingdings" panose="05000000000000000000" pitchFamily="2" charset="2"/>
              <a:buChar char="ü"/>
            </a:pPr>
            <a:r>
              <a:rPr lang="en-US" sz="2400" dirty="0">
                <a:effectLst/>
                <a:ea typeface="Calibri" panose="020F0502020204030204" pitchFamily="34" charset="0"/>
                <a:cs typeface="Times New Roman" panose="02020603050405020304" pitchFamily="18" charset="0"/>
              </a:rPr>
              <a:t>Metrics</a:t>
            </a:r>
          </a:p>
          <a:p>
            <a:pPr marR="0" lvl="1">
              <a:lnSpc>
                <a:spcPct val="107000"/>
              </a:lnSpc>
              <a:spcBef>
                <a:spcPts val="0"/>
              </a:spcBef>
              <a:spcAft>
                <a:spcPts val="0"/>
              </a:spcAft>
              <a:buFont typeface="Wingdings" panose="05000000000000000000" pitchFamily="2" charset="2"/>
              <a:buChar char="ü"/>
            </a:pPr>
            <a:r>
              <a:rPr lang="en-US" sz="2400" dirty="0">
                <a:effectLst/>
                <a:ea typeface="Calibri" panose="020F0502020204030204" pitchFamily="34" charset="0"/>
                <a:cs typeface="Times New Roman" panose="02020603050405020304" pitchFamily="18" charset="0"/>
              </a:rPr>
              <a:t>Scope of study, i.e. how many participants</a:t>
            </a:r>
          </a:p>
          <a:p>
            <a:pPr marR="0" lvl="1">
              <a:lnSpc>
                <a:spcPct val="107000"/>
              </a:lnSpc>
              <a:spcBef>
                <a:spcPts val="0"/>
              </a:spcBef>
              <a:spcAft>
                <a:spcPts val="0"/>
              </a:spcAft>
              <a:buFont typeface="Wingdings" panose="05000000000000000000" pitchFamily="2" charset="2"/>
              <a:buChar char="ü"/>
            </a:pPr>
            <a:r>
              <a:rPr lang="en-US" sz="2400" dirty="0">
                <a:effectLst/>
                <a:ea typeface="Calibri" panose="020F0502020204030204" pitchFamily="34" charset="0"/>
                <a:cs typeface="Times New Roman" panose="02020603050405020304" pitchFamily="18" charset="0"/>
              </a:rPr>
              <a:t>Measurement points (e.g. beginning of class, end of 10 weeks, quarterly thereafter for 24 months)</a:t>
            </a:r>
          </a:p>
          <a:p>
            <a:pPr marR="0" lvl="1">
              <a:lnSpc>
                <a:spcPct val="107000"/>
              </a:lnSpc>
              <a:spcBef>
                <a:spcPts val="0"/>
              </a:spcBef>
              <a:spcAft>
                <a:spcPts val="0"/>
              </a:spcAft>
              <a:buFont typeface="Wingdings" panose="05000000000000000000" pitchFamily="2" charset="2"/>
              <a:buChar char="ü"/>
            </a:pPr>
            <a:r>
              <a:rPr lang="en-US" sz="2400" dirty="0">
                <a:effectLst/>
                <a:ea typeface="Calibri" panose="020F0502020204030204" pitchFamily="34" charset="0"/>
                <a:cs typeface="Times New Roman" panose="02020603050405020304" pitchFamily="18" charset="0"/>
              </a:rPr>
              <a:t>Identify privacy issues and how to protect confidentiality</a:t>
            </a:r>
          </a:p>
          <a:p>
            <a:pPr marR="0" lvl="1">
              <a:lnSpc>
                <a:spcPct val="107000"/>
              </a:lnSpc>
              <a:spcBef>
                <a:spcPts val="0"/>
              </a:spcBef>
              <a:spcAft>
                <a:spcPts val="0"/>
              </a:spcAft>
              <a:buFont typeface="Wingdings" panose="05000000000000000000" pitchFamily="2" charset="2"/>
              <a:buChar char="ü"/>
            </a:pPr>
            <a:r>
              <a:rPr lang="en-US" sz="2400" dirty="0">
                <a:effectLst/>
                <a:ea typeface="Calibri" panose="020F0502020204030204" pitchFamily="34" charset="0"/>
                <a:cs typeface="Times New Roman" panose="02020603050405020304" pitchFamily="18" charset="0"/>
              </a:rPr>
              <a:t>Rewards and incentives for participating in the study</a:t>
            </a:r>
          </a:p>
          <a:p>
            <a:pPr marR="0" lvl="1">
              <a:lnSpc>
                <a:spcPct val="107000"/>
              </a:lnSpc>
              <a:spcBef>
                <a:spcPts val="0"/>
              </a:spcBef>
              <a:spcAft>
                <a:spcPts val="0"/>
              </a:spcAft>
              <a:buFont typeface="Wingdings" panose="05000000000000000000" pitchFamily="2" charset="2"/>
              <a:buChar char="ü"/>
            </a:pPr>
            <a:r>
              <a:rPr lang="en-US" sz="2400" dirty="0">
                <a:ea typeface="Calibri" panose="020F0502020204030204" pitchFamily="34" charset="0"/>
                <a:cs typeface="Times New Roman" panose="02020603050405020304" pitchFamily="18" charset="0"/>
              </a:rPr>
              <a:t>Integration of new participant recruiting into OBOP program recruitment practices</a:t>
            </a:r>
            <a:endParaRPr lang="en-US" sz="2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08012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4477D7-2537-4512-904E-249139754606}"/>
              </a:ext>
            </a:extLst>
          </p:cNvPr>
          <p:cNvSpPr>
            <a:spLocks noGrp="1"/>
          </p:cNvSpPr>
          <p:nvPr>
            <p:ph type="title"/>
          </p:nvPr>
        </p:nvSpPr>
        <p:spPr>
          <a:xfrm>
            <a:off x="796837" y="333153"/>
            <a:ext cx="10353761" cy="818905"/>
          </a:xfrm>
        </p:spPr>
        <p:txBody>
          <a:bodyPr/>
          <a:lstStyle/>
          <a:p>
            <a:pPr algn="l"/>
            <a:r>
              <a:rPr lang="en-US" sz="2800" cap="none" dirty="0"/>
              <a:t>Incorporating community partner and academic perspectives into the grant writing process</a:t>
            </a:r>
          </a:p>
        </p:txBody>
      </p:sp>
      <p:sp>
        <p:nvSpPr>
          <p:cNvPr id="4" name="Content Placeholder 3">
            <a:extLst>
              <a:ext uri="{FF2B5EF4-FFF2-40B4-BE49-F238E27FC236}">
                <a16:creationId xmlns:a16="http://schemas.microsoft.com/office/drawing/2014/main" id="{AD7B1D56-E1A5-457D-B39F-A5D25A020DC5}"/>
              </a:ext>
            </a:extLst>
          </p:cNvPr>
          <p:cNvSpPr>
            <a:spLocks noGrp="1"/>
          </p:cNvSpPr>
          <p:nvPr>
            <p:ph idx="1"/>
          </p:nvPr>
        </p:nvSpPr>
        <p:spPr>
          <a:xfrm>
            <a:off x="626716" y="1152059"/>
            <a:ext cx="10353762" cy="4553882"/>
          </a:xfrm>
        </p:spPr>
        <p:txBody>
          <a:bodyPr/>
          <a:lstStyle/>
          <a:p>
            <a:pPr marL="0" marR="0">
              <a:spcBef>
                <a:spcPts val="0"/>
              </a:spcBef>
              <a:spcAft>
                <a:spcPts val="25"/>
              </a:spcAft>
              <a:tabLst>
                <a:tab pos="628650" algn="l"/>
              </a:tabLst>
            </a:pPr>
            <a:endParaRPr lang="en-US" sz="2400" dirty="0">
              <a:solidFill>
                <a:srgbClr val="000000"/>
              </a:solidFill>
              <a:effectLst/>
              <a:latin typeface="Arial" panose="020B0604020202020204" pitchFamily="34" charset="0"/>
              <a:ea typeface="Calibri" panose="020F0502020204030204" pitchFamily="34" charset="0"/>
            </a:endParaRPr>
          </a:p>
          <a:p>
            <a:pPr lvl="1">
              <a:buFont typeface="Wingdings" panose="05000000000000000000" pitchFamily="2" charset="2"/>
              <a:buChar char="ü"/>
            </a:pPr>
            <a:r>
              <a:rPr lang="en-US" sz="2600" dirty="0"/>
              <a:t>Describing the community partner in the grant narrative</a:t>
            </a:r>
          </a:p>
          <a:p>
            <a:pPr lvl="1">
              <a:buFont typeface="Wingdings" panose="05000000000000000000" pitchFamily="2" charset="2"/>
              <a:buChar char="ü"/>
            </a:pPr>
            <a:r>
              <a:rPr lang="en-US" sz="2600" dirty="0"/>
              <a:t>Allowing the community partner’s voice to be included in the grant</a:t>
            </a:r>
          </a:p>
          <a:p>
            <a:pPr lvl="1">
              <a:buFont typeface="Wingdings" panose="05000000000000000000" pitchFamily="2" charset="2"/>
              <a:buChar char="ü"/>
            </a:pPr>
            <a:r>
              <a:rPr lang="en-US" sz="2600" dirty="0"/>
              <a:t>Helping the community partner understand the technical details of submitting an NIH grant and the supplementary documents needed</a:t>
            </a:r>
          </a:p>
          <a:p>
            <a:pPr lvl="1">
              <a:buFont typeface="Wingdings" panose="05000000000000000000" pitchFamily="2" charset="2"/>
              <a:buChar char="ü"/>
            </a:pPr>
            <a:r>
              <a:rPr lang="en-US" sz="2600" dirty="0"/>
              <a:t>Figuring out a budget for the project based on resources available in the partnership</a:t>
            </a:r>
          </a:p>
          <a:p>
            <a:pPr marL="457200" lvl="1" indent="0">
              <a:buNone/>
            </a:pPr>
            <a:endParaRPr lang="en-US" sz="2600" dirty="0"/>
          </a:p>
        </p:txBody>
      </p:sp>
    </p:spTree>
    <p:extLst>
      <p:ext uri="{BB962C8B-B14F-4D97-AF65-F5344CB8AC3E}">
        <p14:creationId xmlns:p14="http://schemas.microsoft.com/office/powerpoint/2010/main" val="1274077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4477D7-2537-4512-904E-249139754606}"/>
              </a:ext>
            </a:extLst>
          </p:cNvPr>
          <p:cNvSpPr>
            <a:spLocks noGrp="1"/>
          </p:cNvSpPr>
          <p:nvPr>
            <p:ph type="title"/>
          </p:nvPr>
        </p:nvSpPr>
        <p:spPr>
          <a:xfrm>
            <a:off x="796837" y="333153"/>
            <a:ext cx="10353761" cy="818905"/>
          </a:xfrm>
        </p:spPr>
        <p:txBody>
          <a:bodyPr/>
          <a:lstStyle/>
          <a:p>
            <a:pPr algn="l"/>
            <a:r>
              <a:rPr lang="en-US" sz="2800" cap="none" dirty="0"/>
              <a:t>Evaluation of Intervention Success:  Agreement by partners that an evaluation framework was needed for scientific rigor</a:t>
            </a:r>
          </a:p>
        </p:txBody>
      </p:sp>
      <p:sp>
        <p:nvSpPr>
          <p:cNvPr id="4" name="Content Placeholder 3">
            <a:extLst>
              <a:ext uri="{FF2B5EF4-FFF2-40B4-BE49-F238E27FC236}">
                <a16:creationId xmlns:a16="http://schemas.microsoft.com/office/drawing/2014/main" id="{AD7B1D56-E1A5-457D-B39F-A5D25A020DC5}"/>
              </a:ext>
            </a:extLst>
          </p:cNvPr>
          <p:cNvSpPr>
            <a:spLocks noGrp="1"/>
          </p:cNvSpPr>
          <p:nvPr>
            <p:ph idx="1"/>
          </p:nvPr>
        </p:nvSpPr>
        <p:spPr>
          <a:xfrm>
            <a:off x="626716" y="1152058"/>
            <a:ext cx="10353762" cy="4717113"/>
          </a:xfrm>
        </p:spPr>
        <p:txBody>
          <a:bodyPr/>
          <a:lstStyle/>
          <a:p>
            <a:pPr lvl="1">
              <a:buFont typeface="Wingdings" panose="05000000000000000000" pitchFamily="2" charset="2"/>
              <a:buChar char="Ø"/>
            </a:pPr>
            <a:r>
              <a:rPr lang="en-US" sz="2600" dirty="0"/>
              <a:t>Decided to use the Reach, Effectiveness, Adoption, Implementation,  Maintenance (RE-AIM) evaluation framework.</a:t>
            </a:r>
          </a:p>
          <a:p>
            <a:pPr lvl="2"/>
            <a:r>
              <a:rPr lang="en-US" sz="2400" dirty="0"/>
              <a:t>Collect information on who was and was not consenting to participate to under REACH and any biases in the study</a:t>
            </a:r>
          </a:p>
          <a:p>
            <a:pPr lvl="2"/>
            <a:r>
              <a:rPr lang="en-US" sz="2400" dirty="0"/>
              <a:t>Use a contribution analysis approach to assessing effectiveness</a:t>
            </a:r>
          </a:p>
          <a:p>
            <a:pPr lvl="2"/>
            <a:r>
              <a:rPr lang="en-US" sz="2400" dirty="0"/>
              <a:t>Adoption measured by following up for six months within the study and following for additional months after the study ends.</a:t>
            </a:r>
          </a:p>
          <a:p>
            <a:pPr lvl="2"/>
            <a:r>
              <a:rPr lang="en-US" sz="2400" dirty="0"/>
              <a:t>Since Getting Ahead participants have life coaching and support after the program ends, information will be available on Implementation and Maintenance after the curriculum is completed</a:t>
            </a:r>
          </a:p>
        </p:txBody>
      </p:sp>
    </p:spTree>
    <p:extLst>
      <p:ext uri="{BB962C8B-B14F-4D97-AF65-F5344CB8AC3E}">
        <p14:creationId xmlns:p14="http://schemas.microsoft.com/office/powerpoint/2010/main" val="3187446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C378-493D-460B-A4DA-7852D544C3DA}"/>
              </a:ext>
            </a:extLst>
          </p:cNvPr>
          <p:cNvSpPr>
            <a:spLocks noGrp="1"/>
          </p:cNvSpPr>
          <p:nvPr>
            <p:ph type="title"/>
          </p:nvPr>
        </p:nvSpPr>
        <p:spPr>
          <a:xfrm>
            <a:off x="710595" y="914400"/>
            <a:ext cx="10353761" cy="5092700"/>
          </a:xfrm>
        </p:spPr>
        <p:txBody>
          <a:bodyPr/>
          <a:lstStyle/>
          <a:p>
            <a:r>
              <a:rPr lang="en-US" dirty="0"/>
              <a:t>Elements of grant writing </a:t>
            </a:r>
            <a:br>
              <a:rPr lang="en-US" dirty="0"/>
            </a:br>
            <a:r>
              <a:rPr lang="en-US" dirty="0"/>
              <a:t>for Community partners</a:t>
            </a:r>
            <a:br>
              <a:rPr lang="en-US" dirty="0"/>
            </a:br>
            <a:br>
              <a:rPr lang="en-US" dirty="0"/>
            </a:br>
            <a:r>
              <a:rPr lang="en-US" sz="2800" dirty="0"/>
              <a:t>October 12, 2022</a:t>
            </a:r>
            <a:br>
              <a:rPr lang="en-US" dirty="0"/>
            </a:br>
            <a:br>
              <a:rPr lang="en-US" dirty="0"/>
            </a:br>
            <a:r>
              <a:rPr lang="en-US" sz="2400" b="0" dirty="0"/>
              <a:t>Cheryl Beseler, </a:t>
            </a:r>
            <a:r>
              <a:rPr lang="en-US" sz="2400" b="0" dirty="0" err="1"/>
              <a:t>Phd</a:t>
            </a:r>
            <a:br>
              <a:rPr lang="en-US" sz="2400" b="0" dirty="0"/>
            </a:br>
            <a:r>
              <a:rPr lang="en-US" sz="2400" b="0" dirty="0"/>
              <a:t>Department of Environmental, Agricultural and occupational health</a:t>
            </a:r>
            <a:br>
              <a:rPr lang="en-US" sz="2400" b="0" dirty="0"/>
            </a:br>
            <a:r>
              <a:rPr lang="en-US" sz="2400" b="0" dirty="0"/>
              <a:t>College of Public Health</a:t>
            </a:r>
            <a:br>
              <a:rPr lang="en-US" sz="2400" b="0" dirty="0"/>
            </a:br>
            <a:r>
              <a:rPr lang="en-US" sz="2400" b="0" dirty="0"/>
              <a:t>University of Nebraska Medical Center</a:t>
            </a:r>
            <a:br>
              <a:rPr lang="en-US" sz="2400" b="0" dirty="0"/>
            </a:br>
            <a:br>
              <a:rPr lang="en-US" sz="2400" b="0" dirty="0"/>
            </a:br>
            <a:r>
              <a:rPr lang="en-US" sz="2400" b="0" dirty="0"/>
              <a:t>Carl Jackson, PhD, CLC</a:t>
            </a:r>
            <a:br>
              <a:rPr lang="en-US" sz="2400" b="0" dirty="0"/>
            </a:br>
            <a:r>
              <a:rPr lang="en-US" sz="2400" b="0" dirty="0">
                <a:effectLst/>
                <a:latin typeface="Calibri" panose="020F0502020204030204" pitchFamily="34" charset="0"/>
                <a:ea typeface="Calibri" panose="020F0502020204030204" pitchFamily="34" charset="0"/>
                <a:cs typeface="Times New Roman" panose="02020603050405020304" pitchFamily="18" charset="0"/>
              </a:rPr>
              <a:t>Director of Life Skills Coaching</a:t>
            </a:r>
            <a:br>
              <a:rPr lang="en-US" sz="2400" b="0" dirty="0"/>
            </a:br>
            <a:r>
              <a:rPr lang="en-US" sz="2400" b="0" dirty="0"/>
              <a:t>Omaha bridges out of poverty</a:t>
            </a:r>
            <a:br>
              <a:rPr lang="en-US" sz="2400" b="0" dirty="0"/>
            </a:br>
            <a:endParaRPr lang="en-US" sz="2400" dirty="0"/>
          </a:p>
        </p:txBody>
      </p:sp>
    </p:spTree>
    <p:extLst>
      <p:ext uri="{BB962C8B-B14F-4D97-AF65-F5344CB8AC3E}">
        <p14:creationId xmlns:p14="http://schemas.microsoft.com/office/powerpoint/2010/main" val="2575854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4477D7-2537-4512-904E-249139754606}"/>
              </a:ext>
            </a:extLst>
          </p:cNvPr>
          <p:cNvSpPr>
            <a:spLocks noGrp="1"/>
          </p:cNvSpPr>
          <p:nvPr>
            <p:ph type="title"/>
          </p:nvPr>
        </p:nvSpPr>
        <p:spPr>
          <a:xfrm>
            <a:off x="796837" y="333154"/>
            <a:ext cx="10353761" cy="663160"/>
          </a:xfrm>
        </p:spPr>
        <p:txBody>
          <a:bodyPr/>
          <a:lstStyle/>
          <a:p>
            <a:pPr algn="l"/>
            <a:r>
              <a:rPr lang="en-US" cap="none" dirty="0"/>
              <a:t>Outline of Presentation</a:t>
            </a:r>
          </a:p>
        </p:txBody>
      </p:sp>
      <p:sp>
        <p:nvSpPr>
          <p:cNvPr id="4" name="Content Placeholder 3">
            <a:extLst>
              <a:ext uri="{FF2B5EF4-FFF2-40B4-BE49-F238E27FC236}">
                <a16:creationId xmlns:a16="http://schemas.microsoft.com/office/drawing/2014/main" id="{AD7B1D56-E1A5-457D-B39F-A5D25A020DC5}"/>
              </a:ext>
            </a:extLst>
          </p:cNvPr>
          <p:cNvSpPr>
            <a:spLocks noGrp="1"/>
          </p:cNvSpPr>
          <p:nvPr>
            <p:ph idx="1"/>
          </p:nvPr>
        </p:nvSpPr>
        <p:spPr>
          <a:xfrm>
            <a:off x="626716" y="996313"/>
            <a:ext cx="10353762" cy="5011081"/>
          </a:xfrm>
        </p:spPr>
        <p:txBody>
          <a:bodyPr/>
          <a:lstStyle/>
          <a:p>
            <a:r>
              <a:rPr lang="en-US" sz="2800" dirty="0"/>
              <a:t>Introduction to the Bridges Out of Poverty (Dr. Jackson)</a:t>
            </a:r>
          </a:p>
          <a:p>
            <a:r>
              <a:rPr lang="en-US" sz="2800" dirty="0"/>
              <a:t>Perspectives of community partner on the project:  (Dr. Jackson)</a:t>
            </a:r>
          </a:p>
          <a:p>
            <a:r>
              <a:rPr lang="en-US" sz="2800" dirty="0"/>
              <a:t>Planning for grant writing (Dr. Beseler)</a:t>
            </a:r>
          </a:p>
          <a:p>
            <a:r>
              <a:rPr lang="en-US" sz="2800" dirty="0"/>
              <a:t>Incorporating community partner and academic perspectives in the grant writing process (Dr. Jackson and Dr. Beseler)</a:t>
            </a:r>
          </a:p>
          <a:p>
            <a:r>
              <a:rPr lang="en-US" sz="2800" dirty="0"/>
              <a:t>Organizational issues (Dr. Jackson and Dr. Beseler)</a:t>
            </a:r>
          </a:p>
          <a:p>
            <a:r>
              <a:rPr lang="en-US" sz="2800" dirty="0"/>
              <a:t>Questions?</a:t>
            </a:r>
          </a:p>
          <a:p>
            <a:pPr marL="0" indent="0">
              <a:buNone/>
            </a:pPr>
            <a:endParaRPr lang="en-US" sz="2800" dirty="0"/>
          </a:p>
          <a:p>
            <a:endParaRPr lang="en-US" dirty="0"/>
          </a:p>
        </p:txBody>
      </p:sp>
    </p:spTree>
    <p:extLst>
      <p:ext uri="{BB962C8B-B14F-4D97-AF65-F5344CB8AC3E}">
        <p14:creationId xmlns:p14="http://schemas.microsoft.com/office/powerpoint/2010/main" val="2179644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4477D7-2537-4512-904E-249139754606}"/>
              </a:ext>
            </a:extLst>
          </p:cNvPr>
          <p:cNvSpPr>
            <a:spLocks noGrp="1"/>
          </p:cNvSpPr>
          <p:nvPr>
            <p:ph type="title"/>
          </p:nvPr>
        </p:nvSpPr>
        <p:spPr>
          <a:xfrm>
            <a:off x="796837" y="333154"/>
            <a:ext cx="10353761" cy="663160"/>
          </a:xfrm>
        </p:spPr>
        <p:txBody>
          <a:bodyPr/>
          <a:lstStyle/>
          <a:p>
            <a:pPr algn="l"/>
            <a:r>
              <a:rPr lang="en-US" cap="none" dirty="0"/>
              <a:t>Motivation for Omaha Bridges Out of Poverty Project</a:t>
            </a:r>
          </a:p>
        </p:txBody>
      </p:sp>
      <p:sp>
        <p:nvSpPr>
          <p:cNvPr id="4" name="Content Placeholder 3">
            <a:extLst>
              <a:ext uri="{FF2B5EF4-FFF2-40B4-BE49-F238E27FC236}">
                <a16:creationId xmlns:a16="http://schemas.microsoft.com/office/drawing/2014/main" id="{AD7B1D56-E1A5-457D-B39F-A5D25A020DC5}"/>
              </a:ext>
            </a:extLst>
          </p:cNvPr>
          <p:cNvSpPr>
            <a:spLocks noGrp="1"/>
          </p:cNvSpPr>
          <p:nvPr>
            <p:ph idx="1"/>
          </p:nvPr>
        </p:nvSpPr>
        <p:spPr>
          <a:xfrm>
            <a:off x="594819" y="996313"/>
            <a:ext cx="10353762" cy="4926021"/>
          </a:xfrm>
        </p:spPr>
        <p:txBody>
          <a:bodyPr/>
          <a:lstStyle/>
          <a:p>
            <a:pPr>
              <a:buFont typeface="Wingdings" panose="05000000000000000000" pitchFamily="2" charset="2"/>
              <a:buChar char="§"/>
            </a:pPr>
            <a:r>
              <a:rPr lang="en-US" sz="2400" dirty="0"/>
              <a:t>The Omaha Bridges Out of Poverty (OBOP) leadership heard from participants about the positive effects of the program on their health, including:</a:t>
            </a:r>
          </a:p>
          <a:p>
            <a:pPr lvl="1">
              <a:buFont typeface="Wingdings" panose="05000000000000000000" pitchFamily="2" charset="2"/>
              <a:buChar char="ü"/>
            </a:pPr>
            <a:r>
              <a:rPr lang="en-US" sz="2400" dirty="0"/>
              <a:t>	Sleeping better</a:t>
            </a:r>
          </a:p>
          <a:p>
            <a:pPr lvl="1">
              <a:buFont typeface="Wingdings" panose="05000000000000000000" pitchFamily="2" charset="2"/>
              <a:buChar char="ü"/>
            </a:pPr>
            <a:r>
              <a:rPr lang="en-US" sz="2400" dirty="0"/>
              <a:t>   Reduced stress and anxiety</a:t>
            </a:r>
          </a:p>
          <a:p>
            <a:pPr lvl="1">
              <a:buFont typeface="Wingdings" panose="05000000000000000000" pitchFamily="2" charset="2"/>
              <a:buChar char="ü"/>
            </a:pPr>
            <a:r>
              <a:rPr lang="en-US" sz="2400" dirty="0"/>
              <a:t>   Healthier lifestyle choices</a:t>
            </a:r>
          </a:p>
          <a:p>
            <a:pPr lvl="1">
              <a:buFont typeface="Wingdings" panose="05000000000000000000" pitchFamily="2" charset="2"/>
              <a:buChar char="ü"/>
            </a:pPr>
            <a:r>
              <a:rPr lang="en-US" sz="2400" dirty="0"/>
              <a:t>   Overall greater sense of well-being</a:t>
            </a:r>
          </a:p>
          <a:p>
            <a:pPr>
              <a:buFont typeface="Wingdings" panose="05000000000000000000" pitchFamily="2" charset="2"/>
              <a:buChar char="§"/>
            </a:pPr>
            <a:r>
              <a:rPr lang="en-US" sz="2400" dirty="0"/>
              <a:t>There was a desire by OBOP leadership to scientifically explore these anecdotal stories to assess the connection between finances and health and sought a partnership with the College of Public Health at UNMC</a:t>
            </a:r>
          </a:p>
          <a:p>
            <a:pPr lvl="1">
              <a:buFont typeface="Wingdings" panose="05000000000000000000" pitchFamily="2" charset="2"/>
              <a:buChar char="ü"/>
            </a:pPr>
            <a:endParaRPr lang="en-US" sz="2600" dirty="0"/>
          </a:p>
        </p:txBody>
      </p:sp>
    </p:spTree>
    <p:extLst>
      <p:ext uri="{BB962C8B-B14F-4D97-AF65-F5344CB8AC3E}">
        <p14:creationId xmlns:p14="http://schemas.microsoft.com/office/powerpoint/2010/main" val="812252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4477D7-2537-4512-904E-249139754606}"/>
              </a:ext>
            </a:extLst>
          </p:cNvPr>
          <p:cNvSpPr>
            <a:spLocks noGrp="1"/>
          </p:cNvSpPr>
          <p:nvPr>
            <p:ph type="title"/>
          </p:nvPr>
        </p:nvSpPr>
        <p:spPr>
          <a:xfrm>
            <a:off x="796837" y="333154"/>
            <a:ext cx="10353761" cy="663160"/>
          </a:xfrm>
        </p:spPr>
        <p:txBody>
          <a:bodyPr/>
          <a:lstStyle/>
          <a:p>
            <a:pPr algn="l"/>
            <a:r>
              <a:rPr lang="en-US" cap="none" dirty="0"/>
              <a:t>Omaha Bridges Out of Poverty</a:t>
            </a:r>
          </a:p>
        </p:txBody>
      </p:sp>
      <p:sp>
        <p:nvSpPr>
          <p:cNvPr id="4" name="Content Placeholder 3">
            <a:extLst>
              <a:ext uri="{FF2B5EF4-FFF2-40B4-BE49-F238E27FC236}">
                <a16:creationId xmlns:a16="http://schemas.microsoft.com/office/drawing/2014/main" id="{AD7B1D56-E1A5-457D-B39F-A5D25A020DC5}"/>
              </a:ext>
            </a:extLst>
          </p:cNvPr>
          <p:cNvSpPr>
            <a:spLocks noGrp="1"/>
          </p:cNvSpPr>
          <p:nvPr>
            <p:ph idx="1"/>
          </p:nvPr>
        </p:nvSpPr>
        <p:spPr>
          <a:xfrm>
            <a:off x="626716" y="1152059"/>
            <a:ext cx="10353762" cy="4553882"/>
          </a:xfrm>
        </p:spPr>
        <p:txBody>
          <a:bodyPr/>
          <a:lstStyle/>
          <a:p>
            <a:pPr marL="0" marR="0">
              <a:spcBef>
                <a:spcPts val="0"/>
              </a:spcBef>
              <a:spcAft>
                <a:spcPts val="25"/>
              </a:spcAft>
              <a:tabLst>
                <a:tab pos="628650" algn="l"/>
              </a:tabLst>
            </a:pPr>
            <a:r>
              <a:rPr lang="en-US" sz="2400" dirty="0">
                <a:solidFill>
                  <a:srgbClr val="000000"/>
                </a:solidFill>
                <a:effectLst/>
                <a:latin typeface="Arial" panose="020B0604020202020204" pitchFamily="34" charset="0"/>
                <a:ea typeface="Calibri" panose="020F0502020204030204" pitchFamily="34" charset="0"/>
              </a:rPr>
              <a:t>OBOP uses the Getting Ahead in A Just Gettin-by World (GA) curriculum and 10 Bridges Out of Poverty (BOP) constructs.  </a:t>
            </a:r>
          </a:p>
          <a:p>
            <a:pPr marL="0" marR="0">
              <a:spcBef>
                <a:spcPts val="0"/>
              </a:spcBef>
              <a:spcAft>
                <a:spcPts val="25"/>
              </a:spcAft>
              <a:tabLst>
                <a:tab pos="628650" algn="l"/>
              </a:tabLst>
            </a:pPr>
            <a:r>
              <a:rPr lang="en-US" sz="2400" dirty="0">
                <a:solidFill>
                  <a:srgbClr val="000000"/>
                </a:solidFill>
                <a:effectLst/>
                <a:latin typeface="Arial" panose="020B0604020202020204" pitchFamily="34" charset="0"/>
                <a:ea typeface="Calibri" panose="020F0502020204030204" pitchFamily="34" charset="0"/>
              </a:rPr>
              <a:t>Rather than treating the symptoms of poverty, helping under-resourced individuals self-assess their resources in </a:t>
            </a:r>
            <a:r>
              <a:rPr lang="en-US" sz="2400" dirty="0">
                <a:solidFill>
                  <a:srgbClr val="000000"/>
                </a:solidFill>
                <a:latin typeface="Arial" panose="020B0604020202020204" pitchFamily="34" charset="0"/>
                <a:ea typeface="Calibri" panose="020F0502020204030204" pitchFamily="34" charset="0"/>
              </a:rPr>
              <a:t>11 </a:t>
            </a:r>
            <a:r>
              <a:rPr lang="en-US" sz="2400" dirty="0">
                <a:solidFill>
                  <a:srgbClr val="000000"/>
                </a:solidFill>
                <a:effectLst/>
                <a:latin typeface="Arial" panose="020B0604020202020204" pitchFamily="34" charset="0"/>
                <a:ea typeface="Calibri" panose="020F0502020204030204" pitchFamily="34" charset="0"/>
              </a:rPr>
              <a:t>key areas (</a:t>
            </a:r>
            <a:r>
              <a:rPr lang="en-US" sz="2400" b="1" dirty="0">
                <a:solidFill>
                  <a:srgbClr val="000000"/>
                </a:solidFill>
                <a:effectLst/>
                <a:latin typeface="Arial" panose="020B0604020202020204" pitchFamily="34" charset="0"/>
                <a:ea typeface="Calibri" panose="020F0502020204030204" pitchFamily="34" charset="0"/>
              </a:rPr>
              <a:t>holistic</a:t>
            </a:r>
            <a:r>
              <a:rPr lang="en-US" sz="2400" dirty="0">
                <a:solidFill>
                  <a:srgbClr val="000000"/>
                </a:solidFill>
                <a:effectLst/>
                <a:latin typeface="Arial" panose="020B0604020202020204" pitchFamily="34" charset="0"/>
                <a:ea typeface="Calibri" panose="020F0502020204030204" pitchFamily="34" charset="0"/>
              </a:rPr>
              <a:t>), develop the necessary skills, set SMART goals, and lift themselves out of poverty.</a:t>
            </a:r>
          </a:p>
          <a:p>
            <a:pPr marL="0" marR="0">
              <a:spcBef>
                <a:spcPts val="0"/>
              </a:spcBef>
              <a:spcAft>
                <a:spcPts val="25"/>
              </a:spcAft>
              <a:tabLst>
                <a:tab pos="628650" algn="l"/>
              </a:tabLst>
            </a:pPr>
            <a:r>
              <a:rPr lang="en-US" sz="2400" dirty="0">
                <a:solidFill>
                  <a:srgbClr val="000000"/>
                </a:solidFill>
                <a:latin typeface="Arial" panose="020B0604020202020204" pitchFamily="34" charset="0"/>
                <a:ea typeface="Calibri" panose="020F0502020204030204" pitchFamily="34" charset="0"/>
              </a:rPr>
              <a:t>OBOP does</a:t>
            </a:r>
            <a:r>
              <a:rPr lang="en-US" sz="2400" dirty="0">
                <a:solidFill>
                  <a:srgbClr val="000000"/>
                </a:solidFill>
                <a:effectLst/>
                <a:latin typeface="Arial" panose="020B0604020202020204" pitchFamily="34" charset="0"/>
                <a:ea typeface="Calibri" panose="020F0502020204030204" pitchFamily="34" charset="0"/>
              </a:rPr>
              <a:t> not tell anyone to change; they make their own case for change (</a:t>
            </a:r>
            <a:r>
              <a:rPr lang="en-US" sz="2400" b="1" dirty="0">
                <a:solidFill>
                  <a:srgbClr val="000000"/>
                </a:solidFill>
                <a:effectLst/>
                <a:latin typeface="Arial" panose="020B0604020202020204" pitchFamily="34" charset="0"/>
                <a:ea typeface="Calibri" panose="020F0502020204030204" pitchFamily="34" charset="0"/>
              </a:rPr>
              <a:t>self-empowering</a:t>
            </a:r>
            <a:r>
              <a:rPr lang="en-US" sz="2400" dirty="0">
                <a:solidFill>
                  <a:srgbClr val="000000"/>
                </a:solidFill>
                <a:effectLst/>
                <a:latin typeface="Arial" panose="020B0604020202020204" pitchFamily="34" charset="0"/>
                <a:ea typeface="Calibri" panose="020F0502020204030204" pitchFamily="34" charset="0"/>
              </a:rPr>
              <a:t>).</a:t>
            </a:r>
          </a:p>
          <a:p>
            <a:pPr marL="0" marR="0">
              <a:spcBef>
                <a:spcPts val="0"/>
              </a:spcBef>
              <a:spcAft>
                <a:spcPts val="25"/>
              </a:spcAft>
              <a:tabLst>
                <a:tab pos="628650" algn="l"/>
              </a:tabLst>
            </a:pPr>
            <a:endParaRPr lang="en-US" sz="2400" dirty="0">
              <a:solidFill>
                <a:srgbClr val="000000"/>
              </a:solidFill>
              <a:effectLst/>
              <a:latin typeface="Arial" panose="020B0604020202020204" pitchFamily="34" charset="0"/>
              <a:ea typeface="Calibri" panose="020F0502020204030204" pitchFamily="34" charset="0"/>
            </a:endParaRPr>
          </a:p>
          <a:p>
            <a:pPr lvl="1">
              <a:buFont typeface="Wingdings" panose="05000000000000000000" pitchFamily="2" charset="2"/>
              <a:buChar char="ü"/>
            </a:pPr>
            <a:endParaRPr lang="en-US" sz="2600" dirty="0"/>
          </a:p>
        </p:txBody>
      </p:sp>
    </p:spTree>
    <p:extLst>
      <p:ext uri="{BB962C8B-B14F-4D97-AF65-F5344CB8AC3E}">
        <p14:creationId xmlns:p14="http://schemas.microsoft.com/office/powerpoint/2010/main" val="3365143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4477D7-2537-4512-904E-249139754606}"/>
              </a:ext>
            </a:extLst>
          </p:cNvPr>
          <p:cNvSpPr>
            <a:spLocks noGrp="1"/>
          </p:cNvSpPr>
          <p:nvPr>
            <p:ph type="title"/>
          </p:nvPr>
        </p:nvSpPr>
        <p:spPr>
          <a:xfrm>
            <a:off x="796837" y="333154"/>
            <a:ext cx="10353761" cy="663160"/>
          </a:xfrm>
        </p:spPr>
        <p:txBody>
          <a:bodyPr/>
          <a:lstStyle/>
          <a:p>
            <a:pPr algn="l"/>
            <a:r>
              <a:rPr lang="en-US" cap="none" dirty="0"/>
              <a:t>Theory of Change: Getting Ahead Curriculum</a:t>
            </a:r>
          </a:p>
        </p:txBody>
      </p:sp>
      <p:sp>
        <p:nvSpPr>
          <p:cNvPr id="4" name="Content Placeholder 3">
            <a:extLst>
              <a:ext uri="{FF2B5EF4-FFF2-40B4-BE49-F238E27FC236}">
                <a16:creationId xmlns:a16="http://schemas.microsoft.com/office/drawing/2014/main" id="{AD7B1D56-E1A5-457D-B39F-A5D25A020DC5}"/>
              </a:ext>
            </a:extLst>
          </p:cNvPr>
          <p:cNvSpPr>
            <a:spLocks noGrp="1"/>
          </p:cNvSpPr>
          <p:nvPr>
            <p:ph idx="1"/>
          </p:nvPr>
        </p:nvSpPr>
        <p:spPr>
          <a:xfrm>
            <a:off x="626716" y="1152059"/>
            <a:ext cx="10353762" cy="4553882"/>
          </a:xfrm>
        </p:spPr>
        <p:txBody>
          <a:bodyPr/>
          <a:lstStyle/>
          <a:p>
            <a:pPr marL="342900" marR="0" lvl="0" indent="-342900">
              <a:spcBef>
                <a:spcPts val="0"/>
              </a:spcBef>
              <a:spcAft>
                <a:spcPts val="0"/>
              </a:spcAft>
              <a:buFont typeface="Symbol" panose="05050102010706020507" pitchFamily="18" charset="2"/>
              <a:buChar char=""/>
            </a:pPr>
            <a:r>
              <a:rPr lang="en-US" dirty="0">
                <a:effectLst/>
                <a:ea typeface="Calibri" panose="020F0502020204030204" pitchFamily="34" charset="0"/>
              </a:rPr>
              <a:t>Living in chronically unstable conditions can make it difficult to change as people are caught in the tyranny of the moment</a:t>
            </a:r>
          </a:p>
          <a:p>
            <a:pPr marL="342900" marR="0" lvl="0" indent="-342900">
              <a:spcBef>
                <a:spcPts val="0"/>
              </a:spcBef>
              <a:spcAft>
                <a:spcPts val="0"/>
              </a:spcAft>
              <a:buFont typeface="Symbol" panose="05050102010706020507" pitchFamily="18" charset="2"/>
              <a:buChar char=""/>
            </a:pPr>
            <a:r>
              <a:rPr lang="en-US" dirty="0">
                <a:ea typeface="Calibri" panose="020F0502020204030204" pitchFamily="34" charset="0"/>
              </a:rPr>
              <a:t>P</a:t>
            </a:r>
            <a:r>
              <a:rPr lang="en-US" dirty="0">
                <a:effectLst/>
                <a:ea typeface="Calibri" panose="020F0502020204030204" pitchFamily="34" charset="0"/>
              </a:rPr>
              <a:t>eople in poverty are problem solvers, often solving problems with minimal resources</a:t>
            </a:r>
          </a:p>
          <a:p>
            <a:pPr marL="342900" marR="0" lvl="0" indent="-342900">
              <a:spcBef>
                <a:spcPts val="0"/>
              </a:spcBef>
              <a:spcAft>
                <a:spcPts val="0"/>
              </a:spcAft>
              <a:buFont typeface="Symbol" panose="05050102010706020507" pitchFamily="18" charset="2"/>
              <a:buChar char=""/>
            </a:pPr>
            <a:r>
              <a:rPr lang="en-US" dirty="0">
                <a:effectLst/>
                <a:ea typeface="Calibri" panose="020F0502020204030204" pitchFamily="34" charset="0"/>
              </a:rPr>
              <a:t>The choice to do “abstract thinking” can free Getting Ahead </a:t>
            </a:r>
            <a:r>
              <a:rPr lang="en-US" dirty="0">
                <a:ea typeface="Calibri" panose="020F0502020204030204" pitchFamily="34" charset="0"/>
              </a:rPr>
              <a:t>participants</a:t>
            </a:r>
            <a:r>
              <a:rPr lang="en-US" dirty="0">
                <a:effectLst/>
                <a:ea typeface="Calibri" panose="020F0502020204030204" pitchFamily="34" charset="0"/>
              </a:rPr>
              <a:t> from the tyranny of the moment and plan for the future</a:t>
            </a:r>
          </a:p>
          <a:p>
            <a:pPr marL="342900" marR="0" lvl="0" indent="-342900">
              <a:spcBef>
                <a:spcPts val="0"/>
              </a:spcBef>
              <a:spcAft>
                <a:spcPts val="0"/>
              </a:spcAft>
              <a:buFont typeface="Symbol" panose="05050102010706020507" pitchFamily="18" charset="2"/>
              <a:buChar char=""/>
            </a:pPr>
            <a:r>
              <a:rPr lang="en-US" dirty="0">
                <a:effectLst/>
                <a:ea typeface="Calibri" panose="020F0502020204030204" pitchFamily="34" charset="0"/>
              </a:rPr>
              <a:t>There are multiple causes of poverty</a:t>
            </a:r>
          </a:p>
          <a:p>
            <a:pPr marL="342900" marR="0" lvl="0" indent="-342900">
              <a:spcBef>
                <a:spcPts val="0"/>
              </a:spcBef>
              <a:spcAft>
                <a:spcPts val="0"/>
              </a:spcAft>
              <a:buFont typeface="Symbol" panose="05050102010706020507" pitchFamily="18" charset="2"/>
              <a:buChar char=""/>
            </a:pPr>
            <a:r>
              <a:rPr lang="en-US" dirty="0">
                <a:effectLst/>
                <a:ea typeface="Calibri" panose="020F0502020204030204" pitchFamily="34" charset="0"/>
              </a:rPr>
              <a:t>It is important to know how poverty impacts people</a:t>
            </a:r>
          </a:p>
          <a:p>
            <a:pPr marL="342900" marR="0" lvl="0" indent="-342900">
              <a:spcBef>
                <a:spcPts val="0"/>
              </a:spcBef>
              <a:spcAft>
                <a:spcPts val="0"/>
              </a:spcAft>
              <a:buFont typeface="Symbol" panose="05050102010706020507" pitchFamily="18" charset="2"/>
              <a:buChar char=""/>
            </a:pPr>
            <a:r>
              <a:rPr lang="en-US" dirty="0">
                <a:effectLst/>
                <a:ea typeface="Calibri" panose="020F0502020204030204" pitchFamily="34" charset="0"/>
              </a:rPr>
              <a:t>A self-assessment of resources helps people make plans for economic stability</a:t>
            </a:r>
          </a:p>
          <a:p>
            <a:pPr marL="342900" marR="0" lvl="0" indent="-342900">
              <a:spcBef>
                <a:spcPts val="0"/>
              </a:spcBef>
              <a:spcAft>
                <a:spcPts val="0"/>
              </a:spcAft>
              <a:buFont typeface="Symbol" panose="05050102010706020507" pitchFamily="18" charset="2"/>
              <a:buChar char=""/>
            </a:pPr>
            <a:r>
              <a:rPr lang="en-US" dirty="0">
                <a:effectLst/>
                <a:ea typeface="Calibri" panose="020F0502020204030204" pitchFamily="34" charset="0"/>
              </a:rPr>
              <a:t>The group discussions in a Getting Ahead cohort help individuals develop a new future story</a:t>
            </a:r>
          </a:p>
          <a:p>
            <a:pPr marL="342900" marR="0" lvl="0" indent="-342900">
              <a:spcBef>
                <a:spcPts val="0"/>
              </a:spcBef>
              <a:spcAft>
                <a:spcPts val="0"/>
              </a:spcAft>
              <a:buFont typeface="Symbol" panose="05050102010706020507" pitchFamily="18" charset="2"/>
              <a:buChar char=""/>
            </a:pPr>
            <a:r>
              <a:rPr lang="en-US" dirty="0">
                <a:effectLst/>
                <a:ea typeface="Calibri" panose="020F0502020204030204" pitchFamily="34" charset="0"/>
              </a:rPr>
              <a:t>Using group investigations helps people make plans to build resources</a:t>
            </a:r>
          </a:p>
          <a:p>
            <a:pPr marL="0" marR="0">
              <a:spcBef>
                <a:spcPts val="0"/>
              </a:spcBef>
              <a:spcAft>
                <a:spcPts val="25"/>
              </a:spcAft>
              <a:tabLst>
                <a:tab pos="628650" algn="l"/>
              </a:tabLst>
            </a:pPr>
            <a:endParaRPr lang="en-US" sz="2400" dirty="0">
              <a:solidFill>
                <a:srgbClr val="000000"/>
              </a:solidFill>
              <a:effectLst/>
              <a:latin typeface="Arial" panose="020B0604020202020204" pitchFamily="34" charset="0"/>
              <a:ea typeface="Calibri" panose="020F0502020204030204" pitchFamily="34" charset="0"/>
            </a:endParaRPr>
          </a:p>
          <a:p>
            <a:pPr lvl="1">
              <a:buFont typeface="Wingdings" panose="05000000000000000000" pitchFamily="2" charset="2"/>
              <a:buChar char="ü"/>
            </a:pPr>
            <a:endParaRPr lang="en-US" sz="2600" dirty="0"/>
          </a:p>
        </p:txBody>
      </p:sp>
    </p:spTree>
    <p:extLst>
      <p:ext uri="{BB962C8B-B14F-4D97-AF65-F5344CB8AC3E}">
        <p14:creationId xmlns:p14="http://schemas.microsoft.com/office/powerpoint/2010/main" val="700336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4477D7-2537-4512-904E-249139754606}"/>
              </a:ext>
            </a:extLst>
          </p:cNvPr>
          <p:cNvSpPr>
            <a:spLocks noGrp="1"/>
          </p:cNvSpPr>
          <p:nvPr>
            <p:ph type="title"/>
          </p:nvPr>
        </p:nvSpPr>
        <p:spPr>
          <a:xfrm>
            <a:off x="796837" y="333154"/>
            <a:ext cx="10353761" cy="663160"/>
          </a:xfrm>
        </p:spPr>
        <p:txBody>
          <a:bodyPr/>
          <a:lstStyle/>
          <a:p>
            <a:pPr algn="l"/>
            <a:r>
              <a:rPr lang="en-US" cap="none" dirty="0"/>
              <a:t>Goal:  50:50 Partnership between UNMC and OBOP</a:t>
            </a:r>
          </a:p>
        </p:txBody>
      </p:sp>
      <p:sp>
        <p:nvSpPr>
          <p:cNvPr id="4" name="Content Placeholder 3">
            <a:extLst>
              <a:ext uri="{FF2B5EF4-FFF2-40B4-BE49-F238E27FC236}">
                <a16:creationId xmlns:a16="http://schemas.microsoft.com/office/drawing/2014/main" id="{AD7B1D56-E1A5-457D-B39F-A5D25A020DC5}"/>
              </a:ext>
            </a:extLst>
          </p:cNvPr>
          <p:cNvSpPr>
            <a:spLocks noGrp="1"/>
          </p:cNvSpPr>
          <p:nvPr>
            <p:ph idx="1"/>
          </p:nvPr>
        </p:nvSpPr>
        <p:spPr>
          <a:xfrm>
            <a:off x="626716" y="1152059"/>
            <a:ext cx="10353762" cy="4553882"/>
          </a:xfrm>
        </p:spPr>
        <p:txBody>
          <a:bodyPr/>
          <a:lstStyle/>
          <a:p>
            <a:pPr marL="342900" marR="0" lvl="0" indent="-342900">
              <a:spcBef>
                <a:spcPts val="0"/>
              </a:spcBef>
              <a:spcAft>
                <a:spcPts val="25"/>
              </a:spcAft>
              <a:buFont typeface="Symbol" panose="05050102010706020507" pitchFamily="18" charset="2"/>
              <a:buChar char=""/>
              <a:tabLst>
                <a:tab pos="628650" algn="l"/>
              </a:tabLst>
            </a:pPr>
            <a:r>
              <a:rPr lang="en-US" sz="2400" dirty="0">
                <a:solidFill>
                  <a:srgbClr val="000000"/>
                </a:solidFill>
                <a:effectLst/>
                <a:latin typeface="Arial" panose="020B0604020202020204" pitchFamily="34" charset="0"/>
                <a:ea typeface="Calibri" panose="020F0502020204030204" pitchFamily="34" charset="0"/>
              </a:rPr>
              <a:t>OBOP brings expertise and social capital to the project</a:t>
            </a:r>
          </a:p>
          <a:p>
            <a:pPr marR="0" lvl="1">
              <a:spcBef>
                <a:spcPts val="0"/>
              </a:spcBef>
              <a:spcAft>
                <a:spcPts val="25"/>
              </a:spcAft>
              <a:tabLst>
                <a:tab pos="628650" algn="l"/>
              </a:tabLst>
            </a:pPr>
            <a:r>
              <a:rPr lang="en-US" sz="2400" dirty="0">
                <a:solidFill>
                  <a:srgbClr val="000000"/>
                </a:solidFill>
                <a:effectLst/>
                <a:latin typeface="Arial" panose="020B0604020202020204" pitchFamily="34" charset="0"/>
                <a:ea typeface="Calibri" panose="020F0502020204030204" pitchFamily="34" charset="0"/>
              </a:rPr>
              <a:t>Uses “evidence based” curriculum</a:t>
            </a:r>
          </a:p>
          <a:p>
            <a:pPr marR="0" lvl="1">
              <a:spcBef>
                <a:spcPts val="0"/>
              </a:spcBef>
              <a:spcAft>
                <a:spcPts val="25"/>
              </a:spcAft>
              <a:tabLst>
                <a:tab pos="628650" algn="l"/>
              </a:tabLst>
            </a:pPr>
            <a:r>
              <a:rPr lang="en-US" sz="2400" dirty="0">
                <a:solidFill>
                  <a:srgbClr val="000000"/>
                </a:solidFill>
                <a:latin typeface="Arial" panose="020B0604020202020204" pitchFamily="34" charset="0"/>
                <a:ea typeface="Calibri" panose="020F0502020204030204" pitchFamily="34" charset="0"/>
              </a:rPr>
              <a:t>5</a:t>
            </a:r>
            <a:r>
              <a:rPr lang="en-US" sz="2400" dirty="0">
                <a:solidFill>
                  <a:srgbClr val="000000"/>
                </a:solidFill>
                <a:effectLst/>
                <a:latin typeface="Arial" panose="020B0604020202020204" pitchFamily="34" charset="0"/>
                <a:ea typeface="Calibri" panose="020F0502020204030204" pitchFamily="34" charset="0"/>
              </a:rPr>
              <a:t> years / </a:t>
            </a:r>
            <a:r>
              <a:rPr lang="en-US" sz="2400" dirty="0">
                <a:solidFill>
                  <a:srgbClr val="000000"/>
                </a:solidFill>
                <a:latin typeface="Arial" panose="020B0604020202020204" pitchFamily="34" charset="0"/>
                <a:ea typeface="Calibri" panose="020F0502020204030204" pitchFamily="34" charset="0"/>
              </a:rPr>
              <a:t>935</a:t>
            </a:r>
            <a:r>
              <a:rPr lang="en-US" sz="2400" dirty="0">
                <a:solidFill>
                  <a:srgbClr val="000000"/>
                </a:solidFill>
                <a:effectLst/>
                <a:latin typeface="Arial" panose="020B0604020202020204" pitchFamily="34" charset="0"/>
                <a:ea typeface="Calibri" panose="020F0502020204030204" pitchFamily="34" charset="0"/>
              </a:rPr>
              <a:t> graduates (goal of 2,500 graduates / year)</a:t>
            </a:r>
          </a:p>
          <a:p>
            <a:pPr marR="0" lvl="1">
              <a:spcBef>
                <a:spcPts val="0"/>
              </a:spcBef>
              <a:spcAft>
                <a:spcPts val="25"/>
              </a:spcAft>
              <a:tabLst>
                <a:tab pos="628650" algn="l"/>
              </a:tabLst>
            </a:pPr>
            <a:r>
              <a:rPr lang="en-US" sz="2400" dirty="0">
                <a:solidFill>
                  <a:srgbClr val="000000"/>
                </a:solidFill>
                <a:effectLst/>
                <a:latin typeface="Arial" panose="020B0604020202020204" pitchFamily="34" charset="0"/>
                <a:ea typeface="Calibri" panose="020F0502020204030204" pitchFamily="34" charset="0"/>
              </a:rPr>
              <a:t>94% graduation rate</a:t>
            </a:r>
          </a:p>
          <a:p>
            <a:pPr marR="0" lvl="1">
              <a:spcBef>
                <a:spcPts val="0"/>
              </a:spcBef>
              <a:spcAft>
                <a:spcPts val="25"/>
              </a:spcAft>
              <a:tabLst>
                <a:tab pos="628650" algn="l"/>
              </a:tabLst>
            </a:pPr>
            <a:r>
              <a:rPr lang="en-US" sz="2400" dirty="0">
                <a:solidFill>
                  <a:srgbClr val="000000"/>
                </a:solidFill>
                <a:effectLst/>
                <a:latin typeface="Arial" panose="020B0604020202020204" pitchFamily="34" charset="0"/>
                <a:ea typeface="Calibri" panose="020F0502020204030204" pitchFamily="34" charset="0"/>
              </a:rPr>
              <a:t>$18,000 average graduate annual increase in net income</a:t>
            </a:r>
          </a:p>
          <a:p>
            <a:pPr marR="0" lvl="1">
              <a:spcBef>
                <a:spcPts val="0"/>
              </a:spcBef>
              <a:spcAft>
                <a:spcPts val="25"/>
              </a:spcAft>
              <a:tabLst>
                <a:tab pos="628650" algn="l"/>
              </a:tabLst>
            </a:pPr>
            <a:r>
              <a:rPr lang="en-US" sz="2400" dirty="0">
                <a:solidFill>
                  <a:srgbClr val="000000"/>
                </a:solidFill>
                <a:effectLst/>
                <a:latin typeface="Arial" panose="020B0604020202020204" pitchFamily="34" charset="0"/>
                <a:ea typeface="Calibri" panose="020F0502020204030204" pitchFamily="34" charset="0"/>
              </a:rPr>
              <a:t>60% decrease in debt-to-income ratio for graduates</a:t>
            </a:r>
          </a:p>
          <a:p>
            <a:pPr marR="0" lvl="1">
              <a:spcBef>
                <a:spcPts val="0"/>
              </a:spcBef>
              <a:spcAft>
                <a:spcPts val="25"/>
              </a:spcAft>
              <a:tabLst>
                <a:tab pos="628650" algn="l"/>
              </a:tabLst>
            </a:pPr>
            <a:r>
              <a:rPr lang="en-US" sz="2400" dirty="0">
                <a:solidFill>
                  <a:srgbClr val="000000"/>
                </a:solidFill>
                <a:effectLst/>
                <a:latin typeface="Arial" panose="020B0604020202020204" pitchFamily="34" charset="0"/>
                <a:ea typeface="Calibri" panose="020F0502020204030204" pitchFamily="34" charset="0"/>
              </a:rPr>
              <a:t>Solid progress in all 15 factors of Stability Scale</a:t>
            </a:r>
          </a:p>
          <a:p>
            <a:pPr>
              <a:spcBef>
                <a:spcPts val="0"/>
              </a:spcBef>
              <a:spcAft>
                <a:spcPts val="25"/>
              </a:spcAft>
              <a:tabLst>
                <a:tab pos="628650" algn="l"/>
              </a:tabLst>
            </a:pPr>
            <a:r>
              <a:rPr lang="en-US" sz="2600" dirty="0">
                <a:solidFill>
                  <a:srgbClr val="000000"/>
                </a:solidFill>
                <a:latin typeface="Arial" panose="020B0604020202020204" pitchFamily="34" charset="0"/>
                <a:ea typeface="Calibri" panose="020F0502020204030204" pitchFamily="34" charset="0"/>
              </a:rPr>
              <a:t>UNMC brings public health research skills, knowledge of assessment tools, and the resources available through a world-class medical center</a:t>
            </a:r>
            <a:endParaRPr lang="en-US" sz="2600" dirty="0">
              <a:solidFill>
                <a:srgbClr val="000000"/>
              </a:solidFill>
              <a:effectLst/>
              <a:latin typeface="Arial" panose="020B0604020202020204" pitchFamily="34" charset="0"/>
              <a:ea typeface="Calibri" panose="020F0502020204030204" pitchFamily="34" charset="0"/>
            </a:endParaRPr>
          </a:p>
          <a:p>
            <a:pPr marL="0" marR="0">
              <a:spcBef>
                <a:spcPts val="0"/>
              </a:spcBef>
              <a:spcAft>
                <a:spcPts val="25"/>
              </a:spcAft>
              <a:tabLst>
                <a:tab pos="628650" algn="l"/>
              </a:tabLst>
            </a:pPr>
            <a:endParaRPr lang="en-US" sz="2400" dirty="0">
              <a:solidFill>
                <a:srgbClr val="000000"/>
              </a:solidFill>
              <a:effectLst/>
              <a:latin typeface="Arial" panose="020B0604020202020204" pitchFamily="34" charset="0"/>
              <a:ea typeface="Calibri" panose="020F0502020204030204" pitchFamily="34" charset="0"/>
            </a:endParaRPr>
          </a:p>
          <a:p>
            <a:pPr lvl="1">
              <a:buFont typeface="Wingdings" panose="05000000000000000000" pitchFamily="2" charset="2"/>
              <a:buChar char="ü"/>
            </a:pPr>
            <a:endParaRPr lang="en-US" sz="2600" dirty="0"/>
          </a:p>
        </p:txBody>
      </p:sp>
    </p:spTree>
    <p:extLst>
      <p:ext uri="{BB962C8B-B14F-4D97-AF65-F5344CB8AC3E}">
        <p14:creationId xmlns:p14="http://schemas.microsoft.com/office/powerpoint/2010/main" val="3412772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4477D7-2537-4512-904E-249139754606}"/>
              </a:ext>
            </a:extLst>
          </p:cNvPr>
          <p:cNvSpPr>
            <a:spLocks noGrp="1"/>
          </p:cNvSpPr>
          <p:nvPr>
            <p:ph type="title"/>
          </p:nvPr>
        </p:nvSpPr>
        <p:spPr>
          <a:xfrm>
            <a:off x="796837" y="333154"/>
            <a:ext cx="10353761" cy="663160"/>
          </a:xfrm>
        </p:spPr>
        <p:txBody>
          <a:bodyPr/>
          <a:lstStyle/>
          <a:p>
            <a:pPr algn="l"/>
            <a:r>
              <a:rPr lang="en-US" cap="none" dirty="0"/>
              <a:t>OBOP Community Partner Perspectives</a:t>
            </a:r>
          </a:p>
        </p:txBody>
      </p:sp>
      <p:sp>
        <p:nvSpPr>
          <p:cNvPr id="4" name="Content Placeholder 3">
            <a:extLst>
              <a:ext uri="{FF2B5EF4-FFF2-40B4-BE49-F238E27FC236}">
                <a16:creationId xmlns:a16="http://schemas.microsoft.com/office/drawing/2014/main" id="{AD7B1D56-E1A5-457D-B39F-A5D25A020DC5}"/>
              </a:ext>
            </a:extLst>
          </p:cNvPr>
          <p:cNvSpPr>
            <a:spLocks noGrp="1"/>
          </p:cNvSpPr>
          <p:nvPr>
            <p:ph idx="1"/>
          </p:nvPr>
        </p:nvSpPr>
        <p:spPr>
          <a:xfrm>
            <a:off x="626716" y="1152059"/>
            <a:ext cx="10353762" cy="4553882"/>
          </a:xfrm>
        </p:spPr>
        <p:txBody>
          <a:bodyPr/>
          <a:lstStyle/>
          <a:p>
            <a:pPr marL="0" marR="0">
              <a:spcBef>
                <a:spcPts val="0"/>
              </a:spcBef>
              <a:spcAft>
                <a:spcPts val="25"/>
              </a:spcAft>
              <a:tabLst>
                <a:tab pos="628650" algn="l"/>
              </a:tabLst>
            </a:pPr>
            <a:endParaRPr lang="en-US" sz="2400" dirty="0">
              <a:solidFill>
                <a:srgbClr val="000000"/>
              </a:solidFill>
              <a:effectLst/>
              <a:latin typeface="Arial" panose="020B0604020202020204" pitchFamily="34" charset="0"/>
              <a:ea typeface="Calibri" panose="020F0502020204030204" pitchFamily="34" charset="0"/>
            </a:endParaRPr>
          </a:p>
          <a:p>
            <a:pPr lvl="1"/>
            <a:r>
              <a:rPr lang="en-US" sz="2600" b="1" dirty="0"/>
              <a:t>Initial concerns</a:t>
            </a:r>
          </a:p>
          <a:p>
            <a:pPr lvl="2"/>
            <a:r>
              <a:rPr lang="en-US" sz="2000" dirty="0"/>
              <a:t>Would research disrupt the growth process of GA Investigators?</a:t>
            </a:r>
          </a:p>
          <a:p>
            <a:pPr lvl="2"/>
            <a:r>
              <a:rPr lang="en-US" sz="2000" dirty="0"/>
              <a:t>How would we recruit study participants?</a:t>
            </a:r>
          </a:p>
          <a:p>
            <a:pPr lvl="2"/>
            <a:r>
              <a:rPr lang="en-US" sz="2000" dirty="0"/>
              <a:t>Would Getting Ahead Investigators want to participate in this study?</a:t>
            </a:r>
          </a:p>
          <a:p>
            <a:pPr lvl="2"/>
            <a:r>
              <a:rPr lang="en-US" sz="2000" dirty="0"/>
              <a:t>What would be the incentive for participation?</a:t>
            </a:r>
          </a:p>
          <a:p>
            <a:pPr lvl="2"/>
            <a:r>
              <a:rPr lang="en-US" sz="2000" dirty="0"/>
              <a:t>How would this research benefit the GA investigators and graduates?</a:t>
            </a:r>
          </a:p>
          <a:p>
            <a:pPr lvl="2"/>
            <a:r>
              <a:rPr lang="en-US" sz="2000" dirty="0"/>
              <a:t>Who would do the “work” involved?</a:t>
            </a:r>
          </a:p>
        </p:txBody>
      </p:sp>
    </p:spTree>
    <p:extLst>
      <p:ext uri="{BB962C8B-B14F-4D97-AF65-F5344CB8AC3E}">
        <p14:creationId xmlns:p14="http://schemas.microsoft.com/office/powerpoint/2010/main" val="3579724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4477D7-2537-4512-904E-249139754606}"/>
              </a:ext>
            </a:extLst>
          </p:cNvPr>
          <p:cNvSpPr>
            <a:spLocks noGrp="1"/>
          </p:cNvSpPr>
          <p:nvPr>
            <p:ph type="title"/>
          </p:nvPr>
        </p:nvSpPr>
        <p:spPr>
          <a:xfrm>
            <a:off x="796837" y="333154"/>
            <a:ext cx="10353761" cy="663160"/>
          </a:xfrm>
        </p:spPr>
        <p:txBody>
          <a:bodyPr/>
          <a:lstStyle/>
          <a:p>
            <a:pPr algn="l"/>
            <a:r>
              <a:rPr lang="en-US" cap="none" dirty="0"/>
              <a:t>OBOP Community Partner Perspectives</a:t>
            </a:r>
          </a:p>
        </p:txBody>
      </p:sp>
      <p:sp>
        <p:nvSpPr>
          <p:cNvPr id="4" name="Content Placeholder 3">
            <a:extLst>
              <a:ext uri="{FF2B5EF4-FFF2-40B4-BE49-F238E27FC236}">
                <a16:creationId xmlns:a16="http://schemas.microsoft.com/office/drawing/2014/main" id="{AD7B1D56-E1A5-457D-B39F-A5D25A020DC5}"/>
              </a:ext>
            </a:extLst>
          </p:cNvPr>
          <p:cNvSpPr>
            <a:spLocks noGrp="1"/>
          </p:cNvSpPr>
          <p:nvPr>
            <p:ph idx="1"/>
          </p:nvPr>
        </p:nvSpPr>
        <p:spPr>
          <a:xfrm>
            <a:off x="626716" y="1152059"/>
            <a:ext cx="10353762" cy="4553882"/>
          </a:xfrm>
        </p:spPr>
        <p:txBody>
          <a:bodyPr/>
          <a:lstStyle/>
          <a:p>
            <a:pPr marL="0" marR="0">
              <a:spcBef>
                <a:spcPts val="0"/>
              </a:spcBef>
              <a:spcAft>
                <a:spcPts val="25"/>
              </a:spcAft>
              <a:tabLst>
                <a:tab pos="628650" algn="l"/>
              </a:tabLst>
            </a:pPr>
            <a:endParaRPr lang="en-US" sz="2400" dirty="0">
              <a:solidFill>
                <a:srgbClr val="000000"/>
              </a:solidFill>
              <a:effectLst/>
              <a:latin typeface="Arial" panose="020B0604020202020204" pitchFamily="34" charset="0"/>
              <a:ea typeface="Calibri" panose="020F0502020204030204" pitchFamily="34" charset="0"/>
            </a:endParaRPr>
          </a:p>
          <a:p>
            <a:pPr lvl="1"/>
            <a:r>
              <a:rPr lang="en-US" sz="2600" b="1" dirty="0"/>
              <a:t>Grant Alignment</a:t>
            </a:r>
          </a:p>
          <a:p>
            <a:pPr lvl="2"/>
            <a:r>
              <a:rPr lang="en-US" sz="2400" dirty="0"/>
              <a:t>OBOP was designed to reduce the number of families living in poverty.</a:t>
            </a:r>
          </a:p>
          <a:p>
            <a:pPr lvl="2"/>
            <a:r>
              <a:rPr lang="en-US" sz="2400" dirty="0"/>
              <a:t>The NIH grant is designed to facilitate the building of understanding into poverty’s affect on health outcomes.</a:t>
            </a:r>
          </a:p>
          <a:p>
            <a:pPr lvl="2"/>
            <a:r>
              <a:rPr lang="en-US" sz="2400" dirty="0"/>
              <a:t>Does the OBOP vision improve community health?</a:t>
            </a:r>
          </a:p>
          <a:p>
            <a:pPr lvl="2"/>
            <a:endParaRPr lang="en-US" sz="2400" dirty="0"/>
          </a:p>
          <a:p>
            <a:pPr lvl="2"/>
            <a:endParaRPr lang="en-US" sz="2400" dirty="0"/>
          </a:p>
          <a:p>
            <a:pPr lvl="2"/>
            <a:endParaRPr lang="en-US" sz="2400" dirty="0"/>
          </a:p>
          <a:p>
            <a:pPr marL="457200" lvl="1" indent="0">
              <a:buNone/>
            </a:pPr>
            <a:endParaRPr lang="en-US" sz="2600" dirty="0"/>
          </a:p>
        </p:txBody>
      </p:sp>
    </p:spTree>
    <p:extLst>
      <p:ext uri="{BB962C8B-B14F-4D97-AF65-F5344CB8AC3E}">
        <p14:creationId xmlns:p14="http://schemas.microsoft.com/office/powerpoint/2010/main" val="35659968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IDeA">
      <a:dk1>
        <a:srgbClr val="000000"/>
      </a:dk1>
      <a:lt1>
        <a:srgbClr val="FFFFFF"/>
      </a:lt1>
      <a:dk2>
        <a:srgbClr val="00386A"/>
      </a:dk2>
      <a:lt2>
        <a:srgbClr val="A0B325"/>
      </a:lt2>
      <a:accent1>
        <a:srgbClr val="3E4B52"/>
      </a:accent1>
      <a:accent2>
        <a:srgbClr val="991B2C"/>
      </a:accent2>
      <a:accent3>
        <a:srgbClr val="FDC115"/>
      </a:accent3>
      <a:accent4>
        <a:srgbClr val="F67C2A"/>
      </a:accent4>
      <a:accent5>
        <a:srgbClr val="C54F71"/>
      </a:accent5>
      <a:accent6>
        <a:srgbClr val="00ACCA"/>
      </a:accent6>
      <a:hlink>
        <a:srgbClr val="6BA9DA"/>
      </a:hlink>
      <a:folHlink>
        <a:srgbClr val="A0BCD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10102</TotalTime>
  <Words>1168</Words>
  <Application>Microsoft Office PowerPoint</Application>
  <PresentationFormat>Widescreen</PresentationFormat>
  <Paragraphs>108</Paragraphs>
  <Slides>16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Symbol</vt:lpstr>
      <vt:lpstr>Wingdings</vt:lpstr>
      <vt:lpstr>Damask</vt:lpstr>
      <vt:lpstr>PowerPoint Presentation</vt:lpstr>
      <vt:lpstr>Elements of grant writing  for Community partners  October 12, 2022  Cheryl Beseler, Phd Department of Environmental, Agricultural and occupational health College of Public Health University of Nebraska Medical Center  Carl Jackson, PhD, CLC Director of Life Skills Coaching Omaha bridges out of poverty </vt:lpstr>
      <vt:lpstr>Outline of Presentation</vt:lpstr>
      <vt:lpstr>Motivation for Omaha Bridges Out of Poverty Project</vt:lpstr>
      <vt:lpstr>Omaha Bridges Out of Poverty</vt:lpstr>
      <vt:lpstr>Theory of Change: Getting Ahead Curriculum</vt:lpstr>
      <vt:lpstr>Goal:  50:50 Partnership between UNMC and OBOP</vt:lpstr>
      <vt:lpstr>OBOP Community Partner Perspectives</vt:lpstr>
      <vt:lpstr>OBOP Community Partner Perspectives</vt:lpstr>
      <vt:lpstr>OBOP Community Partner Perspectives</vt:lpstr>
      <vt:lpstr>UNMC Academic Partner Perspectives</vt:lpstr>
      <vt:lpstr>Planning for Grant Writing and Submission</vt:lpstr>
      <vt:lpstr>Shared public health goals of reducing health disparities</vt:lpstr>
      <vt:lpstr>Development of a work plan</vt:lpstr>
      <vt:lpstr>Incorporating community partner and academic perspectives into the grant writing process</vt:lpstr>
      <vt:lpstr>Evaluation of Intervention Success:  Agreement by partners that an evaluation framework was needed for scientific rigor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GP IDe</dc:title>
  <dc:creator>Flax-Laws, Pamela L</dc:creator>
  <cp:lastModifiedBy>Carl Jackson</cp:lastModifiedBy>
  <cp:revision>184</cp:revision>
  <cp:lastPrinted>2020-02-18T14:18:52Z</cp:lastPrinted>
  <dcterms:created xsi:type="dcterms:W3CDTF">2017-09-26T12:36:55Z</dcterms:created>
  <dcterms:modified xsi:type="dcterms:W3CDTF">2022-10-10T17:25:46Z</dcterms:modified>
</cp:coreProperties>
</file>