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637" r:id="rId3"/>
    <p:sldId id="260" r:id="rId4"/>
    <p:sldId id="611" r:id="rId5"/>
    <p:sldId id="623" r:id="rId6"/>
    <p:sldId id="261" r:id="rId7"/>
    <p:sldId id="636" r:id="rId8"/>
    <p:sldId id="638" r:id="rId9"/>
    <p:sldId id="265" r:id="rId10"/>
    <p:sldId id="631" r:id="rId11"/>
    <p:sldId id="624" r:id="rId12"/>
    <p:sldId id="643" r:id="rId13"/>
    <p:sldId id="632" r:id="rId14"/>
    <p:sldId id="635" r:id="rId15"/>
    <p:sldId id="625" r:id="rId16"/>
    <p:sldId id="570" r:id="rId17"/>
    <p:sldId id="602" r:id="rId18"/>
    <p:sldId id="295" r:id="rId19"/>
    <p:sldId id="628" r:id="rId20"/>
    <p:sldId id="627" r:id="rId21"/>
    <p:sldId id="621" r:id="rId22"/>
    <p:sldId id="622" r:id="rId23"/>
    <p:sldId id="630" r:id="rId24"/>
    <p:sldId id="603" r:id="rId25"/>
    <p:sldId id="608" r:id="rId26"/>
    <p:sldId id="262" r:id="rId27"/>
    <p:sldId id="607" r:id="rId28"/>
    <p:sldId id="609" r:id="rId29"/>
    <p:sldId id="267" r:id="rId30"/>
    <p:sldId id="268" r:id="rId31"/>
    <p:sldId id="270" r:id="rId32"/>
    <p:sldId id="639" r:id="rId33"/>
    <p:sldId id="293" r:id="rId34"/>
    <p:sldId id="596" r:id="rId35"/>
    <p:sldId id="597" r:id="rId36"/>
    <p:sldId id="600" r:id="rId37"/>
    <p:sldId id="594" r:id="rId38"/>
    <p:sldId id="601" r:id="rId39"/>
    <p:sldId id="595" r:id="rId40"/>
    <p:sldId id="257" r:id="rId41"/>
    <p:sldId id="640" r:id="rId42"/>
    <p:sldId id="593" r:id="rId43"/>
    <p:sldId id="599" r:id="rId44"/>
    <p:sldId id="619" r:id="rId45"/>
    <p:sldId id="614" r:id="rId46"/>
    <p:sldId id="615" r:id="rId47"/>
    <p:sldId id="641" r:id="rId48"/>
    <p:sldId id="642" r:id="rId49"/>
    <p:sldId id="60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6449" autoAdjust="0"/>
  </p:normalViewPr>
  <p:slideViewPr>
    <p:cSldViewPr snapToGrid="0">
      <p:cViewPr varScale="1">
        <p:scale>
          <a:sx n="99" d="100"/>
          <a:sy n="99" d="100"/>
        </p:scale>
        <p:origin x="234" y="78"/>
      </p:cViewPr>
      <p:guideLst/>
    </p:cSldViewPr>
  </p:slideViewPr>
  <p:outlineViewPr>
    <p:cViewPr>
      <p:scale>
        <a:sx n="33" d="100"/>
        <a:sy n="33" d="100"/>
      </p:scale>
      <p:origin x="0" y="-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777B-152B-466A-BC69-9BE9041FB76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3F365-4C6A-4BE2-856E-EDBF5EF89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5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3F365-4C6A-4BE2-856E-EDBF5EF897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9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3F365-4C6A-4BE2-856E-EDBF5EF897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4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3F365-4C6A-4BE2-856E-EDBF5EF897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57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3F365-4C6A-4BE2-856E-EDBF5EF897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9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3F365-4C6A-4BE2-856E-EDBF5EF897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3F365-4C6A-4BE2-856E-EDBF5EF897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F41F6-03D9-47C5-9176-051D1A23D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3565F-A7C4-4559-B342-013000CF5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33D9E-38E1-4450-A141-3231F0E5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86BF-D6EC-4455-ABC0-1BF7AD63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9CB0-602F-427F-9E85-224943B8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9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FCF2-93EE-47A6-8253-0DF671BF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32409-77F7-473F-9BC3-243C0CCDE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5C4D7-2994-4FB4-B0A6-BA401729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48844-66C4-4606-97FA-1852836B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E6BD1-2355-4AC1-BA26-BC01D281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5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27E1F-6A9F-414D-8265-602C929E0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0965-D519-4833-9788-DD82CBF4C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4876-A7B0-4C15-BBBB-4922B72E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A6EC-FFBC-495C-84ED-5A4D9139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E1B5A-3205-445E-BB4A-31F77E8A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093" y="1607425"/>
            <a:ext cx="10692868" cy="495303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8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8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B5F2CD-52C4-FA4C-8564-BD8F8929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93" y="217590"/>
            <a:ext cx="10692867" cy="1229801"/>
          </a:xfrm>
        </p:spPr>
        <p:txBody>
          <a:bodyPr tIns="0" bIns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872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i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atti Hämäläinen 5/2019"/>
          <p:cNvSpPr txBox="1"/>
          <p:nvPr/>
        </p:nvSpPr>
        <p:spPr>
          <a:xfrm>
            <a:off x="8810625" y="6402586"/>
            <a:ext cx="1895230" cy="30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8" tIns="53578" rIns="53578" bIns="53578">
            <a:spAutoFit/>
          </a:bodyPr>
          <a:lstStyle>
            <a:lvl1pPr marL="57799" marR="57799" defTabSz="1295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6"/>
              <a:t>Matti Hämäläinen 5/2019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40638">
              <a:buSzTx/>
              <a:buNone/>
              <a:defRPr sz="2812"/>
            </a:lvl1pPr>
            <a:lvl2pPr marL="775426" indent="-277604">
              <a:defRPr sz="2812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60680" y="6402586"/>
            <a:ext cx="369095" cy="2878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0422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r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3924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018" y="2130754"/>
            <a:ext cx="10981967" cy="1609107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Subhead/ </a:t>
            </a:r>
            <a:br>
              <a:rPr lang="en-US" dirty="0"/>
            </a:br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13544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1795-9987-4DA1-B408-6E8BE454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39C00-D641-40F0-8ADA-5FBB150E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B49B7-37EA-4C24-870D-0C28D20B0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60B4C-CAE9-4B5D-A468-7FEBB662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0D123-9068-45CC-9974-F1A69F34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2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07CE1-4EFA-4959-8644-D5A8B238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EADA2-EB58-4E12-AEDE-5984A8F7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22F01-D5B9-497C-BD14-BC70F67B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41768-3DF9-4491-AEB3-93A5CF6F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8D244-C2F6-4714-B85B-98FAD889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7BA9-26C0-4D2E-9243-3EFEC069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EE10-ED5B-46BF-8CF5-686353A98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6E15-B2E2-48BA-8381-BDDE72D0E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522A0-468C-4160-86EF-6189FFA1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4EC1A-0C23-43CF-8801-3C31C475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73AB3-FF73-4988-9AF4-1191ABAA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5F7B-5C09-4D55-A611-1A95A50E0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71FD3-22DC-446D-ABCF-1F10A9E0C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3963E-B15E-4AAF-8ED4-12534C6A3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30C45-3F54-47DB-A53E-65EFE8383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FBE22-D42E-4A77-A90F-747B0E05E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B8C63D-6C06-4B57-8F32-E9921763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9DF1DE-27A5-46FC-893F-D530EDBC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31BDD-6EC8-4981-ACD0-343998C9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6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B484-CE6A-4203-BDB0-5D1E7665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F5954-1ACE-4627-924B-0861067B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8CC8F-773B-4A37-9F6C-540B230F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8621D-F32F-42CF-9825-E778A904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2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154B8-943F-40B5-9329-81D670A4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B7F1DE-234D-401A-8057-09CA9F9B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8F5A9-BFB7-44C2-8FEB-5B8AA946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C26F5-47E8-4F9A-8989-9E45E2F2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86F79-3448-488B-B97A-F244DB9B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1C1EB-DFA8-441E-9D59-53022C85E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0A3F8-3232-48F7-BB1F-D31ACAE2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74BDE-8A71-467D-93BD-2AADD99E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FAFC3-47FC-4096-9907-912C6885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3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20EC-4CBB-4FA0-8354-358485EB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5B1163-3877-4DFC-897B-7F009D8C7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FBE3-0E89-410D-A5DD-0026EB711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5877-376B-49CD-8416-489AB154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9A06-C2D9-467D-9158-523113E86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8CA46-556B-4837-88C6-2E01E893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84743-D171-4AB9-A712-E4A0AFD8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3015E-D5D8-4283-A404-B6A916AA8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CE3D6-1752-4B8C-8BFA-6F64A6AEF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C48C-4CFE-4C25-9E21-A9A0FC2508AC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378DA-D5AA-4CFF-9970-B6798FC87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A722-1362-428C-91CC-E8793AE21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682F-536E-4162-8A05-CC28C3B63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3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DC1A-FFD6-441F-8A62-9FD0895E3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" y="4915658"/>
            <a:ext cx="11190519" cy="10998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MEG Neuroimaging: </a:t>
            </a:r>
            <a:br>
              <a:rPr lang="en-US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spatiotemporal imaging” </a:t>
            </a:r>
          </a:p>
        </p:txBody>
      </p:sp>
      <p:sp>
        <p:nvSpPr>
          <p:cNvPr id="76" name="Rectangle 6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04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7A616D5-38C7-4C0C-B7F3-8856F3355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6" y="977865"/>
            <a:ext cx="3246120" cy="2394013"/>
          </a:xfrm>
          <a:prstGeom prst="rect">
            <a:avLst/>
          </a:prstGeom>
        </p:spPr>
      </p:pic>
      <p:sp>
        <p:nvSpPr>
          <p:cNvPr id="78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6BECB-5C2D-46F2-8E08-386EB1261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450" y="556807"/>
            <a:ext cx="1677096" cy="3236976"/>
          </a:xfrm>
          <a:prstGeom prst="rect">
            <a:avLst/>
          </a:prstGeom>
        </p:spPr>
      </p:pic>
      <p:sp>
        <p:nvSpPr>
          <p:cNvPr id="79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46517B-800E-4B66-8819-D33D1BC5B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491" y="553028"/>
            <a:ext cx="2476286" cy="3236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CB68E-A91B-4D4D-AE52-37A32F44A66A}"/>
              </a:ext>
            </a:extLst>
          </p:cNvPr>
          <p:cNvSpPr txBox="1"/>
          <p:nvPr/>
        </p:nvSpPr>
        <p:spPr>
          <a:xfrm>
            <a:off x="3967747" y="4028902"/>
            <a:ext cx="493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rgbClr val="FF0000"/>
                </a:solidFill>
              </a:rPr>
              <a:t>MEG lab: Clarkson Doctors building – South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D4C5D-5889-4954-AD0C-133ABAC58C28}"/>
              </a:ext>
            </a:extLst>
          </p:cNvPr>
          <p:cNvSpPr txBox="1"/>
          <p:nvPr/>
        </p:nvSpPr>
        <p:spPr>
          <a:xfrm>
            <a:off x="4437090" y="6013441"/>
            <a:ext cx="368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Valentina Gumenyuk, PhD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E0C5B-3A19-49F7-ACA8-FB3F5F16E8A9}"/>
              </a:ext>
            </a:extLst>
          </p:cNvPr>
          <p:cNvSpPr txBox="1"/>
          <p:nvPr/>
        </p:nvSpPr>
        <p:spPr>
          <a:xfrm>
            <a:off x="10041634" y="6422775"/>
            <a:ext cx="260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November 10,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B682D4-AFA7-4264-A33B-0FA074650B5E}"/>
              </a:ext>
            </a:extLst>
          </p:cNvPr>
          <p:cNvSpPr txBox="1"/>
          <p:nvPr/>
        </p:nvSpPr>
        <p:spPr>
          <a:xfrm>
            <a:off x="2324911" y="6455562"/>
            <a:ext cx="7290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MEG core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CoNDA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Neuroimaging              Great Plains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IDeA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-CTR Network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06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751A1-BBD1-0FC5-8546-76F7FBBE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65" y="0"/>
            <a:ext cx="91654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CFD97B-E46D-CFC1-464C-684720B8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198" y="771516"/>
            <a:ext cx="8712378" cy="5314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47155-A1D1-990A-B2F7-58DA88011A94}"/>
              </a:ext>
            </a:extLst>
          </p:cNvPr>
          <p:cNvSpPr txBox="1"/>
          <p:nvPr/>
        </p:nvSpPr>
        <p:spPr>
          <a:xfrm>
            <a:off x="1860424" y="0"/>
            <a:ext cx="8587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 MEG +EEG / MEEG results can reveal?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5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B2585-2DD7-6B30-1A7A-85F633FD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760"/>
            <a:ext cx="4329012" cy="3267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508EF-BF9E-67BC-EF4E-CB257874559C}"/>
              </a:ext>
            </a:extLst>
          </p:cNvPr>
          <p:cNvSpPr txBox="1"/>
          <p:nvPr/>
        </p:nvSpPr>
        <p:spPr>
          <a:xfrm>
            <a:off x="510164" y="4171896"/>
            <a:ext cx="399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MEG measure brain signal in 3D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2F1F3-27E0-6F31-4029-1912B73763F2}"/>
              </a:ext>
            </a:extLst>
          </p:cNvPr>
          <p:cNvSpPr txBox="1"/>
          <p:nvPr/>
        </p:nvSpPr>
        <p:spPr>
          <a:xfrm>
            <a:off x="4578418" y="1514706"/>
            <a:ext cx="761358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Minion-Regular"/>
              </a:rPr>
              <a:t>MEG brain signal measures noninvasively in millisecond time scale</a:t>
            </a:r>
          </a:p>
          <a:p>
            <a:pPr algn="l"/>
            <a:r>
              <a:rPr lang="en-US" sz="2000" b="0" i="0" u="none" strike="noStrike" baseline="0" dirty="0">
                <a:latin typeface="Minion-Regular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Minion-Regular"/>
              </a:rPr>
              <a:t>The brain MEG sources can be functionally characterized  by their:</a:t>
            </a:r>
          </a:p>
          <a:p>
            <a:pPr algn="ctr"/>
            <a:r>
              <a:rPr lang="en-US" sz="2000" dirty="0">
                <a:latin typeface="Minion-Regular"/>
              </a:rPr>
              <a:t> </a:t>
            </a:r>
            <a:r>
              <a:rPr lang="en-US" sz="2000" b="0" i="0" u="sng" strike="noStrike" baseline="0" dirty="0">
                <a:latin typeface="Minion-Regular"/>
              </a:rPr>
              <a:t>locations, orientations, time courses, and strengths </a:t>
            </a:r>
          </a:p>
          <a:p>
            <a:pPr algn="ctr"/>
            <a:r>
              <a:rPr lang="en-US" sz="2000" b="0" i="0" u="sng" strike="noStrike" baseline="0" dirty="0">
                <a:latin typeface="Minion-Regular"/>
              </a:rPr>
              <a:t>of the source</a:t>
            </a:r>
          </a:p>
          <a:p>
            <a:pPr algn="l"/>
            <a:endParaRPr lang="en-US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BC03DBB-63CB-6244-6E1E-C1C5C8A700B4}"/>
              </a:ext>
            </a:extLst>
          </p:cNvPr>
          <p:cNvSpPr/>
          <p:nvPr/>
        </p:nvSpPr>
        <p:spPr>
          <a:xfrm rot="5400000">
            <a:off x="7794057" y="-25949"/>
            <a:ext cx="1212784" cy="7440329"/>
          </a:xfrm>
          <a:prstGeom prst="rightBrac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39EE08-2E7A-06E9-0796-7471B5FEAA8D}"/>
              </a:ext>
            </a:extLst>
          </p:cNvPr>
          <p:cNvSpPr txBox="1"/>
          <p:nvPr/>
        </p:nvSpPr>
        <p:spPr>
          <a:xfrm>
            <a:off x="7064944" y="4469361"/>
            <a:ext cx="623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“</a:t>
            </a:r>
            <a:r>
              <a:rPr lang="en-US" sz="2400" b="1" dirty="0">
                <a:solidFill>
                  <a:srgbClr val="0070C0"/>
                </a:solidFill>
              </a:rPr>
              <a:t>SOURCE ESTIMATION</a:t>
            </a:r>
            <a:r>
              <a:rPr lang="en-US" sz="2400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32009-3D92-E1A4-1A4F-EAD36713ACFF}"/>
              </a:ext>
            </a:extLst>
          </p:cNvPr>
          <p:cNvSpPr txBox="1"/>
          <p:nvPr/>
        </p:nvSpPr>
        <p:spPr>
          <a:xfrm>
            <a:off x="7767586" y="5115692"/>
            <a:ext cx="20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(MEG data analysis)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79DA7-F8DE-4AC0-FBD7-B8B5342E9CAE}"/>
              </a:ext>
            </a:extLst>
          </p:cNvPr>
          <p:cNvSpPr txBox="1"/>
          <p:nvPr/>
        </p:nvSpPr>
        <p:spPr>
          <a:xfrm>
            <a:off x="701040" y="30627"/>
            <a:ext cx="10789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MEG Data provides information about the location in 3D space for each millisecond time point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D5C26-3947-6C38-58A3-3B4262A2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74" y="467740"/>
            <a:ext cx="10591800" cy="6496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5A3F2-089E-7728-753A-5C9C4863EED2}"/>
              </a:ext>
            </a:extLst>
          </p:cNvPr>
          <p:cNvSpPr txBox="1"/>
          <p:nvPr/>
        </p:nvSpPr>
        <p:spPr>
          <a:xfrm>
            <a:off x="1974995" y="423277"/>
            <a:ext cx="232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EEG Cap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65444-6B6A-00A9-E440-8C5DBB3C6DF5}"/>
              </a:ext>
            </a:extLst>
          </p:cNvPr>
          <p:cNvSpPr txBox="1"/>
          <p:nvPr/>
        </p:nvSpPr>
        <p:spPr>
          <a:xfrm>
            <a:off x="4399160" y="399991"/>
            <a:ext cx="18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 Digitization 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BDC0CB1-D50F-33E1-A432-75727A9C2AA6}"/>
              </a:ext>
            </a:extLst>
          </p:cNvPr>
          <p:cNvSpPr/>
          <p:nvPr/>
        </p:nvSpPr>
        <p:spPr>
          <a:xfrm rot="16200000">
            <a:off x="3318319" y="-2441251"/>
            <a:ext cx="770021" cy="560669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89DB2-B8CB-4D2B-62EC-F3479F7B81BB}"/>
              </a:ext>
            </a:extLst>
          </p:cNvPr>
          <p:cNvSpPr txBox="1"/>
          <p:nvPr/>
        </p:nvSpPr>
        <p:spPr>
          <a:xfrm>
            <a:off x="2076973" y="52906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40 min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867D7-2006-F9A1-0504-4AA0198AC16C}"/>
              </a:ext>
            </a:extLst>
          </p:cNvPr>
          <p:cNvSpPr txBox="1"/>
          <p:nvPr/>
        </p:nvSpPr>
        <p:spPr>
          <a:xfrm>
            <a:off x="4595571" y="37746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15 min</a:t>
            </a:r>
          </a:p>
        </p:txBody>
      </p:sp>
    </p:spTree>
    <p:extLst>
      <p:ext uri="{BB962C8B-B14F-4D97-AF65-F5344CB8AC3E}">
        <p14:creationId xmlns:p14="http://schemas.microsoft.com/office/powerpoint/2010/main" val="168980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86CE5-9269-D8DF-AF28-49138008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84" y="962926"/>
            <a:ext cx="7670232" cy="5662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C396A-1DCF-D5E0-F630-5B8638AD7E05}"/>
              </a:ext>
            </a:extLst>
          </p:cNvPr>
          <p:cNvSpPr txBox="1"/>
          <p:nvPr/>
        </p:nvSpPr>
        <p:spPr>
          <a:xfrm>
            <a:off x="1790298" y="-31726"/>
            <a:ext cx="1104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Good MEG results require a good recipe 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61CBA-0AF5-9D71-F36D-D567F4AE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368" y="1481879"/>
            <a:ext cx="3041386" cy="1807162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DC835A60-8297-F0F5-8665-A16F151B294A}"/>
              </a:ext>
            </a:extLst>
          </p:cNvPr>
          <p:cNvSpPr/>
          <p:nvPr/>
        </p:nvSpPr>
        <p:spPr>
          <a:xfrm rot="10800000">
            <a:off x="8903368" y="1087654"/>
            <a:ext cx="731520" cy="24448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2CBD0C6-5CE7-474B-CADD-094E14EF47AE}"/>
              </a:ext>
            </a:extLst>
          </p:cNvPr>
          <p:cNvSpPr/>
          <p:nvPr/>
        </p:nvSpPr>
        <p:spPr>
          <a:xfrm>
            <a:off x="11527856" y="1163052"/>
            <a:ext cx="731520" cy="24448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4D507-4E0F-94B8-8B99-0A9D465E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03" y="1166141"/>
            <a:ext cx="8882546" cy="5533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6ACCE8-9DF1-C067-BB50-0E29A45F3152}"/>
              </a:ext>
            </a:extLst>
          </p:cNvPr>
          <p:cNvSpPr txBox="1"/>
          <p:nvPr/>
        </p:nvSpPr>
        <p:spPr>
          <a:xfrm>
            <a:off x="3792354" y="262910"/>
            <a:ext cx="687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MEG DATA: Pre-Processing  </a:t>
            </a:r>
          </a:p>
        </p:txBody>
      </p:sp>
    </p:spTree>
    <p:extLst>
      <p:ext uri="{BB962C8B-B14F-4D97-AF65-F5344CB8AC3E}">
        <p14:creationId xmlns:p14="http://schemas.microsoft.com/office/powerpoint/2010/main" val="195013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metric models…">
            <a:extLst>
              <a:ext uri="{FF2B5EF4-FFF2-40B4-BE49-F238E27FC236}">
                <a16:creationId xmlns:a16="http://schemas.microsoft.com/office/drawing/2014/main" id="{A0C628BE-9D9A-8EE5-3874-A9BC0606B62B}"/>
              </a:ext>
            </a:extLst>
          </p:cNvPr>
          <p:cNvSpPr txBox="1">
            <a:spLocks/>
          </p:cNvSpPr>
          <p:nvPr/>
        </p:nvSpPr>
        <p:spPr>
          <a:xfrm>
            <a:off x="602382" y="903007"/>
            <a:ext cx="9601196" cy="33189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»"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Parametric models</a:t>
            </a:r>
          </a:p>
          <a:p>
            <a:pPr lvl="1"/>
            <a:r>
              <a:rPr lang="en-US" sz="2800" dirty="0"/>
              <a:t>Assume a limited number of dipoles</a:t>
            </a:r>
          </a:p>
          <a:p>
            <a:pPr lvl="1"/>
            <a:r>
              <a:rPr lang="en-US" sz="2800" dirty="0"/>
              <a:t>Overdetermined: more measurements than source parameters</a:t>
            </a:r>
          </a:p>
          <a:p>
            <a:pPr>
              <a:buFont typeface="Arial" panose="020B0604020202020204" pitchFamily="34" charset="0"/>
              <a:buChar char="»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Current distribution models</a:t>
            </a:r>
          </a:p>
          <a:p>
            <a:pPr lvl="1"/>
            <a:r>
              <a:rPr lang="en-US" sz="2800" dirty="0"/>
              <a:t>Many sources in a volume or on a surface</a:t>
            </a:r>
          </a:p>
          <a:p>
            <a:pPr lvl="1"/>
            <a:r>
              <a:rPr lang="en-US" sz="2800" dirty="0"/>
              <a:t>Need an additional constraint: minimize a norm of the current distribution while matching the data</a:t>
            </a:r>
          </a:p>
          <a:p>
            <a:pPr lvl="1"/>
            <a:r>
              <a:rPr lang="en-US" sz="2800" dirty="0"/>
              <a:t>MNE: overall power minimized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1C1F6-C26E-299D-1FBA-A8D8291F2597}"/>
              </a:ext>
            </a:extLst>
          </p:cNvPr>
          <p:cNvSpPr txBox="1"/>
          <p:nvPr/>
        </p:nvSpPr>
        <p:spPr>
          <a:xfrm>
            <a:off x="163630" y="63829"/>
            <a:ext cx="623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SOURCE ESTIMATION can be performed: </a:t>
            </a:r>
          </a:p>
        </p:txBody>
      </p:sp>
    </p:spTree>
    <p:extLst>
      <p:ext uri="{BB962C8B-B14F-4D97-AF65-F5344CB8AC3E}">
        <p14:creationId xmlns:p14="http://schemas.microsoft.com/office/powerpoint/2010/main" val="270299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Are dipoles good for extended sources?"/>
          <p:cNvSpPr txBox="1">
            <a:spLocks noGrp="1"/>
          </p:cNvSpPr>
          <p:nvPr>
            <p:ph type="title"/>
          </p:nvPr>
        </p:nvSpPr>
        <p:spPr>
          <a:xfrm>
            <a:off x="945996" y="-26656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0070C0"/>
                </a:solidFill>
              </a:rPr>
              <a:t>Are dipoles good for extended sources?</a:t>
            </a:r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367" name="Group"/>
          <p:cNvGrpSpPr/>
          <p:nvPr/>
        </p:nvGrpSpPr>
        <p:grpSpPr>
          <a:xfrm>
            <a:off x="2363391" y="1019782"/>
            <a:ext cx="3053953" cy="2529056"/>
            <a:chOff x="0" y="0"/>
            <a:chExt cx="4343400" cy="3596878"/>
          </a:xfrm>
        </p:grpSpPr>
        <p:pic>
          <p:nvPicPr>
            <p:cNvPr id="365" name="simu-surf.jpg" descr="simu-surf.jpg"/>
            <p:cNvPicPr>
              <a:picLocks noChangeAspect="1"/>
            </p:cNvPicPr>
            <p:nvPr/>
          </p:nvPicPr>
          <p:blipFill>
            <a:blip r:embed="rId2"/>
            <a:srcRect l="3311" t="2705" r="2980" b="14319"/>
            <a:stretch>
              <a:fillRect/>
            </a:stretch>
          </p:blipFill>
          <p:spPr>
            <a:xfrm>
              <a:off x="0" y="0"/>
              <a:ext cx="4343400" cy="359687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66" name="Activated area"/>
            <p:cNvSpPr txBox="1"/>
            <p:nvPr/>
          </p:nvSpPr>
          <p:spPr>
            <a:xfrm>
              <a:off x="710494" y="144761"/>
              <a:ext cx="2922412" cy="549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t">
              <a:noAutofit/>
            </a:bodyPr>
            <a:lstStyle>
              <a:lvl1pPr marL="57799" marR="57799" algn="ctr" defTabSz="1295400">
                <a:defRPr sz="24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rPr sz="1687"/>
                <a:t>Activated area</a:t>
              </a:r>
            </a:p>
          </p:txBody>
        </p:sp>
      </p:grpSp>
      <p:grpSp>
        <p:nvGrpSpPr>
          <p:cNvPr id="372" name="Group"/>
          <p:cNvGrpSpPr/>
          <p:nvPr/>
        </p:nvGrpSpPr>
        <p:grpSpPr>
          <a:xfrm>
            <a:off x="6471047" y="1026915"/>
            <a:ext cx="2982516" cy="2512155"/>
            <a:chOff x="0" y="0"/>
            <a:chExt cx="4241800" cy="3572842"/>
          </a:xfrm>
        </p:grpSpPr>
        <p:pic>
          <p:nvPicPr>
            <p:cNvPr id="368" name="simu-both-surf.jpg" descr="simu-both-surf.jpg"/>
            <p:cNvPicPr>
              <a:picLocks noChangeAspect="1"/>
            </p:cNvPicPr>
            <p:nvPr/>
          </p:nvPicPr>
          <p:blipFill>
            <a:blip r:embed="rId3"/>
            <a:srcRect l="4304" t="2478" r="3311" b="14319"/>
            <a:stretch>
              <a:fillRect/>
            </a:stretch>
          </p:blipFill>
          <p:spPr>
            <a:xfrm>
              <a:off x="0" y="0"/>
              <a:ext cx="4241800" cy="357284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69" name="Best-fitting dipole"/>
            <p:cNvSpPr txBox="1"/>
            <p:nvPr/>
          </p:nvSpPr>
          <p:spPr>
            <a:xfrm>
              <a:off x="768696" y="186640"/>
              <a:ext cx="2688334" cy="546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t">
              <a:noAutofit/>
            </a:bodyPr>
            <a:lstStyle>
              <a:lvl1pPr marL="57799" marR="57799" algn="ctr" defTabSz="1295400">
                <a:defRPr sz="24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rPr sz="1687"/>
                <a:t>Best-fitting dipole</a:t>
              </a:r>
            </a:p>
          </p:txBody>
        </p:sp>
        <p:sp>
          <p:nvSpPr>
            <p:cNvPr id="370" name="Line"/>
            <p:cNvSpPr/>
            <p:nvPr/>
          </p:nvSpPr>
          <p:spPr>
            <a:xfrm flipH="1" flipV="1">
              <a:off x="1922891" y="704753"/>
              <a:ext cx="416511" cy="121108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266"/>
            </a:p>
          </p:txBody>
        </p:sp>
        <p:sp>
          <p:nvSpPr>
            <p:cNvPr id="371" name="Circle"/>
            <p:cNvSpPr/>
            <p:nvPr/>
          </p:nvSpPr>
          <p:spPr>
            <a:xfrm>
              <a:off x="2293018" y="1946399"/>
              <a:ext cx="186642" cy="186642"/>
            </a:xfrm>
            <a:prstGeom prst="ellipse">
              <a:avLst/>
            </a:prstGeom>
            <a:solidFill>
              <a:srgbClr val="00F900"/>
            </a:solidFill>
            <a:ln w="12700" cap="flat">
              <a:noFill/>
              <a:round/>
            </a:ln>
            <a:effectLst/>
          </p:spPr>
          <p:txBody>
            <a:bodyPr wrap="square" lIns="53578" tIns="53578" rIns="53578" bIns="53578" numCol="1" anchor="t">
              <a:noAutofit/>
            </a:bodyPr>
            <a:lstStyle/>
            <a:p>
              <a:pPr marL="40638" marR="40638" defTabSz="910796"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391"/>
            </a:p>
          </p:txBody>
        </p:sp>
      </p:grpSp>
      <p:grpSp>
        <p:nvGrpSpPr>
          <p:cNvPr id="375" name="Group"/>
          <p:cNvGrpSpPr/>
          <p:nvPr/>
        </p:nvGrpSpPr>
        <p:grpSpPr>
          <a:xfrm>
            <a:off x="2390180" y="3973708"/>
            <a:ext cx="2232423" cy="2232423"/>
            <a:chOff x="0" y="0"/>
            <a:chExt cx="3175000" cy="3175000"/>
          </a:xfrm>
        </p:grpSpPr>
        <p:pic>
          <p:nvPicPr>
            <p:cNvPr id="373" name="cor.jpg" descr="cor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175000" cy="31750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74" name="Circle"/>
            <p:cNvSpPr/>
            <p:nvPr/>
          </p:nvSpPr>
          <p:spPr>
            <a:xfrm>
              <a:off x="2115217" y="1349502"/>
              <a:ext cx="114301" cy="114301"/>
            </a:xfrm>
            <a:prstGeom prst="ellipse">
              <a:avLst/>
            </a:prstGeom>
            <a:solidFill>
              <a:srgbClr val="00F900"/>
            </a:solidFill>
            <a:ln w="12700" cap="flat">
              <a:noFill/>
              <a:round/>
            </a:ln>
            <a:effectLst/>
          </p:spPr>
          <p:txBody>
            <a:bodyPr wrap="square" lIns="53578" tIns="53578" rIns="53578" bIns="53578" numCol="1" anchor="t">
              <a:noAutofit/>
            </a:bodyPr>
            <a:lstStyle/>
            <a:p>
              <a:pPr marL="40638" marR="40638" defTabSz="910796"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391"/>
            </a:p>
          </p:txBody>
        </p:sp>
      </p:grpSp>
      <p:grpSp>
        <p:nvGrpSpPr>
          <p:cNvPr id="378" name="Group"/>
          <p:cNvGrpSpPr/>
          <p:nvPr/>
        </p:nvGrpSpPr>
        <p:grpSpPr>
          <a:xfrm>
            <a:off x="4819055" y="3973711"/>
            <a:ext cx="2232422" cy="2232422"/>
            <a:chOff x="0" y="0"/>
            <a:chExt cx="3175000" cy="3175000"/>
          </a:xfrm>
        </p:grpSpPr>
        <p:pic>
          <p:nvPicPr>
            <p:cNvPr id="376" name="hor.jpg" descr="hor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175000" cy="31750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77" name="Circle"/>
            <p:cNvSpPr/>
            <p:nvPr/>
          </p:nvSpPr>
          <p:spPr>
            <a:xfrm>
              <a:off x="2166018" y="1793999"/>
              <a:ext cx="114301" cy="114301"/>
            </a:xfrm>
            <a:prstGeom prst="ellipse">
              <a:avLst/>
            </a:prstGeom>
            <a:solidFill>
              <a:srgbClr val="00F900"/>
            </a:solidFill>
            <a:ln w="12700" cap="flat">
              <a:noFill/>
              <a:round/>
            </a:ln>
            <a:effectLst/>
          </p:spPr>
          <p:txBody>
            <a:bodyPr wrap="square" lIns="53578" tIns="53578" rIns="53578" bIns="53578" numCol="1" anchor="t">
              <a:noAutofit/>
            </a:bodyPr>
            <a:lstStyle/>
            <a:p>
              <a:pPr marL="40638" marR="40638" defTabSz="910796"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391"/>
            </a:p>
          </p:txBody>
        </p:sp>
      </p:grpSp>
      <p:grpSp>
        <p:nvGrpSpPr>
          <p:cNvPr id="381" name="Group"/>
          <p:cNvGrpSpPr/>
          <p:nvPr/>
        </p:nvGrpSpPr>
        <p:grpSpPr>
          <a:xfrm>
            <a:off x="7239000" y="3973711"/>
            <a:ext cx="2232422" cy="2232422"/>
            <a:chOff x="0" y="0"/>
            <a:chExt cx="3175000" cy="3175000"/>
          </a:xfrm>
        </p:grpSpPr>
        <p:pic>
          <p:nvPicPr>
            <p:cNvPr id="379" name="sag.jpg" descr="sag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175000" cy="31750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80" name="Circle"/>
            <p:cNvSpPr/>
            <p:nvPr/>
          </p:nvSpPr>
          <p:spPr>
            <a:xfrm>
              <a:off x="1289718" y="1349499"/>
              <a:ext cx="114301" cy="114301"/>
            </a:xfrm>
            <a:prstGeom prst="ellipse">
              <a:avLst/>
            </a:prstGeom>
            <a:solidFill>
              <a:srgbClr val="00F900"/>
            </a:solidFill>
            <a:ln w="12700" cap="flat">
              <a:noFill/>
              <a:round/>
            </a:ln>
            <a:effectLst/>
          </p:spPr>
          <p:txBody>
            <a:bodyPr wrap="square" lIns="53578" tIns="53578" rIns="53578" bIns="53578" numCol="1" anchor="t">
              <a:noAutofit/>
            </a:bodyPr>
            <a:lstStyle/>
            <a:p>
              <a:pPr marL="40638" marR="40638" defTabSz="910796"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391"/>
            </a:p>
          </p:txBody>
        </p:sp>
      </p:grpSp>
      <p:sp>
        <p:nvSpPr>
          <p:cNvPr id="382" name="gof = 99.9%"/>
          <p:cNvSpPr txBox="1"/>
          <p:nvPr/>
        </p:nvSpPr>
        <p:spPr>
          <a:xfrm>
            <a:off x="7298613" y="3509368"/>
            <a:ext cx="1318214" cy="367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8" tIns="53578" rIns="53578" bIns="53578">
            <a:spAutoFit/>
          </a:bodyPr>
          <a:lstStyle>
            <a:lvl1pPr marL="57799" marR="57799" algn="ctr" defTabSz="1295400"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sz="1687" dirty="0" err="1">
                <a:solidFill>
                  <a:schemeClr val="tx1"/>
                </a:solidFill>
              </a:rPr>
              <a:t>gof</a:t>
            </a:r>
            <a:r>
              <a:rPr sz="1687" dirty="0">
                <a:solidFill>
                  <a:schemeClr val="tx1"/>
                </a:solidFill>
              </a:rPr>
              <a:t> = 99.9%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25BB8-5533-49B8-A80D-F13121A790B8}"/>
              </a:ext>
            </a:extLst>
          </p:cNvPr>
          <p:cNvSpPr txBox="1"/>
          <p:nvPr/>
        </p:nvSpPr>
        <p:spPr>
          <a:xfrm>
            <a:off x="7662250" y="6402586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Matti </a:t>
            </a:r>
            <a:r>
              <a:rPr lang="en-US" dirty="0" err="1"/>
              <a:t>Hämäläinen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5F6CD-1190-66CC-78D3-583C60C41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03" y="1314795"/>
            <a:ext cx="1924038" cy="1864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C0326-ECC9-431D-5FFF-2AB9552387F9}"/>
              </a:ext>
            </a:extLst>
          </p:cNvPr>
          <p:cNvSpPr txBox="1"/>
          <p:nvPr/>
        </p:nvSpPr>
        <p:spPr>
          <a:xfrm>
            <a:off x="37404" y="2276427"/>
            <a:ext cx="17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Auditory N100m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5B1F6-DF64-48E8-A8B0-5FEA9E240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11" y="1823033"/>
            <a:ext cx="4391025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927CB-4A7F-4B21-B1C0-ACB77942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541" y="1823033"/>
            <a:ext cx="4381500" cy="4410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97CEB-2F28-40B6-9484-191C3BE15D47}"/>
              </a:ext>
            </a:extLst>
          </p:cNvPr>
          <p:cNvSpPr txBox="1"/>
          <p:nvPr/>
        </p:nvSpPr>
        <p:spPr>
          <a:xfrm>
            <a:off x="2290617" y="1842173"/>
            <a:ext cx="302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MEG dipoles results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7C1D2-46B2-4CB6-9D5A-FD89232179C4}"/>
              </a:ext>
            </a:extLst>
          </p:cNvPr>
          <p:cNvSpPr txBox="1"/>
          <p:nvPr/>
        </p:nvSpPr>
        <p:spPr>
          <a:xfrm>
            <a:off x="6673273" y="1827688"/>
            <a:ext cx="302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Surface EEG dipoles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A1DE1-1B0C-44B8-A458-2F2AA3930016}"/>
              </a:ext>
            </a:extLst>
          </p:cNvPr>
          <p:cNvSpPr txBox="1"/>
          <p:nvPr/>
        </p:nvSpPr>
        <p:spPr>
          <a:xfrm>
            <a:off x="4197587" y="1138176"/>
            <a:ext cx="480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 with Temporal lobe Epilepsy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F086C-685F-49E8-97D6-AA611F125F03}"/>
              </a:ext>
            </a:extLst>
          </p:cNvPr>
          <p:cNvSpPr txBox="1"/>
          <p:nvPr/>
        </p:nvSpPr>
        <p:spPr>
          <a:xfrm>
            <a:off x="852987" y="360986"/>
            <a:ext cx="627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Spatial resolution MEG vs. surface EEG: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CF44B2-6210-4B82-AC99-7A42BF5FB18F}"/>
              </a:ext>
            </a:extLst>
          </p:cNvPr>
          <p:cNvSpPr/>
          <p:nvPr/>
        </p:nvSpPr>
        <p:spPr>
          <a:xfrm>
            <a:off x="3143250" y="4073235"/>
            <a:ext cx="615950" cy="47105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E31FA1-A231-4344-8902-2F98506FC6CD}"/>
              </a:ext>
            </a:extLst>
          </p:cNvPr>
          <p:cNvSpPr/>
          <p:nvPr/>
        </p:nvSpPr>
        <p:spPr>
          <a:xfrm>
            <a:off x="7352145" y="3583709"/>
            <a:ext cx="1163782" cy="10772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E40AA-7933-47D4-BB29-D562F39596AF}"/>
              </a:ext>
            </a:extLst>
          </p:cNvPr>
          <p:cNvSpPr txBox="1"/>
          <p:nvPr/>
        </p:nvSpPr>
        <p:spPr>
          <a:xfrm>
            <a:off x="9000496" y="6488668"/>
            <a:ext cx="300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 Ebersole : </a:t>
            </a:r>
            <a:r>
              <a:rPr lang="en-US" i="1" dirty="0" err="1"/>
              <a:t>Epilepsia</a:t>
            </a:r>
            <a:r>
              <a:rPr lang="en-US" i="1" dirty="0"/>
              <a:t>, 1997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3C011F-8E09-4596-983A-B65F6527B80D}"/>
              </a:ext>
            </a:extLst>
          </p:cNvPr>
          <p:cNvSpPr/>
          <p:nvPr/>
        </p:nvSpPr>
        <p:spPr>
          <a:xfrm>
            <a:off x="8236482" y="145915"/>
            <a:ext cx="3339431" cy="13615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BD392-34D6-4F65-8E0B-76EEA178AF0D}"/>
              </a:ext>
            </a:extLst>
          </p:cNvPr>
          <p:cNvSpPr txBox="1"/>
          <p:nvPr/>
        </p:nvSpPr>
        <p:spPr>
          <a:xfrm flipH="1">
            <a:off x="8410512" y="499485"/>
            <a:ext cx="316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EEG resolution in cm -range</a:t>
            </a:r>
          </a:p>
          <a:p>
            <a:r>
              <a:rPr lang="en-US" b="1" dirty="0"/>
              <a:t>MEG resolution in mm - range</a:t>
            </a:r>
          </a:p>
        </p:txBody>
      </p:sp>
    </p:spTree>
    <p:extLst>
      <p:ext uri="{BB962C8B-B14F-4D97-AF65-F5344CB8AC3E}">
        <p14:creationId xmlns:p14="http://schemas.microsoft.com/office/powerpoint/2010/main" val="33658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Visual Stability During Eye Blinks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Visual Stability During Eye Blinks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8" y="908597"/>
            <a:ext cx="9601537" cy="5040805"/>
          </a:xfrm>
          <a:prstGeom prst="rect">
            <a:avLst/>
          </a:prstGeom>
        </p:spPr>
      </p:pic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34184" y="6356350"/>
            <a:ext cx="514349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CB4B4D-7CA3-9044-876B-883B54F8677D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26" name="Hari et al., Nature, 1994"/>
          <p:cNvSpPr txBox="1"/>
          <p:nvPr/>
        </p:nvSpPr>
        <p:spPr>
          <a:xfrm>
            <a:off x="8467157" y="6092754"/>
            <a:ext cx="2113809" cy="36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rmAutofit/>
          </a:bodyPr>
          <a:lstStyle>
            <a:lvl1pPr marR="120944" algn="r" defTabSz="1204722">
              <a:spcBef>
                <a:spcPts val="900"/>
              </a:spcBef>
              <a:defRPr sz="2232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500" i="1" dirty="0">
                <a:solidFill>
                  <a:schemeClr val="tx1"/>
                </a:solidFill>
              </a:rPr>
              <a:t>Hari et al., Nature, 1994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CAE87-159E-1A7A-5FC2-F377797A37A1}"/>
              </a:ext>
            </a:extLst>
          </p:cNvPr>
          <p:cNvSpPr txBox="1"/>
          <p:nvPr/>
        </p:nvSpPr>
        <p:spPr>
          <a:xfrm>
            <a:off x="4129549" y="242025"/>
            <a:ext cx="412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MEG field to the “blink”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982E4-F20F-2A77-997F-F18480B5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4" y="824104"/>
            <a:ext cx="9002620" cy="5554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A80D1-B45E-4249-6E98-5400B3BDE0D8}"/>
              </a:ext>
            </a:extLst>
          </p:cNvPr>
          <p:cNvSpPr txBox="1"/>
          <p:nvPr/>
        </p:nvSpPr>
        <p:spPr>
          <a:xfrm>
            <a:off x="682154" y="165314"/>
            <a:ext cx="102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Somatosensory MEG responses evoked by electric stimuli delivered to the subject left thumb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0851E-A83D-76B8-E52A-DBB642672E1B}"/>
              </a:ext>
            </a:extLst>
          </p:cNvPr>
          <p:cNvSpPr txBox="1"/>
          <p:nvPr/>
        </p:nvSpPr>
        <p:spPr>
          <a:xfrm>
            <a:off x="9448800" y="6323354"/>
            <a:ext cx="235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Lounasmaa</a:t>
            </a:r>
            <a:r>
              <a:rPr lang="en-US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133925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21014D-09B1-C3C5-C8C0-9E07E2FC2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57" y="0"/>
            <a:ext cx="916547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15AF74-AB3B-DB06-FB94-8AA8FB04DB34}"/>
              </a:ext>
            </a:extLst>
          </p:cNvPr>
          <p:cNvSpPr txBox="1">
            <a:spLocks/>
          </p:cNvSpPr>
          <p:nvPr/>
        </p:nvSpPr>
        <p:spPr>
          <a:xfrm>
            <a:off x="3631390" y="23886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</a:rPr>
              <a:t>Evolution of the MEG </a:t>
            </a:r>
          </a:p>
        </p:txBody>
      </p:sp>
    </p:spTree>
    <p:extLst>
      <p:ext uri="{BB962C8B-B14F-4D97-AF65-F5344CB8AC3E}">
        <p14:creationId xmlns:p14="http://schemas.microsoft.com/office/powerpoint/2010/main" val="386423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31E4-FE2E-19DE-B0AE-A2FFFB7A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84" y="14836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Spatial-Temporal Dynamic Of Cortical Activity in picture naming task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DAE69-04BB-D54E-1167-DAD682E0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90" y="1469307"/>
            <a:ext cx="7414261" cy="52403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991F84-6088-63A2-1953-088A378382B3}"/>
              </a:ext>
            </a:extLst>
          </p:cNvPr>
          <p:cNvSpPr/>
          <p:nvPr/>
        </p:nvSpPr>
        <p:spPr>
          <a:xfrm>
            <a:off x="9658751" y="6492875"/>
            <a:ext cx="1284552" cy="21675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09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03CAA-22D0-4931-A796-6B666D69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16899" cy="68569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CFA2C8-B9B5-45AD-B156-F60D453967E0}"/>
              </a:ext>
            </a:extLst>
          </p:cNvPr>
          <p:cNvSpPr txBox="1">
            <a:spLocks/>
          </p:cNvSpPr>
          <p:nvPr/>
        </p:nvSpPr>
        <p:spPr>
          <a:xfrm>
            <a:off x="1888027" y="1102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B0F0"/>
                </a:solidFill>
                <a:latin typeface="Arial Black" panose="020B0A04020102020204" pitchFamily="34" charset="0"/>
              </a:rPr>
              <a:t>Mission-S</a:t>
            </a:r>
            <a:r>
              <a:rPr lang="en-US" b="1" dirty="0">
                <a:solidFill>
                  <a:srgbClr val="00B0F0"/>
                </a:solidFill>
                <a:latin typeface="Arial Black" panose="020B0A04020102020204" pitchFamily="34" charset="0"/>
              </a:rPr>
              <a:t> of the MEG lab: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CF2567D-0FA3-4CBF-9D31-A7A828477C04}"/>
              </a:ext>
            </a:extLst>
          </p:cNvPr>
          <p:cNvSpPr txBox="1">
            <a:spLocks/>
          </p:cNvSpPr>
          <p:nvPr/>
        </p:nvSpPr>
        <p:spPr>
          <a:xfrm>
            <a:off x="0" y="1301313"/>
            <a:ext cx="5157787" cy="823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FF0000"/>
                </a:solidFill>
              </a:rPr>
              <a:t>Clinical evaluation (MEG IMAGING) of patients with the brain disorders that can be surgically treated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03BC0D3-27C1-46CF-B275-E334E654FF87}"/>
              </a:ext>
            </a:extLst>
          </p:cNvPr>
          <p:cNvSpPr txBox="1">
            <a:spLocks/>
          </p:cNvSpPr>
          <p:nvPr/>
        </p:nvSpPr>
        <p:spPr>
          <a:xfrm>
            <a:off x="450679" y="307901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Epilepsy </a:t>
            </a:r>
          </a:p>
          <a:p>
            <a:r>
              <a:rPr lang="en-US" dirty="0">
                <a:solidFill>
                  <a:srgbClr val="FFFF00"/>
                </a:solidFill>
              </a:rPr>
              <a:t>Tumor</a:t>
            </a:r>
          </a:p>
          <a:p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Arteriovenous brain malformations (AVMs)</a:t>
            </a:r>
          </a:p>
          <a:p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Brain hemorrhagic lesion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47624-8D34-41AF-9508-2F668E39394F}"/>
              </a:ext>
            </a:extLst>
          </p:cNvPr>
          <p:cNvSpPr/>
          <p:nvPr/>
        </p:nvSpPr>
        <p:spPr>
          <a:xfrm>
            <a:off x="175101" y="949463"/>
            <a:ext cx="4970834" cy="5554493"/>
          </a:xfrm>
          <a:custGeom>
            <a:avLst/>
            <a:gdLst>
              <a:gd name="connsiteX0" fmla="*/ 0 w 4970834"/>
              <a:gd name="connsiteY0" fmla="*/ 0 h 5554493"/>
              <a:gd name="connsiteX1" fmla="*/ 4970834 w 4970834"/>
              <a:gd name="connsiteY1" fmla="*/ 0 h 5554493"/>
              <a:gd name="connsiteX2" fmla="*/ 4970834 w 4970834"/>
              <a:gd name="connsiteY2" fmla="*/ 5554493 h 5554493"/>
              <a:gd name="connsiteX3" fmla="*/ 0 w 4970834"/>
              <a:gd name="connsiteY3" fmla="*/ 5554493 h 5554493"/>
              <a:gd name="connsiteX4" fmla="*/ 0 w 4970834"/>
              <a:gd name="connsiteY4" fmla="*/ 0 h 55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834" h="5554493" extrusionOk="0">
                <a:moveTo>
                  <a:pt x="0" y="0"/>
                </a:moveTo>
                <a:cubicBezTo>
                  <a:pt x="2153433" y="118645"/>
                  <a:pt x="4021996" y="116012"/>
                  <a:pt x="4970834" y="0"/>
                </a:cubicBezTo>
                <a:cubicBezTo>
                  <a:pt x="4837952" y="1271116"/>
                  <a:pt x="5055785" y="4251381"/>
                  <a:pt x="4970834" y="5554493"/>
                </a:cubicBezTo>
                <a:cubicBezTo>
                  <a:pt x="3429016" y="5689093"/>
                  <a:pt x="1612158" y="5397297"/>
                  <a:pt x="0" y="5554493"/>
                </a:cubicBezTo>
                <a:cubicBezTo>
                  <a:pt x="-20187" y="4597680"/>
                  <a:pt x="-152480" y="1392097"/>
                  <a:pt x="0" y="0"/>
                </a:cubicBezTo>
                <a:close/>
              </a:path>
            </a:pathLst>
          </a:custGeom>
          <a:noFill/>
          <a:ln w="1079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8AA9C98-AB94-4225-BD85-69DCE0B84673}"/>
              </a:ext>
            </a:extLst>
          </p:cNvPr>
          <p:cNvSpPr txBox="1">
            <a:spLocks/>
          </p:cNvSpPr>
          <p:nvPr/>
        </p:nvSpPr>
        <p:spPr>
          <a:xfrm>
            <a:off x="6775343" y="1206992"/>
            <a:ext cx="5183188" cy="82391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Research studies 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</a:rPr>
              <a:t>(ongoing &amp; planned</a:t>
            </a:r>
            <a:r>
              <a:rPr lang="en-US" dirty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FE7D88E-A9D4-4259-A8C2-AF09C6FCD359}"/>
              </a:ext>
            </a:extLst>
          </p:cNvPr>
          <p:cNvSpPr txBox="1">
            <a:spLocks/>
          </p:cNvSpPr>
          <p:nvPr/>
        </p:nvSpPr>
        <p:spPr>
          <a:xfrm>
            <a:off x="6681121" y="2349143"/>
            <a:ext cx="5183188" cy="393463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clinical tool for the MEG imaging 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and Abnormal Aging 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Auditory Cognition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Auditory-Motor Integration (Voice control)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Irritability (Dr. Hwang, Department of Psychiatry)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Leukemia Treatment on cognitive ability (Dr. Bhatt,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Division of Hematology-Oncology)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 interaction (Dr. Chen)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Music therapy (Dr. Phatak) </a:t>
            </a: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Sleep: (Sleep onset &amp; Physiological arousal)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543E30-7621-48AF-93E4-DEE932ABF105}"/>
              </a:ext>
            </a:extLst>
          </p:cNvPr>
          <p:cNvSpPr/>
          <p:nvPr/>
        </p:nvSpPr>
        <p:spPr>
          <a:xfrm>
            <a:off x="6326409" y="949463"/>
            <a:ext cx="5542142" cy="5749053"/>
          </a:xfrm>
          <a:custGeom>
            <a:avLst/>
            <a:gdLst>
              <a:gd name="connsiteX0" fmla="*/ 0 w 5542142"/>
              <a:gd name="connsiteY0" fmla="*/ 0 h 5749053"/>
              <a:gd name="connsiteX1" fmla="*/ 387950 w 5542142"/>
              <a:gd name="connsiteY1" fmla="*/ 0 h 5749053"/>
              <a:gd name="connsiteX2" fmla="*/ 831321 w 5542142"/>
              <a:gd name="connsiteY2" fmla="*/ 0 h 5749053"/>
              <a:gd name="connsiteX3" fmla="*/ 1496378 w 5542142"/>
              <a:gd name="connsiteY3" fmla="*/ 0 h 5749053"/>
              <a:gd name="connsiteX4" fmla="*/ 2050593 w 5542142"/>
              <a:gd name="connsiteY4" fmla="*/ 0 h 5749053"/>
              <a:gd name="connsiteX5" fmla="*/ 2604807 w 5542142"/>
              <a:gd name="connsiteY5" fmla="*/ 0 h 5749053"/>
              <a:gd name="connsiteX6" fmla="*/ 3048178 w 5542142"/>
              <a:gd name="connsiteY6" fmla="*/ 0 h 5749053"/>
              <a:gd name="connsiteX7" fmla="*/ 3436128 w 5542142"/>
              <a:gd name="connsiteY7" fmla="*/ 0 h 5749053"/>
              <a:gd name="connsiteX8" fmla="*/ 3879499 w 5542142"/>
              <a:gd name="connsiteY8" fmla="*/ 0 h 5749053"/>
              <a:gd name="connsiteX9" fmla="*/ 4322871 w 5542142"/>
              <a:gd name="connsiteY9" fmla="*/ 0 h 5749053"/>
              <a:gd name="connsiteX10" fmla="*/ 4821664 w 5542142"/>
              <a:gd name="connsiteY10" fmla="*/ 0 h 5749053"/>
              <a:gd name="connsiteX11" fmla="*/ 5542142 w 5542142"/>
              <a:gd name="connsiteY11" fmla="*/ 0 h 5749053"/>
              <a:gd name="connsiteX12" fmla="*/ 5542142 w 5542142"/>
              <a:gd name="connsiteY12" fmla="*/ 689886 h 5749053"/>
              <a:gd name="connsiteX13" fmla="*/ 5542142 w 5542142"/>
              <a:gd name="connsiteY13" fmla="*/ 1264792 h 5749053"/>
              <a:gd name="connsiteX14" fmla="*/ 5542142 w 5542142"/>
              <a:gd name="connsiteY14" fmla="*/ 1954678 h 5749053"/>
              <a:gd name="connsiteX15" fmla="*/ 5542142 w 5542142"/>
              <a:gd name="connsiteY15" fmla="*/ 2587074 h 5749053"/>
              <a:gd name="connsiteX16" fmla="*/ 5542142 w 5542142"/>
              <a:gd name="connsiteY16" fmla="*/ 3276960 h 5749053"/>
              <a:gd name="connsiteX17" fmla="*/ 5542142 w 5542142"/>
              <a:gd name="connsiteY17" fmla="*/ 3851866 h 5749053"/>
              <a:gd name="connsiteX18" fmla="*/ 5542142 w 5542142"/>
              <a:gd name="connsiteY18" fmla="*/ 4426771 h 5749053"/>
              <a:gd name="connsiteX19" fmla="*/ 5542142 w 5542142"/>
              <a:gd name="connsiteY19" fmla="*/ 5001676 h 5749053"/>
              <a:gd name="connsiteX20" fmla="*/ 5542142 w 5542142"/>
              <a:gd name="connsiteY20" fmla="*/ 5749053 h 5749053"/>
              <a:gd name="connsiteX21" fmla="*/ 4877085 w 5542142"/>
              <a:gd name="connsiteY21" fmla="*/ 5749053 h 5749053"/>
              <a:gd name="connsiteX22" fmla="*/ 4267449 w 5542142"/>
              <a:gd name="connsiteY22" fmla="*/ 5749053 h 5749053"/>
              <a:gd name="connsiteX23" fmla="*/ 3768657 w 5542142"/>
              <a:gd name="connsiteY23" fmla="*/ 5749053 h 5749053"/>
              <a:gd name="connsiteX24" fmla="*/ 3269864 w 5542142"/>
              <a:gd name="connsiteY24" fmla="*/ 5749053 h 5749053"/>
              <a:gd name="connsiteX25" fmla="*/ 2771071 w 5542142"/>
              <a:gd name="connsiteY25" fmla="*/ 5749053 h 5749053"/>
              <a:gd name="connsiteX26" fmla="*/ 2327700 w 5542142"/>
              <a:gd name="connsiteY26" fmla="*/ 5749053 h 5749053"/>
              <a:gd name="connsiteX27" fmla="*/ 1662643 w 5542142"/>
              <a:gd name="connsiteY27" fmla="*/ 5749053 h 5749053"/>
              <a:gd name="connsiteX28" fmla="*/ 1053007 w 5542142"/>
              <a:gd name="connsiteY28" fmla="*/ 5749053 h 5749053"/>
              <a:gd name="connsiteX29" fmla="*/ 554214 w 5542142"/>
              <a:gd name="connsiteY29" fmla="*/ 5749053 h 5749053"/>
              <a:gd name="connsiteX30" fmla="*/ 0 w 5542142"/>
              <a:gd name="connsiteY30" fmla="*/ 5749053 h 5749053"/>
              <a:gd name="connsiteX31" fmla="*/ 0 w 5542142"/>
              <a:gd name="connsiteY31" fmla="*/ 5174148 h 5749053"/>
              <a:gd name="connsiteX32" fmla="*/ 0 w 5542142"/>
              <a:gd name="connsiteY32" fmla="*/ 4599242 h 5749053"/>
              <a:gd name="connsiteX33" fmla="*/ 0 w 5542142"/>
              <a:gd name="connsiteY33" fmla="*/ 4196809 h 5749053"/>
              <a:gd name="connsiteX34" fmla="*/ 0 w 5542142"/>
              <a:gd name="connsiteY34" fmla="*/ 3679394 h 5749053"/>
              <a:gd name="connsiteX35" fmla="*/ 0 w 5542142"/>
              <a:gd name="connsiteY35" fmla="*/ 3161979 h 5749053"/>
              <a:gd name="connsiteX36" fmla="*/ 0 w 5542142"/>
              <a:gd name="connsiteY36" fmla="*/ 2702055 h 5749053"/>
              <a:gd name="connsiteX37" fmla="*/ 0 w 5542142"/>
              <a:gd name="connsiteY37" fmla="*/ 2069659 h 5749053"/>
              <a:gd name="connsiteX38" fmla="*/ 0 w 5542142"/>
              <a:gd name="connsiteY38" fmla="*/ 1437263 h 5749053"/>
              <a:gd name="connsiteX39" fmla="*/ 0 w 5542142"/>
              <a:gd name="connsiteY39" fmla="*/ 919848 h 5749053"/>
              <a:gd name="connsiteX40" fmla="*/ 0 w 5542142"/>
              <a:gd name="connsiteY40" fmla="*/ 0 h 5749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42142" h="5749053" extrusionOk="0">
                <a:moveTo>
                  <a:pt x="0" y="0"/>
                </a:moveTo>
                <a:cubicBezTo>
                  <a:pt x="78622" y="-35578"/>
                  <a:pt x="255774" y="13975"/>
                  <a:pt x="387950" y="0"/>
                </a:cubicBezTo>
                <a:cubicBezTo>
                  <a:pt x="520126" y="-13975"/>
                  <a:pt x="631817" y="33194"/>
                  <a:pt x="831321" y="0"/>
                </a:cubicBezTo>
                <a:cubicBezTo>
                  <a:pt x="1030825" y="-33194"/>
                  <a:pt x="1302833" y="72329"/>
                  <a:pt x="1496378" y="0"/>
                </a:cubicBezTo>
                <a:cubicBezTo>
                  <a:pt x="1689923" y="-72329"/>
                  <a:pt x="1895512" y="57217"/>
                  <a:pt x="2050593" y="0"/>
                </a:cubicBezTo>
                <a:cubicBezTo>
                  <a:pt x="2205674" y="-57217"/>
                  <a:pt x="2459076" y="26601"/>
                  <a:pt x="2604807" y="0"/>
                </a:cubicBezTo>
                <a:cubicBezTo>
                  <a:pt x="2750538" y="-26601"/>
                  <a:pt x="2892969" y="49556"/>
                  <a:pt x="3048178" y="0"/>
                </a:cubicBezTo>
                <a:cubicBezTo>
                  <a:pt x="3203387" y="-49556"/>
                  <a:pt x="3342061" y="35556"/>
                  <a:pt x="3436128" y="0"/>
                </a:cubicBezTo>
                <a:cubicBezTo>
                  <a:pt x="3530195" y="-35556"/>
                  <a:pt x="3689347" y="52990"/>
                  <a:pt x="3879499" y="0"/>
                </a:cubicBezTo>
                <a:cubicBezTo>
                  <a:pt x="4069651" y="-52990"/>
                  <a:pt x="4173459" y="37346"/>
                  <a:pt x="4322871" y="0"/>
                </a:cubicBezTo>
                <a:cubicBezTo>
                  <a:pt x="4472283" y="-37346"/>
                  <a:pt x="4652590" y="15339"/>
                  <a:pt x="4821664" y="0"/>
                </a:cubicBezTo>
                <a:cubicBezTo>
                  <a:pt x="4990738" y="-15339"/>
                  <a:pt x="5282285" y="45897"/>
                  <a:pt x="5542142" y="0"/>
                </a:cubicBezTo>
                <a:cubicBezTo>
                  <a:pt x="5550179" y="321014"/>
                  <a:pt x="5473003" y="410425"/>
                  <a:pt x="5542142" y="689886"/>
                </a:cubicBezTo>
                <a:cubicBezTo>
                  <a:pt x="5611281" y="969347"/>
                  <a:pt x="5492725" y="1074085"/>
                  <a:pt x="5542142" y="1264792"/>
                </a:cubicBezTo>
                <a:cubicBezTo>
                  <a:pt x="5591559" y="1455499"/>
                  <a:pt x="5493905" y="1757527"/>
                  <a:pt x="5542142" y="1954678"/>
                </a:cubicBezTo>
                <a:cubicBezTo>
                  <a:pt x="5590379" y="2151829"/>
                  <a:pt x="5505280" y="2306554"/>
                  <a:pt x="5542142" y="2587074"/>
                </a:cubicBezTo>
                <a:cubicBezTo>
                  <a:pt x="5579004" y="2867594"/>
                  <a:pt x="5497049" y="3103215"/>
                  <a:pt x="5542142" y="3276960"/>
                </a:cubicBezTo>
                <a:cubicBezTo>
                  <a:pt x="5587235" y="3450705"/>
                  <a:pt x="5536990" y="3675172"/>
                  <a:pt x="5542142" y="3851866"/>
                </a:cubicBezTo>
                <a:cubicBezTo>
                  <a:pt x="5547294" y="4028560"/>
                  <a:pt x="5529379" y="4307139"/>
                  <a:pt x="5542142" y="4426771"/>
                </a:cubicBezTo>
                <a:cubicBezTo>
                  <a:pt x="5554905" y="4546404"/>
                  <a:pt x="5484781" y="4776593"/>
                  <a:pt x="5542142" y="5001676"/>
                </a:cubicBezTo>
                <a:cubicBezTo>
                  <a:pt x="5599503" y="5226759"/>
                  <a:pt x="5535563" y="5528719"/>
                  <a:pt x="5542142" y="5749053"/>
                </a:cubicBezTo>
                <a:cubicBezTo>
                  <a:pt x="5248100" y="5765911"/>
                  <a:pt x="5140086" y="5712303"/>
                  <a:pt x="4877085" y="5749053"/>
                </a:cubicBezTo>
                <a:cubicBezTo>
                  <a:pt x="4614084" y="5785803"/>
                  <a:pt x="4480262" y="5728864"/>
                  <a:pt x="4267449" y="5749053"/>
                </a:cubicBezTo>
                <a:cubicBezTo>
                  <a:pt x="4054636" y="5769242"/>
                  <a:pt x="3991028" y="5716310"/>
                  <a:pt x="3768657" y="5749053"/>
                </a:cubicBezTo>
                <a:cubicBezTo>
                  <a:pt x="3546286" y="5781796"/>
                  <a:pt x="3450685" y="5743733"/>
                  <a:pt x="3269864" y="5749053"/>
                </a:cubicBezTo>
                <a:cubicBezTo>
                  <a:pt x="3089043" y="5754373"/>
                  <a:pt x="2962647" y="5698467"/>
                  <a:pt x="2771071" y="5749053"/>
                </a:cubicBezTo>
                <a:cubicBezTo>
                  <a:pt x="2579495" y="5799639"/>
                  <a:pt x="2503758" y="5697685"/>
                  <a:pt x="2327700" y="5749053"/>
                </a:cubicBezTo>
                <a:cubicBezTo>
                  <a:pt x="2151642" y="5800421"/>
                  <a:pt x="1811858" y="5730388"/>
                  <a:pt x="1662643" y="5749053"/>
                </a:cubicBezTo>
                <a:cubicBezTo>
                  <a:pt x="1513428" y="5767718"/>
                  <a:pt x="1345321" y="5712518"/>
                  <a:pt x="1053007" y="5749053"/>
                </a:cubicBezTo>
                <a:cubicBezTo>
                  <a:pt x="760693" y="5785588"/>
                  <a:pt x="728312" y="5722036"/>
                  <a:pt x="554214" y="5749053"/>
                </a:cubicBezTo>
                <a:cubicBezTo>
                  <a:pt x="380116" y="5776070"/>
                  <a:pt x="120338" y="5717659"/>
                  <a:pt x="0" y="5749053"/>
                </a:cubicBezTo>
                <a:cubicBezTo>
                  <a:pt x="-46975" y="5584734"/>
                  <a:pt x="48091" y="5394373"/>
                  <a:pt x="0" y="5174148"/>
                </a:cubicBezTo>
                <a:cubicBezTo>
                  <a:pt x="-48091" y="4953923"/>
                  <a:pt x="104" y="4813603"/>
                  <a:pt x="0" y="4599242"/>
                </a:cubicBezTo>
                <a:cubicBezTo>
                  <a:pt x="-104" y="4384881"/>
                  <a:pt x="47366" y="4310501"/>
                  <a:pt x="0" y="4196809"/>
                </a:cubicBezTo>
                <a:cubicBezTo>
                  <a:pt x="-47366" y="4083117"/>
                  <a:pt x="16580" y="3937278"/>
                  <a:pt x="0" y="3679394"/>
                </a:cubicBezTo>
                <a:cubicBezTo>
                  <a:pt x="-16580" y="3421511"/>
                  <a:pt x="42469" y="3299204"/>
                  <a:pt x="0" y="3161979"/>
                </a:cubicBezTo>
                <a:cubicBezTo>
                  <a:pt x="-42469" y="3024754"/>
                  <a:pt x="30949" y="2862204"/>
                  <a:pt x="0" y="2702055"/>
                </a:cubicBezTo>
                <a:cubicBezTo>
                  <a:pt x="-30949" y="2541906"/>
                  <a:pt x="28896" y="2307412"/>
                  <a:pt x="0" y="2069659"/>
                </a:cubicBezTo>
                <a:cubicBezTo>
                  <a:pt x="-28896" y="1831906"/>
                  <a:pt x="55163" y="1583972"/>
                  <a:pt x="0" y="1437263"/>
                </a:cubicBezTo>
                <a:cubicBezTo>
                  <a:pt x="-55163" y="1290554"/>
                  <a:pt x="5998" y="1161079"/>
                  <a:pt x="0" y="919848"/>
                </a:cubicBezTo>
                <a:cubicBezTo>
                  <a:pt x="-5998" y="678617"/>
                  <a:pt x="69515" y="417554"/>
                  <a:pt x="0" y="0"/>
                </a:cubicBezTo>
                <a:close/>
              </a:path>
            </a:pathLst>
          </a:custGeom>
          <a:noFill/>
          <a:ln w="146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0164A83-8467-4BA1-96EB-3914046BF2F0}"/>
              </a:ext>
            </a:extLst>
          </p:cNvPr>
          <p:cNvSpPr/>
          <p:nvPr/>
        </p:nvSpPr>
        <p:spPr>
          <a:xfrm>
            <a:off x="5166078" y="3225437"/>
            <a:ext cx="1033871" cy="20304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animBg="1"/>
      <p:bldP spid="7" grpId="0" build="p"/>
      <p:bldP spid="8" grpId="0" build="p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2600E-6F87-4F89-BFF0-C9E65B80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3" y="0"/>
            <a:ext cx="916547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01250E-4D2C-4E4A-823A-BED9B9B7846E}"/>
              </a:ext>
            </a:extLst>
          </p:cNvPr>
          <p:cNvSpPr/>
          <p:nvPr/>
        </p:nvSpPr>
        <p:spPr>
          <a:xfrm>
            <a:off x="1789890" y="0"/>
            <a:ext cx="8931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dirty="0">
                <a:ln w="0"/>
                <a:solidFill>
                  <a:schemeClr val="bg1"/>
                </a:solidFill>
                <a:latin typeface="+mj-lt"/>
                <a:ea typeface="+mj-ea"/>
                <a:cs typeface="+mj-cs"/>
              </a:rPr>
              <a:t>Education and Training in the MEG field</a:t>
            </a:r>
            <a:r>
              <a:rPr lang="en-US" sz="3700" b="1" i="1" kern="1200" cap="none" spc="0" dirty="0">
                <a:ln w="0"/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medical/research fellows: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0F2236-9377-43D7-80D9-CCC46CE5D523}"/>
              </a:ext>
            </a:extLst>
          </p:cNvPr>
          <p:cNvSpPr txBox="1">
            <a:spLocks/>
          </p:cNvSpPr>
          <p:nvPr/>
        </p:nvSpPr>
        <p:spPr>
          <a:xfrm>
            <a:off x="3543891" y="189955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To understand the MEG Imaging with respect to other modalities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Learn what the MEG applications for clinical and research studies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Teaching MEG data collection /data analysis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Learn how to build the successful MEG study from the design of the study to the manuscript writing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2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97129F-A8FC-7770-9CA3-14640EFEC30B}"/>
              </a:ext>
            </a:extLst>
          </p:cNvPr>
          <p:cNvSpPr txBox="1"/>
          <p:nvPr/>
        </p:nvSpPr>
        <p:spPr>
          <a:xfrm>
            <a:off x="1905134" y="168334"/>
            <a:ext cx="9656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Presurgical Evaluation of the Dominant Hemisphere function in an adolescent patient with Rasmussen’s Encephalitis using MEG</a:t>
            </a:r>
          </a:p>
        </p:txBody>
      </p:sp>
      <p:sp>
        <p:nvSpPr>
          <p:cNvPr id="15365" name="TextBox 6">
            <a:extLst>
              <a:ext uri="{FF2B5EF4-FFF2-40B4-BE49-F238E27FC236}">
                <a16:creationId xmlns:a16="http://schemas.microsoft.com/office/drawing/2014/main" id="{A5CC57DA-587B-9D6C-2EA9-913B2F193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977" y="5858669"/>
            <a:ext cx="3848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1600" dirty="0">
                <a:latin typeface="Times New Roman" panose="02020603050405020304" pitchFamily="18" charset="0"/>
              </a:rPr>
              <a:t>Diffuse microglial activation and scattered microglial nodules (arrow) with foci of neuronophagia (inset, hematoxylin &amp; eosin)</a:t>
            </a:r>
            <a:endParaRPr lang="en-US" altLang="en-US" sz="1600" dirty="0"/>
          </a:p>
        </p:txBody>
      </p:sp>
      <p:sp>
        <p:nvSpPr>
          <p:cNvPr id="15368" name="TextBox 9">
            <a:extLst>
              <a:ext uri="{FF2B5EF4-FFF2-40B4-BE49-F238E27FC236}">
                <a16:creationId xmlns:a16="http://schemas.microsoft.com/office/drawing/2014/main" id="{D8B9303E-7657-012C-5679-3AC5FAB4C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583" y="1201315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PET</a:t>
            </a:r>
          </a:p>
        </p:txBody>
      </p:sp>
      <p:sp>
        <p:nvSpPr>
          <p:cNvPr id="15369" name="TextBox 10">
            <a:extLst>
              <a:ext uri="{FF2B5EF4-FFF2-40B4-BE49-F238E27FC236}">
                <a16:creationId xmlns:a16="http://schemas.microsoft.com/office/drawing/2014/main" id="{E5041EDC-04E2-AD54-6158-13890C54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58" y="4429860"/>
            <a:ext cx="2073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Histology </a:t>
            </a:r>
          </a:p>
        </p:txBody>
      </p:sp>
      <p:pic>
        <p:nvPicPr>
          <p:cNvPr id="15372" name="Picture 13">
            <a:extLst>
              <a:ext uri="{FF2B5EF4-FFF2-40B4-BE49-F238E27FC236}">
                <a16:creationId xmlns:a16="http://schemas.microsoft.com/office/drawing/2014/main" id="{8191E0A4-1641-D869-340C-8A64E0113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74800"/>
            <a:ext cx="19208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4A7C1DD7-8530-7EB8-53F6-52EC0CAA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83" y="1508581"/>
            <a:ext cx="9528644" cy="342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47970-1D4F-F67B-77F0-F623359267BB}"/>
              </a:ext>
            </a:extLst>
          </p:cNvPr>
          <p:cNvSpPr txBox="1"/>
          <p:nvPr/>
        </p:nvSpPr>
        <p:spPr>
          <a:xfrm>
            <a:off x="5570930" y="1139249"/>
            <a:ext cx="314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EEG  results study in awake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0198D-3FA1-4BC8-7CD1-F31FBCAE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50800"/>
            <a:ext cx="1560224" cy="96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8B611-7DC1-B93D-6D47-A950116D3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4787212"/>
            <a:ext cx="2111777" cy="18465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3062E-16FF-4F2B-9A73-12286048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40" y="344489"/>
            <a:ext cx="7756258" cy="1497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3CFF8-7875-4313-80C1-4A510A04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46" y="1790641"/>
            <a:ext cx="6801799" cy="838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8C4001-F79D-4D1A-946F-5B59B755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9" y="2633819"/>
            <a:ext cx="5696745" cy="4010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C6D1F2-F82A-4AC3-888A-95C573CE8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142" y="3700778"/>
            <a:ext cx="6194079" cy="18766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C21187-B14D-4B11-98BE-C415C86A6797}"/>
              </a:ext>
            </a:extLst>
          </p:cNvPr>
          <p:cNvSpPr txBox="1"/>
          <p:nvPr/>
        </p:nvSpPr>
        <p:spPr>
          <a:xfrm>
            <a:off x="0" y="26500"/>
            <a:ext cx="416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Temporal resolution MEG vs. surface EEG: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A80AD2-48A4-4FBC-8932-7FA0CAB3D997}"/>
              </a:ext>
            </a:extLst>
          </p:cNvPr>
          <p:cNvSpPr txBox="1"/>
          <p:nvPr/>
        </p:nvSpPr>
        <p:spPr>
          <a:xfrm>
            <a:off x="5992498" y="2572209"/>
            <a:ext cx="610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Receptive Language Mapping: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Auditory Passive Listening  Task during sleep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11AB5E-E626-476E-BA3B-8CE626BF0215}"/>
              </a:ext>
            </a:extLst>
          </p:cNvPr>
          <p:cNvSpPr txBox="1"/>
          <p:nvPr/>
        </p:nvSpPr>
        <p:spPr>
          <a:xfrm>
            <a:off x="5992498" y="574156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Right hemisphere was more involved in the processing </a:t>
            </a:r>
          </a:p>
          <a:p>
            <a:pPr algn="ctr"/>
            <a:r>
              <a:rPr lang="en-US" dirty="0"/>
              <a:t>of spoken words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85269E-9703-4488-8AF0-781D01C175BD}"/>
              </a:ext>
            </a:extLst>
          </p:cNvPr>
          <p:cNvSpPr/>
          <p:nvPr/>
        </p:nvSpPr>
        <p:spPr>
          <a:xfrm>
            <a:off x="5992498" y="5741560"/>
            <a:ext cx="5696745" cy="6777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ECC9B2-D70B-4A4D-99D8-9161E2B4F071}"/>
              </a:ext>
            </a:extLst>
          </p:cNvPr>
          <p:cNvCxnSpPr>
            <a:cxnSpLocks/>
          </p:cNvCxnSpPr>
          <p:nvPr/>
        </p:nvCxnSpPr>
        <p:spPr>
          <a:xfrm>
            <a:off x="1459345" y="2628958"/>
            <a:ext cx="0" cy="3790315"/>
          </a:xfrm>
          <a:prstGeom prst="line">
            <a:avLst/>
          </a:prstGeom>
          <a:ln w="349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F6B0E11-4B65-4D63-B46A-D3A5318BB836}"/>
              </a:ext>
            </a:extLst>
          </p:cNvPr>
          <p:cNvSpPr/>
          <p:nvPr/>
        </p:nvSpPr>
        <p:spPr>
          <a:xfrm>
            <a:off x="5790524" y="2340528"/>
            <a:ext cx="6194078" cy="430387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407D4-78F3-444D-B771-43E8114F43B9}"/>
              </a:ext>
            </a:extLst>
          </p:cNvPr>
          <p:cNvSpPr txBox="1"/>
          <p:nvPr/>
        </p:nvSpPr>
        <p:spPr>
          <a:xfrm>
            <a:off x="7180796" y="1777040"/>
            <a:ext cx="6117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rgbClr val="575757"/>
                </a:solidFill>
                <a:effectLst/>
                <a:latin typeface="Roboto" panose="02000000000000000000" pitchFamily="2" charset="0"/>
              </a:rPr>
              <a:t>Dr. Spriha Pavuluri </a:t>
            </a:r>
          </a:p>
          <a:p>
            <a:pPr algn="ctr"/>
            <a:r>
              <a:rPr lang="en-US" sz="1400" b="0" i="0" dirty="0">
                <a:solidFill>
                  <a:srgbClr val="575757"/>
                </a:solidFill>
                <a:effectLst/>
                <a:latin typeface="Roboto" panose="02000000000000000000" pitchFamily="2" charset="0"/>
              </a:rPr>
              <a:t>Instructor (Department of Neurological Sciences)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BE24-FBF7-4528-9B3D-84D0D5825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556" y="140636"/>
            <a:ext cx="1518476" cy="1554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9D0C5E-13FC-F9CD-5F56-C6D6FE08E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4361" y="1329791"/>
            <a:ext cx="1003860" cy="6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772CD-BC39-4D8E-B070-135DD17278AC}"/>
              </a:ext>
            </a:extLst>
          </p:cNvPr>
          <p:cNvSpPr txBox="1"/>
          <p:nvPr/>
        </p:nvSpPr>
        <p:spPr>
          <a:xfrm>
            <a:off x="872790" y="1112236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EEG epileptic spike has 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/>
              <a:t>peak amplitude duration &lt;70 </a:t>
            </a:r>
            <a:r>
              <a:rPr lang="en-US" sz="2000" i="1" dirty="0" err="1"/>
              <a:t>ms</a:t>
            </a:r>
            <a:endParaRPr lang="en-US" sz="2000" i="1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3EA71D6-F981-45B7-886A-AE5DD6F5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2151390"/>
            <a:ext cx="9272563" cy="4056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AB7EECC-BB96-4B56-A044-E641B8598E53}"/>
              </a:ext>
            </a:extLst>
          </p:cNvPr>
          <p:cNvSpPr txBox="1"/>
          <p:nvPr/>
        </p:nvSpPr>
        <p:spPr>
          <a:xfrm>
            <a:off x="2668725" y="138335"/>
            <a:ext cx="855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EEG study is a Standard Procedure to evaluate the epileptogenic activity and its origin </a:t>
            </a:r>
          </a:p>
        </p:txBody>
      </p:sp>
    </p:spTree>
    <p:extLst>
      <p:ext uri="{BB962C8B-B14F-4D97-AF65-F5344CB8AC3E}">
        <p14:creationId xmlns:p14="http://schemas.microsoft.com/office/powerpoint/2010/main" val="2823227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DF9683-3E9D-4BB2-95E7-015855BF8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738187"/>
            <a:ext cx="116967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DE95F-E06E-4423-842D-FF69F279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827" y="34046"/>
            <a:ext cx="1674436" cy="1874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FCB71-87BF-4024-8714-5E4C771F0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32" y="225846"/>
            <a:ext cx="4566023" cy="6227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DC57E-74F1-4A46-B191-B16261BB6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431" y="159029"/>
            <a:ext cx="4958361" cy="5335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E76F9-8DA9-45EB-8087-46BBFE1EA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627" y="4558932"/>
            <a:ext cx="4077592" cy="2182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CE639-9954-46D4-AB16-0E5E3FA4D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19" y="4830864"/>
            <a:ext cx="4077592" cy="1914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0116E5-2E59-45B6-ABFC-48EB787452B8}"/>
              </a:ext>
            </a:extLst>
          </p:cNvPr>
          <p:cNvSpPr txBox="1"/>
          <p:nvPr/>
        </p:nvSpPr>
        <p:spPr>
          <a:xfrm>
            <a:off x="1659399" y="103040"/>
            <a:ext cx="689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Spatial and Temporal Dynamic of Epileptic MEG spike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C2C652-D4DA-4997-8000-2D64196A8CAE}"/>
              </a:ext>
            </a:extLst>
          </p:cNvPr>
          <p:cNvSpPr txBox="1"/>
          <p:nvPr/>
        </p:nvSpPr>
        <p:spPr>
          <a:xfrm>
            <a:off x="8835957" y="1882185"/>
            <a:ext cx="3356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Dr. Daniel Zhou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PGY4</a:t>
            </a:r>
            <a:r>
              <a:rPr lang="en-US" i="1" dirty="0"/>
              <a:t> resident, Neurology program)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7B587AB-262F-450F-BA34-1806987E6581}"/>
              </a:ext>
            </a:extLst>
          </p:cNvPr>
          <p:cNvSpPr/>
          <p:nvPr/>
        </p:nvSpPr>
        <p:spPr>
          <a:xfrm rot="1347190">
            <a:off x="3704734" y="5326144"/>
            <a:ext cx="197963" cy="30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6950F14-1E28-4C0A-869B-19DD5A5BB767}"/>
              </a:ext>
            </a:extLst>
          </p:cNvPr>
          <p:cNvSpPr/>
          <p:nvPr/>
        </p:nvSpPr>
        <p:spPr>
          <a:xfrm rot="1347190">
            <a:off x="8127476" y="5233446"/>
            <a:ext cx="197963" cy="3016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75B39-8424-4492-B199-908BD045D4AE}"/>
              </a:ext>
            </a:extLst>
          </p:cNvPr>
          <p:cNvSpPr txBox="1"/>
          <p:nvPr/>
        </p:nvSpPr>
        <p:spPr>
          <a:xfrm>
            <a:off x="9455086" y="6253602"/>
            <a:ext cx="282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Manuscript in preparation </a:t>
            </a:r>
          </a:p>
        </p:txBody>
      </p:sp>
    </p:spTree>
    <p:extLst>
      <p:ext uri="{BB962C8B-B14F-4D97-AF65-F5344CB8AC3E}">
        <p14:creationId xmlns:p14="http://schemas.microsoft.com/office/powerpoint/2010/main" val="70091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35CF3C-2ECA-4B92-8335-BF0CDBD1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9" y="2762317"/>
            <a:ext cx="3533775" cy="2305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957BCF-D37C-4553-A273-E8A10E0461EE}"/>
              </a:ext>
            </a:extLst>
          </p:cNvPr>
          <p:cNvSpPr txBox="1"/>
          <p:nvPr/>
        </p:nvSpPr>
        <p:spPr>
          <a:xfrm>
            <a:off x="-182880" y="1504743"/>
            <a:ext cx="4589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Standard MEG clinical results: Interictal spikes localized in right and left occipital areas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9E267-C030-4004-B618-A3EB962C1220}"/>
              </a:ext>
            </a:extLst>
          </p:cNvPr>
          <p:cNvSpPr/>
          <p:nvPr/>
        </p:nvSpPr>
        <p:spPr>
          <a:xfrm>
            <a:off x="287678" y="2202251"/>
            <a:ext cx="4304148" cy="3455809"/>
          </a:xfrm>
          <a:prstGeom prst="rect">
            <a:avLst/>
          </a:prstGeom>
          <a:noFill/>
          <a:ln w="20955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847E4B-4B88-4FD9-BA8C-2FB8D68E2130}"/>
              </a:ext>
            </a:extLst>
          </p:cNvPr>
          <p:cNvSpPr txBox="1">
            <a:spLocks/>
          </p:cNvSpPr>
          <p:nvPr/>
        </p:nvSpPr>
        <p:spPr>
          <a:xfrm>
            <a:off x="3540550" y="1905871"/>
            <a:ext cx="9576444" cy="225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Results of Granger Causality connectivity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6ED3C-29A2-4426-998C-AD925F9FEEBC}"/>
              </a:ext>
            </a:extLst>
          </p:cNvPr>
          <p:cNvSpPr txBox="1"/>
          <p:nvPr/>
        </p:nvSpPr>
        <p:spPr>
          <a:xfrm>
            <a:off x="5289315" y="5507015"/>
            <a:ext cx="257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LEFT spikes showed bilateral propagation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94B7A-6776-4387-8541-092E8327DAD7}"/>
              </a:ext>
            </a:extLst>
          </p:cNvPr>
          <p:cNvSpPr txBox="1"/>
          <p:nvPr/>
        </p:nvSpPr>
        <p:spPr>
          <a:xfrm>
            <a:off x="8328772" y="5689717"/>
            <a:ext cx="3762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Patient is seizure free for 1 year and 7 </a:t>
            </a:r>
            <a:r>
              <a:rPr lang="en-US" dirty="0" err="1">
                <a:solidFill>
                  <a:srgbClr val="FF0000"/>
                </a:solidFill>
              </a:rPr>
              <a:t>mo</a:t>
            </a:r>
            <a:r>
              <a:rPr lang="en-US" dirty="0">
                <a:solidFill>
                  <a:srgbClr val="FF0000"/>
                </a:solidFill>
              </a:rPr>
              <a:t>, her vision is stable and remains intact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4CADF9-BEDA-4782-A3F4-2BC6A4D4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47" y="2429287"/>
            <a:ext cx="3364387" cy="3049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595D76-32D7-4AD8-8AEB-D779FBBB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772" y="2443236"/>
            <a:ext cx="3270729" cy="30498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A726EB-0ACC-49B8-88B1-701A49964E3E}"/>
              </a:ext>
            </a:extLst>
          </p:cNvPr>
          <p:cNvSpPr txBox="1"/>
          <p:nvPr/>
        </p:nvSpPr>
        <p:spPr>
          <a:xfrm>
            <a:off x="9964136" y="3772673"/>
            <a:ext cx="175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 occipital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B4D6FA-1FBD-440E-84D2-D3DE7C6E06B6}"/>
              </a:ext>
            </a:extLst>
          </p:cNvPr>
          <p:cNvSpPr txBox="1"/>
          <p:nvPr/>
        </p:nvSpPr>
        <p:spPr>
          <a:xfrm>
            <a:off x="5052233" y="3783485"/>
            <a:ext cx="175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 occipital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7F6E8-0C72-130F-457D-238C85890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620" y="7637"/>
            <a:ext cx="1690875" cy="1600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14482-3A3F-062D-345A-1AC0E4960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2642" y="1564538"/>
            <a:ext cx="1838325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67BB83-2F1C-F9E1-7A62-E8F6A5788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002" y="388260"/>
            <a:ext cx="1142405" cy="9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36507-AFEF-24DD-4DF8-2860A93DA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267708"/>
            <a:ext cx="2756788" cy="3161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D0A3B-AE20-E365-8FB4-7E956E179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51" y="2642941"/>
            <a:ext cx="3378479" cy="263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6CA30-D3CC-85EC-C9DF-A544EFCAA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45" y="3521790"/>
            <a:ext cx="2775969" cy="3336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8B923-90E9-7C91-EAC9-A2148334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233" y="142613"/>
            <a:ext cx="4202316" cy="3205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FD5C76-ED08-56F2-AAAF-62112F8B3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924" y="3204159"/>
            <a:ext cx="2630935" cy="3511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B08CD-E0DC-5CF5-51EE-F4A8D887182F}"/>
              </a:ext>
            </a:extLst>
          </p:cNvPr>
          <p:cNvSpPr txBox="1"/>
          <p:nvPr/>
        </p:nvSpPr>
        <p:spPr>
          <a:xfrm>
            <a:off x="3190653" y="343949"/>
            <a:ext cx="518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Motor evoked field to movement of the LEFT Hand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0C4D7-9A7E-F1A7-0558-1D980499E0DF}"/>
              </a:ext>
            </a:extLst>
          </p:cNvPr>
          <p:cNvSpPr txBox="1"/>
          <p:nvPr/>
        </p:nvSpPr>
        <p:spPr>
          <a:xfrm>
            <a:off x="4334768" y="729951"/>
            <a:ext cx="264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MEG response at 50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8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C7D72-231A-481E-B815-A44C2E5C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3" y="0"/>
            <a:ext cx="91654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B04084-3ED0-48D5-890E-4537AC85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493" y="893944"/>
            <a:ext cx="5550389" cy="5593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BCDBB-42DB-4717-8451-598C51F4DBB2}"/>
              </a:ext>
            </a:extLst>
          </p:cNvPr>
          <p:cNvSpPr txBox="1"/>
          <p:nvPr/>
        </p:nvSpPr>
        <p:spPr>
          <a:xfrm>
            <a:off x="1519277" y="120252"/>
            <a:ext cx="968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Spatial – Temporal </a:t>
            </a:r>
            <a:r>
              <a:rPr lang="en-US" sz="3600" b="1" dirty="0"/>
              <a:t>resolution and  </a:t>
            </a:r>
            <a:r>
              <a:rPr lang="en-US" sz="3600" b="1" dirty="0">
                <a:solidFill>
                  <a:srgbClr val="FF0000"/>
                </a:solidFill>
              </a:rPr>
              <a:t>Invasiveness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0FA62-44BE-4350-B674-0EB59C989DA5}"/>
              </a:ext>
            </a:extLst>
          </p:cNvPr>
          <p:cNvSpPr/>
          <p:nvPr/>
        </p:nvSpPr>
        <p:spPr>
          <a:xfrm>
            <a:off x="1507253" y="6517359"/>
            <a:ext cx="4207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http://web.mit.edu/kitmitmeg/whatis.html</a:t>
            </a:r>
          </a:p>
        </p:txBody>
      </p:sp>
    </p:spTree>
    <p:extLst>
      <p:ext uri="{BB962C8B-B14F-4D97-AF65-F5344CB8AC3E}">
        <p14:creationId xmlns:p14="http://schemas.microsoft.com/office/powerpoint/2010/main" val="2111625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D388D-DAE0-E9A1-6AE2-5E476812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25" y="182772"/>
            <a:ext cx="3078487" cy="2786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A23D6-B9A7-7C49-8A0C-11F0A38B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828" y="1908412"/>
            <a:ext cx="3012965" cy="2887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F6069-E019-BB80-E87A-50B9D3176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67" y="3100679"/>
            <a:ext cx="2998945" cy="3574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9D10D-4B0D-E361-64CD-6A79F959E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146" y="-78344"/>
            <a:ext cx="4359426" cy="3506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03256-F497-4179-4726-246F527B7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405" y="3428254"/>
            <a:ext cx="2762007" cy="3429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79A56-F7A1-9F92-F044-F3B0B5760783}"/>
              </a:ext>
            </a:extLst>
          </p:cNvPr>
          <p:cNvSpPr txBox="1"/>
          <p:nvPr/>
        </p:nvSpPr>
        <p:spPr>
          <a:xfrm>
            <a:off x="3171845" y="377884"/>
            <a:ext cx="5181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Sensory (air puff) evoked field to the LEFT Leg (above heel area)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3213D-72AA-A5A3-DBE5-FB687CD93D03}"/>
              </a:ext>
            </a:extLst>
          </p:cNvPr>
          <p:cNvSpPr txBox="1"/>
          <p:nvPr/>
        </p:nvSpPr>
        <p:spPr>
          <a:xfrm>
            <a:off x="4527565" y="1111111"/>
            <a:ext cx="264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MEG response at 150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03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6809D-3E4B-56F3-F293-0C1CBAF7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424" y="1745108"/>
            <a:ext cx="3142754" cy="4194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2DB48-1B98-7778-0FB6-D3E7E321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3" y="1291905"/>
            <a:ext cx="3972536" cy="4469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B88A2-20F8-EFDA-D642-36AD905D5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626" y="1862116"/>
            <a:ext cx="3131123" cy="3888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B0845-A06F-6701-A75F-73150EB58D5B}"/>
              </a:ext>
            </a:extLst>
          </p:cNvPr>
          <p:cNvSpPr txBox="1"/>
          <p:nvPr/>
        </p:nvSpPr>
        <p:spPr>
          <a:xfrm>
            <a:off x="110166" y="876758"/>
            <a:ext cx="42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InterIctal</a:t>
            </a:r>
            <a:r>
              <a:rPr lang="en-US" b="1" dirty="0"/>
              <a:t> activity propagation within 10 </a:t>
            </a:r>
            <a:r>
              <a:rPr lang="en-US" b="1" dirty="0" err="1"/>
              <a:t>ms</a:t>
            </a:r>
            <a:r>
              <a:rPr lang="en-US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1973F-C8DE-3B7F-3FBC-682BE80F719F}"/>
              </a:ext>
            </a:extLst>
          </p:cNvPr>
          <p:cNvSpPr txBox="1"/>
          <p:nvPr/>
        </p:nvSpPr>
        <p:spPr>
          <a:xfrm>
            <a:off x="5530609" y="1300294"/>
            <a:ext cx="303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Sensory LEFT LEG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A2667-A7A8-A284-0274-A276B52D720E}"/>
              </a:ext>
            </a:extLst>
          </p:cNvPr>
          <p:cNvSpPr txBox="1"/>
          <p:nvPr/>
        </p:nvSpPr>
        <p:spPr>
          <a:xfrm>
            <a:off x="8854047" y="1246090"/>
            <a:ext cx="303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Motor movement  LEFT Hand </a:t>
            </a:r>
          </a:p>
        </p:txBody>
      </p:sp>
    </p:spTree>
    <p:extLst>
      <p:ext uri="{BB962C8B-B14F-4D97-AF65-F5344CB8AC3E}">
        <p14:creationId xmlns:p14="http://schemas.microsoft.com/office/powerpoint/2010/main" val="3284497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54A41-F5CE-19C2-7E97-ABF8FECC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12" y="0"/>
            <a:ext cx="101249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2C6E19-CD23-AA99-A09D-7B7152FCCBA2}"/>
              </a:ext>
            </a:extLst>
          </p:cNvPr>
          <p:cNvSpPr txBox="1">
            <a:spLocks/>
          </p:cNvSpPr>
          <p:nvPr/>
        </p:nvSpPr>
        <p:spPr>
          <a:xfrm>
            <a:off x="2042160" y="18570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</a:rPr>
              <a:t>Currently Ongoing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1226483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24EE3-AC03-44F9-BAD1-4F7D3AFF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36" y="387702"/>
            <a:ext cx="6308025" cy="4513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8170C-91EA-4BC4-9F38-4C950B37F1C1}"/>
              </a:ext>
            </a:extLst>
          </p:cNvPr>
          <p:cNvSpPr txBox="1"/>
          <p:nvPr/>
        </p:nvSpPr>
        <p:spPr>
          <a:xfrm>
            <a:off x="3004254" y="5038"/>
            <a:ext cx="8074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Jack CR, et al. Lancet Neurol 2010:  Dynamics of Biomarkers in 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2B563-5CDA-49DA-8A9A-3DBAD75408A6}"/>
              </a:ext>
            </a:extLst>
          </p:cNvPr>
          <p:cNvSpPr txBox="1"/>
          <p:nvPr/>
        </p:nvSpPr>
        <p:spPr>
          <a:xfrm>
            <a:off x="124070" y="5209662"/>
            <a:ext cx="51102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PET &amp; MRI [metabolomic and anatomical level] </a:t>
            </a:r>
          </a:p>
          <a:p>
            <a:pPr algn="just"/>
            <a:r>
              <a:rPr lang="en-US" sz="1600" dirty="0"/>
              <a:t>are much less sensitive to measure the neuronal dynamics (changes due to synapse damage, or impairment in axonal conductance) with respect to signal-based method </a:t>
            </a:r>
          </a:p>
          <a:p>
            <a:pPr algn="just"/>
            <a:r>
              <a:rPr lang="en-US" sz="1600" dirty="0"/>
              <a:t>(MEG, EEG and ERPs).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0643A-CAF1-4DC3-8638-55F94EAF1661}"/>
              </a:ext>
            </a:extLst>
          </p:cNvPr>
          <p:cNvSpPr txBox="1"/>
          <p:nvPr/>
        </p:nvSpPr>
        <p:spPr>
          <a:xfrm>
            <a:off x="192931" y="4468105"/>
            <a:ext cx="375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Objectives: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4C8B82-C1E4-411B-B7DA-0B749AD8E0AA}"/>
              </a:ext>
            </a:extLst>
          </p:cNvPr>
          <p:cNvSpPr/>
          <p:nvPr/>
        </p:nvSpPr>
        <p:spPr>
          <a:xfrm>
            <a:off x="5554908" y="4904863"/>
            <a:ext cx="6192388" cy="1817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D3265-D3D7-4ACF-B4AA-87F4D392DC33}"/>
              </a:ext>
            </a:extLst>
          </p:cNvPr>
          <p:cNvSpPr txBox="1"/>
          <p:nvPr/>
        </p:nvSpPr>
        <p:spPr>
          <a:xfrm>
            <a:off x="5780014" y="4875083"/>
            <a:ext cx="6018287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700" dirty="0"/>
              <a:t>Lack of biomarker – measuring the magnitude and slope (rate of changes) of the disease  at a given point in time</a:t>
            </a:r>
          </a:p>
          <a:p>
            <a:pPr marL="342900" indent="-342900" algn="just">
              <a:buAutoNum type="arabicPeriod"/>
            </a:pPr>
            <a:r>
              <a:rPr lang="en-US" sz="1700" dirty="0"/>
              <a:t>Lack of biomarker – capturing the abnormal neuronal processing in high temporal resolution </a:t>
            </a:r>
          </a:p>
          <a:p>
            <a:pPr marL="342900" indent="-342900" algn="just">
              <a:buAutoNum type="arabicPeriod"/>
            </a:pPr>
            <a:r>
              <a:rPr lang="en-US" sz="1700" dirty="0"/>
              <a:t>Lack of biomarker- measuring the impact of disease non-invasively;  and  the drug-induced changes in response to the treatment 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945E9-29F0-474C-B077-C277B0560630}"/>
              </a:ext>
            </a:extLst>
          </p:cNvPr>
          <p:cNvSpPr/>
          <p:nvPr/>
        </p:nvSpPr>
        <p:spPr>
          <a:xfrm>
            <a:off x="123475" y="4895000"/>
            <a:ext cx="5380428" cy="1817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74228-F9A2-4E4E-94F2-2CD511F6F100}"/>
              </a:ext>
            </a:extLst>
          </p:cNvPr>
          <p:cNvSpPr/>
          <p:nvPr/>
        </p:nvSpPr>
        <p:spPr>
          <a:xfrm>
            <a:off x="1132514" y="3942826"/>
            <a:ext cx="402671" cy="141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C201BC-4445-4495-A866-83A649D33549}"/>
              </a:ext>
            </a:extLst>
          </p:cNvPr>
          <p:cNvSpPr txBox="1"/>
          <p:nvPr/>
        </p:nvSpPr>
        <p:spPr>
          <a:xfrm rot="16200000">
            <a:off x="1464219" y="1942714"/>
            <a:ext cx="260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Available biomarkers (AD)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D77E51-E1C1-474C-96E2-6BD09A9452BE}"/>
              </a:ext>
            </a:extLst>
          </p:cNvPr>
          <p:cNvSpPr/>
          <p:nvPr/>
        </p:nvSpPr>
        <p:spPr>
          <a:xfrm>
            <a:off x="3739959" y="3963940"/>
            <a:ext cx="5064378" cy="702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EB34B07-8CDB-4E8F-8E03-3297ADD527C1}"/>
              </a:ext>
            </a:extLst>
          </p:cNvPr>
          <p:cNvSpPr/>
          <p:nvPr/>
        </p:nvSpPr>
        <p:spPr>
          <a:xfrm>
            <a:off x="4143459" y="1917871"/>
            <a:ext cx="298056" cy="12048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1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CF1E82-0D3B-4D20-8A48-676EC3D460A5}"/>
              </a:ext>
            </a:extLst>
          </p:cNvPr>
          <p:cNvSpPr txBox="1"/>
          <p:nvPr/>
        </p:nvSpPr>
        <p:spPr>
          <a:xfrm>
            <a:off x="522516" y="97973"/>
            <a:ext cx="741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Brain Changes in Dementia (AD)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34FF5-A5BD-43CF-A5F2-5D23C0DB35EC}"/>
              </a:ext>
            </a:extLst>
          </p:cNvPr>
          <p:cNvSpPr txBox="1"/>
          <p:nvPr/>
        </p:nvSpPr>
        <p:spPr>
          <a:xfrm>
            <a:off x="1032943" y="789681"/>
            <a:ext cx="10678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Build – up of amyloid – beta peptide plaques in the brain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Gradual intracellular accumulation of neurofibrillary tangles (NFT) in brain neurons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Cortical lesions in AD are associated with accumulation of NFT in the medial temporal lobes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Cognitive changes in AD are strongly associated with the accumulation of NFT (Nelson et al., 2012)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27B240-76A5-4600-8870-3F98F481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06" y="2434999"/>
            <a:ext cx="2276475" cy="4152900"/>
          </a:xfrm>
          <a:prstGeom prst="rect">
            <a:avLst/>
          </a:prstGeom>
        </p:spPr>
      </p:pic>
      <p:sp>
        <p:nvSpPr>
          <p:cNvPr id="6" name="Rectangle 38">
            <a:extLst>
              <a:ext uri="{FF2B5EF4-FFF2-40B4-BE49-F238E27FC236}">
                <a16:creationId xmlns:a16="http://schemas.microsoft.com/office/drawing/2014/main" id="{5C827918-EB37-4E62-A7B5-B304D04D198C}"/>
              </a:ext>
            </a:extLst>
          </p:cNvPr>
          <p:cNvSpPr>
            <a:spLocks/>
          </p:cNvSpPr>
          <p:nvPr/>
        </p:nvSpPr>
        <p:spPr bwMode="auto">
          <a:xfrm>
            <a:off x="2824160" y="2381285"/>
            <a:ext cx="1731421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30038" bIns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ea typeface="MS PGothic" pitchFamily="34" charset="-128"/>
                <a:cs typeface="DIN-Regular"/>
                <a:sym typeface="Arial Bold" pitchFamily="-84" charset="0"/>
              </a:rPr>
              <a:t>Healthy Control</a:t>
            </a:r>
            <a:endParaRPr lang="en-US" sz="1600" b="1" dirty="0">
              <a:solidFill>
                <a:schemeClr val="bg1"/>
              </a:solidFill>
              <a:ea typeface="MS PGothic" pitchFamily="34" charset="-128"/>
              <a:cs typeface="DIN-Regular"/>
              <a:sym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ea typeface="MS PGothic" pitchFamily="34" charset="-128"/>
                <a:cs typeface="DIN-Regular"/>
                <a:sym typeface="Arial" pitchFamily="34" charset="0"/>
              </a:rPr>
              <a:t>Asymptomatic</a:t>
            </a:r>
            <a:endParaRPr lang="en-US" sz="1600" dirty="0">
              <a:solidFill>
                <a:schemeClr val="bg1"/>
              </a:solidFill>
              <a:ea typeface="MS PGothic" pitchFamily="34" charset="-128"/>
              <a:cs typeface="DIN-Regular"/>
              <a:sym typeface="Arial Bold" pitchFamily="-8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B1EE7-35C6-4493-9B01-9980B58F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6" y="2434999"/>
            <a:ext cx="1807590" cy="4071937"/>
          </a:xfrm>
          <a:prstGeom prst="rect">
            <a:avLst/>
          </a:prstGeom>
        </p:spPr>
      </p:pic>
      <p:sp>
        <p:nvSpPr>
          <p:cNvPr id="9" name="Rectangle 38">
            <a:extLst>
              <a:ext uri="{FF2B5EF4-FFF2-40B4-BE49-F238E27FC236}">
                <a16:creationId xmlns:a16="http://schemas.microsoft.com/office/drawing/2014/main" id="{F0E067A1-19C6-48D5-B042-4325C5871516}"/>
              </a:ext>
            </a:extLst>
          </p:cNvPr>
          <p:cNvSpPr>
            <a:spLocks/>
          </p:cNvSpPr>
          <p:nvPr/>
        </p:nvSpPr>
        <p:spPr bwMode="auto">
          <a:xfrm>
            <a:off x="6777367" y="2434999"/>
            <a:ext cx="2247884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30038" bIns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ea typeface="MS PGothic" pitchFamily="34" charset="-128"/>
                <a:cs typeface="DIN-Regular"/>
                <a:sym typeface="Arial Bold" pitchFamily="-84" charset="0"/>
              </a:rPr>
              <a:t>Alzheimer’s Disease</a:t>
            </a:r>
            <a:endParaRPr lang="en-US" sz="1600" b="1" dirty="0">
              <a:solidFill>
                <a:schemeClr val="bg1"/>
              </a:solidFill>
              <a:ea typeface="MS PGothic" pitchFamily="34" charset="-128"/>
              <a:cs typeface="DIN-Regular"/>
              <a:sym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ea typeface="MS PGothic" pitchFamily="34" charset="-128"/>
                <a:cs typeface="DIN-Regular"/>
                <a:sym typeface="Arial" pitchFamily="34" charset="0"/>
              </a:rPr>
              <a:t>Dementia</a:t>
            </a:r>
            <a:endParaRPr lang="en-US" sz="1600" dirty="0">
              <a:solidFill>
                <a:schemeClr val="bg1"/>
              </a:solidFill>
              <a:ea typeface="MS PGothic" pitchFamily="34" charset="-128"/>
              <a:cs typeface="DIN-Regular"/>
              <a:sym typeface="Arial Bold" pitchFamily="-8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009AB-1E2D-4161-A539-56A145C5241E}"/>
              </a:ext>
            </a:extLst>
          </p:cNvPr>
          <p:cNvSpPr txBox="1"/>
          <p:nvPr/>
        </p:nvSpPr>
        <p:spPr>
          <a:xfrm>
            <a:off x="3635649" y="6456947"/>
            <a:ext cx="522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Dr. Daniel Murman * grand rounds sept 2021*</a:t>
            </a:r>
          </a:p>
        </p:txBody>
      </p:sp>
    </p:spTree>
    <p:extLst>
      <p:ext uri="{BB962C8B-B14F-4D97-AF65-F5344CB8AC3E}">
        <p14:creationId xmlns:p14="http://schemas.microsoft.com/office/powerpoint/2010/main" val="85036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27F44-324A-457C-8ED5-2313B14D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49" y="441876"/>
            <a:ext cx="2516618" cy="242133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5409-7DE0-4AE0-AA2E-4F62FDBC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863209"/>
            <a:ext cx="6020730" cy="1670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EEF03-E5EC-419D-B25B-73AB079F858E}"/>
              </a:ext>
            </a:extLst>
          </p:cNvPr>
          <p:cNvSpPr txBox="1"/>
          <p:nvPr/>
        </p:nvSpPr>
        <p:spPr>
          <a:xfrm>
            <a:off x="4804589" y="359889"/>
            <a:ext cx="668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Structural and MEG results in Left temporal atrophy </a:t>
            </a:r>
          </a:p>
          <a:p>
            <a:r>
              <a:rPr lang="en-US" b="1" dirty="0">
                <a:solidFill>
                  <a:srgbClr val="FF0000"/>
                </a:solidFill>
              </a:rPr>
              <a:t>(65 </a:t>
            </a:r>
            <a:r>
              <a:rPr lang="en-US" b="1" dirty="0" err="1">
                <a:solidFill>
                  <a:srgbClr val="FF0000"/>
                </a:solidFill>
              </a:rPr>
              <a:t>y.o</a:t>
            </a:r>
            <a:r>
              <a:rPr lang="en-US" b="1" dirty="0">
                <a:solidFill>
                  <a:srgbClr val="FF0000"/>
                </a:solidFill>
              </a:rPr>
              <a:t>., female)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BDD08-50DD-471E-8784-F9796276A5D1}"/>
              </a:ext>
            </a:extLst>
          </p:cNvPr>
          <p:cNvSpPr txBox="1"/>
          <p:nvPr/>
        </p:nvSpPr>
        <p:spPr>
          <a:xfrm>
            <a:off x="6616399" y="6444547"/>
            <a:ext cx="606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Gumenyuk et al., in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D18B-D2B6-4643-AAA4-98B512CE5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64" y="2938156"/>
            <a:ext cx="2185542" cy="26680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A4D75B-4B0F-4897-ABE6-78C37A529939}"/>
              </a:ext>
            </a:extLst>
          </p:cNvPr>
          <p:cNvCxnSpPr>
            <a:cxnSpLocks/>
          </p:cNvCxnSpPr>
          <p:nvPr/>
        </p:nvCxnSpPr>
        <p:spPr>
          <a:xfrm flipH="1">
            <a:off x="1926837" y="3827109"/>
            <a:ext cx="1763598" cy="335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C191CA9-8595-4AF4-88F5-6A0F74D1536B}"/>
              </a:ext>
            </a:extLst>
          </p:cNvPr>
          <p:cNvSpPr txBox="1"/>
          <p:nvPr/>
        </p:nvSpPr>
        <p:spPr>
          <a:xfrm>
            <a:off x="2620562" y="3420304"/>
            <a:ext cx="190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MEG focal slowing </a:t>
            </a:r>
          </a:p>
        </p:txBody>
      </p:sp>
    </p:spTree>
    <p:extLst>
      <p:ext uri="{BB962C8B-B14F-4D97-AF65-F5344CB8AC3E}">
        <p14:creationId xmlns:p14="http://schemas.microsoft.com/office/powerpoint/2010/main" val="1013003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7058307" cy="2595329"/>
          </a:xfrm>
          <a:prstGeom prst="rect">
            <a:avLst/>
          </a:prstGeom>
          <a:solidFill>
            <a:srgbClr val="269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2E632E-3F30-4018-960F-EE3228045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3085476"/>
            <a:ext cx="3998237" cy="3449681"/>
          </a:xfrm>
          <a:prstGeom prst="rect">
            <a:avLst/>
          </a:prstGeom>
          <a:solidFill>
            <a:srgbClr val="FFC68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9A432-BFFF-4CDC-BEBA-81DF58AD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7" y="3599714"/>
            <a:ext cx="3590988" cy="24345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15B939-F527-4117-B775-533A40168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8848" y="3090672"/>
            <a:ext cx="2889504" cy="1636776"/>
          </a:xfrm>
          <a:prstGeom prst="rect">
            <a:avLst/>
          </a:prstGeom>
          <a:solidFill>
            <a:srgbClr val="FFC68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8C29D-92A8-475C-A6A5-82EC5057D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78" y="3462346"/>
            <a:ext cx="2511243" cy="9079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2BCFB4-3880-430A-9E42-4D844E8F6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8848" y="4901184"/>
            <a:ext cx="2889504" cy="1636776"/>
          </a:xfrm>
          <a:prstGeom prst="rect">
            <a:avLst/>
          </a:prstGeom>
          <a:solidFill>
            <a:srgbClr val="FFC68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17142-976D-48C3-919B-0A9410A55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59" y="1009015"/>
            <a:ext cx="7507815" cy="6757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302E33-59A6-4A1F-861B-1FB5EAA9F79D}"/>
              </a:ext>
            </a:extLst>
          </p:cNvPr>
          <p:cNvSpPr txBox="1"/>
          <p:nvPr/>
        </p:nvSpPr>
        <p:spPr>
          <a:xfrm>
            <a:off x="7714857" y="763523"/>
            <a:ext cx="4063286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FF"/>
                </a:solidFill>
              </a:rPr>
              <a:t>Previous studies have been demonstrated that the MMN brain response is suitable tool for differentiation between frontal and temporal brain activity.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>
              <a:solidFill>
                <a:srgbClr val="FFFFFF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FF"/>
                </a:solidFill>
              </a:rPr>
              <a:t>According to the modern Predictive processing theory the MMN is reflecting the error detection in predictive auditory processing.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>
              <a:solidFill>
                <a:srgbClr val="FFFFFF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FFFF"/>
                </a:solidFill>
              </a:rPr>
              <a:t>In addition to temporal lobe generator, the MMN response activates the frontal lobe areas that are important for the goal of our dementia MEG study.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62831-6ECF-4DAC-8D8B-18F2814063DF}"/>
              </a:ext>
            </a:extLst>
          </p:cNvPr>
          <p:cNvSpPr txBox="1"/>
          <p:nvPr/>
        </p:nvSpPr>
        <p:spPr>
          <a:xfrm>
            <a:off x="4524793" y="4842409"/>
            <a:ext cx="2703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MMN is a cognitive brain response to change detection. In auditory modality, MMN elicited at 150-200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ms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after 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change onset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A2362F-4ACF-40EE-A69F-C06A78275D4B}"/>
              </a:ext>
            </a:extLst>
          </p:cNvPr>
          <p:cNvSpPr/>
          <p:nvPr/>
        </p:nvSpPr>
        <p:spPr>
          <a:xfrm>
            <a:off x="998376" y="4030824"/>
            <a:ext cx="1017036" cy="59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1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E65DE-7DB2-48CF-9886-8F0AF99704EB}"/>
              </a:ext>
            </a:extLst>
          </p:cNvPr>
          <p:cNvSpPr txBox="1"/>
          <p:nvPr/>
        </p:nvSpPr>
        <p:spPr>
          <a:xfrm>
            <a:off x="290008" y="3140366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              Results of this MEG study showed: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FT-d group has suppression of </a:t>
            </a:r>
            <a:r>
              <a:rPr lang="en-US" sz="2200" b="1" dirty="0"/>
              <a:t>frontal and temporal </a:t>
            </a:r>
            <a:r>
              <a:rPr lang="en-US" sz="2200" dirty="0"/>
              <a:t>brain activity in auditory change detection response (latency at ~150-200 </a:t>
            </a:r>
            <a:r>
              <a:rPr lang="en-US" sz="2200" dirty="0" err="1"/>
              <a:t>ms</a:t>
            </a:r>
            <a:r>
              <a:rPr lang="en-US" sz="2200" dirty="0"/>
              <a:t>)  with respect to healthy controls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371CC3-7571-449F-A7B5-5A147E639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" r="-2" b="-2"/>
          <a:stretch/>
        </p:blipFill>
        <p:spPr>
          <a:xfrm>
            <a:off x="7344076" y="27225"/>
            <a:ext cx="4486947" cy="6702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B7205-E4EF-4B6D-91CB-79F71FBE2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4" y="420026"/>
            <a:ext cx="6198406" cy="1555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6359E7-6CEB-D495-BB4B-0189C8EB663C}"/>
              </a:ext>
            </a:extLst>
          </p:cNvPr>
          <p:cNvSpPr txBox="1"/>
          <p:nvPr/>
        </p:nvSpPr>
        <p:spPr>
          <a:xfrm>
            <a:off x="758952" y="1886105"/>
            <a:ext cx="381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 </a:t>
            </a:r>
            <a:r>
              <a:rPr lang="en-US" i="1" dirty="0" err="1"/>
              <a:t>Cogn</a:t>
            </a:r>
            <a:r>
              <a:rPr lang="en-US" i="1" dirty="0"/>
              <a:t> </a:t>
            </a:r>
            <a:r>
              <a:rPr lang="en-US" i="1" dirty="0" err="1"/>
              <a:t>Neurosci</a:t>
            </a:r>
            <a:r>
              <a:rPr lang="en-US" i="1" dirty="0"/>
              <a:t>. 2013</a:t>
            </a:r>
          </a:p>
        </p:txBody>
      </p:sp>
    </p:spTree>
    <p:extLst>
      <p:ext uri="{BB962C8B-B14F-4D97-AF65-F5344CB8AC3E}">
        <p14:creationId xmlns:p14="http://schemas.microsoft.com/office/powerpoint/2010/main" val="1976668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F5C39-2B73-4D77-8972-907F4BB2A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72" y="684314"/>
            <a:ext cx="6257925" cy="1009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FB02E-876F-4E50-9760-F2DC5AD3F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51" y="2440768"/>
            <a:ext cx="4630178" cy="3323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59D50-3EFA-484F-AB61-11CF43A06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472" y="453930"/>
            <a:ext cx="4490816" cy="5501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52B3A2-7EAA-4D84-96FE-E39373248A1B}"/>
              </a:ext>
            </a:extLst>
          </p:cNvPr>
          <p:cNvSpPr txBox="1"/>
          <p:nvPr/>
        </p:nvSpPr>
        <p:spPr>
          <a:xfrm>
            <a:off x="7837715" y="6036907"/>
            <a:ext cx="340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Korzyukov</a:t>
            </a:r>
            <a:r>
              <a:rPr lang="en-US" i="1" dirty="0"/>
              <a:t> et al., 2003 </a:t>
            </a:r>
          </a:p>
          <a:p>
            <a:r>
              <a:rPr lang="en-US" i="1" dirty="0"/>
              <a:t>Gumenyuk et al., 2003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C8A4C-C327-4F63-80FD-D620F12F77E3}"/>
              </a:ext>
            </a:extLst>
          </p:cNvPr>
          <p:cNvSpPr txBox="1"/>
          <p:nvPr/>
        </p:nvSpPr>
        <p:spPr>
          <a:xfrm>
            <a:off x="673886" y="256318"/>
            <a:ext cx="560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Paradigm for the abstract –rules in auditory passive task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B8031-D241-44BE-BBC0-B546FADE654A}"/>
              </a:ext>
            </a:extLst>
          </p:cNvPr>
          <p:cNvSpPr txBox="1"/>
          <p:nvPr/>
        </p:nvSpPr>
        <p:spPr>
          <a:xfrm>
            <a:off x="2575420" y="1706126"/>
            <a:ext cx="2250551" cy="36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Duration : 23 minutes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AC675-A610-B002-7EA2-40A1FEEC8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23" y="2269626"/>
            <a:ext cx="3015555" cy="18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83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774A94-E582-3E85-0594-AEE1B024D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839" y="276839"/>
            <a:ext cx="4537003" cy="327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FA5AB-4A5D-695B-D2B1-87C4E906CC40}"/>
              </a:ext>
            </a:extLst>
          </p:cNvPr>
          <p:cNvSpPr txBox="1"/>
          <p:nvPr/>
        </p:nvSpPr>
        <p:spPr>
          <a:xfrm>
            <a:off x="0" y="153329"/>
            <a:ext cx="726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Results of MMN brain localization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 *control subject (67 </a:t>
            </a:r>
            <a:r>
              <a:rPr lang="en-US" sz="2000" b="1" dirty="0" err="1">
                <a:solidFill>
                  <a:srgbClr val="FF0000"/>
                </a:solidFill>
              </a:rPr>
              <a:t>y.o</a:t>
            </a:r>
            <a:r>
              <a:rPr lang="en-US" sz="2000" b="1" dirty="0">
                <a:solidFill>
                  <a:srgbClr val="FF0000"/>
                </a:solidFill>
              </a:rPr>
              <a:t>.)*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FE3513-C37B-B4A5-6830-B474D757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0" y="1673257"/>
            <a:ext cx="5095386" cy="265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3F9D3-EDAA-AEE8-1DF6-D7CA9057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393" y="3556187"/>
            <a:ext cx="4892479" cy="3095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0C7B9B-EDA9-0AB0-2BA6-77285689D720}"/>
              </a:ext>
            </a:extLst>
          </p:cNvPr>
          <p:cNvSpPr txBox="1"/>
          <p:nvPr/>
        </p:nvSpPr>
        <p:spPr>
          <a:xfrm>
            <a:off x="9905631" y="1350092"/>
            <a:ext cx="228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Temporal source of MMN at 170 </a:t>
            </a:r>
            <a:r>
              <a:rPr lang="en-US" dirty="0" err="1"/>
              <a:t>ms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7FEAC-3380-7CD9-3F1C-325DB18B0782}"/>
              </a:ext>
            </a:extLst>
          </p:cNvPr>
          <p:cNvSpPr txBox="1"/>
          <p:nvPr/>
        </p:nvSpPr>
        <p:spPr>
          <a:xfrm>
            <a:off x="10056288" y="4457637"/>
            <a:ext cx="198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Frontal source of MMN at 214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03638-831E-F9DE-390D-D98CA4F5FCA8}"/>
              </a:ext>
            </a:extLst>
          </p:cNvPr>
          <p:cNvSpPr txBox="1"/>
          <p:nvPr/>
        </p:nvSpPr>
        <p:spPr>
          <a:xfrm rot="16200000">
            <a:off x="-707412" y="2680239"/>
            <a:ext cx="18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MEG waveforms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1B1F62-F9BC-4154-B970-2D4720688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205" y="5171733"/>
            <a:ext cx="1417218" cy="1552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5D8B56-BF11-455F-AEB6-F77DDB881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872" y="1996423"/>
            <a:ext cx="1323975" cy="130492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59D54B04-A0AE-4B57-B6E3-F22A9B57E113}"/>
              </a:ext>
            </a:extLst>
          </p:cNvPr>
          <p:cNvSpPr/>
          <p:nvPr/>
        </p:nvSpPr>
        <p:spPr>
          <a:xfrm rot="2728893">
            <a:off x="2261612" y="1566539"/>
            <a:ext cx="570155" cy="2035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1C1E245-0885-498B-AAAC-70B67F4ADF2F}"/>
              </a:ext>
            </a:extLst>
          </p:cNvPr>
          <p:cNvSpPr/>
          <p:nvPr/>
        </p:nvSpPr>
        <p:spPr>
          <a:xfrm rot="2728893">
            <a:off x="2836446" y="1540153"/>
            <a:ext cx="570155" cy="2035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0DFD6-B197-4AEA-90DE-AFEBB21B33B2}"/>
              </a:ext>
            </a:extLst>
          </p:cNvPr>
          <p:cNvSpPr txBox="1"/>
          <p:nvPr/>
        </p:nvSpPr>
        <p:spPr>
          <a:xfrm>
            <a:off x="2107035" y="1116516"/>
            <a:ext cx="42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CCCE5-5733-4601-9209-42FB898EE54F}"/>
              </a:ext>
            </a:extLst>
          </p:cNvPr>
          <p:cNvSpPr txBox="1"/>
          <p:nvPr/>
        </p:nvSpPr>
        <p:spPr>
          <a:xfrm>
            <a:off x="2775221" y="1102389"/>
            <a:ext cx="42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8985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74C1A-A749-4A0F-A757-E131DB65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40" y="2201757"/>
            <a:ext cx="2110053" cy="2744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D1BD8-1144-48E5-82F6-B4830EB9EE66}"/>
              </a:ext>
            </a:extLst>
          </p:cNvPr>
          <p:cNvSpPr txBox="1"/>
          <p:nvPr/>
        </p:nvSpPr>
        <p:spPr>
          <a:xfrm>
            <a:off x="2904178" y="5050343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MEG equipment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(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Hamalainen</a:t>
            </a:r>
            <a:r>
              <a:rPr lang="en-US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1993)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BCA8F-07DD-4330-9198-1D5A42289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470" y="904271"/>
            <a:ext cx="3309581" cy="4113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E3CD2-C059-46AD-B30C-0D4480462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051" y="2654035"/>
            <a:ext cx="3494056" cy="3406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8D38D0-A626-433F-81A8-6636861B7189}"/>
              </a:ext>
            </a:extLst>
          </p:cNvPr>
          <p:cNvSpPr txBox="1"/>
          <p:nvPr/>
        </p:nvSpPr>
        <p:spPr>
          <a:xfrm>
            <a:off x="6564515" y="161893"/>
            <a:ext cx="553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Modern standard MEG equipment, FDA cleared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8C3315-799D-41CF-BF64-8767E4F6BA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5425"/>
          <a:stretch/>
        </p:blipFill>
        <p:spPr>
          <a:xfrm>
            <a:off x="36010" y="2961160"/>
            <a:ext cx="2364960" cy="2276513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D6215-4B1A-4A44-BD4E-92BB2AC24D6C}"/>
              </a:ext>
            </a:extLst>
          </p:cNvPr>
          <p:cNvSpPr txBox="1"/>
          <p:nvPr/>
        </p:nvSpPr>
        <p:spPr>
          <a:xfrm>
            <a:off x="539218" y="5237673"/>
            <a:ext cx="166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MEG (1967)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4E6C63-B14A-4162-8013-E5BCF64BB4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1152"/>
          <a:stretch/>
        </p:blipFill>
        <p:spPr>
          <a:xfrm>
            <a:off x="154705" y="51239"/>
            <a:ext cx="2430559" cy="2077366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E3850F-63B7-4820-AED0-ED1D8E09EA87}"/>
              </a:ext>
            </a:extLst>
          </p:cNvPr>
          <p:cNvSpPr/>
          <p:nvPr/>
        </p:nvSpPr>
        <p:spPr>
          <a:xfrm>
            <a:off x="154705" y="21674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/>
              <a:t>Professor in Radiology, </a:t>
            </a:r>
          </a:p>
          <a:p>
            <a:r>
              <a:rPr lang="en-US" b="1" dirty="0"/>
              <a:t>Harvard Medical School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55BB9-ADCA-4574-8104-26F8E34902B5}"/>
              </a:ext>
            </a:extLst>
          </p:cNvPr>
          <p:cNvSpPr txBox="1"/>
          <p:nvPr/>
        </p:nvSpPr>
        <p:spPr>
          <a:xfrm>
            <a:off x="259778" y="137082"/>
            <a:ext cx="6545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“The Father of the MEG”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Dr. David Cohen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F99188-8F43-4842-BBDF-5F093E4DA664}"/>
              </a:ext>
            </a:extLst>
          </p:cNvPr>
          <p:cNvSpPr txBox="1"/>
          <p:nvPr/>
        </p:nvSpPr>
        <p:spPr>
          <a:xfrm>
            <a:off x="604877" y="5885562"/>
            <a:ext cx="153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 MEG sensor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6F9EAEF-CE66-46E5-934D-F958C091431F}"/>
              </a:ext>
            </a:extLst>
          </p:cNvPr>
          <p:cNvSpPr/>
          <p:nvPr/>
        </p:nvSpPr>
        <p:spPr>
          <a:xfrm>
            <a:off x="2135091" y="5560838"/>
            <a:ext cx="568867" cy="23357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3F626-89B3-44D0-9539-A76C12A6158F}"/>
              </a:ext>
            </a:extLst>
          </p:cNvPr>
          <p:cNvSpPr txBox="1"/>
          <p:nvPr/>
        </p:nvSpPr>
        <p:spPr>
          <a:xfrm>
            <a:off x="2934771" y="5885562"/>
            <a:ext cx="198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37 MEG sensors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91EF05CE-6D48-4159-BA00-A693ECC2643A}"/>
              </a:ext>
            </a:extLst>
          </p:cNvPr>
          <p:cNvSpPr/>
          <p:nvPr/>
        </p:nvSpPr>
        <p:spPr>
          <a:xfrm>
            <a:off x="4761533" y="5783941"/>
            <a:ext cx="568867" cy="23357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F5DAAC-C983-4480-9BB3-15B5793B716B}"/>
              </a:ext>
            </a:extLst>
          </p:cNvPr>
          <p:cNvSpPr txBox="1"/>
          <p:nvPr/>
        </p:nvSpPr>
        <p:spPr>
          <a:xfrm>
            <a:off x="5901164" y="5832845"/>
            <a:ext cx="198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306 MEG sensors </a:t>
            </a:r>
          </a:p>
        </p:txBody>
      </p:sp>
    </p:spTree>
    <p:extLst>
      <p:ext uri="{BB962C8B-B14F-4D97-AF65-F5344CB8AC3E}">
        <p14:creationId xmlns:p14="http://schemas.microsoft.com/office/powerpoint/2010/main" val="268422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3_STD_60-80ms_v3">
            <a:hlinkClick r:id="" action="ppaction://media"/>
            <a:extLst>
              <a:ext uri="{FF2B5EF4-FFF2-40B4-BE49-F238E27FC236}">
                <a16:creationId xmlns:a16="http://schemas.microsoft.com/office/drawing/2014/main" id="{8B3D4F92-0910-36C0-F779-1F5C67AB2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388" y="0"/>
            <a:ext cx="12468378" cy="6477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08E38-391B-9F87-D282-5BF8F3B52C15}"/>
              </a:ext>
            </a:extLst>
          </p:cNvPr>
          <p:cNvSpPr txBox="1"/>
          <p:nvPr/>
        </p:nvSpPr>
        <p:spPr>
          <a:xfrm>
            <a:off x="240632" y="471638"/>
            <a:ext cx="585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Temporal- Frontal neuronal activity in auditory processing:</a:t>
            </a:r>
          </a:p>
          <a:p>
            <a:r>
              <a:rPr lang="en-US" b="1" dirty="0">
                <a:solidFill>
                  <a:srgbClr val="002060"/>
                </a:solidFill>
              </a:rPr>
              <a:t>Subject is healthy 67 </a:t>
            </a:r>
            <a:r>
              <a:rPr lang="en-US" b="1" dirty="0" err="1">
                <a:solidFill>
                  <a:srgbClr val="002060"/>
                </a:solidFill>
              </a:rPr>
              <a:t>y.o</a:t>
            </a:r>
            <a:r>
              <a:rPr lang="en-US" b="1" dirty="0">
                <a:solidFill>
                  <a:srgbClr val="002060"/>
                </a:solidFill>
              </a:rPr>
              <a:t>. female  </a:t>
            </a:r>
          </a:p>
        </p:txBody>
      </p:sp>
    </p:spTree>
    <p:extLst>
      <p:ext uri="{BB962C8B-B14F-4D97-AF65-F5344CB8AC3E}">
        <p14:creationId xmlns:p14="http://schemas.microsoft.com/office/powerpoint/2010/main" val="36412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1ACB7-E91B-340C-7657-181DF452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25" y="0"/>
            <a:ext cx="101249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E30C6E-DCC4-1A5E-D659-7E37A7BBE6D3}"/>
              </a:ext>
            </a:extLst>
          </p:cNvPr>
          <p:cNvSpPr txBox="1">
            <a:spLocks/>
          </p:cNvSpPr>
          <p:nvPr/>
        </p:nvSpPr>
        <p:spPr>
          <a:xfrm>
            <a:off x="2484120" y="1924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MEG study of Sleep disturbances </a:t>
            </a:r>
          </a:p>
        </p:txBody>
      </p:sp>
    </p:spTree>
    <p:extLst>
      <p:ext uri="{BB962C8B-B14F-4D97-AF65-F5344CB8AC3E}">
        <p14:creationId xmlns:p14="http://schemas.microsoft.com/office/powerpoint/2010/main" val="1784134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840C9-B33B-49EE-A1D1-C052D6F75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99"/>
            <a:ext cx="6096000" cy="4358639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0AF1C4-8311-44C1-9C7D-F16178A606B7}"/>
              </a:ext>
            </a:extLst>
          </p:cNvPr>
          <p:cNvSpPr txBox="1"/>
          <p:nvPr/>
        </p:nvSpPr>
        <p:spPr>
          <a:xfrm>
            <a:off x="3154756" y="257257"/>
            <a:ext cx="755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Habitual sleep – wake evaluation via actigraphy and sleep log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6E641-710B-42E6-BF4C-C69DDCC621BC}"/>
              </a:ext>
            </a:extLst>
          </p:cNvPr>
          <p:cNvSpPr txBox="1"/>
          <p:nvPr/>
        </p:nvSpPr>
        <p:spPr>
          <a:xfrm>
            <a:off x="1982344" y="1191446"/>
            <a:ext cx="180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subject</a:t>
            </a:r>
          </a:p>
          <a:p>
            <a:r>
              <a:rPr lang="en-US" dirty="0"/>
              <a:t>Female, 67 </a:t>
            </a:r>
            <a:r>
              <a:rPr lang="en-US" dirty="0" err="1"/>
              <a:t>y.o</a:t>
            </a:r>
            <a:r>
              <a:rPr lang="en-US" dirty="0"/>
              <a:t>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A37EA-FF4A-4FA3-A619-40B067E42C8C}"/>
              </a:ext>
            </a:extLst>
          </p:cNvPr>
          <p:cNvSpPr txBox="1"/>
          <p:nvPr/>
        </p:nvSpPr>
        <p:spPr>
          <a:xfrm>
            <a:off x="7604080" y="1205755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Dementia Lewy Body  subject</a:t>
            </a:r>
          </a:p>
          <a:p>
            <a:r>
              <a:rPr lang="en-US" dirty="0"/>
              <a:t>Female, 71 </a:t>
            </a:r>
            <a:r>
              <a:rPr lang="en-US" dirty="0" err="1"/>
              <a:t>y.o</a:t>
            </a:r>
            <a:r>
              <a:rPr lang="en-US" dirty="0"/>
              <a:t>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8D558E-65B3-441D-8ABC-05CE7A624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34" y="1789836"/>
            <a:ext cx="6116944" cy="4325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A566F-BB20-4493-B2AE-2D3F612D303A}"/>
              </a:ext>
            </a:extLst>
          </p:cNvPr>
          <p:cNvSpPr txBox="1"/>
          <p:nvPr/>
        </p:nvSpPr>
        <p:spPr>
          <a:xfrm>
            <a:off x="9145751" y="6040925"/>
            <a:ext cx="380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Disturbed wake-sleep cycle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Circadian rhythm misalignment   </a:t>
            </a:r>
          </a:p>
        </p:txBody>
      </p:sp>
    </p:spTree>
    <p:extLst>
      <p:ext uri="{BB962C8B-B14F-4D97-AF65-F5344CB8AC3E}">
        <p14:creationId xmlns:p14="http://schemas.microsoft.com/office/powerpoint/2010/main" val="1691571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176AB-AA40-4969-B14B-78164F990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44" y="2178646"/>
            <a:ext cx="2911167" cy="202326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86B64-A6B5-4CFF-8C91-17C9FA41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300" y="2178646"/>
            <a:ext cx="7104999" cy="2593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8C614-B88D-4887-95FA-DD8F1B6ED7E5}"/>
              </a:ext>
            </a:extLst>
          </p:cNvPr>
          <p:cNvSpPr txBox="1"/>
          <p:nvPr/>
        </p:nvSpPr>
        <p:spPr>
          <a:xfrm>
            <a:off x="1270564" y="4587304"/>
            <a:ext cx="28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Volunteer with permission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8B6F3-6575-4961-B012-0B06993BC3CF}"/>
              </a:ext>
            </a:extLst>
          </p:cNvPr>
          <p:cNvSpPr txBox="1"/>
          <p:nvPr/>
        </p:nvSpPr>
        <p:spPr>
          <a:xfrm>
            <a:off x="5176467" y="4959888"/>
            <a:ext cx="678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During sleep some brain activity is magnified at sensor and source level, but the origin of the source remains the same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C21B5-4A8B-4C11-A58D-2B0906C74083}"/>
              </a:ext>
            </a:extLst>
          </p:cNvPr>
          <p:cNvSpPr txBox="1"/>
          <p:nvPr/>
        </p:nvSpPr>
        <p:spPr>
          <a:xfrm>
            <a:off x="8896627" y="5944529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Gumenyuk et al, in preparation </a:t>
            </a:r>
          </a:p>
        </p:txBody>
      </p:sp>
    </p:spTree>
    <p:extLst>
      <p:ext uri="{BB962C8B-B14F-4D97-AF65-F5344CB8AC3E}">
        <p14:creationId xmlns:p14="http://schemas.microsoft.com/office/powerpoint/2010/main" val="2788812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BE148-3FDB-4715-B6FC-A71F3F98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38100"/>
            <a:ext cx="119729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9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34120-E6C4-4C7F-96AA-3ADB3476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7" y="0"/>
            <a:ext cx="12100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176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0E313-2C63-4983-ABB7-AF8961EB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71437"/>
            <a:ext cx="117062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8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5468C-4EBF-FE4A-9E54-1F6059E3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37" y="105877"/>
            <a:ext cx="7323437" cy="6487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5B386-D828-ED34-EBE0-0FB4355602EA}"/>
              </a:ext>
            </a:extLst>
          </p:cNvPr>
          <p:cNvSpPr txBox="1"/>
          <p:nvPr/>
        </p:nvSpPr>
        <p:spPr>
          <a:xfrm>
            <a:off x="144379" y="2415941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MEG results are replicable !</a:t>
            </a:r>
          </a:p>
        </p:txBody>
      </p:sp>
    </p:spTree>
    <p:extLst>
      <p:ext uri="{BB962C8B-B14F-4D97-AF65-F5344CB8AC3E}">
        <p14:creationId xmlns:p14="http://schemas.microsoft.com/office/powerpoint/2010/main" val="26194346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FA3F0-1084-CB50-7426-E7F2E77DF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93" y="4665"/>
            <a:ext cx="9165470" cy="685800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3C8939E-5EDC-04E6-7268-3D3B461DC175}"/>
              </a:ext>
            </a:extLst>
          </p:cNvPr>
          <p:cNvSpPr txBox="1">
            <a:spLocks/>
          </p:cNvSpPr>
          <p:nvPr/>
        </p:nvSpPr>
        <p:spPr>
          <a:xfrm>
            <a:off x="2080698" y="1739571"/>
            <a:ext cx="8909265" cy="3821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MEG and EEG directly measure the activity of the neurons providing complementary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Both methods have excellent temporal resolution but MEG outperforms EEG in the spatial resolution   </a:t>
            </a:r>
          </a:p>
          <a:p>
            <a:r>
              <a:rPr lang="en-US" dirty="0">
                <a:solidFill>
                  <a:schemeClr val="bg1"/>
                </a:solidFill>
              </a:rPr>
              <a:t>MEG results replicated across the different MEG laboratories</a:t>
            </a:r>
          </a:p>
          <a:p>
            <a:r>
              <a:rPr lang="en-US" dirty="0">
                <a:solidFill>
                  <a:schemeClr val="bg1"/>
                </a:solidFill>
              </a:rPr>
              <a:t>MEG results can guide the intracranial EEG study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MEG method could be combined with other Imaging techniques : 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MEG + EEG or MEG + TMS + EEG or multiple MEGs (OPMs)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68493-4988-EF44-6C27-CDF6A718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4" y="-285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SUMMARY: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3116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940755-661F-48A2-84A2-4723B5204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8"/>
          <a:stretch/>
        </p:blipFill>
        <p:spPr>
          <a:xfrm>
            <a:off x="5456904" y="1344548"/>
            <a:ext cx="5688930" cy="45007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3354E1-67E9-41C6-A94F-844E2B2BD64C}"/>
              </a:ext>
            </a:extLst>
          </p:cNvPr>
          <p:cNvSpPr/>
          <p:nvPr/>
        </p:nvSpPr>
        <p:spPr>
          <a:xfrm>
            <a:off x="385193" y="5845277"/>
            <a:ext cx="9029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MEG Imaging is FUN -Imaging 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E83E9E-B59C-41A6-8D7D-6B8667643AA2}"/>
              </a:ext>
            </a:extLst>
          </p:cNvPr>
          <p:cNvSpPr/>
          <p:nvPr/>
        </p:nvSpPr>
        <p:spPr>
          <a:xfrm>
            <a:off x="157373" y="1910583"/>
            <a:ext cx="4742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All! </a:t>
            </a:r>
          </a:p>
        </p:txBody>
      </p:sp>
    </p:spTree>
    <p:extLst>
      <p:ext uri="{BB962C8B-B14F-4D97-AF65-F5344CB8AC3E}">
        <p14:creationId xmlns:p14="http://schemas.microsoft.com/office/powerpoint/2010/main" val="32870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1BA32-D49B-B16B-88ED-E491C181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" y="1675582"/>
            <a:ext cx="5380522" cy="332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90BC4-9FAE-A3F3-A79A-2B719582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03" y="224287"/>
            <a:ext cx="5393413" cy="3204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D6CB2C-C16F-CBFA-AFE6-57C2AFEAB6CD}"/>
              </a:ext>
            </a:extLst>
          </p:cNvPr>
          <p:cNvSpPr txBox="1"/>
          <p:nvPr/>
        </p:nvSpPr>
        <p:spPr>
          <a:xfrm>
            <a:off x="4689446" y="6367244"/>
            <a:ext cx="487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illustration of the modern MEG system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B66C9A-0DA3-BB6B-2F60-71F09BB1E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377" y="3584781"/>
            <a:ext cx="2208569" cy="28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E424-948A-4A96-9744-12652787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0" y="274919"/>
            <a:ext cx="496519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Current Generation of the “</a:t>
            </a:r>
            <a:r>
              <a:rPr lang="en-US" b="1" u="sng" dirty="0">
                <a:solidFill>
                  <a:srgbClr val="C00000"/>
                </a:solidFill>
              </a:rPr>
              <a:t>MEG helmet”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F6DEA-8D01-4A7D-99ED-6410CF7E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691" y="3236976"/>
            <a:ext cx="2489744" cy="26147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9C7B03-4D60-49D1-BF95-7A6E24049FE4}"/>
              </a:ext>
            </a:extLst>
          </p:cNvPr>
          <p:cNvSpPr/>
          <p:nvPr/>
        </p:nvSpPr>
        <p:spPr>
          <a:xfrm>
            <a:off x="365691" y="58517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Consequently, SQUIDs are suitable for</a:t>
            </a:r>
          </a:p>
          <a:p>
            <a:r>
              <a:rPr lang="en-US" dirty="0"/>
              <a:t>the detection of brain’s magnetic fields ranging from DC </a:t>
            </a:r>
          </a:p>
          <a:p>
            <a:r>
              <a:rPr lang="en-US" dirty="0"/>
              <a:t>[that is,0 Hz] to 1000 Hz and above.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90F5DC-293D-4BCA-B557-BAB69167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60" y="1789423"/>
            <a:ext cx="3217930" cy="4062352"/>
          </a:xfrm>
          <a:prstGeom prst="rect">
            <a:avLst/>
          </a:prstGeom>
        </p:spPr>
      </p:pic>
      <p:sp>
        <p:nvSpPr>
          <p:cNvPr id="7" name="…but a few more easy steps are needed">
            <a:extLst>
              <a:ext uri="{FF2B5EF4-FFF2-40B4-BE49-F238E27FC236}">
                <a16:creationId xmlns:a16="http://schemas.microsoft.com/office/drawing/2014/main" id="{45A7E0A9-81F6-48A1-A719-1A378095D525}"/>
              </a:ext>
            </a:extLst>
          </p:cNvPr>
          <p:cNvSpPr txBox="1">
            <a:spLocks/>
          </p:cNvSpPr>
          <p:nvPr/>
        </p:nvSpPr>
        <p:spPr>
          <a:xfrm>
            <a:off x="6533822" y="160747"/>
            <a:ext cx="4965192" cy="314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b="1" dirty="0">
                <a:solidFill>
                  <a:srgbClr val="00B050"/>
                </a:solidFill>
              </a:rPr>
              <a:t>OPM </a:t>
            </a:r>
            <a:r>
              <a:rPr lang="da-DK" sz="1400" b="1" dirty="0">
                <a:solidFill>
                  <a:srgbClr val="00B050"/>
                </a:solidFill>
              </a:rPr>
              <a:t>(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Optically Pumped Magnetometers)</a:t>
            </a:r>
            <a:endParaRPr lang="en-US" sz="1400" dirty="0">
              <a:solidFill>
                <a:srgbClr val="00B050"/>
              </a:solidFill>
            </a:endParaRPr>
          </a:p>
          <a:p>
            <a:pPr algn="ctr"/>
            <a:r>
              <a:rPr lang="da-DK" sz="1400" b="1" dirty="0">
                <a:solidFill>
                  <a:srgbClr val="00B050"/>
                </a:solidFill>
              </a:rPr>
              <a:t> </a:t>
            </a:r>
            <a:r>
              <a:rPr lang="da-DK" sz="1400" b="1" i="1" dirty="0">
                <a:solidFill>
                  <a:srgbClr val="00B050"/>
                </a:solidFill>
              </a:rPr>
              <a:t>system at Martinos Center </a:t>
            </a:r>
          </a:p>
        </p:txBody>
      </p:sp>
      <p:pic>
        <p:nvPicPr>
          <p:cNvPr id="10" name="IMG_3721.jpg" descr="IMG_3721.jpg">
            <a:extLst>
              <a:ext uri="{FF2B5EF4-FFF2-40B4-BE49-F238E27FC236}">
                <a16:creationId xmlns:a16="http://schemas.microsoft.com/office/drawing/2014/main" id="{A85A5135-5D79-442F-B47F-A4B87D35E7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68" b="11381"/>
          <a:stretch>
            <a:fillRect/>
          </a:stretch>
        </p:blipFill>
        <p:spPr>
          <a:xfrm>
            <a:off x="8930923" y="597110"/>
            <a:ext cx="1911551" cy="2438761"/>
          </a:xfrm>
          <a:prstGeom prst="rect">
            <a:avLst/>
          </a:prstGeom>
          <a:ln w="12700"/>
        </p:spPr>
      </p:pic>
      <p:pic>
        <p:nvPicPr>
          <p:cNvPr id="13" name="L1005099.jpg" descr="L1005099.jpg">
            <a:extLst>
              <a:ext uri="{FF2B5EF4-FFF2-40B4-BE49-F238E27FC236}">
                <a16:creationId xmlns:a16="http://schemas.microsoft.com/office/drawing/2014/main" id="{D44FA920-70E6-48AD-9625-0AA33C135A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089" t="5733" r="19873" b="16711"/>
          <a:stretch>
            <a:fillRect/>
          </a:stretch>
        </p:blipFill>
        <p:spPr>
          <a:xfrm>
            <a:off x="6763187" y="776822"/>
            <a:ext cx="1521277" cy="1753339"/>
          </a:xfrm>
          <a:prstGeom prst="rect">
            <a:avLst/>
          </a:prstGeom>
          <a:ln w="12700"/>
        </p:spPr>
      </p:pic>
      <p:sp>
        <p:nvSpPr>
          <p:cNvPr id="15" name="Yoshio Okada">
            <a:extLst>
              <a:ext uri="{FF2B5EF4-FFF2-40B4-BE49-F238E27FC236}">
                <a16:creationId xmlns:a16="http://schemas.microsoft.com/office/drawing/2014/main" id="{62641A03-D524-48A5-97CD-4978D08A5A3C}"/>
              </a:ext>
            </a:extLst>
          </p:cNvPr>
          <p:cNvSpPr txBox="1"/>
          <p:nvPr/>
        </p:nvSpPr>
        <p:spPr>
          <a:xfrm>
            <a:off x="6730542" y="2528779"/>
            <a:ext cx="198905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130047">
              <a:spcBef>
                <a:spcPts val="100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Yoshio Okada</a:t>
            </a:r>
          </a:p>
        </p:txBody>
      </p:sp>
      <p:sp>
        <p:nvSpPr>
          <p:cNvPr id="16" name="Matti Hämäläinen">
            <a:extLst>
              <a:ext uri="{FF2B5EF4-FFF2-40B4-BE49-F238E27FC236}">
                <a16:creationId xmlns:a16="http://schemas.microsoft.com/office/drawing/2014/main" id="{21294AD1-E117-448C-AE30-AEAF8EA6B447}"/>
              </a:ext>
            </a:extLst>
          </p:cNvPr>
          <p:cNvSpPr txBox="1"/>
          <p:nvPr/>
        </p:nvSpPr>
        <p:spPr>
          <a:xfrm>
            <a:off x="8930923" y="2957076"/>
            <a:ext cx="277942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130047">
              <a:spcBef>
                <a:spcPts val="100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Matt</a:t>
            </a:r>
            <a:r>
              <a:rPr lang="en-US" b="1" dirty="0">
                <a:solidFill>
                  <a:schemeClr val="tx1"/>
                </a:solidFill>
              </a:rPr>
              <a:t>i </a:t>
            </a:r>
            <a:r>
              <a:rPr b="1" dirty="0" err="1">
                <a:solidFill>
                  <a:schemeClr val="tx1"/>
                </a:solidFill>
              </a:rPr>
              <a:t>Hämäläinen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7" name="Atomic.pdf" descr="Atomic.pdf">
            <a:extLst>
              <a:ext uri="{FF2B5EF4-FFF2-40B4-BE49-F238E27FC236}">
                <a16:creationId xmlns:a16="http://schemas.microsoft.com/office/drawing/2014/main" id="{69C1C711-A5F8-4DF9-9532-BE75B7928A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95" b="2717"/>
          <a:stretch>
            <a:fillRect/>
          </a:stretch>
        </p:blipFill>
        <p:spPr>
          <a:xfrm>
            <a:off x="8118849" y="3820599"/>
            <a:ext cx="2631606" cy="1205207"/>
          </a:xfrm>
          <a:prstGeom prst="rect">
            <a:avLst/>
          </a:prstGeom>
          <a:ln w="12700"/>
        </p:spPr>
      </p:pic>
      <p:sp>
        <p:nvSpPr>
          <p:cNvPr id="18" name="Improvements to conventional LowTc SQUID technology: closed-circuit He, ULF MRI-MEG…">
            <a:extLst>
              <a:ext uri="{FF2B5EF4-FFF2-40B4-BE49-F238E27FC236}">
                <a16:creationId xmlns:a16="http://schemas.microsoft.com/office/drawing/2014/main" id="{B6F27F74-9BF1-4C63-8C8B-7C954045C5A4}"/>
              </a:ext>
            </a:extLst>
          </p:cNvPr>
          <p:cNvSpPr txBox="1">
            <a:spLocks/>
          </p:cNvSpPr>
          <p:nvPr/>
        </p:nvSpPr>
        <p:spPr>
          <a:xfrm>
            <a:off x="7248057" y="5034050"/>
            <a:ext cx="7188834" cy="180397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543" marR="77721" indent="0" defTabSz="774176">
              <a:spcBef>
                <a:spcPts val="562"/>
              </a:spcBef>
              <a:buNone/>
              <a:defRPr sz="3400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Improvements :</a:t>
            </a:r>
          </a:p>
          <a:p>
            <a:pPr marL="321982" marR="77721" indent="-287439" defTabSz="774176">
              <a:spcBef>
                <a:spcPts val="562"/>
              </a:spcBef>
              <a:defRPr sz="3400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High sensitivity (finally) reached</a:t>
            </a:r>
          </a:p>
          <a:p>
            <a:pPr marL="659112" marR="77721" lvl="1" indent="-235963" defTabSz="774176">
              <a:spcBef>
                <a:spcPts val="492"/>
              </a:spcBef>
              <a:defRPr sz="2890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Still needs cryogens</a:t>
            </a:r>
          </a:p>
          <a:p>
            <a:pPr marL="659112" marR="77721" lvl="1" indent="-235963" defTabSz="774176">
              <a:spcBef>
                <a:spcPts val="492"/>
              </a:spcBef>
              <a:defRPr sz="2890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Mass production of sensors with uniform quality</a:t>
            </a:r>
          </a:p>
          <a:p>
            <a:pPr marL="659112" marR="77721" lvl="1" indent="-235963" defTabSz="774176">
              <a:spcBef>
                <a:spcPts val="492"/>
              </a:spcBef>
              <a:defRPr sz="2890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Simultaneous recording of group of subjects   </a:t>
            </a:r>
          </a:p>
          <a:p>
            <a:pPr marL="34543" marR="77721" indent="0" defTabSz="774176">
              <a:spcBef>
                <a:spcPts val="562"/>
              </a:spcBef>
              <a:buNone/>
              <a:defRPr sz="3400"/>
            </a:pPr>
            <a:endParaRPr lang="en-US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264B8-D53B-7C9E-E2D4-DF556C092699}"/>
              </a:ext>
            </a:extLst>
          </p:cNvPr>
          <p:cNvSpPr txBox="1"/>
          <p:nvPr/>
        </p:nvSpPr>
        <p:spPr>
          <a:xfrm>
            <a:off x="4387161" y="2851205"/>
            <a:ext cx="223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Triux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724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12BA2-2FDA-314D-1D1E-444AA76FD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99" y="71253"/>
            <a:ext cx="8471327" cy="67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2FC53-A2F0-DEB3-E60D-0F410796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34" y="0"/>
            <a:ext cx="101249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C91691-DF89-643A-D4A5-315284ECE944}"/>
              </a:ext>
            </a:extLst>
          </p:cNvPr>
          <p:cNvSpPr txBox="1">
            <a:spLocks/>
          </p:cNvSpPr>
          <p:nvPr/>
        </p:nvSpPr>
        <p:spPr>
          <a:xfrm>
            <a:off x="999021" y="21842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MEG opportunities in Clinical and Research studies </a:t>
            </a:r>
          </a:p>
        </p:txBody>
      </p:sp>
    </p:spTree>
    <p:extLst>
      <p:ext uri="{BB962C8B-B14F-4D97-AF65-F5344CB8AC3E}">
        <p14:creationId xmlns:p14="http://schemas.microsoft.com/office/powerpoint/2010/main" val="408476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AB05-D7D7-4A23-8759-08299F93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MEG method was designed for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Noninvasive Evaluation of Brain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7046D-2898-4D0A-A8BE-D3E6DF3C2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951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From the very beginning, MEG analysis has emphasized the need for modeling of sources of neuronal brain activity elicited at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                                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                                             HIGH temporal resolution !</a:t>
            </a:r>
            <a:endParaRPr lang="en-US" b="1" dirty="0">
              <a:solidFill>
                <a:srgbClr val="92D05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somatosensory ( at 25 – 30 </a:t>
            </a:r>
            <a:r>
              <a:rPr lang="en-US" dirty="0" err="1"/>
              <a:t>ms</a:t>
            </a:r>
            <a:r>
              <a:rPr lang="en-US" dirty="0"/>
              <a:t> after stim), motor (at 50-80 </a:t>
            </a:r>
            <a:r>
              <a:rPr lang="en-US" dirty="0" err="1"/>
              <a:t>ms</a:t>
            </a:r>
            <a:r>
              <a:rPr lang="en-US" dirty="0"/>
              <a:t>), auditory mid /long latency (at 50 </a:t>
            </a:r>
            <a:r>
              <a:rPr lang="en-US" dirty="0" err="1"/>
              <a:t>ms</a:t>
            </a:r>
            <a:r>
              <a:rPr lang="en-US" dirty="0"/>
              <a:t>), language processing (at 280-600 </a:t>
            </a:r>
            <a:r>
              <a:rPr lang="en-US" dirty="0" err="1"/>
              <a:t>ms</a:t>
            </a:r>
            <a:r>
              <a:rPr lang="en-US" dirty="0"/>
              <a:t>), epileptic spike (peak &lt;70 </a:t>
            </a:r>
            <a:r>
              <a:rPr lang="en-US" dirty="0" err="1"/>
              <a:t>ms</a:t>
            </a:r>
            <a:r>
              <a:rPr lang="en-US" dirty="0"/>
              <a:t>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17164</TotalTime>
  <Words>1523</Words>
  <Application>Microsoft Office PowerPoint</Application>
  <PresentationFormat>Widescreen</PresentationFormat>
  <Paragraphs>221</Paragraphs>
  <Slides>49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MEG Neuroimaging:  “spatiotemporal imaging” </vt:lpstr>
      <vt:lpstr>PowerPoint Presentation</vt:lpstr>
      <vt:lpstr>PowerPoint Presentation</vt:lpstr>
      <vt:lpstr>PowerPoint Presentation</vt:lpstr>
      <vt:lpstr>PowerPoint Presentation</vt:lpstr>
      <vt:lpstr>Current Generation of the “MEG helmet”</vt:lpstr>
      <vt:lpstr>PowerPoint Presentation</vt:lpstr>
      <vt:lpstr>PowerPoint Presentation</vt:lpstr>
      <vt:lpstr>MEG method was designed for  Noninvasive Evaluation of Brain Activity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dipoles good for extended sources?</vt:lpstr>
      <vt:lpstr>PowerPoint Presentation</vt:lpstr>
      <vt:lpstr>Visual Stability During Eye Blinks</vt:lpstr>
      <vt:lpstr>PowerPoint Presentation</vt:lpstr>
      <vt:lpstr>Spatial-Temporal Dynamic Of Cortical Activity in picture naming task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 biomarkers of cognitive impairments in early onset of frontotemporal dementia</dc:title>
  <dc:creator>Gumenyuk, Valentina</dc:creator>
  <cp:lastModifiedBy>Valentina</cp:lastModifiedBy>
  <cp:revision>110</cp:revision>
  <dcterms:created xsi:type="dcterms:W3CDTF">2022-02-14T16:36:00Z</dcterms:created>
  <dcterms:modified xsi:type="dcterms:W3CDTF">2022-11-10T21:16:57Z</dcterms:modified>
</cp:coreProperties>
</file>