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9" r:id="rId2"/>
  </p:sldMasterIdLst>
  <p:notesMasterIdLst>
    <p:notesMasterId r:id="rId35"/>
  </p:notesMasterIdLst>
  <p:handoutMasterIdLst>
    <p:handoutMasterId r:id="rId36"/>
  </p:handoutMasterIdLst>
  <p:sldIdLst>
    <p:sldId id="376" r:id="rId3"/>
    <p:sldId id="333" r:id="rId4"/>
    <p:sldId id="381" r:id="rId5"/>
    <p:sldId id="358" r:id="rId6"/>
    <p:sldId id="364" r:id="rId7"/>
    <p:sldId id="370" r:id="rId8"/>
    <p:sldId id="371" r:id="rId9"/>
    <p:sldId id="349" r:id="rId10"/>
    <p:sldId id="359" r:id="rId11"/>
    <p:sldId id="362" r:id="rId12"/>
    <p:sldId id="363" r:id="rId13"/>
    <p:sldId id="377" r:id="rId14"/>
    <p:sldId id="379" r:id="rId15"/>
    <p:sldId id="382" r:id="rId16"/>
    <p:sldId id="384" r:id="rId17"/>
    <p:sldId id="365" r:id="rId18"/>
    <p:sldId id="383" r:id="rId19"/>
    <p:sldId id="356" r:id="rId20"/>
    <p:sldId id="257" r:id="rId21"/>
    <p:sldId id="258" r:id="rId22"/>
    <p:sldId id="266" r:id="rId23"/>
    <p:sldId id="388" r:id="rId24"/>
    <p:sldId id="269" r:id="rId25"/>
    <p:sldId id="392" r:id="rId26"/>
    <p:sldId id="267" r:id="rId27"/>
    <p:sldId id="268" r:id="rId28"/>
    <p:sldId id="270" r:id="rId29"/>
    <p:sldId id="272" r:id="rId30"/>
    <p:sldId id="386" r:id="rId31"/>
    <p:sldId id="378" r:id="rId32"/>
    <p:sldId id="380" r:id="rId33"/>
    <p:sldId id="387"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kel, Emily L" initials="FEL" lastIdx="1" clrIdx="0">
    <p:extLst>
      <p:ext uri="{19B8F6BF-5375-455C-9EA6-DF929625EA0E}">
        <p15:presenceInfo xmlns:p15="http://schemas.microsoft.com/office/powerpoint/2012/main" userId="Frankel, Emily 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CBE3EC"/>
    <a:srgbClr val="A3C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315373-665F-A441-8FC6-F6CC8AF4639C}" type="doc">
      <dgm:prSet loTypeId="urn:microsoft.com/office/officeart/2005/8/layout/radial4" loCatId="" qsTypeId="urn:microsoft.com/office/officeart/2005/8/quickstyle/simple1" qsCatId="simple" csTypeId="urn:microsoft.com/office/officeart/2005/8/colors/accent0_3" csCatId="mainScheme" phldr="1"/>
      <dgm:spPr/>
      <dgm:t>
        <a:bodyPr/>
        <a:lstStyle/>
        <a:p>
          <a:endParaRPr lang="en-US"/>
        </a:p>
      </dgm:t>
    </dgm:pt>
    <dgm:pt modelId="{E9D0CA8E-A322-DB41-ACD1-6E2B49506CB6}">
      <dgm:prSet phldrT="[Text]"/>
      <dgm:spPr/>
      <dgm:t>
        <a:bodyPr/>
        <a:lstStyle/>
        <a:p>
          <a:r>
            <a:rPr lang="en-US" dirty="0"/>
            <a:t>PBRN Members</a:t>
          </a:r>
        </a:p>
      </dgm:t>
    </dgm:pt>
    <dgm:pt modelId="{D8ADFC7C-5A42-A94B-9C3B-49B30539AC9A}" type="parTrans" cxnId="{95FC1876-DB37-144B-ABB2-F6DC7334A263}">
      <dgm:prSet/>
      <dgm:spPr/>
      <dgm:t>
        <a:bodyPr/>
        <a:lstStyle/>
        <a:p>
          <a:endParaRPr lang="en-US"/>
        </a:p>
      </dgm:t>
    </dgm:pt>
    <dgm:pt modelId="{B7DD303A-ED39-4D41-8B45-B9F9ECF8AC38}" type="sibTrans" cxnId="{95FC1876-DB37-144B-ABB2-F6DC7334A263}">
      <dgm:prSet/>
      <dgm:spPr/>
      <dgm:t>
        <a:bodyPr/>
        <a:lstStyle/>
        <a:p>
          <a:endParaRPr lang="en-US"/>
        </a:p>
      </dgm:t>
    </dgm:pt>
    <dgm:pt modelId="{F475A00A-59F9-C045-9687-1DF103900B39}">
      <dgm:prSet phldrT="[Text]"/>
      <dgm:spPr/>
      <dgm:t>
        <a:bodyPr/>
        <a:lstStyle/>
        <a:p>
          <a:r>
            <a:rPr lang="en-US" dirty="0"/>
            <a:t>Have a clinical or best practice question</a:t>
          </a:r>
        </a:p>
      </dgm:t>
    </dgm:pt>
    <dgm:pt modelId="{47A5E507-9BAE-4D4B-BED0-97BC0B2BC2F7}" type="parTrans" cxnId="{83787DFB-58A1-4540-AB17-2E3903376717}">
      <dgm:prSet/>
      <dgm:spPr/>
      <dgm:t>
        <a:bodyPr/>
        <a:lstStyle/>
        <a:p>
          <a:endParaRPr lang="en-US"/>
        </a:p>
      </dgm:t>
    </dgm:pt>
    <dgm:pt modelId="{5D78B657-5868-7A48-9209-A687CF8AD837}" type="sibTrans" cxnId="{83787DFB-58A1-4540-AB17-2E3903376717}">
      <dgm:prSet/>
      <dgm:spPr/>
      <dgm:t>
        <a:bodyPr/>
        <a:lstStyle/>
        <a:p>
          <a:endParaRPr lang="en-US"/>
        </a:p>
      </dgm:t>
    </dgm:pt>
    <dgm:pt modelId="{8BF08E87-26D5-A942-8C00-FB22998FD368}">
      <dgm:prSet phldrT="[Text]"/>
      <dgm:spPr/>
      <dgm:t>
        <a:bodyPr/>
        <a:lstStyle/>
        <a:p>
          <a:r>
            <a:rPr lang="en-US" dirty="0"/>
            <a:t>Want professional development opportunities</a:t>
          </a:r>
        </a:p>
      </dgm:t>
    </dgm:pt>
    <dgm:pt modelId="{A53D7EE5-FC47-1B4A-8E22-C9EE3EF848AE}" type="parTrans" cxnId="{146D7150-6BCD-434F-ACCF-51D457F14F7F}">
      <dgm:prSet/>
      <dgm:spPr/>
      <dgm:t>
        <a:bodyPr/>
        <a:lstStyle/>
        <a:p>
          <a:endParaRPr lang="en-US"/>
        </a:p>
      </dgm:t>
    </dgm:pt>
    <dgm:pt modelId="{B237EC54-05F2-E548-98CA-F9DF81865B92}" type="sibTrans" cxnId="{146D7150-6BCD-434F-ACCF-51D457F14F7F}">
      <dgm:prSet/>
      <dgm:spPr/>
      <dgm:t>
        <a:bodyPr/>
        <a:lstStyle/>
        <a:p>
          <a:endParaRPr lang="en-US"/>
        </a:p>
      </dgm:t>
    </dgm:pt>
    <dgm:pt modelId="{B06CAB97-3348-CB46-8FFB-DEAB440FE80A}">
      <dgm:prSet phldrT="[Text]"/>
      <dgm:spPr/>
      <dgm:t>
        <a:bodyPr/>
        <a:lstStyle/>
        <a:p>
          <a:r>
            <a:rPr lang="en-US" dirty="0"/>
            <a:t>Interested in research but don't have the bandwidth</a:t>
          </a:r>
        </a:p>
      </dgm:t>
    </dgm:pt>
    <dgm:pt modelId="{47CC6C7B-D510-204D-81B6-8A2F64E5DC24}" type="parTrans" cxnId="{B115D134-D99A-7B4C-A5F8-D4F0DD7BAEB7}">
      <dgm:prSet/>
      <dgm:spPr/>
      <dgm:t>
        <a:bodyPr/>
        <a:lstStyle/>
        <a:p>
          <a:endParaRPr lang="en-US"/>
        </a:p>
      </dgm:t>
    </dgm:pt>
    <dgm:pt modelId="{2C4D3796-A5A9-0A4C-A955-FDDA5578625D}" type="sibTrans" cxnId="{B115D134-D99A-7B4C-A5F8-D4F0DD7BAEB7}">
      <dgm:prSet/>
      <dgm:spPr/>
      <dgm:t>
        <a:bodyPr/>
        <a:lstStyle/>
        <a:p>
          <a:endParaRPr lang="en-US"/>
        </a:p>
      </dgm:t>
    </dgm:pt>
    <dgm:pt modelId="{365C0B81-6632-7E44-94BC-A981C79F9636}">
      <dgm:prSet phldrT="[Text]"/>
      <dgm:spPr/>
      <dgm:t>
        <a:bodyPr/>
        <a:lstStyle/>
        <a:p>
          <a:r>
            <a:rPr lang="en-US" dirty="0"/>
            <a:t>Want to conduct a multi-site or collaborative project</a:t>
          </a:r>
        </a:p>
      </dgm:t>
    </dgm:pt>
    <dgm:pt modelId="{6812AA7D-12EA-9444-AC78-4D0B3610D75B}" type="parTrans" cxnId="{A9A94A37-C640-D448-BAA6-1116C4D691CA}">
      <dgm:prSet/>
      <dgm:spPr/>
      <dgm:t>
        <a:bodyPr/>
        <a:lstStyle/>
        <a:p>
          <a:endParaRPr lang="en-US"/>
        </a:p>
      </dgm:t>
    </dgm:pt>
    <dgm:pt modelId="{1378BA0A-85AB-604C-92FB-01C6EFE6B47E}" type="sibTrans" cxnId="{A9A94A37-C640-D448-BAA6-1116C4D691CA}">
      <dgm:prSet/>
      <dgm:spPr/>
      <dgm:t>
        <a:bodyPr/>
        <a:lstStyle/>
        <a:p>
          <a:endParaRPr lang="en-US"/>
        </a:p>
      </dgm:t>
    </dgm:pt>
    <dgm:pt modelId="{88A1C8D9-D3F7-5B42-B5C0-72334306475E}">
      <dgm:prSet phldrT="[Text]"/>
      <dgm:spPr/>
      <dgm:t>
        <a:bodyPr/>
        <a:lstStyle/>
        <a:p>
          <a:r>
            <a:rPr lang="en-US" dirty="0"/>
            <a:t>Have a research question</a:t>
          </a:r>
        </a:p>
      </dgm:t>
    </dgm:pt>
    <dgm:pt modelId="{D8CD4FF7-6E28-0847-89E4-EA7DE3B50785}" type="parTrans" cxnId="{1A072EAA-1417-4549-A64E-7DED4EF35224}">
      <dgm:prSet/>
      <dgm:spPr/>
      <dgm:t>
        <a:bodyPr/>
        <a:lstStyle/>
        <a:p>
          <a:endParaRPr lang="en-US"/>
        </a:p>
      </dgm:t>
    </dgm:pt>
    <dgm:pt modelId="{5AAA4B6A-14F3-9649-8A3F-EE58C09C9F4E}" type="sibTrans" cxnId="{1A072EAA-1417-4549-A64E-7DED4EF35224}">
      <dgm:prSet/>
      <dgm:spPr/>
      <dgm:t>
        <a:bodyPr/>
        <a:lstStyle/>
        <a:p>
          <a:endParaRPr lang="en-US"/>
        </a:p>
      </dgm:t>
    </dgm:pt>
    <dgm:pt modelId="{58AB7827-557F-AA45-892E-B84472DF6722}">
      <dgm:prSet/>
      <dgm:spPr/>
      <dgm:t>
        <a:bodyPr/>
        <a:lstStyle/>
        <a:p>
          <a:r>
            <a:rPr lang="en-US" dirty="0"/>
            <a:t>Interested in clinical trials</a:t>
          </a:r>
        </a:p>
      </dgm:t>
    </dgm:pt>
    <dgm:pt modelId="{1FAA7315-C9DB-FF41-9A5C-0F703DC0AD31}" type="parTrans" cxnId="{D590CC9F-8D8F-554A-ACCA-4605E3BAFE55}">
      <dgm:prSet/>
      <dgm:spPr/>
      <dgm:t>
        <a:bodyPr/>
        <a:lstStyle/>
        <a:p>
          <a:endParaRPr lang="en-US"/>
        </a:p>
      </dgm:t>
    </dgm:pt>
    <dgm:pt modelId="{58E93ADB-FDA2-5A4F-8A8F-5228087A705E}" type="sibTrans" cxnId="{D590CC9F-8D8F-554A-ACCA-4605E3BAFE55}">
      <dgm:prSet/>
      <dgm:spPr/>
      <dgm:t>
        <a:bodyPr/>
        <a:lstStyle/>
        <a:p>
          <a:endParaRPr lang="en-US"/>
        </a:p>
      </dgm:t>
    </dgm:pt>
    <dgm:pt modelId="{D21C299C-DB5C-C547-8D2D-F99246A8A0F8}">
      <dgm:prSet/>
      <dgm:spPr/>
      <dgm:t>
        <a:bodyPr/>
        <a:lstStyle/>
        <a:p>
          <a:r>
            <a:rPr lang="en-US" dirty="0"/>
            <a:t>New to research, but want to learn more</a:t>
          </a:r>
        </a:p>
      </dgm:t>
    </dgm:pt>
    <dgm:pt modelId="{D53A931E-CE5B-4A49-A752-3DCDC6E2E382}" type="parTrans" cxnId="{B2AA07C9-EB97-3148-86A1-46560B967304}">
      <dgm:prSet/>
      <dgm:spPr/>
      <dgm:t>
        <a:bodyPr/>
        <a:lstStyle/>
        <a:p>
          <a:endParaRPr lang="en-US"/>
        </a:p>
      </dgm:t>
    </dgm:pt>
    <dgm:pt modelId="{7C49CAE1-E931-1B41-A7F7-D7BAF7F27373}" type="sibTrans" cxnId="{B2AA07C9-EB97-3148-86A1-46560B967304}">
      <dgm:prSet/>
      <dgm:spPr/>
      <dgm:t>
        <a:bodyPr/>
        <a:lstStyle/>
        <a:p>
          <a:endParaRPr lang="en-US"/>
        </a:p>
      </dgm:t>
    </dgm:pt>
    <dgm:pt modelId="{6F25E2EB-9B64-0042-96A4-61877B47B88C}" type="pres">
      <dgm:prSet presAssocID="{40315373-665F-A441-8FC6-F6CC8AF4639C}" presName="cycle" presStyleCnt="0">
        <dgm:presLayoutVars>
          <dgm:chMax val="1"/>
          <dgm:dir/>
          <dgm:animLvl val="ctr"/>
          <dgm:resizeHandles val="exact"/>
        </dgm:presLayoutVars>
      </dgm:prSet>
      <dgm:spPr/>
    </dgm:pt>
    <dgm:pt modelId="{D35638BF-9E60-4D42-A0AD-71685F48A5B3}" type="pres">
      <dgm:prSet presAssocID="{E9D0CA8E-A322-DB41-ACD1-6E2B49506CB6}" presName="centerShape" presStyleLbl="node0" presStyleIdx="0" presStyleCnt="1"/>
      <dgm:spPr/>
    </dgm:pt>
    <dgm:pt modelId="{77BFFBC8-8879-FC4B-B796-4031771510EF}" type="pres">
      <dgm:prSet presAssocID="{47A5E507-9BAE-4D4B-BED0-97BC0B2BC2F7}" presName="parTrans" presStyleLbl="bgSibTrans2D1" presStyleIdx="0" presStyleCnt="7"/>
      <dgm:spPr/>
    </dgm:pt>
    <dgm:pt modelId="{16A2304C-643E-0A44-9B37-87663E395C30}" type="pres">
      <dgm:prSet presAssocID="{F475A00A-59F9-C045-9687-1DF103900B39}" presName="node" presStyleLbl="node1" presStyleIdx="0" presStyleCnt="7">
        <dgm:presLayoutVars>
          <dgm:bulletEnabled val="1"/>
        </dgm:presLayoutVars>
      </dgm:prSet>
      <dgm:spPr/>
    </dgm:pt>
    <dgm:pt modelId="{96B50F8C-9431-FE4C-A813-46B006E7DDBF}" type="pres">
      <dgm:prSet presAssocID="{A53D7EE5-FC47-1B4A-8E22-C9EE3EF848AE}" presName="parTrans" presStyleLbl="bgSibTrans2D1" presStyleIdx="1" presStyleCnt="7"/>
      <dgm:spPr/>
    </dgm:pt>
    <dgm:pt modelId="{1CE40E82-6268-E64E-AB05-0C070BDF7F39}" type="pres">
      <dgm:prSet presAssocID="{8BF08E87-26D5-A942-8C00-FB22998FD368}" presName="node" presStyleLbl="node1" presStyleIdx="1" presStyleCnt="7">
        <dgm:presLayoutVars>
          <dgm:bulletEnabled val="1"/>
        </dgm:presLayoutVars>
      </dgm:prSet>
      <dgm:spPr/>
    </dgm:pt>
    <dgm:pt modelId="{F5774614-FC9B-7644-861E-439853685A40}" type="pres">
      <dgm:prSet presAssocID="{47CC6C7B-D510-204D-81B6-8A2F64E5DC24}" presName="parTrans" presStyleLbl="bgSibTrans2D1" presStyleIdx="2" presStyleCnt="7"/>
      <dgm:spPr/>
    </dgm:pt>
    <dgm:pt modelId="{CF182F4A-92BE-6242-9640-ABBDBC9270D2}" type="pres">
      <dgm:prSet presAssocID="{B06CAB97-3348-CB46-8FFB-DEAB440FE80A}" presName="node" presStyleLbl="node1" presStyleIdx="2" presStyleCnt="7">
        <dgm:presLayoutVars>
          <dgm:bulletEnabled val="1"/>
        </dgm:presLayoutVars>
      </dgm:prSet>
      <dgm:spPr/>
    </dgm:pt>
    <dgm:pt modelId="{475956BC-8AC6-C348-870C-5E82172E8C32}" type="pres">
      <dgm:prSet presAssocID="{6812AA7D-12EA-9444-AC78-4D0B3610D75B}" presName="parTrans" presStyleLbl="bgSibTrans2D1" presStyleIdx="3" presStyleCnt="7"/>
      <dgm:spPr/>
    </dgm:pt>
    <dgm:pt modelId="{7EA30857-F947-0041-A6D3-9F4D80BBAEA6}" type="pres">
      <dgm:prSet presAssocID="{365C0B81-6632-7E44-94BC-A981C79F9636}" presName="node" presStyleLbl="node1" presStyleIdx="3" presStyleCnt="7">
        <dgm:presLayoutVars>
          <dgm:bulletEnabled val="1"/>
        </dgm:presLayoutVars>
      </dgm:prSet>
      <dgm:spPr/>
    </dgm:pt>
    <dgm:pt modelId="{F7BF735F-9866-EF45-9E04-79B6A4B2A7C3}" type="pres">
      <dgm:prSet presAssocID="{D8CD4FF7-6E28-0847-89E4-EA7DE3B50785}" presName="parTrans" presStyleLbl="bgSibTrans2D1" presStyleIdx="4" presStyleCnt="7"/>
      <dgm:spPr/>
    </dgm:pt>
    <dgm:pt modelId="{21D20085-0F56-0543-96E8-087B2209342D}" type="pres">
      <dgm:prSet presAssocID="{88A1C8D9-D3F7-5B42-B5C0-72334306475E}" presName="node" presStyleLbl="node1" presStyleIdx="4" presStyleCnt="7">
        <dgm:presLayoutVars>
          <dgm:bulletEnabled val="1"/>
        </dgm:presLayoutVars>
      </dgm:prSet>
      <dgm:spPr/>
    </dgm:pt>
    <dgm:pt modelId="{AD23D63B-682D-3046-AA85-DD6FCAA0C42E}" type="pres">
      <dgm:prSet presAssocID="{1FAA7315-C9DB-FF41-9A5C-0F703DC0AD31}" presName="parTrans" presStyleLbl="bgSibTrans2D1" presStyleIdx="5" presStyleCnt="7"/>
      <dgm:spPr/>
    </dgm:pt>
    <dgm:pt modelId="{382F381B-189E-EA4F-9F7B-68C53345DD1B}" type="pres">
      <dgm:prSet presAssocID="{58AB7827-557F-AA45-892E-B84472DF6722}" presName="node" presStyleLbl="node1" presStyleIdx="5" presStyleCnt="7">
        <dgm:presLayoutVars>
          <dgm:bulletEnabled val="1"/>
        </dgm:presLayoutVars>
      </dgm:prSet>
      <dgm:spPr/>
    </dgm:pt>
    <dgm:pt modelId="{F41868DB-606F-DC4A-A3B4-357384AD8521}" type="pres">
      <dgm:prSet presAssocID="{D53A931E-CE5B-4A49-A752-3DCDC6E2E382}" presName="parTrans" presStyleLbl="bgSibTrans2D1" presStyleIdx="6" presStyleCnt="7"/>
      <dgm:spPr/>
    </dgm:pt>
    <dgm:pt modelId="{7F7652A9-31BD-5949-B01C-9C6BBD94C580}" type="pres">
      <dgm:prSet presAssocID="{D21C299C-DB5C-C547-8D2D-F99246A8A0F8}" presName="node" presStyleLbl="node1" presStyleIdx="6" presStyleCnt="7">
        <dgm:presLayoutVars>
          <dgm:bulletEnabled val="1"/>
        </dgm:presLayoutVars>
      </dgm:prSet>
      <dgm:spPr/>
    </dgm:pt>
  </dgm:ptLst>
  <dgm:cxnLst>
    <dgm:cxn modelId="{24841202-0830-6E41-936F-AEE6829C0EC5}" type="presOf" srcId="{D8CD4FF7-6E28-0847-89E4-EA7DE3B50785}" destId="{F7BF735F-9866-EF45-9E04-79B6A4B2A7C3}" srcOrd="0" destOrd="0" presId="urn:microsoft.com/office/officeart/2005/8/layout/radial4"/>
    <dgm:cxn modelId="{56A0EB24-4645-424A-80A1-410D08DDD080}" type="presOf" srcId="{B06CAB97-3348-CB46-8FFB-DEAB440FE80A}" destId="{CF182F4A-92BE-6242-9640-ABBDBC9270D2}" srcOrd="0" destOrd="0" presId="urn:microsoft.com/office/officeart/2005/8/layout/radial4"/>
    <dgm:cxn modelId="{B95A9929-AE1A-C240-B8FF-9487152BE071}" type="presOf" srcId="{58AB7827-557F-AA45-892E-B84472DF6722}" destId="{382F381B-189E-EA4F-9F7B-68C53345DD1B}" srcOrd="0" destOrd="0" presId="urn:microsoft.com/office/officeart/2005/8/layout/radial4"/>
    <dgm:cxn modelId="{41B36E32-8F58-EA4F-893B-AD310F049B3E}" type="presOf" srcId="{A53D7EE5-FC47-1B4A-8E22-C9EE3EF848AE}" destId="{96B50F8C-9431-FE4C-A813-46B006E7DDBF}" srcOrd="0" destOrd="0" presId="urn:microsoft.com/office/officeart/2005/8/layout/radial4"/>
    <dgm:cxn modelId="{B115D134-D99A-7B4C-A5F8-D4F0DD7BAEB7}" srcId="{E9D0CA8E-A322-DB41-ACD1-6E2B49506CB6}" destId="{B06CAB97-3348-CB46-8FFB-DEAB440FE80A}" srcOrd="2" destOrd="0" parTransId="{47CC6C7B-D510-204D-81B6-8A2F64E5DC24}" sibTransId="{2C4D3796-A5A9-0A4C-A955-FDDA5578625D}"/>
    <dgm:cxn modelId="{A9A94A37-C640-D448-BAA6-1116C4D691CA}" srcId="{E9D0CA8E-A322-DB41-ACD1-6E2B49506CB6}" destId="{365C0B81-6632-7E44-94BC-A981C79F9636}" srcOrd="3" destOrd="0" parTransId="{6812AA7D-12EA-9444-AC78-4D0B3610D75B}" sibTransId="{1378BA0A-85AB-604C-92FB-01C6EFE6B47E}"/>
    <dgm:cxn modelId="{CDC5C546-A851-7B47-9AA8-C4A76510396A}" type="presOf" srcId="{88A1C8D9-D3F7-5B42-B5C0-72334306475E}" destId="{21D20085-0F56-0543-96E8-087B2209342D}" srcOrd="0" destOrd="0" presId="urn:microsoft.com/office/officeart/2005/8/layout/radial4"/>
    <dgm:cxn modelId="{E81CAA6F-3A51-CD4A-AD83-9FB268859E52}" type="presOf" srcId="{D21C299C-DB5C-C547-8D2D-F99246A8A0F8}" destId="{7F7652A9-31BD-5949-B01C-9C6BBD94C580}" srcOrd="0" destOrd="0" presId="urn:microsoft.com/office/officeart/2005/8/layout/radial4"/>
    <dgm:cxn modelId="{146D7150-6BCD-434F-ACCF-51D457F14F7F}" srcId="{E9D0CA8E-A322-DB41-ACD1-6E2B49506CB6}" destId="{8BF08E87-26D5-A942-8C00-FB22998FD368}" srcOrd="1" destOrd="0" parTransId="{A53D7EE5-FC47-1B4A-8E22-C9EE3EF848AE}" sibTransId="{B237EC54-05F2-E548-98CA-F9DF81865B92}"/>
    <dgm:cxn modelId="{E7C45474-5C5B-344E-8D7F-249ABE451A7F}" type="presOf" srcId="{365C0B81-6632-7E44-94BC-A981C79F9636}" destId="{7EA30857-F947-0041-A6D3-9F4D80BBAEA6}" srcOrd="0" destOrd="0" presId="urn:microsoft.com/office/officeart/2005/8/layout/radial4"/>
    <dgm:cxn modelId="{95FC1876-DB37-144B-ABB2-F6DC7334A263}" srcId="{40315373-665F-A441-8FC6-F6CC8AF4639C}" destId="{E9D0CA8E-A322-DB41-ACD1-6E2B49506CB6}" srcOrd="0" destOrd="0" parTransId="{D8ADFC7C-5A42-A94B-9C3B-49B30539AC9A}" sibTransId="{B7DD303A-ED39-4D41-8B45-B9F9ECF8AC38}"/>
    <dgm:cxn modelId="{C54B8B56-FB0F-8747-A093-0894A8EE0751}" type="presOf" srcId="{40315373-665F-A441-8FC6-F6CC8AF4639C}" destId="{6F25E2EB-9B64-0042-96A4-61877B47B88C}" srcOrd="0" destOrd="0" presId="urn:microsoft.com/office/officeart/2005/8/layout/radial4"/>
    <dgm:cxn modelId="{2E00F97C-57CA-094E-9760-0FBB04641C45}" type="presOf" srcId="{47CC6C7B-D510-204D-81B6-8A2F64E5DC24}" destId="{F5774614-FC9B-7644-861E-439853685A40}" srcOrd="0" destOrd="0" presId="urn:microsoft.com/office/officeart/2005/8/layout/radial4"/>
    <dgm:cxn modelId="{CFE6A689-11AC-FB4D-9DA3-A397C6866DC8}" type="presOf" srcId="{47A5E507-9BAE-4D4B-BED0-97BC0B2BC2F7}" destId="{77BFFBC8-8879-FC4B-B796-4031771510EF}" srcOrd="0" destOrd="0" presId="urn:microsoft.com/office/officeart/2005/8/layout/radial4"/>
    <dgm:cxn modelId="{4E04028F-EB41-5445-BAF0-C6154DAB2164}" type="presOf" srcId="{1FAA7315-C9DB-FF41-9A5C-0F703DC0AD31}" destId="{AD23D63B-682D-3046-AA85-DD6FCAA0C42E}" srcOrd="0" destOrd="0" presId="urn:microsoft.com/office/officeart/2005/8/layout/radial4"/>
    <dgm:cxn modelId="{E17F6198-0F8E-5246-8688-67E2CDDFA7DB}" type="presOf" srcId="{8BF08E87-26D5-A942-8C00-FB22998FD368}" destId="{1CE40E82-6268-E64E-AB05-0C070BDF7F39}" srcOrd="0" destOrd="0" presId="urn:microsoft.com/office/officeart/2005/8/layout/radial4"/>
    <dgm:cxn modelId="{67AF8598-F9DD-134B-B0DF-756A0079FF32}" type="presOf" srcId="{E9D0CA8E-A322-DB41-ACD1-6E2B49506CB6}" destId="{D35638BF-9E60-4D42-A0AD-71685F48A5B3}" srcOrd="0" destOrd="0" presId="urn:microsoft.com/office/officeart/2005/8/layout/radial4"/>
    <dgm:cxn modelId="{D590CC9F-8D8F-554A-ACCA-4605E3BAFE55}" srcId="{E9D0CA8E-A322-DB41-ACD1-6E2B49506CB6}" destId="{58AB7827-557F-AA45-892E-B84472DF6722}" srcOrd="5" destOrd="0" parTransId="{1FAA7315-C9DB-FF41-9A5C-0F703DC0AD31}" sibTransId="{58E93ADB-FDA2-5A4F-8A8F-5228087A705E}"/>
    <dgm:cxn modelId="{1A072EAA-1417-4549-A64E-7DED4EF35224}" srcId="{E9D0CA8E-A322-DB41-ACD1-6E2B49506CB6}" destId="{88A1C8D9-D3F7-5B42-B5C0-72334306475E}" srcOrd="4" destOrd="0" parTransId="{D8CD4FF7-6E28-0847-89E4-EA7DE3B50785}" sibTransId="{5AAA4B6A-14F3-9649-8A3F-EE58C09C9F4E}"/>
    <dgm:cxn modelId="{D13792C0-38CF-7745-AAE7-CCA3BE37C893}" type="presOf" srcId="{F475A00A-59F9-C045-9687-1DF103900B39}" destId="{16A2304C-643E-0A44-9B37-87663E395C30}" srcOrd="0" destOrd="0" presId="urn:microsoft.com/office/officeart/2005/8/layout/radial4"/>
    <dgm:cxn modelId="{B2AA07C9-EB97-3148-86A1-46560B967304}" srcId="{E9D0CA8E-A322-DB41-ACD1-6E2B49506CB6}" destId="{D21C299C-DB5C-C547-8D2D-F99246A8A0F8}" srcOrd="6" destOrd="0" parTransId="{D53A931E-CE5B-4A49-A752-3DCDC6E2E382}" sibTransId="{7C49CAE1-E931-1B41-A7F7-D7BAF7F27373}"/>
    <dgm:cxn modelId="{F80057CD-AF4F-8840-BC1E-E063659FC98F}" type="presOf" srcId="{6812AA7D-12EA-9444-AC78-4D0B3610D75B}" destId="{475956BC-8AC6-C348-870C-5E82172E8C32}" srcOrd="0" destOrd="0" presId="urn:microsoft.com/office/officeart/2005/8/layout/radial4"/>
    <dgm:cxn modelId="{D8B4EBD8-2335-C042-9994-F976E717CCB7}" type="presOf" srcId="{D53A931E-CE5B-4A49-A752-3DCDC6E2E382}" destId="{F41868DB-606F-DC4A-A3B4-357384AD8521}" srcOrd="0" destOrd="0" presId="urn:microsoft.com/office/officeart/2005/8/layout/radial4"/>
    <dgm:cxn modelId="{83787DFB-58A1-4540-AB17-2E3903376717}" srcId="{E9D0CA8E-A322-DB41-ACD1-6E2B49506CB6}" destId="{F475A00A-59F9-C045-9687-1DF103900B39}" srcOrd="0" destOrd="0" parTransId="{47A5E507-9BAE-4D4B-BED0-97BC0B2BC2F7}" sibTransId="{5D78B657-5868-7A48-9209-A687CF8AD837}"/>
    <dgm:cxn modelId="{0EE41919-7713-7D4F-9DB3-6D6FD7094C8A}" type="presParOf" srcId="{6F25E2EB-9B64-0042-96A4-61877B47B88C}" destId="{D35638BF-9E60-4D42-A0AD-71685F48A5B3}" srcOrd="0" destOrd="0" presId="urn:microsoft.com/office/officeart/2005/8/layout/radial4"/>
    <dgm:cxn modelId="{02854F8E-F634-ED4D-9517-EA0A4A4DF611}" type="presParOf" srcId="{6F25E2EB-9B64-0042-96A4-61877B47B88C}" destId="{77BFFBC8-8879-FC4B-B796-4031771510EF}" srcOrd="1" destOrd="0" presId="urn:microsoft.com/office/officeart/2005/8/layout/radial4"/>
    <dgm:cxn modelId="{4AAAC771-B757-1642-8E6D-9C90471C5EDE}" type="presParOf" srcId="{6F25E2EB-9B64-0042-96A4-61877B47B88C}" destId="{16A2304C-643E-0A44-9B37-87663E395C30}" srcOrd="2" destOrd="0" presId="urn:microsoft.com/office/officeart/2005/8/layout/radial4"/>
    <dgm:cxn modelId="{CA4F7B9D-73E8-5143-BB20-D1DDBF8D8DDC}" type="presParOf" srcId="{6F25E2EB-9B64-0042-96A4-61877B47B88C}" destId="{96B50F8C-9431-FE4C-A813-46B006E7DDBF}" srcOrd="3" destOrd="0" presId="urn:microsoft.com/office/officeart/2005/8/layout/radial4"/>
    <dgm:cxn modelId="{942BA3D6-D387-CD41-9B33-2C8D3C9684B4}" type="presParOf" srcId="{6F25E2EB-9B64-0042-96A4-61877B47B88C}" destId="{1CE40E82-6268-E64E-AB05-0C070BDF7F39}" srcOrd="4" destOrd="0" presId="urn:microsoft.com/office/officeart/2005/8/layout/radial4"/>
    <dgm:cxn modelId="{81911EB5-3A9E-474A-99A7-5DE5CCF167FE}" type="presParOf" srcId="{6F25E2EB-9B64-0042-96A4-61877B47B88C}" destId="{F5774614-FC9B-7644-861E-439853685A40}" srcOrd="5" destOrd="0" presId="urn:microsoft.com/office/officeart/2005/8/layout/radial4"/>
    <dgm:cxn modelId="{B2F21454-6609-B64A-A9DB-051F39C4E4CD}" type="presParOf" srcId="{6F25E2EB-9B64-0042-96A4-61877B47B88C}" destId="{CF182F4A-92BE-6242-9640-ABBDBC9270D2}" srcOrd="6" destOrd="0" presId="urn:microsoft.com/office/officeart/2005/8/layout/radial4"/>
    <dgm:cxn modelId="{722A2A86-5B1D-FC48-97FB-011639C80DA5}" type="presParOf" srcId="{6F25E2EB-9B64-0042-96A4-61877B47B88C}" destId="{475956BC-8AC6-C348-870C-5E82172E8C32}" srcOrd="7" destOrd="0" presId="urn:microsoft.com/office/officeart/2005/8/layout/radial4"/>
    <dgm:cxn modelId="{651B12F4-3A6A-5346-8744-F97D841C3178}" type="presParOf" srcId="{6F25E2EB-9B64-0042-96A4-61877B47B88C}" destId="{7EA30857-F947-0041-A6D3-9F4D80BBAEA6}" srcOrd="8" destOrd="0" presId="urn:microsoft.com/office/officeart/2005/8/layout/radial4"/>
    <dgm:cxn modelId="{3323751E-B444-194D-BFB9-BE0D22CEFDBB}" type="presParOf" srcId="{6F25E2EB-9B64-0042-96A4-61877B47B88C}" destId="{F7BF735F-9866-EF45-9E04-79B6A4B2A7C3}" srcOrd="9" destOrd="0" presId="urn:microsoft.com/office/officeart/2005/8/layout/radial4"/>
    <dgm:cxn modelId="{BC51E694-0657-3D4C-8150-3D3ADFFE7774}" type="presParOf" srcId="{6F25E2EB-9B64-0042-96A4-61877B47B88C}" destId="{21D20085-0F56-0543-96E8-087B2209342D}" srcOrd="10" destOrd="0" presId="urn:microsoft.com/office/officeart/2005/8/layout/radial4"/>
    <dgm:cxn modelId="{649FEAF7-C0B6-0742-B750-1E01851D0C31}" type="presParOf" srcId="{6F25E2EB-9B64-0042-96A4-61877B47B88C}" destId="{AD23D63B-682D-3046-AA85-DD6FCAA0C42E}" srcOrd="11" destOrd="0" presId="urn:microsoft.com/office/officeart/2005/8/layout/radial4"/>
    <dgm:cxn modelId="{93ACF0D6-C4A2-2742-8879-97316BFCF09B}" type="presParOf" srcId="{6F25E2EB-9B64-0042-96A4-61877B47B88C}" destId="{382F381B-189E-EA4F-9F7B-68C53345DD1B}" srcOrd="12" destOrd="0" presId="urn:microsoft.com/office/officeart/2005/8/layout/radial4"/>
    <dgm:cxn modelId="{8B507D54-F622-8E41-AC0D-CBE1BA5484EE}" type="presParOf" srcId="{6F25E2EB-9B64-0042-96A4-61877B47B88C}" destId="{F41868DB-606F-DC4A-A3B4-357384AD8521}" srcOrd="13" destOrd="0" presId="urn:microsoft.com/office/officeart/2005/8/layout/radial4"/>
    <dgm:cxn modelId="{42AF1F9E-C6E3-714D-9D1C-EE3D8DAC6196}" type="presParOf" srcId="{6F25E2EB-9B64-0042-96A4-61877B47B88C}" destId="{7F7652A9-31BD-5949-B01C-9C6BBD94C580}" srcOrd="1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638BF-9E60-4D42-A0AD-71685F48A5B3}">
      <dsp:nvSpPr>
        <dsp:cNvPr id="0" name=""/>
        <dsp:cNvSpPr/>
      </dsp:nvSpPr>
      <dsp:spPr>
        <a:xfrm>
          <a:off x="3512853" y="3675555"/>
          <a:ext cx="2315144" cy="2315144"/>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PBRN Members</a:t>
          </a:r>
        </a:p>
      </dsp:txBody>
      <dsp:txXfrm>
        <a:off x="3851898" y="4014600"/>
        <a:ext cx="1637054" cy="1637054"/>
      </dsp:txXfrm>
    </dsp:sp>
    <dsp:sp modelId="{77BFFBC8-8879-FC4B-B796-4031771510EF}">
      <dsp:nvSpPr>
        <dsp:cNvPr id="0" name=""/>
        <dsp:cNvSpPr/>
      </dsp:nvSpPr>
      <dsp:spPr>
        <a:xfrm rot="10800000">
          <a:off x="812844" y="4503219"/>
          <a:ext cx="2551507" cy="659816"/>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A2304C-643E-0A44-9B37-87663E395C30}">
      <dsp:nvSpPr>
        <dsp:cNvPr id="0" name=""/>
        <dsp:cNvSpPr/>
      </dsp:nvSpPr>
      <dsp:spPr>
        <a:xfrm>
          <a:off x="2544" y="4184887"/>
          <a:ext cx="1620601" cy="1296480"/>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t>Have a clinical or best practice question</a:t>
          </a:r>
        </a:p>
      </dsp:txBody>
      <dsp:txXfrm>
        <a:off x="40517" y="4222860"/>
        <a:ext cx="1544655" cy="1220534"/>
      </dsp:txXfrm>
    </dsp:sp>
    <dsp:sp modelId="{96B50F8C-9431-FE4C-A813-46B006E7DDBF}">
      <dsp:nvSpPr>
        <dsp:cNvPr id="0" name=""/>
        <dsp:cNvSpPr/>
      </dsp:nvSpPr>
      <dsp:spPr>
        <a:xfrm rot="12600000">
          <a:off x="1158744" y="3212306"/>
          <a:ext cx="2551507" cy="659816"/>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E40E82-6268-E64E-AB05-0C070BDF7F39}">
      <dsp:nvSpPr>
        <dsp:cNvPr id="0" name=""/>
        <dsp:cNvSpPr/>
      </dsp:nvSpPr>
      <dsp:spPr>
        <a:xfrm>
          <a:off x="519362" y="2256097"/>
          <a:ext cx="1620601" cy="1296480"/>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t>Want professional development opportunities</a:t>
          </a:r>
        </a:p>
      </dsp:txBody>
      <dsp:txXfrm>
        <a:off x="557335" y="2294070"/>
        <a:ext cx="1544655" cy="1220534"/>
      </dsp:txXfrm>
    </dsp:sp>
    <dsp:sp modelId="{F5774614-FC9B-7644-861E-439853685A40}">
      <dsp:nvSpPr>
        <dsp:cNvPr id="0" name=""/>
        <dsp:cNvSpPr/>
      </dsp:nvSpPr>
      <dsp:spPr>
        <a:xfrm rot="14400000">
          <a:off x="2103758" y="2267292"/>
          <a:ext cx="2551507" cy="659816"/>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182F4A-92BE-6242-9640-ABBDBC9270D2}">
      <dsp:nvSpPr>
        <dsp:cNvPr id="0" name=""/>
        <dsp:cNvSpPr/>
      </dsp:nvSpPr>
      <dsp:spPr>
        <a:xfrm>
          <a:off x="1931334" y="844124"/>
          <a:ext cx="1620601" cy="1296480"/>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t>Interested in research but don't have the bandwidth</a:t>
          </a:r>
        </a:p>
      </dsp:txBody>
      <dsp:txXfrm>
        <a:off x="1969307" y="882097"/>
        <a:ext cx="1544655" cy="1220534"/>
      </dsp:txXfrm>
    </dsp:sp>
    <dsp:sp modelId="{475956BC-8AC6-C348-870C-5E82172E8C32}">
      <dsp:nvSpPr>
        <dsp:cNvPr id="0" name=""/>
        <dsp:cNvSpPr/>
      </dsp:nvSpPr>
      <dsp:spPr>
        <a:xfrm rot="16200000">
          <a:off x="3394671" y="1921393"/>
          <a:ext cx="2551507" cy="659816"/>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A30857-F947-0041-A6D3-9F4D80BBAEA6}">
      <dsp:nvSpPr>
        <dsp:cNvPr id="0" name=""/>
        <dsp:cNvSpPr/>
      </dsp:nvSpPr>
      <dsp:spPr>
        <a:xfrm>
          <a:off x="3860124" y="327306"/>
          <a:ext cx="1620601" cy="1296480"/>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t>Want to conduct a multi-site or collaborative project</a:t>
          </a:r>
        </a:p>
      </dsp:txBody>
      <dsp:txXfrm>
        <a:off x="3898097" y="365279"/>
        <a:ext cx="1544655" cy="1220534"/>
      </dsp:txXfrm>
    </dsp:sp>
    <dsp:sp modelId="{F7BF735F-9866-EF45-9E04-79B6A4B2A7C3}">
      <dsp:nvSpPr>
        <dsp:cNvPr id="0" name=""/>
        <dsp:cNvSpPr/>
      </dsp:nvSpPr>
      <dsp:spPr>
        <a:xfrm rot="18000000">
          <a:off x="4685584" y="2267292"/>
          <a:ext cx="2551507" cy="659816"/>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D20085-0F56-0543-96E8-087B2209342D}">
      <dsp:nvSpPr>
        <dsp:cNvPr id="0" name=""/>
        <dsp:cNvSpPr/>
      </dsp:nvSpPr>
      <dsp:spPr>
        <a:xfrm>
          <a:off x="5788915" y="844124"/>
          <a:ext cx="1620601" cy="1296480"/>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t>Have a research question</a:t>
          </a:r>
        </a:p>
      </dsp:txBody>
      <dsp:txXfrm>
        <a:off x="5826888" y="882097"/>
        <a:ext cx="1544655" cy="1220534"/>
      </dsp:txXfrm>
    </dsp:sp>
    <dsp:sp modelId="{AD23D63B-682D-3046-AA85-DD6FCAA0C42E}">
      <dsp:nvSpPr>
        <dsp:cNvPr id="0" name=""/>
        <dsp:cNvSpPr/>
      </dsp:nvSpPr>
      <dsp:spPr>
        <a:xfrm rot="19800000">
          <a:off x="5630599" y="3212306"/>
          <a:ext cx="2551507" cy="659816"/>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2F381B-189E-EA4F-9F7B-68C53345DD1B}">
      <dsp:nvSpPr>
        <dsp:cNvPr id="0" name=""/>
        <dsp:cNvSpPr/>
      </dsp:nvSpPr>
      <dsp:spPr>
        <a:xfrm>
          <a:off x="7200887" y="2256097"/>
          <a:ext cx="1620601" cy="1296480"/>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t>Interested in clinical trials</a:t>
          </a:r>
        </a:p>
      </dsp:txBody>
      <dsp:txXfrm>
        <a:off x="7238860" y="2294070"/>
        <a:ext cx="1544655" cy="1220534"/>
      </dsp:txXfrm>
    </dsp:sp>
    <dsp:sp modelId="{F41868DB-606F-DC4A-A3B4-357384AD8521}">
      <dsp:nvSpPr>
        <dsp:cNvPr id="0" name=""/>
        <dsp:cNvSpPr/>
      </dsp:nvSpPr>
      <dsp:spPr>
        <a:xfrm>
          <a:off x="5976498" y="4503219"/>
          <a:ext cx="2551507" cy="659816"/>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7652A9-31BD-5949-B01C-9C6BBD94C580}">
      <dsp:nvSpPr>
        <dsp:cNvPr id="0" name=""/>
        <dsp:cNvSpPr/>
      </dsp:nvSpPr>
      <dsp:spPr>
        <a:xfrm>
          <a:off x="7717705" y="4184887"/>
          <a:ext cx="1620601" cy="1296480"/>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t>New to research, but want to learn more</a:t>
          </a:r>
        </a:p>
      </dsp:txBody>
      <dsp:txXfrm>
        <a:off x="7755678" y="4222860"/>
        <a:ext cx="1544655" cy="122053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68A479E-2AAE-4A11-B440-3D98A1CA0BAA}" type="datetimeFigureOut">
              <a:rPr lang="en-US" smtClean="0"/>
              <a:t>7/12/2022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C144DBD-63AB-4F53-AF3D-6DF2FB636894}" type="slidenum">
              <a:rPr lang="en-US" smtClean="0"/>
              <a:t>‹#›</a:t>
            </a:fld>
            <a:endParaRPr lang="en-US"/>
          </a:p>
        </p:txBody>
      </p:sp>
    </p:spTree>
    <p:extLst>
      <p:ext uri="{BB962C8B-B14F-4D97-AF65-F5344CB8AC3E}">
        <p14:creationId xmlns:p14="http://schemas.microsoft.com/office/powerpoint/2010/main" val="2786050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4EDEF86-6219-4CCC-B2AC-008E78D03FFC}" type="datetimeFigureOut">
              <a:rPr lang="en-US" smtClean="0"/>
              <a:t>7/12/2022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43CB388-72C7-499A-9DCF-23A3C8AD8627}" type="slidenum">
              <a:rPr lang="en-US" smtClean="0"/>
              <a:t>‹#›</a:t>
            </a:fld>
            <a:endParaRPr lang="en-US"/>
          </a:p>
        </p:txBody>
      </p:sp>
    </p:spTree>
    <p:extLst>
      <p:ext uri="{BB962C8B-B14F-4D97-AF65-F5344CB8AC3E}">
        <p14:creationId xmlns:p14="http://schemas.microsoft.com/office/powerpoint/2010/main" val="913879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9BDB24-98D9-44D7-89B6-5E0EC7BADD6A}" type="slidenum">
              <a:rPr lang="en-US" smtClean="0"/>
              <a:t>1</a:t>
            </a:fld>
            <a:endParaRPr lang="en-US"/>
          </a:p>
        </p:txBody>
      </p:sp>
    </p:spTree>
    <p:extLst>
      <p:ext uri="{BB962C8B-B14F-4D97-AF65-F5344CB8AC3E}">
        <p14:creationId xmlns:p14="http://schemas.microsoft.com/office/powerpoint/2010/main" val="3234952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summary, here are the research questions we are trying to address.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52F750-319C-4D5B-8168-2614E34AA6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394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proposed study will be 5-year project.</a:t>
            </a:r>
          </a:p>
          <a:p>
            <a:pPr marL="171450" indent="-171450">
              <a:buFont typeface="Arial" panose="020B0604020202020204" pitchFamily="34" charset="0"/>
              <a:buChar char="•"/>
            </a:pPr>
            <a:r>
              <a:rPr lang="en-US" dirty="0"/>
              <a:t>We proposed to recruit patients through Great Plains PBRN.</a:t>
            </a:r>
          </a:p>
          <a:p>
            <a:pPr marL="171450" indent="-171450">
              <a:buFont typeface="Arial" panose="020B0604020202020204" pitchFamily="34" charset="0"/>
              <a:buChar char="•"/>
            </a:pPr>
            <a:r>
              <a:rPr lang="en-US" dirty="0"/>
              <a:t>We will conduct baseline and follow-up surveys and collect saliva.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52F750-319C-4D5B-8168-2614E34AA6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932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hope that our study could help us better understand biological and social mechanism of chronic disease development.</a:t>
            </a:r>
          </a:p>
          <a:p>
            <a:pPr marL="171450" indent="-171450">
              <a:buFont typeface="Arial" panose="020B0604020202020204" pitchFamily="34" charset="0"/>
              <a:buChar char="•"/>
            </a:pPr>
            <a:r>
              <a:rPr lang="en-US" dirty="0"/>
              <a:t>Such understanding could also help us identify interventions to address social isolation and loneliness. </a:t>
            </a:r>
          </a:p>
          <a:p>
            <a:pPr marL="171450" indent="-171450">
              <a:buFont typeface="Arial" panose="020B0604020202020204" pitchFamily="34" charset="0"/>
              <a:buChar char="•"/>
            </a:pPr>
            <a:r>
              <a:rPr lang="en-US" dirty="0"/>
              <a:t>If it gets funded, the study can be the stepping stones for a future larger </a:t>
            </a:r>
            <a:r>
              <a:rPr lang="en-US"/>
              <a:t>cohort study.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52F750-319C-4D5B-8168-2614E34AA6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1337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CB388-72C7-499A-9DCF-23A3C8AD86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2796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CB388-72C7-499A-9DCF-23A3C8AD8627}" type="slidenum">
              <a:rPr lang="en-US" smtClean="0"/>
              <a:t>10</a:t>
            </a:fld>
            <a:endParaRPr lang="en-US"/>
          </a:p>
        </p:txBody>
      </p:sp>
    </p:spTree>
    <p:extLst>
      <p:ext uri="{BB962C8B-B14F-4D97-AF65-F5344CB8AC3E}">
        <p14:creationId xmlns:p14="http://schemas.microsoft.com/office/powerpoint/2010/main" val="3901938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CB388-72C7-499A-9DCF-23A3C8AD8627}" type="slidenum">
              <a:rPr lang="en-US" smtClean="0"/>
              <a:t>11</a:t>
            </a:fld>
            <a:endParaRPr lang="en-US"/>
          </a:p>
        </p:txBody>
      </p:sp>
    </p:spTree>
    <p:extLst>
      <p:ext uri="{BB962C8B-B14F-4D97-AF65-F5344CB8AC3E}">
        <p14:creationId xmlns:p14="http://schemas.microsoft.com/office/powerpoint/2010/main" val="1106194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CB388-72C7-499A-9DCF-23A3C8AD8627}" type="slidenum">
              <a:rPr lang="en-US" smtClean="0"/>
              <a:t>18</a:t>
            </a:fld>
            <a:endParaRPr lang="en-US"/>
          </a:p>
        </p:txBody>
      </p:sp>
    </p:spTree>
    <p:extLst>
      <p:ext uri="{BB962C8B-B14F-4D97-AF65-F5344CB8AC3E}">
        <p14:creationId xmlns:p14="http://schemas.microsoft.com/office/powerpoint/2010/main" val="933847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Thank you for having us. </a:t>
            </a:r>
          </a:p>
          <a:p>
            <a:pPr marL="171450" indent="-171450">
              <a:buFont typeface="Arial" panose="020B0604020202020204" pitchFamily="34" charset="0"/>
              <a:buChar char="•"/>
            </a:pPr>
            <a:r>
              <a:rPr lang="en-US" dirty="0"/>
              <a:t>My name is Shinobu Watanabe-Galloway, a professor in Department of Epidemiology in College of Public Health.</a:t>
            </a:r>
          </a:p>
          <a:p>
            <a:pPr marL="171450" indent="-171450">
              <a:buFont typeface="Arial" panose="020B0604020202020204" pitchFamily="34" charset="0"/>
              <a:buChar char="•"/>
            </a:pPr>
            <a:r>
              <a:rPr lang="en-US" dirty="0"/>
              <a:t>I worked with colleagues at UNMC as well as at Louisiana State University and Emory University to submit a National Institute of Health grant in June to study the impact of social isolation on chronic disease development.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52F750-319C-4D5B-8168-2614E34AA6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9253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Social isolation and loneliness are very common in the United States especially among older adults. </a:t>
            </a:r>
          </a:p>
          <a:p>
            <a:pPr marL="171450" indent="-171450">
              <a:buFont typeface="Arial" panose="020B0604020202020204" pitchFamily="34" charset="0"/>
              <a:buChar char="•"/>
            </a:pPr>
            <a:r>
              <a:rPr lang="en-US" dirty="0"/>
              <a:t>Close to 8 million older adults are socially isolated and close to half of older adults report feeling lonely. </a:t>
            </a:r>
          </a:p>
          <a:p>
            <a:pPr marL="171450" indent="-171450">
              <a:buFont typeface="Arial" panose="020B0604020202020204" pitchFamily="34" charset="0"/>
              <a:buChar char="•"/>
            </a:pPr>
            <a:r>
              <a:rPr lang="en-US" dirty="0"/>
              <a:t>Studies suggest that those who are socially isolated are more likely to live in rural communities.</a:t>
            </a:r>
          </a:p>
          <a:p>
            <a:pPr marL="171450" indent="-171450">
              <a:buFont typeface="Arial" panose="020B0604020202020204" pitchFamily="34" charset="0"/>
              <a:buChar char="•"/>
            </a:pPr>
            <a:r>
              <a:rPr lang="en-US" dirty="0"/>
              <a:t>COVID-19 pandemic certainly heightened social isolation especially among older adults.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52F750-319C-4D5B-8168-2614E34AA6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9546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Another important concept which can potentially affect chronic disease development is social deprivation. </a:t>
            </a:r>
          </a:p>
          <a:p>
            <a:pPr marL="171450" indent="-171450">
              <a:buFont typeface="Arial" panose="020B0604020202020204" pitchFamily="34" charset="0"/>
              <a:buChar char="•"/>
            </a:pPr>
            <a:r>
              <a:rPr lang="en-US" dirty="0"/>
              <a:t>This map shows are deprivation index by census block group. </a:t>
            </a:r>
          </a:p>
          <a:p>
            <a:pPr marL="171450" indent="-171450">
              <a:buFont typeface="Arial" panose="020B0604020202020204" pitchFamily="34" charset="0"/>
              <a:buChar char="•"/>
            </a:pPr>
            <a:r>
              <a:rPr lang="en-US" dirty="0"/>
              <a:t>Area deprivation index uses educational attainment, income, employment and housing information.</a:t>
            </a:r>
          </a:p>
          <a:p>
            <a:pPr marL="171450" indent="-171450">
              <a:buFont typeface="Arial" panose="020B0604020202020204" pitchFamily="34" charset="0"/>
              <a:buChar char="•"/>
            </a:pPr>
            <a:r>
              <a:rPr lang="en-US" dirty="0"/>
              <a:t>Darkest red color indicated most deprived areas and dark blue shows the least deprived areas.</a:t>
            </a:r>
          </a:p>
          <a:p>
            <a:pPr marL="171450" indent="-171450">
              <a:buFont typeface="Arial" panose="020B0604020202020204" pitchFamily="34" charset="0"/>
              <a:buChar char="•"/>
            </a:pPr>
            <a:r>
              <a:rPr lang="en-US" dirty="0"/>
              <a:t>As you can see many of rural counties are considered to be socially deprived.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52F750-319C-4D5B-8168-2614E34AA6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45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people, blue and red, born at the same time, will always share the same chronological age (gray arrow timeline measured in years). However, because of</a:t>
            </a:r>
          </a:p>
          <a:p>
            <a:r>
              <a:rPr lang="en-US" dirty="0"/>
              <a:t>genetic, epigenetic, and environmental factors and lifestyle choices, they may progress through the functional decline that characterizes biological aging at</a:t>
            </a:r>
          </a:p>
          <a:p>
            <a:r>
              <a:rPr lang="en-US" dirty="0"/>
              <a:t>different rates. Shown here, red ages biologically more quickly than blue, likely associated with earlier onset of lethal disease. As illustrated, in early life, red and</a:t>
            </a:r>
          </a:p>
          <a:p>
            <a:r>
              <a:rPr lang="en-US" dirty="0"/>
              <a:t>blue are assumed to have the same biological age.</a:t>
            </a:r>
          </a:p>
          <a:p>
            <a:r>
              <a:rPr lang="en-US" dirty="0"/>
              <a:t>B) By definition, a perfect chronological clock (left), whether based on DNA methylation or any other molecular parameter, measures time elapsed since birth.</a:t>
            </a:r>
          </a:p>
          <a:p>
            <a:r>
              <a:rPr lang="en-US" dirty="0"/>
              <a:t>Therefore, it cannot distinguish between individuals that biologically age fast (red) or slow (blue). In contrast, a biological clock (center) can distinguish between</a:t>
            </a:r>
          </a:p>
          <a:p>
            <a:r>
              <a:rPr lang="en-US" dirty="0"/>
              <a:t>unhealthy (red) versus healthy (blue) aging but is a less accurate chronological clock. A hybrid clock (right) tracks closely with chronological age, but deviation</a:t>
            </a:r>
          </a:p>
          <a:p>
            <a:r>
              <a:rPr lang="en-US" dirty="0"/>
              <a:t>from the position of the 45 degree perfect chronological clock is a reflection of biological age. However, the hybrid clock is likely a less accurate predictor of age and</a:t>
            </a:r>
          </a:p>
          <a:p>
            <a:r>
              <a:rPr lang="en-US" dirty="0"/>
              <a:t>disease than a bona fide biological clock. The human clocks calibrated against chronological age are likely hybrid clocks The colors of the filled circles indicate the donor, red or blue, from (A).</a:t>
            </a:r>
          </a:p>
        </p:txBody>
      </p:sp>
    </p:spTree>
    <p:extLst>
      <p:ext uri="{BB962C8B-B14F-4D97-AF65-F5344CB8AC3E}">
        <p14:creationId xmlns:p14="http://schemas.microsoft.com/office/powerpoint/2010/main" val="2716207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 putting these concepts together, we came up with this conceptual model. </a:t>
            </a:r>
          </a:p>
          <a:p>
            <a:pPr marL="171450" indent="-171450">
              <a:buFont typeface="Arial" panose="020B0604020202020204" pitchFamily="34" charset="0"/>
              <a:buChar char="•"/>
            </a:pPr>
            <a:r>
              <a:rPr lang="en-US" dirty="0"/>
              <a:t>We want to study the impact of upstream factors such as neighborhood and social environment to see how these factors affect social isolation and loneliness. </a:t>
            </a:r>
          </a:p>
          <a:p>
            <a:pPr marL="171450" indent="-171450">
              <a:buFont typeface="Arial" panose="020B0604020202020204" pitchFamily="34" charset="0"/>
              <a:buChar char="•"/>
            </a:pPr>
            <a:r>
              <a:rPr lang="en-US" dirty="0"/>
              <a:t>We hypothesize that both neighborhood and social environmental factors as well as social isolation and loneliness affect epigenetic age acceleration. </a:t>
            </a:r>
          </a:p>
          <a:p>
            <a:pPr marL="171450" indent="-171450">
              <a:buFont typeface="Arial" panose="020B0604020202020204" pitchFamily="34" charset="0"/>
              <a:buChar char="•"/>
            </a:pPr>
            <a:r>
              <a:rPr lang="en-US" dirty="0"/>
              <a:t>Ultimately, epigenetic acceleration may explain why some people are more prone to develop chronic diseases.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52F750-319C-4D5B-8168-2614E34AA6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8910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571" y="16932"/>
            <a:ext cx="12158858" cy="6841068"/>
          </a:xfrm>
          <a:prstGeom prst="rect">
            <a:avLst/>
          </a:prstGeom>
        </p:spPr>
      </p:pic>
    </p:spTree>
    <p:extLst>
      <p:ext uri="{BB962C8B-B14F-4D97-AF65-F5344CB8AC3E}">
        <p14:creationId xmlns:p14="http://schemas.microsoft.com/office/powerpoint/2010/main" val="365901368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a:prstGeom prst="rect">
            <a:avLst/>
          </a:prstGeom>
          <a:effectLst/>
        </p:spPr>
        <p:txBody>
          <a:bodyPr anchor="b">
            <a:normAutofit/>
          </a:bodyPr>
          <a:lstStyle>
            <a:lvl1pPr>
              <a:defRPr sz="2800">
                <a:effectLs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prstGeom prst="rect">
            <a:avLst/>
          </a:prstGeom>
          <a:noFill/>
          <a:ln w="190500" cap="sq">
            <a:solidFill>
              <a:srgbClr val="FFFFFF"/>
            </a:solidFill>
            <a:miter lim="800000"/>
          </a:ln>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a:prstGeom prst="rect">
            <a:avLst/>
          </a:prstGeom>
          <a:effectLst/>
        </p:spPr>
        <p:txBody>
          <a:bodyPr>
            <a:normAutofit/>
          </a:bodyPr>
          <a:lstStyle>
            <a:lvl1pPr marL="0" indent="0" algn="ctr">
              <a:buNone/>
              <a:defRPr sz="1800">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78736" y="5883275"/>
            <a:ext cx="2743200" cy="365125"/>
          </a:xfrm>
          <a:prstGeom prst="rect">
            <a:avLst/>
          </a:prstGeom>
          <a:effectLst/>
        </p:spPr>
        <p:txBody>
          <a:bodyPr/>
          <a:lstStyle>
            <a:lvl1pPr>
              <a:defRPr>
                <a:effectLst/>
              </a:defRPr>
            </a:lvl1pPr>
          </a:lstStyle>
          <a:p>
            <a:fld id="{8BDA6D67-8E0D-4D1E-ADEE-BB8CFD1EFC91}" type="datetimeFigureOut">
              <a:rPr lang="en-US" smtClean="0"/>
              <a:pPr/>
              <a:t>7/12/2022</a:t>
            </a:fld>
            <a:endParaRPr lang="en-US"/>
          </a:p>
        </p:txBody>
      </p:sp>
      <p:sp>
        <p:nvSpPr>
          <p:cNvPr id="6" name="Footer Placeholder 5"/>
          <p:cNvSpPr>
            <a:spLocks noGrp="1"/>
          </p:cNvSpPr>
          <p:nvPr>
            <p:ph type="ftr" sz="quarter" idx="11"/>
          </p:nvPr>
        </p:nvSpPr>
        <p:spPr>
          <a:xfrm>
            <a:off x="913794" y="5883275"/>
            <a:ext cx="6672865" cy="365125"/>
          </a:xfrm>
          <a:prstGeom prst="rect">
            <a:avLst/>
          </a:prstGeom>
          <a:effectLst/>
        </p:spPr>
        <p:txBody>
          <a:bodyPr/>
          <a:lstStyle>
            <a:lvl1pPr>
              <a:defRPr>
                <a:effectLst/>
              </a:defRPr>
            </a:lvl1pPr>
          </a:lstStyle>
          <a:p>
            <a:endParaRPr lang="en-US"/>
          </a:p>
        </p:txBody>
      </p:sp>
      <p:sp>
        <p:nvSpPr>
          <p:cNvPr id="7" name="Slide Number Placeholder 6"/>
          <p:cNvSpPr>
            <a:spLocks noGrp="1"/>
          </p:cNvSpPr>
          <p:nvPr>
            <p:ph type="sldNum" sz="quarter" idx="12"/>
          </p:nvPr>
        </p:nvSpPr>
        <p:spPr>
          <a:xfrm>
            <a:off x="10514011" y="5883275"/>
            <a:ext cx="753545" cy="365125"/>
          </a:xfrm>
          <a:prstGeom prst="rect">
            <a:avLst/>
          </a:prstGeom>
          <a:effectLst/>
        </p:spPr>
        <p:txBody>
          <a:bodyPr/>
          <a:lstStyle>
            <a:lvl1pPr>
              <a:defRPr>
                <a:effectLst/>
              </a:defRPr>
            </a:lvl1pPr>
          </a:lstStyle>
          <a:p>
            <a:fld id="{76EFD29E-67D5-421C-890F-2688AE982E84}" type="slidenum">
              <a:rPr lang="en-US" smtClean="0"/>
              <a:pPr/>
              <a:t>‹#›</a:t>
            </a:fld>
            <a:endParaRPr lang="en-US"/>
          </a:p>
        </p:txBody>
      </p:sp>
    </p:spTree>
    <p:extLst>
      <p:ext uri="{BB962C8B-B14F-4D97-AF65-F5344CB8AC3E}">
        <p14:creationId xmlns:p14="http://schemas.microsoft.com/office/powerpoint/2010/main" val="1192114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a:prstGeom prst="rect">
            <a:avLst/>
          </a:prstGeom>
        </p:spPr>
        <p:txBody>
          <a:bodyPr anchor="ctr"/>
          <a:lstStyle>
            <a:lvl1pPr>
              <a:defRPr sz="3200">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a:prstGeom prst="rect">
            <a:avLst/>
          </a:prstGeom>
        </p:spPr>
        <p:txBody>
          <a:bodyPr anchor="ctr"/>
          <a:lstStyle>
            <a:lvl1pPr marL="0" indent="0" algn="ctr">
              <a:buNone/>
              <a:defRPr sz="1600">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7/12/2022</a:t>
            </a:fld>
            <a:endParaRPr lang="en-US"/>
          </a:p>
        </p:txBody>
      </p:sp>
      <p:sp>
        <p:nvSpPr>
          <p:cNvPr id="6" name="Footer Placeholder 5"/>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dirty="0"/>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a:p>
        </p:txBody>
      </p:sp>
    </p:spTree>
    <p:extLst>
      <p:ext uri="{BB962C8B-B14F-4D97-AF65-F5344CB8AC3E}">
        <p14:creationId xmlns:p14="http://schemas.microsoft.com/office/powerpoint/2010/main" val="1188109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a:prstGeom prst="rect">
            <a:avLst/>
          </a:prstGeom>
        </p:spPr>
        <p:txBody>
          <a:bodyPr anchor="ctr"/>
          <a:lstStyle>
            <a:lvl1pPr>
              <a:defRPr sz="3200">
                <a:effectLst/>
              </a:defRPr>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a:prstGeom prst="rect">
            <a:avLst/>
          </a:prstGeom>
        </p:spPr>
        <p:txBody>
          <a:bodyPr anchor="t">
            <a:normAutofit/>
          </a:bodyPr>
          <a:lstStyle>
            <a:lvl1pPr marL="0" indent="0" algn="r">
              <a:buNone/>
              <a:defRPr sz="1400">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a:prstGeom prst="rect">
            <a:avLst/>
          </a:prstGeom>
        </p:spPr>
        <p:txBody>
          <a:bodyPr anchor="ctr">
            <a:normAutofit/>
          </a:bodyPr>
          <a:lstStyle>
            <a:lvl1pPr marL="0" indent="0" algn="ctr">
              <a:buNone/>
              <a:defRPr sz="1600">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7/12/2022</a:t>
            </a:fld>
            <a:endParaRPr lang="en-US"/>
          </a:p>
        </p:txBody>
      </p:sp>
      <p:sp>
        <p:nvSpPr>
          <p:cNvPr id="6" name="Footer Placeholder 5"/>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95359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a:prstGeom prst="rect">
            <a:avLst/>
          </a:prstGeom>
          <a:effectLst/>
        </p:spPr>
        <p:txBody>
          <a:bodyPr anchor="b"/>
          <a:lstStyle>
            <a:lvl1pPr>
              <a:defRPr sz="3200">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a:prstGeom prst="rect">
            <a:avLst/>
          </a:prstGeom>
          <a:effectLst/>
        </p:spPr>
        <p:txBody>
          <a:bodyPr anchor="t"/>
          <a:lstStyle>
            <a:lvl1pPr marL="0" indent="0" algn="ctr">
              <a:buNone/>
              <a:defRPr sz="1600">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78736" y="5883275"/>
            <a:ext cx="2743200" cy="365125"/>
          </a:xfrm>
          <a:prstGeom prst="rect">
            <a:avLst/>
          </a:prstGeom>
          <a:effectLst/>
        </p:spPr>
        <p:txBody>
          <a:bodyPr/>
          <a:lstStyle>
            <a:lvl1pPr>
              <a:defRPr>
                <a:effectLst/>
              </a:defRPr>
            </a:lvl1pPr>
          </a:lstStyle>
          <a:p>
            <a:fld id="{8BDA6D67-8E0D-4D1E-ADEE-BB8CFD1EFC91}" type="datetimeFigureOut">
              <a:rPr lang="en-US" smtClean="0"/>
              <a:pPr/>
              <a:t>7/12/2022</a:t>
            </a:fld>
            <a:endParaRPr lang="en-US"/>
          </a:p>
        </p:txBody>
      </p:sp>
      <p:sp>
        <p:nvSpPr>
          <p:cNvPr id="6" name="Footer Placeholder 5"/>
          <p:cNvSpPr>
            <a:spLocks noGrp="1"/>
          </p:cNvSpPr>
          <p:nvPr>
            <p:ph type="ftr" sz="quarter" idx="11"/>
          </p:nvPr>
        </p:nvSpPr>
        <p:spPr>
          <a:xfrm>
            <a:off x="913794" y="5883275"/>
            <a:ext cx="6672865" cy="365125"/>
          </a:xfrm>
          <a:prstGeom prst="rect">
            <a:avLst/>
          </a:prstGeom>
          <a:effectLst/>
        </p:spPr>
        <p:txBody>
          <a:bodyPr/>
          <a:lstStyle>
            <a:lvl1pPr>
              <a:defRPr>
                <a:effectLst/>
              </a:defRPr>
            </a:lvl1pPr>
          </a:lstStyle>
          <a:p>
            <a:endParaRPr lang="en-US"/>
          </a:p>
        </p:txBody>
      </p:sp>
      <p:sp>
        <p:nvSpPr>
          <p:cNvPr id="7" name="Slide Number Placeholder 6"/>
          <p:cNvSpPr>
            <a:spLocks noGrp="1"/>
          </p:cNvSpPr>
          <p:nvPr>
            <p:ph type="sldNum" sz="quarter" idx="12"/>
          </p:nvPr>
        </p:nvSpPr>
        <p:spPr>
          <a:xfrm>
            <a:off x="10514011" y="5883275"/>
            <a:ext cx="753545" cy="365125"/>
          </a:xfrm>
          <a:prstGeom prst="rect">
            <a:avLst/>
          </a:prstGeom>
          <a:effectLst/>
        </p:spPr>
        <p:txBody>
          <a:bodyPr/>
          <a:lstStyle>
            <a:lvl1pPr>
              <a:defRPr>
                <a:effectLst/>
              </a:defRPr>
            </a:lvl1pPr>
          </a:lstStyle>
          <a:p>
            <a:fld id="{76EFD29E-67D5-421C-890F-2688AE982E84}" type="slidenum">
              <a:rPr lang="en-US" smtClean="0"/>
              <a:pPr/>
              <a:t>‹#›</a:t>
            </a:fld>
            <a:endParaRPr lang="en-US"/>
          </a:p>
        </p:txBody>
      </p:sp>
    </p:spTree>
    <p:extLst>
      <p:ext uri="{BB962C8B-B14F-4D97-AF65-F5344CB8AC3E}">
        <p14:creationId xmlns:p14="http://schemas.microsoft.com/office/powerpoint/2010/main" val="3399843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a:prstGeom prst="rect">
            <a:avLst/>
          </a:prstGeom>
        </p:spPr>
        <p:txBody>
          <a:bodyPr/>
          <a:lstStyle>
            <a:lvl1pPr>
              <a:defRPr>
                <a:effectLst/>
              </a:defRPr>
            </a:lvl1p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a:prstGeom prst="rect">
            <a:avLst/>
          </a:prstGeom>
        </p:spPr>
        <p:txBody>
          <a:bodyPr anchor="b">
            <a:noAutofit/>
          </a:bodyPr>
          <a:lstStyle>
            <a:lvl1pPr marL="0" indent="0" algn="ctr">
              <a:lnSpc>
                <a:spcPct val="100000"/>
              </a:lnSpc>
              <a:buNone/>
              <a:defRPr sz="24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a:prstGeom prst="rect">
            <a:avLst/>
          </a:prstGeom>
        </p:spPr>
        <p:txBody>
          <a:bodyPr anchor="t">
            <a:normAutofit/>
          </a:bodyPr>
          <a:lstStyle>
            <a:lvl1pPr marL="0" indent="0" algn="ctr">
              <a:buNone/>
              <a:defRPr sz="14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a:prstGeom prst="rect">
            <a:avLst/>
          </a:prstGeom>
        </p:spPr>
        <p:txBody>
          <a:bodyPr anchor="b">
            <a:noAutofit/>
          </a:bodyPr>
          <a:lstStyle>
            <a:lvl1pPr marL="0" indent="0" algn="ctr">
              <a:lnSpc>
                <a:spcPct val="100000"/>
              </a:lnSpc>
              <a:buNone/>
              <a:defRPr sz="24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a:prstGeom prst="rect">
            <a:avLst/>
          </a:prstGeom>
        </p:spPr>
        <p:txBody>
          <a:bodyPr anchor="t">
            <a:normAutofit/>
          </a:bodyPr>
          <a:lstStyle>
            <a:lvl1pPr marL="0" indent="0" algn="ctr">
              <a:buNone/>
              <a:defRPr sz="14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a:prstGeom prst="rect">
            <a:avLst/>
          </a:prstGeom>
        </p:spPr>
        <p:txBody>
          <a:bodyPr anchor="b">
            <a:noAutofit/>
          </a:bodyPr>
          <a:lstStyle>
            <a:lvl1pPr marL="0" indent="0" algn="ctr">
              <a:lnSpc>
                <a:spcPct val="100000"/>
              </a:lnSpc>
              <a:buNone/>
              <a:defRPr sz="24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a:prstGeom prst="rect">
            <a:avLst/>
          </a:prstGeom>
        </p:spPr>
        <p:txBody>
          <a:bodyPr anchor="t">
            <a:normAutofit/>
          </a:bodyPr>
          <a:lstStyle>
            <a:lvl1pPr marL="0" indent="0" algn="ctr">
              <a:buNone/>
              <a:defRPr sz="14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7/12/2022</a:t>
            </a:fld>
            <a:endParaRPr lang="en-US"/>
          </a:p>
        </p:txBody>
      </p:sp>
      <p:sp>
        <p:nvSpPr>
          <p:cNvPr id="4" name="Footer Placeholder 3"/>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a:p>
        </p:txBody>
      </p:sp>
      <p:sp>
        <p:nvSpPr>
          <p:cNvPr id="5" name="Slide Number Placeholder 4"/>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a:p>
        </p:txBody>
      </p:sp>
    </p:spTree>
    <p:extLst>
      <p:ext uri="{BB962C8B-B14F-4D97-AF65-F5344CB8AC3E}">
        <p14:creationId xmlns:p14="http://schemas.microsoft.com/office/powerpoint/2010/main" val="3561556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a:prstGeom prst="rect">
            <a:avLst/>
          </a:prstGeom>
          <a:effectLst/>
        </p:spPr>
        <p:txBody>
          <a:bodyPr/>
          <a:lstStyle>
            <a:lvl1pPr>
              <a:defRPr>
                <a:effectLst/>
              </a:defRPr>
            </a:lvl1p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a:prstGeom prst="rect">
            <a:avLst/>
          </a:prstGeom>
          <a:effectLst/>
        </p:spPr>
        <p:txBody>
          <a:bodyPr anchor="b">
            <a:noAutofit/>
          </a:bodyPr>
          <a:lstStyle>
            <a:lvl1pPr marL="0" indent="0" algn="ctr">
              <a:lnSpc>
                <a:spcPct val="100000"/>
              </a:lnSpc>
              <a:buNone/>
              <a:defRPr sz="20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a:prstGeom prst="rect">
            <a:avLst/>
          </a:prstGeom>
          <a:effectLst/>
        </p:spPr>
        <p:txBody>
          <a:bodyPr anchor="t">
            <a:normAutofit/>
          </a:bodyPr>
          <a:lstStyle>
            <a:lvl1pPr marL="0" indent="0" algn="ctr">
              <a:buNone/>
              <a:defRPr sz="14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a:prstGeom prst="rect">
            <a:avLst/>
          </a:prstGeom>
          <a:effectLst/>
        </p:spPr>
        <p:txBody>
          <a:bodyPr anchor="b">
            <a:noAutofit/>
          </a:bodyPr>
          <a:lstStyle>
            <a:lvl1pPr marL="0" indent="0" algn="ctr">
              <a:lnSpc>
                <a:spcPct val="100000"/>
              </a:lnSpc>
              <a:buNone/>
              <a:defRPr sz="20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a:prstGeom prst="rect">
            <a:avLst/>
          </a:prstGeom>
          <a:effectLst/>
        </p:spPr>
        <p:txBody>
          <a:bodyPr anchor="t">
            <a:normAutofit/>
          </a:bodyPr>
          <a:lstStyle>
            <a:lvl1pPr marL="0" indent="0" algn="ctr">
              <a:buNone/>
              <a:defRPr sz="14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a:prstGeom prst="rect">
            <a:avLst/>
          </a:prstGeom>
          <a:effectLst/>
        </p:spPr>
        <p:txBody>
          <a:bodyPr anchor="b">
            <a:noAutofit/>
          </a:bodyPr>
          <a:lstStyle>
            <a:lvl1pPr marL="0" indent="0" algn="ctr">
              <a:lnSpc>
                <a:spcPct val="100000"/>
              </a:lnSpc>
              <a:buNone/>
              <a:defRPr sz="20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a:prstGeom prst="rect">
            <a:avLst/>
          </a:prstGeom>
          <a:effectLst/>
        </p:spPr>
        <p:txBody>
          <a:bodyPr anchor="t">
            <a:normAutofit/>
          </a:bodyPr>
          <a:lstStyle>
            <a:lvl1pPr marL="0" indent="0" algn="ctr">
              <a:buNone/>
              <a:defRPr sz="14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a:xfrm>
            <a:off x="7678736" y="5883275"/>
            <a:ext cx="2743200" cy="365125"/>
          </a:xfrm>
          <a:prstGeom prst="rect">
            <a:avLst/>
          </a:prstGeom>
          <a:effectLst/>
        </p:spPr>
        <p:txBody>
          <a:bodyPr/>
          <a:lstStyle>
            <a:lvl1pPr>
              <a:defRPr>
                <a:effectLst/>
              </a:defRPr>
            </a:lvl1pPr>
          </a:lstStyle>
          <a:p>
            <a:fld id="{8BDA6D67-8E0D-4D1E-ADEE-BB8CFD1EFC91}" type="datetimeFigureOut">
              <a:rPr lang="en-US" smtClean="0"/>
              <a:pPr/>
              <a:t>7/12/2022</a:t>
            </a:fld>
            <a:endParaRPr lang="en-US"/>
          </a:p>
        </p:txBody>
      </p:sp>
      <p:sp>
        <p:nvSpPr>
          <p:cNvPr id="4" name="Footer Placeholder 3"/>
          <p:cNvSpPr>
            <a:spLocks noGrp="1"/>
          </p:cNvSpPr>
          <p:nvPr>
            <p:ph type="ftr" sz="quarter" idx="11"/>
          </p:nvPr>
        </p:nvSpPr>
        <p:spPr>
          <a:xfrm>
            <a:off x="913794" y="5883275"/>
            <a:ext cx="6672865" cy="365125"/>
          </a:xfrm>
          <a:prstGeom prst="rect">
            <a:avLst/>
          </a:prstGeom>
          <a:effectLst/>
        </p:spPr>
        <p:txBody>
          <a:bodyPr/>
          <a:lstStyle>
            <a:lvl1pPr>
              <a:defRPr>
                <a:effectLst/>
              </a:defRPr>
            </a:lvl1pPr>
          </a:lstStyle>
          <a:p>
            <a:endParaRPr lang="en-US"/>
          </a:p>
        </p:txBody>
      </p:sp>
      <p:sp>
        <p:nvSpPr>
          <p:cNvPr id="5" name="Slide Number Placeholder 4"/>
          <p:cNvSpPr>
            <a:spLocks noGrp="1"/>
          </p:cNvSpPr>
          <p:nvPr>
            <p:ph type="sldNum" sz="quarter" idx="12"/>
          </p:nvPr>
        </p:nvSpPr>
        <p:spPr>
          <a:xfrm>
            <a:off x="10514011" y="5883275"/>
            <a:ext cx="753545" cy="365125"/>
          </a:xfrm>
          <a:prstGeom prst="rect">
            <a:avLst/>
          </a:prstGeom>
          <a:effectLst/>
        </p:spPr>
        <p:txBody>
          <a:bodyPr/>
          <a:lstStyle>
            <a:lvl1pPr>
              <a:defRPr>
                <a:effectLst/>
              </a:defRPr>
            </a:lvl1pPr>
          </a:lstStyle>
          <a:p>
            <a:fld id="{76EFD29E-67D5-421C-890F-2688AE982E84}" type="slidenum">
              <a:rPr lang="en-US" smtClean="0"/>
              <a:pPr/>
              <a:t>‹#›</a:t>
            </a:fld>
            <a:endParaRPr lang="en-US"/>
          </a:p>
        </p:txBody>
      </p:sp>
    </p:spTree>
    <p:extLst>
      <p:ext uri="{BB962C8B-B14F-4D97-AF65-F5344CB8AC3E}">
        <p14:creationId xmlns:p14="http://schemas.microsoft.com/office/powerpoint/2010/main" val="703057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a:prstGeom prst="rect">
            <a:avLst/>
          </a:prstGeom>
        </p:spPr>
        <p:txBody>
          <a:bodyPr/>
          <a:lstStyle>
            <a:lvl1pPr>
              <a:defRPr>
                <a:effectLs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5" y="2096064"/>
            <a:ext cx="10353762" cy="3695136"/>
          </a:xfrm>
          <a:prstGeom prst="rect">
            <a:avLst/>
          </a:prstGeom>
        </p:spPr>
        <p:txBody>
          <a:bodyPr vert="eaVert"/>
          <a:lstStyle>
            <a:lvl1pPr>
              <a:defRPr>
                <a:effectLst/>
              </a:defRPr>
            </a:lvl1pPr>
            <a:lvl2pPr>
              <a:defRPr>
                <a:effectLst/>
              </a:defRPr>
            </a:lvl2pPr>
            <a:lvl3pPr>
              <a:defRPr>
                <a:effectLst/>
              </a:defRPr>
            </a:lvl3pPr>
            <a:lvl4pPr>
              <a:defRPr>
                <a:effectLst/>
              </a:defRPr>
            </a:lvl4pPr>
            <a:lvl5pPr>
              <a:defRPr>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7/12/2022</a:t>
            </a:fld>
            <a:endParaRPr lang="en-US"/>
          </a:p>
        </p:txBody>
      </p:sp>
      <p:sp>
        <p:nvSpPr>
          <p:cNvPr id="5" name="Footer Placeholder 4"/>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a:p>
        </p:txBody>
      </p:sp>
    </p:spTree>
    <p:extLst>
      <p:ext uri="{BB962C8B-B14F-4D97-AF65-F5344CB8AC3E}">
        <p14:creationId xmlns:p14="http://schemas.microsoft.com/office/powerpoint/2010/main" val="1092710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a:prstGeom prst="rect">
            <a:avLst/>
          </a:prstGeom>
        </p:spPr>
        <p:txBody>
          <a:bodyPr vert="eaVert"/>
          <a:lstStyle>
            <a:lvl1pPr algn="l">
              <a:defRPr>
                <a:effectLs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a:prstGeom prst="rect">
            <a:avLst/>
          </a:prstGeom>
        </p:spPr>
        <p:txBody>
          <a:bodyPr vert="eaVert"/>
          <a:lstStyle>
            <a:lvl1pPr>
              <a:defRPr>
                <a:effectLst/>
              </a:defRPr>
            </a:lvl1pPr>
            <a:lvl2pPr>
              <a:defRPr>
                <a:effectLst/>
              </a:defRPr>
            </a:lvl2pPr>
            <a:lvl3pPr>
              <a:defRPr>
                <a:effectLst/>
              </a:defRPr>
            </a:lvl3pPr>
            <a:lvl4pPr>
              <a:defRPr>
                <a:effectLst/>
              </a:defRPr>
            </a:lvl4pPr>
            <a:lvl5pPr>
              <a:defRPr>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7/12/2022</a:t>
            </a:fld>
            <a:endParaRPr lang="en-US"/>
          </a:p>
        </p:txBody>
      </p:sp>
      <p:sp>
        <p:nvSpPr>
          <p:cNvPr id="5" name="Footer Placeholder 4"/>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a:p>
        </p:txBody>
      </p:sp>
    </p:spTree>
    <p:extLst>
      <p:ext uri="{BB962C8B-B14F-4D97-AF65-F5344CB8AC3E}">
        <p14:creationId xmlns:p14="http://schemas.microsoft.com/office/powerpoint/2010/main" val="2308097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Arrow&#10;&#10;Description automatically generated with medium confidence">
            <a:extLst>
              <a:ext uri="{FF2B5EF4-FFF2-40B4-BE49-F238E27FC236}">
                <a16:creationId xmlns:a16="http://schemas.microsoft.com/office/drawing/2014/main" id="{34BD5AF2-400A-5240-AABA-D6CE5637346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605017" y="1247237"/>
            <a:ext cx="9451091" cy="1872612"/>
          </a:xfrm>
        </p:spPr>
        <p:txBody>
          <a:bodyPr anchor="b">
            <a:noAutofit/>
          </a:bodyPr>
          <a:lstStyle>
            <a:lvl1pPr algn="l">
              <a:lnSpc>
                <a:spcPct val="80000"/>
              </a:lnSpc>
              <a:defRPr sz="5400" b="1" i="0" baseline="0">
                <a:solidFill>
                  <a:schemeClr val="bg1"/>
                </a:solidFill>
                <a:latin typeface="Arial-BoldMT"/>
                <a:cs typeface="Arial-BoldMT"/>
              </a:defRPr>
            </a:lvl1pPr>
          </a:lstStyle>
          <a:p>
            <a:r>
              <a:rPr lang="en-US" dirty="0"/>
              <a:t>Title goes here</a:t>
            </a:r>
          </a:p>
        </p:txBody>
      </p:sp>
      <p:sp>
        <p:nvSpPr>
          <p:cNvPr id="3" name="Subtitle 2"/>
          <p:cNvSpPr>
            <a:spLocks noGrp="1"/>
          </p:cNvSpPr>
          <p:nvPr>
            <p:ph type="subTitle" idx="1" hasCustomPrompt="1"/>
          </p:nvPr>
        </p:nvSpPr>
        <p:spPr>
          <a:xfrm>
            <a:off x="605017" y="3522233"/>
            <a:ext cx="9451091" cy="1721780"/>
          </a:xfrm>
        </p:spPr>
        <p:txBody>
          <a:bodyPr>
            <a:normAutofit/>
          </a:bodyPr>
          <a:lstStyle>
            <a:lvl1pPr marL="0" indent="0" algn="l">
              <a:buNone/>
              <a:defRPr sz="2800" b="0" i="0" baseline="0">
                <a:solidFill>
                  <a:srgbClr val="FDB713"/>
                </a:solidFill>
                <a:latin typeface="+mn-lt"/>
                <a:cs typeface="Arial-BoldM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Speaker Name</a:t>
            </a:r>
          </a:p>
          <a:p>
            <a:r>
              <a:rPr lang="en-US" dirty="0"/>
              <a:t>College or Department</a:t>
            </a:r>
          </a:p>
        </p:txBody>
      </p:sp>
    </p:spTree>
    <p:extLst>
      <p:ext uri="{BB962C8B-B14F-4D97-AF65-F5344CB8AC3E}">
        <p14:creationId xmlns:p14="http://schemas.microsoft.com/office/powerpoint/2010/main" val="2363785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039" y="1607425"/>
            <a:ext cx="11279923" cy="4953033"/>
          </a:xfrm>
        </p:spPr>
        <p:txBody>
          <a:bodyPr/>
          <a:lstStyle>
            <a:lvl1pPr>
              <a:lnSpc>
                <a:spcPct val="90000"/>
              </a:lnSpc>
              <a:defRPr/>
            </a:lvl1pPr>
            <a:lvl2pPr>
              <a:lnSpc>
                <a:spcPct val="90000"/>
              </a:lnSpc>
              <a:defRPr sz="2800">
                <a:latin typeface="Arial"/>
                <a:cs typeface="Arial"/>
              </a:defRPr>
            </a:lvl2pPr>
            <a:lvl3pPr>
              <a:lnSpc>
                <a:spcPct val="90000"/>
              </a:lnSpc>
              <a:defRPr sz="2800"/>
            </a:lvl3pPr>
            <a:lvl4pPr>
              <a:lnSpc>
                <a:spcPct val="90000"/>
              </a:lnSpc>
              <a:defRPr sz="2400"/>
            </a:lvl4pPr>
            <a:lvl5pPr>
              <a:lnSpc>
                <a:spcPct val="90000"/>
              </a:lnSpc>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a:extLst>
              <a:ext uri="{FF2B5EF4-FFF2-40B4-BE49-F238E27FC236}">
                <a16:creationId xmlns:a16="http://schemas.microsoft.com/office/drawing/2014/main" id="{00B13011-AA5D-AA4E-9553-48EF469C41DC}"/>
              </a:ext>
            </a:extLst>
          </p:cNvPr>
          <p:cNvSpPr>
            <a:spLocks noGrp="1"/>
          </p:cNvSpPr>
          <p:nvPr>
            <p:ph type="title"/>
          </p:nvPr>
        </p:nvSpPr>
        <p:spPr>
          <a:xfrm>
            <a:off x="456037" y="217590"/>
            <a:ext cx="10516763" cy="1229803"/>
          </a:xfrm>
        </p:spPr>
        <p:txBody>
          <a:bodyPr/>
          <a:lstStyle>
            <a:lvl1pPr>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85656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a:prstGeom prst="rect">
            <a:avLst/>
          </a:prstGeom>
        </p:spPr>
        <p:txBody>
          <a:bodyPr/>
          <a:lstStyle>
            <a:lvl1pPr>
              <a:defRPr>
                <a:effectLst/>
              </a:defRPr>
            </a:lvl1pPr>
          </a:lstStyle>
          <a:p>
            <a:r>
              <a:rPr lang="en-US" dirty="0"/>
              <a:t>Click to edit Master title style</a:t>
            </a:r>
          </a:p>
        </p:txBody>
      </p:sp>
      <p:sp>
        <p:nvSpPr>
          <p:cNvPr id="3" name="Content Placeholder 2"/>
          <p:cNvSpPr>
            <a:spLocks noGrp="1"/>
          </p:cNvSpPr>
          <p:nvPr>
            <p:ph idx="1"/>
          </p:nvPr>
        </p:nvSpPr>
        <p:spPr>
          <a:xfrm>
            <a:off x="913795" y="2096064"/>
            <a:ext cx="10353762" cy="3695136"/>
          </a:xfrm>
          <a:prstGeom prst="rect">
            <a:avLst/>
          </a:prstGeo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678736" y="5883275"/>
            <a:ext cx="2743200" cy="365125"/>
          </a:xfrm>
          <a:prstGeom prst="rect">
            <a:avLst/>
          </a:prstGeom>
        </p:spPr>
        <p:txBody>
          <a:bodyPr/>
          <a:lstStyle/>
          <a:p>
            <a:fld id="{8BDA6D67-8E0D-4D1E-ADEE-BB8CFD1EFC91}" type="datetimeFigureOut">
              <a:rPr lang="en-US" smtClean="0"/>
              <a:t>7/12/2022</a:t>
            </a:fld>
            <a:endParaRPr lang="en-US"/>
          </a:p>
        </p:txBody>
      </p:sp>
      <p:sp>
        <p:nvSpPr>
          <p:cNvPr id="5" name="Footer Placeholder 4"/>
          <p:cNvSpPr>
            <a:spLocks noGrp="1"/>
          </p:cNvSpPr>
          <p:nvPr>
            <p:ph type="ftr" sz="quarter" idx="11"/>
          </p:nvPr>
        </p:nvSpPr>
        <p:spPr>
          <a:xfrm>
            <a:off x="913794" y="5883275"/>
            <a:ext cx="667286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76EFD29E-67D5-421C-890F-2688AE982E84}" type="slidenum">
              <a:rPr lang="en-US" smtClean="0"/>
              <a:t>‹#›</a:t>
            </a:fld>
            <a:endParaRPr lang="en-US"/>
          </a:p>
        </p:txBody>
      </p:sp>
    </p:spTree>
    <p:extLst>
      <p:ext uri="{BB962C8B-B14F-4D97-AF65-F5344CB8AC3E}">
        <p14:creationId xmlns:p14="http://schemas.microsoft.com/office/powerpoint/2010/main" val="13041388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 Two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6038" y="1619037"/>
            <a:ext cx="5502140" cy="4941420"/>
          </a:xfrm>
        </p:spPr>
        <p:txBody>
          <a:bodyPr anchor="t">
            <a:normAutofit/>
          </a:bodyPr>
          <a:lstStyle>
            <a:lvl1pPr marL="0" indent="0">
              <a:buNone/>
              <a:defRPr sz="3200" b="0">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5" name="Text Placeholder 2"/>
          <p:cNvSpPr>
            <a:spLocks noGrp="1"/>
          </p:cNvSpPr>
          <p:nvPr>
            <p:ph type="body" idx="14"/>
          </p:nvPr>
        </p:nvSpPr>
        <p:spPr>
          <a:xfrm>
            <a:off x="6239795" y="1619038"/>
            <a:ext cx="5496164" cy="4941419"/>
          </a:xfrm>
        </p:spPr>
        <p:txBody>
          <a:bodyPr anchor="t">
            <a:normAutofit/>
          </a:bodyPr>
          <a:lstStyle>
            <a:lvl1pPr marL="0" indent="0">
              <a:buNone/>
              <a:defRPr sz="3200" b="0">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7" name="Title 1">
            <a:extLst>
              <a:ext uri="{FF2B5EF4-FFF2-40B4-BE49-F238E27FC236}">
                <a16:creationId xmlns:a16="http://schemas.microsoft.com/office/drawing/2014/main" id="{BF0A6634-4E88-514E-BD64-C5356495697D}"/>
              </a:ext>
            </a:extLst>
          </p:cNvPr>
          <p:cNvSpPr>
            <a:spLocks noGrp="1"/>
          </p:cNvSpPr>
          <p:nvPr>
            <p:ph type="title"/>
          </p:nvPr>
        </p:nvSpPr>
        <p:spPr>
          <a:xfrm>
            <a:off x="456037" y="217590"/>
            <a:ext cx="10516763" cy="1229803"/>
          </a:xfrm>
        </p:spPr>
        <p:txBody>
          <a:bodyPr/>
          <a:lstStyle>
            <a:lvl1pPr>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173148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w/ Image">
    <p:spTree>
      <p:nvGrpSpPr>
        <p:cNvPr id="1" name=""/>
        <p:cNvGrpSpPr/>
        <p:nvPr/>
      </p:nvGrpSpPr>
      <p:grpSpPr>
        <a:xfrm>
          <a:off x="0" y="0"/>
          <a:ext cx="0" cy="0"/>
          <a:chOff x="0" y="0"/>
          <a:chExt cx="0" cy="0"/>
        </a:xfrm>
      </p:grpSpPr>
      <p:sp>
        <p:nvSpPr>
          <p:cNvPr id="2" name="Title 1"/>
          <p:cNvSpPr>
            <a:spLocks noGrp="1"/>
          </p:cNvSpPr>
          <p:nvPr>
            <p:ph type="title"/>
          </p:nvPr>
        </p:nvSpPr>
        <p:spPr>
          <a:xfrm>
            <a:off x="456037" y="217590"/>
            <a:ext cx="10516763" cy="1229803"/>
          </a:xfrm>
        </p:spPr>
        <p:txBody>
          <a:bodyPr/>
          <a:lstStyle>
            <a:lvl1pPr>
              <a:defRPr>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456038" y="1619039"/>
            <a:ext cx="4261737" cy="4918197"/>
          </a:xfrm>
        </p:spPr>
        <p:txBody>
          <a:bodyPr anchor="t">
            <a:normAutofit/>
          </a:bodyPr>
          <a:lstStyle>
            <a:lvl1pPr marL="0" indent="0">
              <a:buNone/>
              <a:defRPr sz="3200" b="0">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5" name="Picture Placeholder 4"/>
          <p:cNvSpPr>
            <a:spLocks noGrp="1"/>
          </p:cNvSpPr>
          <p:nvPr>
            <p:ph type="pic" sz="quarter" idx="10"/>
          </p:nvPr>
        </p:nvSpPr>
        <p:spPr>
          <a:xfrm>
            <a:off x="5025224" y="1630559"/>
            <a:ext cx="6711693" cy="4906676"/>
          </a:xfrm>
        </p:spPr>
        <p:txBody>
          <a:bodyPr/>
          <a:lstStyle/>
          <a:p>
            <a:endParaRPr lang="en-US"/>
          </a:p>
        </p:txBody>
      </p:sp>
    </p:spTree>
    <p:extLst>
      <p:ext uri="{BB962C8B-B14F-4D97-AF65-F5344CB8AC3E}">
        <p14:creationId xmlns:p14="http://schemas.microsoft.com/office/powerpoint/2010/main" val="3964465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w/ Subhea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6037" y="2348539"/>
            <a:ext cx="11279923" cy="4188696"/>
          </a:xfrm>
        </p:spPr>
        <p:txBody>
          <a:bodyPr anchor="t">
            <a:normAutofit/>
          </a:bodyPr>
          <a:lstStyle>
            <a:lvl1pPr marL="0" indent="0">
              <a:buNone/>
              <a:defRPr sz="3200" b="0">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5" name="Title 1"/>
          <p:cNvSpPr>
            <a:spLocks noGrp="1"/>
          </p:cNvSpPr>
          <p:nvPr>
            <p:ph type="title"/>
          </p:nvPr>
        </p:nvSpPr>
        <p:spPr>
          <a:xfrm>
            <a:off x="456040" y="217590"/>
            <a:ext cx="10516760" cy="1229801"/>
          </a:xfrm>
        </p:spPr>
        <p:txBody>
          <a:bodyPr tIns="0" bIns="0"/>
          <a:lstStyle>
            <a:lvl1pPr>
              <a:defRPr sz="4000">
                <a:solidFill>
                  <a:schemeClr val="accent1"/>
                </a:solidFill>
              </a:defRPr>
            </a:lvl1pPr>
          </a:lstStyle>
          <a:p>
            <a:r>
              <a:rPr lang="en-US" dirty="0"/>
              <a:t>Click to edit Master title style</a:t>
            </a:r>
          </a:p>
        </p:txBody>
      </p:sp>
      <p:sp>
        <p:nvSpPr>
          <p:cNvPr id="4" name="Text Placeholder 3"/>
          <p:cNvSpPr>
            <a:spLocks noGrp="1"/>
          </p:cNvSpPr>
          <p:nvPr>
            <p:ph type="body" sz="quarter" idx="10"/>
          </p:nvPr>
        </p:nvSpPr>
        <p:spPr>
          <a:xfrm>
            <a:off x="455080" y="1579219"/>
            <a:ext cx="11280880" cy="642101"/>
          </a:xfrm>
        </p:spPr>
        <p:txBody>
          <a:bodyPr anchor="ctr"/>
          <a:lstStyle>
            <a:lvl1pPr>
              <a:defRPr b="1">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2242163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5018" y="2130754"/>
            <a:ext cx="10981967" cy="1609107"/>
          </a:xfrm>
        </p:spPr>
        <p:txBody>
          <a:bodyPr/>
          <a:lstStyle>
            <a:lvl1pPr algn="ctr">
              <a:defRPr baseline="0">
                <a:solidFill>
                  <a:schemeClr val="accent1"/>
                </a:solidFill>
              </a:defRPr>
            </a:lvl1pPr>
          </a:lstStyle>
          <a:p>
            <a:r>
              <a:rPr lang="en-US" dirty="0"/>
              <a:t>Subhead/ </a:t>
            </a:r>
            <a:br>
              <a:rPr lang="en-US" dirty="0"/>
            </a:br>
            <a:r>
              <a:rPr lang="en-US" dirty="0"/>
              <a:t>Section Header</a:t>
            </a:r>
          </a:p>
        </p:txBody>
      </p:sp>
    </p:spTree>
    <p:extLst>
      <p:ext uri="{BB962C8B-B14F-4D97-AF65-F5344CB8AC3E}">
        <p14:creationId xmlns:p14="http://schemas.microsoft.com/office/powerpoint/2010/main" val="24694700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nd Slide A">
    <p:spTree>
      <p:nvGrpSpPr>
        <p:cNvPr id="1" name=""/>
        <p:cNvGrpSpPr/>
        <p:nvPr/>
      </p:nvGrpSpPr>
      <p:grpSpPr>
        <a:xfrm>
          <a:off x="0" y="0"/>
          <a:ext cx="0" cy="0"/>
          <a:chOff x="0" y="0"/>
          <a:chExt cx="0" cy="0"/>
        </a:xfrm>
      </p:grpSpPr>
      <p:pic>
        <p:nvPicPr>
          <p:cNvPr id="4" name="Picture 3" descr="A picture containing text, sky, outdoor&#10;&#10;Description automatically generated">
            <a:extLst>
              <a:ext uri="{FF2B5EF4-FFF2-40B4-BE49-F238E27FC236}">
                <a16:creationId xmlns:a16="http://schemas.microsoft.com/office/drawing/2014/main" id="{CFDC8858-18B7-1D43-AD85-51F545BB3F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43058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End Slide B">
    <p:spTree>
      <p:nvGrpSpPr>
        <p:cNvPr id="1" name=""/>
        <p:cNvGrpSpPr/>
        <p:nvPr/>
      </p:nvGrpSpPr>
      <p:grpSpPr>
        <a:xfrm>
          <a:off x="0" y="0"/>
          <a:ext cx="0" cy="0"/>
          <a:chOff x="0" y="0"/>
          <a:chExt cx="0" cy="0"/>
        </a:xfrm>
      </p:grpSpPr>
      <p:pic>
        <p:nvPicPr>
          <p:cNvPr id="4" name="Picture 3" descr="A sign outside of a building&#10;&#10;Description automatically generated with medium confidence">
            <a:extLst>
              <a:ext uri="{FF2B5EF4-FFF2-40B4-BE49-F238E27FC236}">
                <a16:creationId xmlns:a16="http://schemas.microsoft.com/office/drawing/2014/main" id="{737C489D-D648-9045-BED4-14CDA661B30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768419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End Slide C">
    <p:spTree>
      <p:nvGrpSpPr>
        <p:cNvPr id="1" name=""/>
        <p:cNvGrpSpPr/>
        <p:nvPr/>
      </p:nvGrpSpPr>
      <p:grpSpPr>
        <a:xfrm>
          <a:off x="0" y="0"/>
          <a:ext cx="0" cy="0"/>
          <a:chOff x="0" y="0"/>
          <a:chExt cx="0" cy="0"/>
        </a:xfrm>
      </p:grpSpPr>
      <p:pic>
        <p:nvPicPr>
          <p:cNvPr id="4" name="Picture 3" descr="A picture containing text, grass&#10;&#10;Description automatically generated">
            <a:extLst>
              <a:ext uri="{FF2B5EF4-FFF2-40B4-BE49-F238E27FC236}">
                <a16:creationId xmlns:a16="http://schemas.microsoft.com/office/drawing/2014/main" id="{7BEB1872-EF51-3C4B-A292-04ACAB8FB6A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750309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6A02E-085E-017B-3C7F-BB658C0E5B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408408-965E-1DE7-9906-F88DEC40D0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ADC9E1-AB01-1E2A-31DC-AF68DDB4DEA7}"/>
              </a:ext>
            </a:extLst>
          </p:cNvPr>
          <p:cNvSpPr>
            <a:spLocks noGrp="1"/>
          </p:cNvSpPr>
          <p:nvPr>
            <p:ph type="dt" sz="half" idx="10"/>
          </p:nvPr>
        </p:nvSpPr>
        <p:spPr/>
        <p:txBody>
          <a:bodyPr/>
          <a:lstStyle/>
          <a:p>
            <a:fld id="{12ECCA39-EFED-6246-BDE8-6DE60B91D09E}" type="datetimeFigureOut">
              <a:rPr lang="en-US" smtClean="0"/>
              <a:t>7/12/2022</a:t>
            </a:fld>
            <a:endParaRPr lang="en-US"/>
          </a:p>
        </p:txBody>
      </p:sp>
      <p:sp>
        <p:nvSpPr>
          <p:cNvPr id="5" name="Footer Placeholder 4">
            <a:extLst>
              <a:ext uri="{FF2B5EF4-FFF2-40B4-BE49-F238E27FC236}">
                <a16:creationId xmlns:a16="http://schemas.microsoft.com/office/drawing/2014/main" id="{FD81315E-4A20-CC82-E625-6B585489EB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1B0A27-6D59-2C95-A71F-983CB6CA0A9A}"/>
              </a:ext>
            </a:extLst>
          </p:cNvPr>
          <p:cNvSpPr>
            <a:spLocks noGrp="1"/>
          </p:cNvSpPr>
          <p:nvPr>
            <p:ph type="sldNum" sz="quarter" idx="12"/>
          </p:nvPr>
        </p:nvSpPr>
        <p:spPr/>
        <p:txBody>
          <a:bodyPr/>
          <a:lstStyle/>
          <a:p>
            <a:fld id="{546C5BA3-6F9A-AA47-B190-59F9F8E633F1}" type="slidenum">
              <a:rPr lang="en-US" smtClean="0"/>
              <a:t>‹#›</a:t>
            </a:fld>
            <a:endParaRPr lang="en-US"/>
          </a:p>
        </p:txBody>
      </p:sp>
    </p:spTree>
    <p:extLst>
      <p:ext uri="{BB962C8B-B14F-4D97-AF65-F5344CB8AC3E}">
        <p14:creationId xmlns:p14="http://schemas.microsoft.com/office/powerpoint/2010/main" val="2468917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a:prstGeom prst="rect">
            <a:avLst/>
          </a:prstGeom>
        </p:spPr>
        <p:txBody>
          <a:bodyPr anchor="b">
            <a:normAutofit/>
          </a:bodyPr>
          <a:lstStyle>
            <a:lvl1pPr>
              <a:defRPr sz="3400">
                <a:effectLst/>
              </a:defRPr>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a:prstGeom prst="rect">
            <a:avLst/>
          </a:prstGeom>
        </p:spPr>
        <p:txBody>
          <a:bodyPr/>
          <a:lstStyle>
            <a:lvl1pPr marL="0" indent="0" algn="ctr">
              <a:buNone/>
              <a:defRPr sz="2400">
                <a:solidFill>
                  <a:schemeClr val="tx1">
                    <a:tint val="75000"/>
                  </a:schemeClr>
                </a:solidFill>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7/12/2022</a:t>
            </a:fld>
            <a:endParaRPr lang="en-US"/>
          </a:p>
        </p:txBody>
      </p:sp>
      <p:sp>
        <p:nvSpPr>
          <p:cNvPr id="5" name="Footer Placeholder 4"/>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a:p>
        </p:txBody>
      </p:sp>
    </p:spTree>
    <p:extLst>
      <p:ext uri="{BB962C8B-B14F-4D97-AF65-F5344CB8AC3E}">
        <p14:creationId xmlns:p14="http://schemas.microsoft.com/office/powerpoint/2010/main" val="1072261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a:prstGeom prst="rect">
            <a:avLst/>
          </a:prstGeom>
        </p:spPr>
        <p:txBody>
          <a:bodyPr/>
          <a:lstStyle>
            <a:lvl1pPr>
              <a:defRPr>
                <a:effectLst/>
              </a:defRPr>
            </a:lvl1p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a:prstGeom prst="rect">
            <a:avLst/>
          </a:prstGeo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a:prstGeom prst="rect">
            <a:avLst/>
          </a:prstGeo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7/12/2022</a:t>
            </a:fld>
            <a:endParaRPr lang="en-US"/>
          </a:p>
        </p:txBody>
      </p:sp>
      <p:sp>
        <p:nvSpPr>
          <p:cNvPr id="6" name="Footer Placeholder 5"/>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a:p>
        </p:txBody>
      </p:sp>
    </p:spTree>
    <p:extLst>
      <p:ext uri="{BB962C8B-B14F-4D97-AF65-F5344CB8AC3E}">
        <p14:creationId xmlns:p14="http://schemas.microsoft.com/office/powerpoint/2010/main" val="170199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a:prstGeom prst="rect">
            <a:avLst/>
          </a:prstGeom>
        </p:spPr>
        <p:txBody>
          <a:bodyPr/>
          <a:lstStyle>
            <a:lvl1pPr>
              <a:defRPr>
                <a:effectLst/>
              </a:defRPr>
            </a:lvl1p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a:prstGeom prst="rect">
            <a:avLst/>
          </a:prstGeom>
        </p:spPr>
        <p:txBody>
          <a:bodyPr anchor="b"/>
          <a:lstStyle>
            <a:lvl1pPr marL="0" indent="0">
              <a:lnSpc>
                <a:spcPct val="100000"/>
              </a:lnSpc>
              <a:buNone/>
              <a:defRPr sz="24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a:prstGeom prst="rect">
            <a:avLst/>
          </a:prstGeo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a:prstGeom prst="rect">
            <a:avLst/>
          </a:prstGeom>
        </p:spPr>
        <p:txBody>
          <a:bodyPr anchor="b"/>
          <a:lstStyle>
            <a:lvl1pPr marL="0" indent="0">
              <a:lnSpc>
                <a:spcPct val="100000"/>
              </a:lnSpc>
              <a:buNone/>
              <a:defRPr sz="24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a:prstGeom prst="rect">
            <a:avLst/>
          </a:prstGeo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7/12/2022</a:t>
            </a:fld>
            <a:endParaRPr lang="en-US"/>
          </a:p>
        </p:txBody>
      </p:sp>
      <p:sp>
        <p:nvSpPr>
          <p:cNvPr id="8" name="Footer Placeholder 7"/>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a:p>
        </p:txBody>
      </p:sp>
      <p:sp>
        <p:nvSpPr>
          <p:cNvPr id="9" name="Slide Number Placeholder 8"/>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a:p>
        </p:txBody>
      </p:sp>
    </p:spTree>
    <p:extLst>
      <p:ext uri="{BB962C8B-B14F-4D97-AF65-F5344CB8AC3E}">
        <p14:creationId xmlns:p14="http://schemas.microsoft.com/office/powerpoint/2010/main" val="2854654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a:prstGeom prst="rect">
            <a:avLst/>
          </a:prstGeom>
          <a:effectLst/>
        </p:spPr>
        <p:txBody>
          <a:bodyPr/>
          <a:lstStyle>
            <a:lvl1pPr>
              <a:defRPr>
                <a:effectLst/>
              </a:defRPr>
            </a:lvl1pPr>
          </a:lstStyle>
          <a:p>
            <a:r>
              <a:rPr lang="en-US"/>
              <a:t>Click to edit Master title style</a:t>
            </a:r>
            <a:endParaRPr lang="en-US" dirty="0"/>
          </a:p>
        </p:txBody>
      </p:sp>
      <p:sp>
        <p:nvSpPr>
          <p:cNvPr id="3" name="Date Placeholder 2"/>
          <p:cNvSpPr>
            <a:spLocks noGrp="1"/>
          </p:cNvSpPr>
          <p:nvPr>
            <p:ph type="dt" sz="half" idx="10"/>
          </p:nvPr>
        </p:nvSpPr>
        <p:spPr>
          <a:xfrm>
            <a:off x="7678736" y="5883275"/>
            <a:ext cx="2743200" cy="365125"/>
          </a:xfrm>
          <a:prstGeom prst="rect">
            <a:avLst/>
          </a:prstGeom>
          <a:effectLst/>
        </p:spPr>
        <p:txBody>
          <a:bodyPr/>
          <a:lstStyle>
            <a:lvl1pPr>
              <a:defRPr>
                <a:effectLst/>
              </a:defRPr>
            </a:lvl1pPr>
          </a:lstStyle>
          <a:p>
            <a:fld id="{8BDA6D67-8E0D-4D1E-ADEE-BB8CFD1EFC91}" type="datetimeFigureOut">
              <a:rPr lang="en-US" smtClean="0"/>
              <a:pPr/>
              <a:t>7/12/2022</a:t>
            </a:fld>
            <a:endParaRPr lang="en-US"/>
          </a:p>
        </p:txBody>
      </p:sp>
      <p:sp>
        <p:nvSpPr>
          <p:cNvPr id="4" name="Footer Placeholder 3"/>
          <p:cNvSpPr>
            <a:spLocks noGrp="1"/>
          </p:cNvSpPr>
          <p:nvPr>
            <p:ph type="ftr" sz="quarter" idx="11"/>
          </p:nvPr>
        </p:nvSpPr>
        <p:spPr>
          <a:xfrm>
            <a:off x="913794" y="5883275"/>
            <a:ext cx="6672865" cy="365125"/>
          </a:xfrm>
          <a:prstGeom prst="rect">
            <a:avLst/>
          </a:prstGeom>
          <a:effectLst/>
        </p:spPr>
        <p:txBody>
          <a:bodyPr/>
          <a:lstStyle>
            <a:lvl1pPr>
              <a:defRPr>
                <a:effectLst/>
              </a:defRPr>
            </a:lvl1pPr>
          </a:lstStyle>
          <a:p>
            <a:endParaRPr lang="en-US"/>
          </a:p>
        </p:txBody>
      </p:sp>
      <p:sp>
        <p:nvSpPr>
          <p:cNvPr id="5" name="Slide Number Placeholder 4"/>
          <p:cNvSpPr>
            <a:spLocks noGrp="1"/>
          </p:cNvSpPr>
          <p:nvPr>
            <p:ph type="sldNum" sz="quarter" idx="12"/>
          </p:nvPr>
        </p:nvSpPr>
        <p:spPr>
          <a:xfrm>
            <a:off x="10514011" y="5883275"/>
            <a:ext cx="753545" cy="365125"/>
          </a:xfrm>
          <a:prstGeom prst="rect">
            <a:avLst/>
          </a:prstGeom>
          <a:effectLst/>
        </p:spPr>
        <p:txBody>
          <a:bodyPr/>
          <a:lstStyle>
            <a:lvl1pPr>
              <a:defRPr>
                <a:effectLst/>
              </a:defRPr>
            </a:lvl1pPr>
          </a:lstStyle>
          <a:p>
            <a:fld id="{76EFD29E-67D5-421C-890F-2688AE982E84}" type="slidenum">
              <a:rPr lang="en-US" smtClean="0"/>
              <a:pPr/>
              <a:t>‹#›</a:t>
            </a:fld>
            <a:endParaRPr lang="en-US"/>
          </a:p>
        </p:txBody>
      </p:sp>
    </p:spTree>
    <p:extLst>
      <p:ext uri="{BB962C8B-B14F-4D97-AF65-F5344CB8AC3E}">
        <p14:creationId xmlns:p14="http://schemas.microsoft.com/office/powerpoint/2010/main" val="2499996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78736" y="5883275"/>
            <a:ext cx="2743200" cy="365125"/>
          </a:xfrm>
          <a:prstGeom prst="rect">
            <a:avLst/>
          </a:prstGeom>
        </p:spPr>
        <p:txBody>
          <a:bodyPr/>
          <a:lstStyle/>
          <a:p>
            <a:fld id="{8BDA6D67-8E0D-4D1E-ADEE-BB8CFD1EFC91}" type="datetimeFigureOut">
              <a:rPr lang="en-US" smtClean="0"/>
              <a:t>7/12/2022</a:t>
            </a:fld>
            <a:endParaRPr lang="en-US"/>
          </a:p>
        </p:txBody>
      </p:sp>
      <p:sp>
        <p:nvSpPr>
          <p:cNvPr id="3" name="Footer Placeholder 2"/>
          <p:cNvSpPr>
            <a:spLocks noGrp="1"/>
          </p:cNvSpPr>
          <p:nvPr>
            <p:ph type="ftr" sz="quarter" idx="11"/>
          </p:nvPr>
        </p:nvSpPr>
        <p:spPr>
          <a:xfrm>
            <a:off x="913794" y="5883275"/>
            <a:ext cx="6672865"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0514011" y="5883275"/>
            <a:ext cx="753545" cy="365125"/>
          </a:xfrm>
          <a:prstGeom prst="rect">
            <a:avLst/>
          </a:prstGeom>
        </p:spPr>
        <p:txBody>
          <a:bodyPr/>
          <a:lstStyle/>
          <a:p>
            <a:fld id="{76EFD29E-67D5-421C-890F-2688AE982E84}" type="slidenum">
              <a:rPr lang="en-US" smtClean="0"/>
              <a:t>‹#›</a:t>
            </a:fld>
            <a:endParaRPr lang="en-US"/>
          </a:p>
        </p:txBody>
      </p:sp>
    </p:spTree>
    <p:extLst>
      <p:ext uri="{BB962C8B-B14F-4D97-AF65-F5344CB8AC3E}">
        <p14:creationId xmlns:p14="http://schemas.microsoft.com/office/powerpoint/2010/main" val="16092102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a:prstGeom prst="rect">
            <a:avLst/>
          </a:prstGeom>
        </p:spPr>
        <p:txBody>
          <a:bodyPr anchor="b">
            <a:normAutofit/>
          </a:bodyPr>
          <a:lstStyle>
            <a:lvl1pPr>
              <a:defRPr sz="2800">
                <a:effectLst/>
              </a:defRPr>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a:prstGeom prst="rect">
            <a:avLst/>
          </a:prstGeom>
        </p:spPr>
        <p:txBody>
          <a:bodyPr anchor="ctr"/>
          <a:lstStyle>
            <a:lvl1pPr>
              <a:defRPr>
                <a:effectLst/>
              </a:defRPr>
            </a:lvl1pPr>
            <a:lvl2pPr>
              <a:defRPr>
                <a:effectLst/>
              </a:defRPr>
            </a:lvl2pPr>
            <a:lvl3pPr>
              <a:defRPr>
                <a:effectLst/>
              </a:defRPr>
            </a:lvl3pPr>
            <a:lvl4pPr>
              <a:defRPr>
                <a:effectLst/>
              </a:defRPr>
            </a:lvl4pPr>
            <a:lvl5pPr>
              <a:defRPr>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a:prstGeom prst="rect">
            <a:avLst/>
          </a:prstGeom>
        </p:spPr>
        <p:txBody>
          <a:bodyPr/>
          <a:lstStyle>
            <a:lvl1pPr marL="0" indent="0" algn="ctr">
              <a:buNone/>
              <a:defRPr sz="1600">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7/12/2022</a:t>
            </a:fld>
            <a:endParaRPr lang="en-US"/>
          </a:p>
        </p:txBody>
      </p:sp>
      <p:sp>
        <p:nvSpPr>
          <p:cNvPr id="6" name="Footer Placeholder 5"/>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a:p>
        </p:txBody>
      </p:sp>
    </p:spTree>
    <p:extLst>
      <p:ext uri="{BB962C8B-B14F-4D97-AF65-F5344CB8AC3E}">
        <p14:creationId xmlns:p14="http://schemas.microsoft.com/office/powerpoint/2010/main" val="155694817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a:prstGeom prst="rect">
            <a:avLst/>
          </a:prstGeom>
        </p:spPr>
        <p:txBody>
          <a:bodyPr anchor="b">
            <a:normAutofit/>
          </a:bodyPr>
          <a:lstStyle>
            <a:lvl1pPr>
              <a:defRPr sz="3200">
                <a:effectLs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prstGeom prst="rect">
            <a:avLst/>
          </a:prstGeom>
          <a:noFill/>
          <a:ln w="190500" cap="sq">
            <a:solidFill>
              <a:srgbClr val="FFFFFF"/>
            </a:solidFill>
            <a:miter lim="800000"/>
          </a:ln>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a:prstGeom prst="rect">
            <a:avLst/>
          </a:prstGeom>
        </p:spPr>
        <p:txBody>
          <a:bodyPr>
            <a:normAutofit/>
          </a:bodyPr>
          <a:lstStyle>
            <a:lvl1pPr marL="0" indent="0" algn="ctr">
              <a:buNone/>
              <a:defRPr sz="1800">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7/12/2022</a:t>
            </a:fld>
            <a:endParaRPr lang="en-US"/>
          </a:p>
        </p:txBody>
      </p:sp>
      <p:sp>
        <p:nvSpPr>
          <p:cNvPr id="6" name="Footer Placeholder 5"/>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a:p>
        </p:txBody>
      </p:sp>
    </p:spTree>
    <p:extLst>
      <p:ext uri="{BB962C8B-B14F-4D97-AF65-F5344CB8AC3E}">
        <p14:creationId xmlns:p14="http://schemas.microsoft.com/office/powerpoint/2010/main" val="4286330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5.jpe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2.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0" y="6378"/>
            <a:ext cx="12191999" cy="6859714"/>
          </a:xfrm>
          <a:prstGeom prst="rect">
            <a:avLst/>
          </a:prstGeom>
        </p:spPr>
      </p:pic>
      <p:pic>
        <p:nvPicPr>
          <p:cNvPr id="11" name="Picture 10"/>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04800" y="5839404"/>
            <a:ext cx="1130300" cy="751895"/>
          </a:xfrm>
          <a:prstGeom prst="rect">
            <a:avLst/>
          </a:prstGeom>
        </p:spPr>
      </p:pic>
    </p:spTree>
    <p:extLst>
      <p:ext uri="{BB962C8B-B14F-4D97-AF65-F5344CB8AC3E}">
        <p14:creationId xmlns:p14="http://schemas.microsoft.com/office/powerpoint/2010/main" val="112278283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Shape&#10;&#10;Description automatically generated with medium confidence">
            <a:extLst>
              <a:ext uri="{FF2B5EF4-FFF2-40B4-BE49-F238E27FC236}">
                <a16:creationId xmlns:a16="http://schemas.microsoft.com/office/drawing/2014/main" id="{635BD8D7-FA60-BF4A-94AA-B6B7A72E0CD5}"/>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456037" y="205978"/>
            <a:ext cx="10516763" cy="1229803"/>
          </a:xfrm>
          <a:prstGeom prst="rect">
            <a:avLst/>
          </a:prstGeom>
        </p:spPr>
        <p:txBody>
          <a:bodyPr vert="horz" lIns="91440" tIns="0" rIns="91440" bIns="0" rtlCol="0" anchor="ctr">
            <a:noAutofit/>
          </a:bodyPr>
          <a:lstStyle/>
          <a:p>
            <a:r>
              <a:rPr lang="en-US" dirty="0"/>
              <a:t>Headline</a:t>
            </a:r>
          </a:p>
        </p:txBody>
      </p:sp>
      <p:sp>
        <p:nvSpPr>
          <p:cNvPr id="3" name="Text Placeholder 2"/>
          <p:cNvSpPr>
            <a:spLocks noGrp="1"/>
          </p:cNvSpPr>
          <p:nvPr>
            <p:ph type="body" idx="1"/>
          </p:nvPr>
        </p:nvSpPr>
        <p:spPr>
          <a:xfrm>
            <a:off x="456039" y="1570713"/>
            <a:ext cx="11279924" cy="4908465"/>
          </a:xfrm>
          <a:prstGeom prst="rect">
            <a:avLst/>
          </a:prstGeom>
        </p:spPr>
        <p:txBody>
          <a:bodyPr vert="horz" lIns="91440" tIns="45720" rIns="91440" bIns="45720" rtlCol="0">
            <a:normAutofit/>
          </a:body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678389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Lst>
  <p:txStyles>
    <p:titleStyle>
      <a:lvl1pPr algn="l" defTabSz="609585" rtl="0" eaLnBrk="1" latinLnBrk="0" hangingPunct="1">
        <a:lnSpc>
          <a:spcPct val="90000"/>
        </a:lnSpc>
        <a:spcBef>
          <a:spcPct val="0"/>
        </a:spcBef>
        <a:buNone/>
        <a:defRPr sz="4000" b="1" i="0" kern="1200" baseline="0">
          <a:solidFill>
            <a:schemeClr val="accent1"/>
          </a:solidFill>
          <a:latin typeface="Arial"/>
          <a:ea typeface="+mj-ea"/>
          <a:cs typeface="Arial"/>
        </a:defRPr>
      </a:lvl1pPr>
    </p:titleStyle>
    <p:bodyStyle>
      <a:lvl1pPr marL="0" indent="0" algn="l" defTabSz="609585" rtl="0" eaLnBrk="1" latinLnBrk="0" hangingPunct="1">
        <a:lnSpc>
          <a:spcPct val="90000"/>
        </a:lnSpc>
        <a:spcBef>
          <a:spcPct val="20000"/>
        </a:spcBef>
        <a:buFontTx/>
        <a:buNone/>
        <a:defRPr sz="3200" kern="1200">
          <a:solidFill>
            <a:schemeClr val="tx1"/>
          </a:solidFill>
          <a:latin typeface="Arial"/>
          <a:ea typeface="+mn-ea"/>
          <a:cs typeface="Arial"/>
        </a:defRPr>
      </a:lvl1pPr>
      <a:lvl2pPr marL="611702" indent="-383108" algn="l" defTabSz="609585" rtl="0" eaLnBrk="1" latinLnBrk="0" hangingPunct="1">
        <a:spcBef>
          <a:spcPct val="20000"/>
        </a:spcBef>
        <a:buFont typeface="Wingdings" charset="2"/>
        <a:buChar char="§"/>
        <a:tabLst/>
        <a:defRPr sz="2800" kern="1200">
          <a:solidFill>
            <a:schemeClr val="tx1"/>
          </a:solidFill>
          <a:latin typeface="+mn-lt"/>
          <a:ea typeface="+mn-ea"/>
          <a:cs typeface="+mn-cs"/>
        </a:defRPr>
      </a:lvl2pPr>
      <a:lvl3pPr marL="996926" indent="-302676" algn="l" defTabSz="609585" rtl="0" eaLnBrk="1" latinLnBrk="0" hangingPunct="1">
        <a:lnSpc>
          <a:spcPct val="90000"/>
        </a:lnSpc>
        <a:spcBef>
          <a:spcPct val="20000"/>
        </a:spcBef>
        <a:buFont typeface="Arial"/>
        <a:buChar char="•"/>
        <a:tabLst/>
        <a:defRPr sz="2800" kern="1200">
          <a:solidFill>
            <a:schemeClr val="tx1"/>
          </a:solidFill>
          <a:latin typeface="Arial"/>
          <a:ea typeface="+mn-ea"/>
          <a:cs typeface="Arial"/>
        </a:defRPr>
      </a:lvl3pPr>
      <a:lvl4pPr marL="1454114" indent="-311143" algn="l" defTabSz="609585" rtl="0" eaLnBrk="1" latinLnBrk="0" hangingPunct="1">
        <a:lnSpc>
          <a:spcPct val="90000"/>
        </a:lnSpc>
        <a:spcBef>
          <a:spcPct val="20000"/>
        </a:spcBef>
        <a:buFont typeface="Arial"/>
        <a:buChar char="–"/>
        <a:tabLst/>
        <a:defRPr sz="2400" kern="1200">
          <a:solidFill>
            <a:schemeClr val="tx1"/>
          </a:solidFill>
          <a:latin typeface="Arial"/>
          <a:ea typeface="+mn-ea"/>
          <a:cs typeface="Arial"/>
        </a:defRPr>
      </a:lvl4pPr>
      <a:lvl5pPr marL="1828754" indent="-338658" algn="l" defTabSz="609585" rtl="0" eaLnBrk="1" latinLnBrk="0" hangingPunct="1">
        <a:lnSpc>
          <a:spcPct val="90000"/>
        </a:lnSpc>
        <a:spcBef>
          <a:spcPct val="20000"/>
        </a:spcBef>
        <a:buFont typeface="Arial"/>
        <a:buChar char="»"/>
        <a:tabLst/>
        <a:defRPr sz="2400"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gpctr.unmc.edu/fundin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gpctr.unmc.edu/ctr-resources/pbrn/conduct-a-study/"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gpctr.unmc.edu/ctr-resources/pbrn/" TargetMode="External"/><Relationship Id="rId2" Type="http://schemas.openxmlformats.org/officeDocument/2006/relationships/hyperlink" Target="https://redcap.link/PBRN" TargetMode="External"/><Relationship Id="rId1" Type="http://schemas.openxmlformats.org/officeDocument/2006/relationships/slideLayout" Target="../slideLayouts/slideLayout2.xml"/><Relationship Id="rId6" Type="http://schemas.openxmlformats.org/officeDocument/2006/relationships/hyperlink" Target="https://redcap.link/PBRNRequest" TargetMode="External"/><Relationship Id="rId5" Type="http://schemas.openxmlformats.org/officeDocument/2006/relationships/hyperlink" Target="https://gpctr.unmc.edu/ctr-resources/pbrn/news/" TargetMode="External"/><Relationship Id="rId4" Type="http://schemas.openxmlformats.org/officeDocument/2006/relationships/hyperlink" Target="https://gpctr.unmc.edu/ctr-resources/pbrn/board-of-directors-documentation-and-resource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11704" y="771642"/>
            <a:ext cx="11368591" cy="5314716"/>
          </a:xfrm>
        </p:spPr>
        <p:txBody>
          <a:bodyPr/>
          <a:lstStyle/>
          <a:p>
            <a:r>
              <a:rPr lang="en-US" sz="7200" cap="none" dirty="0">
                <a:solidFill>
                  <a:srgbClr val="002060"/>
                </a:solidFill>
              </a:rPr>
              <a:t>Great Plains Primary Care Practice-Based Research Network Member’s Meeting</a:t>
            </a:r>
            <a:br>
              <a:rPr lang="en-US" sz="8000" cap="none" dirty="0">
                <a:solidFill>
                  <a:srgbClr val="002060"/>
                </a:solidFill>
              </a:rPr>
            </a:br>
            <a:br>
              <a:rPr lang="en-US" sz="8000" cap="none" dirty="0">
                <a:solidFill>
                  <a:srgbClr val="002060"/>
                </a:solidFill>
              </a:rPr>
            </a:br>
            <a:r>
              <a:rPr lang="en-US" sz="6000" cap="none" dirty="0">
                <a:solidFill>
                  <a:srgbClr val="002060"/>
                </a:solidFill>
              </a:rPr>
              <a:t>July 12</a:t>
            </a:r>
            <a:r>
              <a:rPr lang="en-US" sz="6000" cap="none" baseline="30000" dirty="0">
                <a:solidFill>
                  <a:srgbClr val="002060"/>
                </a:solidFill>
              </a:rPr>
              <a:t>th</a:t>
            </a:r>
            <a:r>
              <a:rPr lang="en-US" sz="6000" cap="none" dirty="0">
                <a:solidFill>
                  <a:srgbClr val="002060"/>
                </a:solidFill>
              </a:rPr>
              <a:t>, 2022</a:t>
            </a:r>
            <a:endParaRPr lang="en-US" sz="8000" cap="none" dirty="0">
              <a:solidFill>
                <a:srgbClr val="002060"/>
              </a:solidFill>
            </a:endParaRPr>
          </a:p>
        </p:txBody>
      </p:sp>
    </p:spTree>
    <p:extLst>
      <p:ext uri="{BB962C8B-B14F-4D97-AF65-F5344CB8AC3E}">
        <p14:creationId xmlns:p14="http://schemas.microsoft.com/office/powerpoint/2010/main" val="849316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80209" y="488053"/>
            <a:ext cx="9213491" cy="769441"/>
          </a:xfrm>
          <a:prstGeom prst="rect">
            <a:avLst/>
          </a:prstGeom>
          <a:noFill/>
        </p:spPr>
        <p:txBody>
          <a:bodyPr wrap="square" rtlCol="0">
            <a:spAutoFit/>
          </a:bodyPr>
          <a:lstStyle/>
          <a:p>
            <a:pPr algn="ctr"/>
            <a:r>
              <a:rPr lang="en-US" sz="4400" b="1" dirty="0">
                <a:solidFill>
                  <a:schemeClr val="tx2">
                    <a:lumMod val="75000"/>
                  </a:schemeClr>
                </a:solidFill>
              </a:rPr>
              <a:t> </a:t>
            </a:r>
          </a:p>
        </p:txBody>
      </p:sp>
      <p:sp>
        <p:nvSpPr>
          <p:cNvPr id="2" name="TextBox 1"/>
          <p:cNvSpPr txBox="1"/>
          <p:nvPr/>
        </p:nvSpPr>
        <p:spPr>
          <a:xfrm>
            <a:off x="671748" y="1443841"/>
            <a:ext cx="6119520" cy="3970318"/>
          </a:xfrm>
          <a:prstGeom prst="rect">
            <a:avLst/>
          </a:prstGeom>
          <a:noFill/>
        </p:spPr>
        <p:txBody>
          <a:bodyPr wrap="square" rtlCol="0">
            <a:spAutoFit/>
          </a:bodyPr>
          <a:lstStyle/>
          <a:p>
            <a:pPr marL="571500" indent="-571500">
              <a:buFont typeface="Arial" panose="020B0604020202020204" pitchFamily="34" charset="0"/>
              <a:buChar char="•"/>
            </a:pPr>
            <a:r>
              <a:rPr lang="en-US" sz="2800" dirty="0">
                <a:solidFill>
                  <a:srgbClr val="002060"/>
                </a:solidFill>
              </a:rPr>
              <a:t>Expand access to state/national EHR</a:t>
            </a:r>
          </a:p>
          <a:p>
            <a:pPr marL="1028700" lvl="1" indent="-571500">
              <a:buFont typeface="Arial" panose="020B0604020202020204" pitchFamily="34" charset="0"/>
              <a:buChar char="•"/>
            </a:pPr>
            <a:r>
              <a:rPr lang="en-US" sz="2800" dirty="0">
                <a:solidFill>
                  <a:srgbClr val="002060"/>
                </a:solidFill>
              </a:rPr>
              <a:t>Feasibility metrics for grants</a:t>
            </a:r>
          </a:p>
          <a:p>
            <a:pPr marL="1028700" lvl="1" indent="-571500">
              <a:buFont typeface="Arial" panose="020B0604020202020204" pitchFamily="34" charset="0"/>
              <a:buChar char="•"/>
            </a:pPr>
            <a:r>
              <a:rPr lang="en-US" sz="2800" dirty="0">
                <a:solidFill>
                  <a:srgbClr val="002060"/>
                </a:solidFill>
              </a:rPr>
              <a:t>Use EHR/Big Data to determine prevalence </a:t>
            </a:r>
          </a:p>
          <a:p>
            <a:pPr marL="1028700" lvl="1" indent="-571500">
              <a:buFont typeface="Arial" panose="020B0604020202020204" pitchFamily="34" charset="0"/>
              <a:buChar char="•"/>
            </a:pPr>
            <a:r>
              <a:rPr lang="en-US" sz="2800" dirty="0">
                <a:solidFill>
                  <a:srgbClr val="002060"/>
                </a:solidFill>
              </a:rPr>
              <a:t>Improve recruitment of rural populations into research</a:t>
            </a:r>
          </a:p>
          <a:p>
            <a:pPr marL="1028700" lvl="1" indent="-571500">
              <a:buFont typeface="Arial" panose="020B0604020202020204" pitchFamily="34" charset="0"/>
              <a:buChar char="•"/>
            </a:pPr>
            <a:r>
              <a:rPr lang="en-US" sz="2800" dirty="0">
                <a:solidFill>
                  <a:srgbClr val="002060"/>
                </a:solidFill>
              </a:rPr>
              <a:t>Monitor outcomes of quality improvement research</a:t>
            </a:r>
          </a:p>
          <a:p>
            <a:pPr marL="1028700" lvl="1" indent="-571500">
              <a:buFont typeface="Arial" panose="020B0604020202020204" pitchFamily="34" charset="0"/>
              <a:buChar char="•"/>
            </a:pPr>
            <a:r>
              <a:rPr lang="en-US" sz="2800" dirty="0">
                <a:solidFill>
                  <a:srgbClr val="002060"/>
                </a:solidFill>
              </a:rPr>
              <a:t>Link to regional health priorities</a:t>
            </a:r>
          </a:p>
        </p:txBody>
      </p:sp>
      <p:pic>
        <p:nvPicPr>
          <p:cNvPr id="1026"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8169" y="1989099"/>
            <a:ext cx="4697296" cy="347893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24EE8DCE-C370-41D2-A74E-2958CB3D99C1}"/>
              </a:ext>
            </a:extLst>
          </p:cNvPr>
          <p:cNvSpPr>
            <a:spLocks noGrp="1"/>
          </p:cNvSpPr>
          <p:nvPr>
            <p:ph type="title"/>
          </p:nvPr>
        </p:nvSpPr>
        <p:spPr>
          <a:xfrm>
            <a:off x="919119" y="297388"/>
            <a:ext cx="10353761" cy="678427"/>
          </a:xfrm>
        </p:spPr>
        <p:txBody>
          <a:bodyPr>
            <a:normAutofit fontScale="90000"/>
          </a:bodyPr>
          <a:lstStyle/>
          <a:p>
            <a:r>
              <a:rPr lang="en-US" sz="4400" dirty="0">
                <a:solidFill>
                  <a:srgbClr val="002060"/>
                </a:solidFill>
              </a:rPr>
              <a:t>Interoperability</a:t>
            </a:r>
          </a:p>
        </p:txBody>
      </p:sp>
    </p:spTree>
    <p:extLst>
      <p:ext uri="{BB962C8B-B14F-4D97-AF65-F5344CB8AC3E}">
        <p14:creationId xmlns:p14="http://schemas.microsoft.com/office/powerpoint/2010/main" val="237225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6582" y="1380324"/>
            <a:ext cx="10087118" cy="4401205"/>
          </a:xfrm>
          <a:prstGeom prst="rect">
            <a:avLst/>
          </a:prstGeom>
          <a:noFill/>
        </p:spPr>
        <p:txBody>
          <a:bodyPr wrap="square" rtlCol="0">
            <a:spAutoFit/>
          </a:bodyPr>
          <a:lstStyle/>
          <a:p>
            <a:pPr marL="571500" indent="-571500">
              <a:buFont typeface="Arial" panose="020B0604020202020204" pitchFamily="34" charset="0"/>
              <a:buChar char="•"/>
            </a:pPr>
            <a:r>
              <a:rPr lang="en-US" sz="2800" dirty="0">
                <a:solidFill>
                  <a:srgbClr val="002060"/>
                </a:solidFill>
              </a:rPr>
              <a:t>Assisting community health systems in achieving meaningful use </a:t>
            </a:r>
          </a:p>
          <a:p>
            <a:pPr marL="571500" indent="-571500">
              <a:buFont typeface="Arial" panose="020B0604020202020204" pitchFamily="34" charset="0"/>
              <a:buChar char="•"/>
            </a:pPr>
            <a:r>
              <a:rPr lang="en-US" sz="2800" dirty="0">
                <a:solidFill>
                  <a:srgbClr val="002060"/>
                </a:solidFill>
              </a:rPr>
              <a:t>Expanding access to resources across member sites</a:t>
            </a:r>
          </a:p>
          <a:p>
            <a:pPr marL="571500" indent="-571500">
              <a:buFont typeface="Arial" panose="020B0604020202020204" pitchFamily="34" charset="0"/>
              <a:buChar char="•"/>
            </a:pPr>
            <a:r>
              <a:rPr lang="en-US" sz="2800" dirty="0">
                <a:solidFill>
                  <a:srgbClr val="002060"/>
                </a:solidFill>
              </a:rPr>
              <a:t>Enable practice-level quality improvement and facilitation of surveillance tools for underserved populations</a:t>
            </a:r>
          </a:p>
          <a:p>
            <a:pPr marL="571500" indent="-571500">
              <a:buFont typeface="Arial" panose="020B0604020202020204" pitchFamily="34" charset="0"/>
              <a:buChar char="•"/>
            </a:pPr>
            <a:r>
              <a:rPr lang="en-US" sz="2800" dirty="0">
                <a:solidFill>
                  <a:srgbClr val="002060"/>
                </a:solidFill>
              </a:rPr>
              <a:t>Supporting pragmatic research and patient-centered outcomes</a:t>
            </a:r>
          </a:p>
          <a:p>
            <a:pPr marL="571500" indent="-571500">
              <a:buFont typeface="Arial" panose="020B0604020202020204" pitchFamily="34" charset="0"/>
              <a:buChar char="•"/>
            </a:pPr>
            <a:r>
              <a:rPr lang="en-US" sz="2800" dirty="0">
                <a:solidFill>
                  <a:srgbClr val="002060"/>
                </a:solidFill>
              </a:rPr>
              <a:t>Advance culture and idea sharing across the Great Plains</a:t>
            </a:r>
          </a:p>
          <a:p>
            <a:pPr marL="571500" indent="-571500">
              <a:buFont typeface="Arial" panose="020B0604020202020204" pitchFamily="34" charset="0"/>
              <a:buChar char="•"/>
            </a:pPr>
            <a:r>
              <a:rPr lang="en-US" sz="2800" dirty="0">
                <a:solidFill>
                  <a:srgbClr val="002060"/>
                </a:solidFill>
              </a:rPr>
              <a:t>Innovative ways of analyzing real world data – save money over clinical trials</a:t>
            </a:r>
          </a:p>
          <a:p>
            <a:pPr marL="571500" indent="-571500">
              <a:buFont typeface="Arial" panose="020B0604020202020204" pitchFamily="34" charset="0"/>
              <a:buChar char="•"/>
            </a:pPr>
            <a:endParaRPr lang="en-US" sz="2800" dirty="0">
              <a:solidFill>
                <a:srgbClr val="002060"/>
              </a:solidFill>
            </a:endParaRPr>
          </a:p>
          <a:p>
            <a:pPr marL="571500" indent="-571500">
              <a:buFont typeface="Arial" panose="020B0604020202020204" pitchFamily="34" charset="0"/>
              <a:buChar char="•"/>
            </a:pPr>
            <a:endParaRPr lang="en-US" sz="2800" dirty="0">
              <a:solidFill>
                <a:srgbClr val="002060"/>
              </a:solidFill>
            </a:endParaRPr>
          </a:p>
        </p:txBody>
      </p:sp>
      <p:sp>
        <p:nvSpPr>
          <p:cNvPr id="4" name="Title 1">
            <a:extLst>
              <a:ext uri="{FF2B5EF4-FFF2-40B4-BE49-F238E27FC236}">
                <a16:creationId xmlns:a16="http://schemas.microsoft.com/office/drawing/2014/main" id="{7506F95F-228F-4555-97A8-1D897B78CB50}"/>
              </a:ext>
            </a:extLst>
          </p:cNvPr>
          <p:cNvSpPr>
            <a:spLocks noGrp="1"/>
          </p:cNvSpPr>
          <p:nvPr>
            <p:ph type="title"/>
          </p:nvPr>
        </p:nvSpPr>
        <p:spPr>
          <a:xfrm>
            <a:off x="919119" y="297388"/>
            <a:ext cx="10353761" cy="678427"/>
          </a:xfrm>
        </p:spPr>
        <p:txBody>
          <a:bodyPr>
            <a:normAutofit fontScale="90000"/>
          </a:bodyPr>
          <a:lstStyle/>
          <a:p>
            <a:r>
              <a:rPr lang="en-US" sz="4400" dirty="0">
                <a:solidFill>
                  <a:srgbClr val="002060"/>
                </a:solidFill>
              </a:rPr>
              <a:t>Advancing Interoperability</a:t>
            </a:r>
          </a:p>
        </p:txBody>
      </p:sp>
    </p:spTree>
    <p:extLst>
      <p:ext uri="{BB962C8B-B14F-4D97-AF65-F5344CB8AC3E}">
        <p14:creationId xmlns:p14="http://schemas.microsoft.com/office/powerpoint/2010/main" val="3205269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F73A6BD-4DB2-4727-B1DD-C6E23E5FD8BE}"/>
              </a:ext>
            </a:extLst>
          </p:cNvPr>
          <p:cNvSpPr txBox="1">
            <a:spLocks/>
          </p:cNvSpPr>
          <p:nvPr/>
        </p:nvSpPr>
        <p:spPr>
          <a:xfrm>
            <a:off x="919119" y="1447800"/>
            <a:ext cx="10353762" cy="3962400"/>
          </a:xfrm>
          <a:prstGeom prst="rect">
            <a:avLst/>
          </a:prstGeom>
        </p:spPr>
        <p:txBody>
          <a:bodyPr numCol="1"/>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342900" indent="-342900">
              <a:spcBef>
                <a:spcPts val="0"/>
              </a:spcBef>
              <a:buFont typeface="+mj-lt"/>
              <a:buAutoNum type="romanUcPeriod"/>
            </a:pPr>
            <a:r>
              <a:rPr lang="en-U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Introductions</a:t>
            </a:r>
          </a:p>
          <a:p>
            <a:pPr marL="342900" indent="-342900">
              <a:spcBef>
                <a:spcPts val="0"/>
              </a:spcBef>
              <a:buFont typeface="+mj-lt"/>
              <a:buAutoNum type="romanUcPeriod"/>
            </a:pPr>
            <a:r>
              <a:rPr lang="en-U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A Year in Review</a:t>
            </a:r>
          </a:p>
          <a:p>
            <a:pPr marL="342900" indent="-342900">
              <a:spcBef>
                <a:spcPts val="0"/>
              </a:spcBef>
              <a:buFont typeface="+mj-lt"/>
              <a:buAutoNum type="romanUcPeriod"/>
            </a:pPr>
            <a:r>
              <a:rPr lang="en-US" b="1" u="sng" dirty="0">
                <a:solidFill>
                  <a:srgbClr val="002060"/>
                </a:solidFill>
                <a:latin typeface="Helvetica" panose="020B0604020202020204" pitchFamily="34" charset="0"/>
                <a:ea typeface="Calibri" panose="020F0502020204030204" pitchFamily="34" charset="0"/>
                <a:cs typeface="Times New Roman" panose="02020603050405020304" pitchFamily="18" charset="0"/>
              </a:rPr>
              <a:t>Funding Opportunities </a:t>
            </a:r>
          </a:p>
          <a:p>
            <a:pPr marL="342900" indent="-342900">
              <a:spcBef>
                <a:spcPts val="0"/>
              </a:spcBef>
              <a:buFont typeface="+mj-lt"/>
              <a:buAutoNum type="romanUcPeriod"/>
            </a:pPr>
            <a:r>
              <a:rPr lang="en-U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Research Resources</a:t>
            </a:r>
          </a:p>
          <a:p>
            <a:pPr marL="342900" indent="-342900">
              <a:spcBef>
                <a:spcPts val="0"/>
              </a:spcBef>
              <a:buFont typeface="+mj-lt"/>
              <a:buAutoNum type="romanUcPeriod"/>
            </a:pPr>
            <a:r>
              <a:rPr lang="en-U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Upcoming Research</a:t>
            </a:r>
          </a:p>
          <a:p>
            <a:pPr marL="342900" indent="-342900">
              <a:spcBef>
                <a:spcPts val="0"/>
              </a:spcBef>
              <a:buFont typeface="+mj-lt"/>
              <a:buAutoNum type="romanUcPeriod"/>
            </a:pPr>
            <a:r>
              <a:rPr lang="en-U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Wrap-up and Questions</a:t>
            </a:r>
            <a:endParaRPr lang="en-US" sz="2400" dirty="0">
              <a:solidFill>
                <a:srgbClr val="002060"/>
              </a:solidFill>
            </a:endParaRPr>
          </a:p>
        </p:txBody>
      </p:sp>
      <p:sp>
        <p:nvSpPr>
          <p:cNvPr id="7" name="Title 1">
            <a:extLst>
              <a:ext uri="{FF2B5EF4-FFF2-40B4-BE49-F238E27FC236}">
                <a16:creationId xmlns:a16="http://schemas.microsoft.com/office/drawing/2014/main" id="{98FB0720-39C0-4E97-83E1-8ECC3C59E62E}"/>
              </a:ext>
            </a:extLst>
          </p:cNvPr>
          <p:cNvSpPr>
            <a:spLocks noGrp="1"/>
          </p:cNvSpPr>
          <p:nvPr>
            <p:ph type="title"/>
          </p:nvPr>
        </p:nvSpPr>
        <p:spPr>
          <a:xfrm>
            <a:off x="913795" y="609600"/>
            <a:ext cx="10353761" cy="1326321"/>
          </a:xfrm>
        </p:spPr>
        <p:txBody>
          <a:bodyPr>
            <a:normAutofit/>
          </a:bodyPr>
          <a:lstStyle/>
          <a:p>
            <a:r>
              <a:rPr lang="en-US" sz="4400" dirty="0">
                <a:solidFill>
                  <a:srgbClr val="002060"/>
                </a:solidFill>
              </a:rPr>
              <a:t>Agenda</a:t>
            </a:r>
          </a:p>
        </p:txBody>
      </p:sp>
    </p:spTree>
    <p:extLst>
      <p:ext uri="{BB962C8B-B14F-4D97-AF65-F5344CB8AC3E}">
        <p14:creationId xmlns:p14="http://schemas.microsoft.com/office/powerpoint/2010/main" val="2710316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12677-0128-4304-A862-F2BF254BC388}"/>
              </a:ext>
            </a:extLst>
          </p:cNvPr>
          <p:cNvSpPr>
            <a:spLocks noGrp="1"/>
          </p:cNvSpPr>
          <p:nvPr>
            <p:ph type="title"/>
          </p:nvPr>
        </p:nvSpPr>
        <p:spPr/>
        <p:txBody>
          <a:bodyPr/>
          <a:lstStyle/>
          <a:p>
            <a:r>
              <a:rPr lang="en-US" sz="4400" dirty="0">
                <a:solidFill>
                  <a:srgbClr val="002060"/>
                </a:solidFill>
              </a:rPr>
              <a:t>Funding Opportunities</a:t>
            </a:r>
          </a:p>
        </p:txBody>
      </p:sp>
      <p:sp>
        <p:nvSpPr>
          <p:cNvPr id="3" name="Content Placeholder 2">
            <a:extLst>
              <a:ext uri="{FF2B5EF4-FFF2-40B4-BE49-F238E27FC236}">
                <a16:creationId xmlns:a16="http://schemas.microsoft.com/office/drawing/2014/main" id="{2BEAB114-DA45-41BD-BECB-315F64CE61D7}"/>
              </a:ext>
            </a:extLst>
          </p:cNvPr>
          <p:cNvSpPr>
            <a:spLocks noGrp="1"/>
          </p:cNvSpPr>
          <p:nvPr>
            <p:ph idx="1"/>
          </p:nvPr>
        </p:nvSpPr>
        <p:spPr/>
        <p:txBody>
          <a:bodyPr/>
          <a:lstStyle/>
          <a:p>
            <a:pPr marL="342900" marR="27940" lvl="0" indent="-342900">
              <a:lnSpc>
                <a:spcPct val="100000"/>
              </a:lnSpc>
              <a:spcBef>
                <a:spcPts val="0"/>
              </a:spcBef>
              <a:spcAft>
                <a:spcPts val="0"/>
              </a:spcAft>
              <a:buFont typeface="Arial" panose="020B0604020202020204" pitchFamily="34" charset="0"/>
              <a:buChar char="●"/>
            </a:pPr>
            <a:r>
              <a:rPr lang="en-US" sz="1800" u="sng" dirty="0">
                <a:solidFill>
                  <a:srgbClr val="000000"/>
                </a:solidFill>
                <a:effectLst/>
                <a:ea typeface="Noto Sans Symbols"/>
                <a:cs typeface="Noto Sans Symbols"/>
              </a:rPr>
              <a:t>Community-Engaged Research Pilot Project Award</a:t>
            </a:r>
            <a:r>
              <a:rPr lang="en-US" sz="1800" dirty="0">
                <a:solidFill>
                  <a:srgbClr val="000000"/>
                </a:solidFill>
                <a:effectLst/>
                <a:ea typeface="Noto Sans Symbols"/>
                <a:cs typeface="Noto Sans Symbols"/>
              </a:rPr>
              <a:t>: A total of $25,000 is available for one or two award(s). The applications must detail an existing or forming community-academic partnership and how the funds will be used to improve community health. The intent of this award is the generation of preliminary data for feasibility and acceptability trials.</a:t>
            </a:r>
            <a:endParaRPr lang="en-US" sz="1800" dirty="0">
              <a:effectLst/>
              <a:ea typeface="Noto Sans Symbols"/>
              <a:cs typeface="Noto Sans Symbols"/>
            </a:endParaRPr>
          </a:p>
          <a:p>
            <a:pPr marL="228600" marR="27940" indent="0">
              <a:lnSpc>
                <a:spcPct val="100000"/>
              </a:lnSpc>
              <a:spcBef>
                <a:spcPts val="0"/>
              </a:spcBef>
              <a:spcAft>
                <a:spcPts val="0"/>
              </a:spcAft>
              <a:buNone/>
            </a:pPr>
            <a:endParaRPr lang="en-US" sz="1800" dirty="0">
              <a:effectLst/>
              <a:ea typeface="Arial" panose="020B0604020202020204" pitchFamily="34" charset="0"/>
            </a:endParaRPr>
          </a:p>
          <a:p>
            <a:pPr marL="342900" marR="27940" lvl="0" indent="-342900">
              <a:lnSpc>
                <a:spcPct val="100000"/>
              </a:lnSpc>
              <a:spcBef>
                <a:spcPts val="0"/>
              </a:spcBef>
              <a:spcAft>
                <a:spcPts val="10"/>
              </a:spcAft>
              <a:buFont typeface="Arial" panose="020B0604020202020204" pitchFamily="34" charset="0"/>
              <a:buChar char="●"/>
            </a:pPr>
            <a:r>
              <a:rPr lang="en-US" sz="1800" u="sng" dirty="0">
                <a:solidFill>
                  <a:srgbClr val="000000"/>
                </a:solidFill>
                <a:effectLst/>
                <a:ea typeface="Noto Sans Symbols"/>
                <a:cs typeface="Noto Sans Symbols"/>
              </a:rPr>
              <a:t>Community-Engaged </a:t>
            </a:r>
            <a:r>
              <a:rPr lang="en-US" sz="1800" u="sng" dirty="0">
                <a:effectLst/>
                <a:ea typeface="Noto Sans Symbols"/>
                <a:cs typeface="Noto Sans Symbols"/>
              </a:rPr>
              <a:t>Capacity Development</a:t>
            </a:r>
            <a:r>
              <a:rPr lang="en-US" sz="1800" u="sng" dirty="0">
                <a:solidFill>
                  <a:srgbClr val="000000"/>
                </a:solidFill>
                <a:effectLst/>
                <a:ea typeface="Noto Sans Symbols"/>
                <a:cs typeface="Noto Sans Symbols"/>
              </a:rPr>
              <a:t> Award</a:t>
            </a:r>
            <a:r>
              <a:rPr lang="en-US" sz="1800" dirty="0">
                <a:solidFill>
                  <a:srgbClr val="000000"/>
                </a:solidFill>
                <a:effectLst/>
                <a:ea typeface="Noto Sans Symbols"/>
                <a:cs typeface="Noto Sans Symbols"/>
              </a:rPr>
              <a:t>: a total of $15,000 is available for small awards averaging approximately $5,000. The purpose is to provide seed funding for investigators working to (1) develop or engage community partnerships for project design or planning purposes or (2) engage Practice Based Research Networks to identify local priorities and begin project planning. The proposal needs to explicitly lay out how funds contribute to the development of the project. </a:t>
            </a:r>
          </a:p>
          <a:p>
            <a:pPr marL="342900" marR="27940" lvl="0" indent="-342900">
              <a:lnSpc>
                <a:spcPct val="100000"/>
              </a:lnSpc>
              <a:spcBef>
                <a:spcPts val="0"/>
              </a:spcBef>
              <a:spcAft>
                <a:spcPts val="10"/>
              </a:spcAft>
              <a:buFont typeface="Arial" panose="020B0604020202020204" pitchFamily="34" charset="0"/>
              <a:buChar char="●"/>
            </a:pPr>
            <a:endParaRPr lang="en-US" sz="1800" dirty="0">
              <a:solidFill>
                <a:srgbClr val="000000"/>
              </a:solidFill>
              <a:ea typeface="Noto Sans Symbols"/>
              <a:cs typeface="Noto Sans Symbols"/>
            </a:endParaRPr>
          </a:p>
          <a:p>
            <a:pPr marL="342900" marR="27940" lvl="0" indent="-342900">
              <a:lnSpc>
                <a:spcPct val="100000"/>
              </a:lnSpc>
              <a:spcBef>
                <a:spcPts val="0"/>
              </a:spcBef>
              <a:spcAft>
                <a:spcPts val="10"/>
              </a:spcAft>
              <a:buFont typeface="Arial" panose="020B0604020202020204" pitchFamily="34" charset="0"/>
              <a:buChar char="●"/>
            </a:pPr>
            <a:r>
              <a:rPr lang="en-US" sz="1800" dirty="0">
                <a:solidFill>
                  <a:srgbClr val="000000"/>
                </a:solidFill>
                <a:effectLst/>
                <a:ea typeface="Noto Sans Symbols"/>
                <a:cs typeface="Noto Sans Symbols"/>
              </a:rPr>
              <a:t>Request for Applications: August 2022</a:t>
            </a:r>
          </a:p>
          <a:p>
            <a:pPr marL="342900" marR="27940" lvl="0" indent="-342900">
              <a:lnSpc>
                <a:spcPct val="100000"/>
              </a:lnSpc>
              <a:spcBef>
                <a:spcPts val="0"/>
              </a:spcBef>
              <a:spcAft>
                <a:spcPts val="10"/>
              </a:spcAft>
              <a:buFont typeface="Arial" panose="020B0604020202020204" pitchFamily="34" charset="0"/>
              <a:buChar char="●"/>
            </a:pPr>
            <a:r>
              <a:rPr lang="en-US" sz="1800" dirty="0">
                <a:solidFill>
                  <a:srgbClr val="000000"/>
                </a:solidFill>
                <a:ea typeface="Noto Sans Symbols"/>
                <a:cs typeface="Noto Sans Symbols"/>
              </a:rPr>
              <a:t>Project Start: July 2023</a:t>
            </a:r>
            <a:endParaRPr lang="en-US" sz="1800" dirty="0">
              <a:effectLst/>
              <a:ea typeface="Noto Sans Symbols"/>
              <a:cs typeface="Noto Sans Symbols"/>
            </a:endParaRPr>
          </a:p>
        </p:txBody>
      </p:sp>
      <p:sp>
        <p:nvSpPr>
          <p:cNvPr id="4" name="TextBox 3">
            <a:extLst>
              <a:ext uri="{FF2B5EF4-FFF2-40B4-BE49-F238E27FC236}">
                <a16:creationId xmlns:a16="http://schemas.microsoft.com/office/drawing/2014/main" id="{DE3DA271-7894-4A03-888C-22ECC6A2681E}"/>
              </a:ext>
            </a:extLst>
          </p:cNvPr>
          <p:cNvSpPr txBox="1"/>
          <p:nvPr/>
        </p:nvSpPr>
        <p:spPr>
          <a:xfrm>
            <a:off x="2928014" y="5946989"/>
            <a:ext cx="6325321" cy="369332"/>
          </a:xfrm>
          <a:prstGeom prst="rect">
            <a:avLst/>
          </a:prstGeom>
          <a:noFill/>
        </p:spPr>
        <p:txBody>
          <a:bodyPr wrap="none" rtlCol="0">
            <a:spAutoFit/>
          </a:bodyPr>
          <a:lstStyle/>
          <a:p>
            <a:r>
              <a:rPr lang="en-US" dirty="0"/>
              <a:t>Other Funding Opportunities: </a:t>
            </a:r>
            <a:r>
              <a:rPr lang="en-US" dirty="0">
                <a:hlinkClick r:id="rId2"/>
              </a:rPr>
              <a:t>Funding – GP IDeA-CTR (unmc.edu)</a:t>
            </a:r>
            <a:endParaRPr lang="en-US" dirty="0"/>
          </a:p>
        </p:txBody>
      </p:sp>
    </p:spTree>
    <p:extLst>
      <p:ext uri="{BB962C8B-B14F-4D97-AF65-F5344CB8AC3E}">
        <p14:creationId xmlns:p14="http://schemas.microsoft.com/office/powerpoint/2010/main" val="240342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F73A6BD-4DB2-4727-B1DD-C6E23E5FD8BE}"/>
              </a:ext>
            </a:extLst>
          </p:cNvPr>
          <p:cNvSpPr txBox="1">
            <a:spLocks/>
          </p:cNvSpPr>
          <p:nvPr/>
        </p:nvSpPr>
        <p:spPr>
          <a:xfrm>
            <a:off x="919119" y="1447800"/>
            <a:ext cx="10353762" cy="3962400"/>
          </a:xfrm>
          <a:prstGeom prst="rect">
            <a:avLst/>
          </a:prstGeom>
        </p:spPr>
        <p:txBody>
          <a:bodyPr numCol="1"/>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342900" indent="-342900">
              <a:spcBef>
                <a:spcPts val="0"/>
              </a:spcBef>
              <a:buFont typeface="+mj-lt"/>
              <a:buAutoNum type="romanUcPeriod"/>
            </a:pPr>
            <a:r>
              <a:rPr lang="en-U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Introductions</a:t>
            </a:r>
          </a:p>
          <a:p>
            <a:pPr marL="342900" indent="-342900">
              <a:spcBef>
                <a:spcPts val="0"/>
              </a:spcBef>
              <a:buFont typeface="+mj-lt"/>
              <a:buAutoNum type="romanUcPeriod"/>
            </a:pPr>
            <a:r>
              <a:rPr lang="en-U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A Year in Review</a:t>
            </a:r>
          </a:p>
          <a:p>
            <a:pPr marL="342900" indent="-342900">
              <a:spcBef>
                <a:spcPts val="0"/>
              </a:spcBef>
              <a:buFont typeface="+mj-lt"/>
              <a:buAutoNum type="romanUcPeriod"/>
            </a:pPr>
            <a:r>
              <a:rPr lang="en-U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Funding Opportunities </a:t>
            </a:r>
          </a:p>
          <a:p>
            <a:pPr marL="342900" indent="-342900">
              <a:spcBef>
                <a:spcPts val="0"/>
              </a:spcBef>
              <a:buFont typeface="+mj-lt"/>
              <a:buAutoNum type="romanUcPeriod"/>
            </a:pPr>
            <a:r>
              <a:rPr lang="en-US" b="1" u="sng" dirty="0">
                <a:solidFill>
                  <a:srgbClr val="002060"/>
                </a:solidFill>
                <a:latin typeface="Helvetica" panose="020B0604020202020204" pitchFamily="34" charset="0"/>
                <a:ea typeface="Calibri" panose="020F0502020204030204" pitchFamily="34" charset="0"/>
                <a:cs typeface="Times New Roman" panose="02020603050405020304" pitchFamily="18" charset="0"/>
              </a:rPr>
              <a:t>Research Resources</a:t>
            </a:r>
          </a:p>
          <a:p>
            <a:pPr marL="342900" indent="-342900">
              <a:spcBef>
                <a:spcPts val="0"/>
              </a:spcBef>
              <a:buFont typeface="+mj-lt"/>
              <a:buAutoNum type="romanUcPeriod"/>
            </a:pPr>
            <a:r>
              <a:rPr lang="en-U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Upcoming Research</a:t>
            </a:r>
          </a:p>
          <a:p>
            <a:pPr marL="342900" indent="-342900">
              <a:spcBef>
                <a:spcPts val="0"/>
              </a:spcBef>
              <a:buFont typeface="+mj-lt"/>
              <a:buAutoNum type="romanUcPeriod"/>
            </a:pPr>
            <a:r>
              <a:rPr lang="en-U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Wrap-up and Questions</a:t>
            </a:r>
            <a:endParaRPr lang="en-US" sz="2400" dirty="0">
              <a:solidFill>
                <a:srgbClr val="002060"/>
              </a:solidFill>
            </a:endParaRPr>
          </a:p>
        </p:txBody>
      </p:sp>
      <p:sp>
        <p:nvSpPr>
          <p:cNvPr id="5" name="Title 1">
            <a:extLst>
              <a:ext uri="{FF2B5EF4-FFF2-40B4-BE49-F238E27FC236}">
                <a16:creationId xmlns:a16="http://schemas.microsoft.com/office/drawing/2014/main" id="{7ECFE0CF-FD25-4A4D-B65A-FBD5F3B53BCE}"/>
              </a:ext>
            </a:extLst>
          </p:cNvPr>
          <p:cNvSpPr>
            <a:spLocks noGrp="1"/>
          </p:cNvSpPr>
          <p:nvPr>
            <p:ph type="title"/>
          </p:nvPr>
        </p:nvSpPr>
        <p:spPr>
          <a:xfrm>
            <a:off x="913795" y="609600"/>
            <a:ext cx="10353761" cy="1326321"/>
          </a:xfrm>
        </p:spPr>
        <p:txBody>
          <a:bodyPr>
            <a:normAutofit/>
          </a:bodyPr>
          <a:lstStyle/>
          <a:p>
            <a:r>
              <a:rPr lang="en-US" sz="4400" dirty="0">
                <a:solidFill>
                  <a:srgbClr val="002060"/>
                </a:solidFill>
              </a:rPr>
              <a:t>Agenda</a:t>
            </a:r>
          </a:p>
        </p:txBody>
      </p:sp>
    </p:spTree>
    <p:extLst>
      <p:ext uri="{BB962C8B-B14F-4D97-AF65-F5344CB8AC3E}">
        <p14:creationId xmlns:p14="http://schemas.microsoft.com/office/powerpoint/2010/main" val="1685484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E96BB-245F-4292-A8B2-F13697987CC9}"/>
              </a:ext>
            </a:extLst>
          </p:cNvPr>
          <p:cNvSpPr>
            <a:spLocks noGrp="1"/>
          </p:cNvSpPr>
          <p:nvPr>
            <p:ph type="title"/>
          </p:nvPr>
        </p:nvSpPr>
        <p:spPr/>
        <p:txBody>
          <a:bodyPr/>
          <a:lstStyle/>
          <a:p>
            <a:r>
              <a:rPr lang="en-US" sz="4400" dirty="0">
                <a:solidFill>
                  <a:srgbClr val="002060"/>
                </a:solidFill>
              </a:rPr>
              <a:t>Research Resources</a:t>
            </a:r>
          </a:p>
        </p:txBody>
      </p:sp>
      <p:sp>
        <p:nvSpPr>
          <p:cNvPr id="3" name="Content Placeholder 2">
            <a:extLst>
              <a:ext uri="{FF2B5EF4-FFF2-40B4-BE49-F238E27FC236}">
                <a16:creationId xmlns:a16="http://schemas.microsoft.com/office/drawing/2014/main" id="{67D4C7BF-7A28-47C8-97CD-EFF684DB5B1C}"/>
              </a:ext>
            </a:extLst>
          </p:cNvPr>
          <p:cNvSpPr>
            <a:spLocks noGrp="1"/>
          </p:cNvSpPr>
          <p:nvPr>
            <p:ph idx="1"/>
          </p:nvPr>
        </p:nvSpPr>
        <p:spPr>
          <a:xfrm>
            <a:off x="913795" y="2096064"/>
            <a:ext cx="3396948" cy="3695136"/>
          </a:xfrm>
        </p:spPr>
        <p:txBody>
          <a:bodyPr/>
          <a:lstStyle/>
          <a:p>
            <a:r>
              <a:rPr lang="en-US" dirty="0"/>
              <a:t>Consultations</a:t>
            </a:r>
          </a:p>
          <a:p>
            <a:r>
              <a:rPr lang="en-US" dirty="0"/>
              <a:t>Student Research Projects</a:t>
            </a:r>
          </a:p>
          <a:p>
            <a:pPr lvl="1"/>
            <a:r>
              <a:rPr lang="en-US" dirty="0"/>
              <a:t>College of Medicine</a:t>
            </a:r>
          </a:p>
          <a:p>
            <a:pPr lvl="2"/>
            <a:r>
              <a:rPr lang="en-US" dirty="0"/>
              <a:t>Modeled after the Medical Student Summer Research Program</a:t>
            </a:r>
          </a:p>
          <a:p>
            <a:pPr lvl="1"/>
            <a:r>
              <a:rPr lang="en-US" dirty="0"/>
              <a:t>College of Pharmacy Research Elective</a:t>
            </a:r>
          </a:p>
          <a:p>
            <a:r>
              <a:rPr lang="en-US" dirty="0"/>
              <a:t>Registries </a:t>
            </a:r>
          </a:p>
          <a:p>
            <a:pPr lvl="1"/>
            <a:endParaRPr lang="en-US" dirty="0"/>
          </a:p>
          <a:p>
            <a:endParaRPr lang="en-US" dirty="0"/>
          </a:p>
        </p:txBody>
      </p:sp>
      <p:pic>
        <p:nvPicPr>
          <p:cNvPr id="5" name="Picture 4" descr="Graphical user interface, text, application, email, Teams&#10;&#10;Description automatically generated">
            <a:extLst>
              <a:ext uri="{FF2B5EF4-FFF2-40B4-BE49-F238E27FC236}">
                <a16:creationId xmlns:a16="http://schemas.microsoft.com/office/drawing/2014/main" id="{F47F52A4-EAA5-4F82-B7CC-25627F7B5F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2965" y="1655467"/>
            <a:ext cx="7044330" cy="3996303"/>
          </a:xfrm>
          <a:prstGeom prst="rect">
            <a:avLst/>
          </a:prstGeom>
        </p:spPr>
      </p:pic>
      <p:sp>
        <p:nvSpPr>
          <p:cNvPr id="6" name="TextBox 5">
            <a:extLst>
              <a:ext uri="{FF2B5EF4-FFF2-40B4-BE49-F238E27FC236}">
                <a16:creationId xmlns:a16="http://schemas.microsoft.com/office/drawing/2014/main" id="{F6E5ED17-B16D-4834-BD4D-1B75914EECBE}"/>
              </a:ext>
            </a:extLst>
          </p:cNvPr>
          <p:cNvSpPr txBox="1"/>
          <p:nvPr/>
        </p:nvSpPr>
        <p:spPr>
          <a:xfrm>
            <a:off x="4392965" y="5651770"/>
            <a:ext cx="5915337" cy="369332"/>
          </a:xfrm>
          <a:prstGeom prst="rect">
            <a:avLst/>
          </a:prstGeom>
          <a:noFill/>
        </p:spPr>
        <p:txBody>
          <a:bodyPr wrap="none" rtlCol="0">
            <a:spAutoFit/>
          </a:bodyPr>
          <a:lstStyle/>
          <a:p>
            <a:r>
              <a:rPr lang="en-US" dirty="0">
                <a:hlinkClick r:id="rId3"/>
              </a:rPr>
              <a:t>https://gpctr.unmc.edu/ctr-resources/pbrn/conduct-a-study/</a:t>
            </a:r>
            <a:endParaRPr lang="en-US" dirty="0"/>
          </a:p>
        </p:txBody>
      </p:sp>
    </p:spTree>
    <p:extLst>
      <p:ext uri="{BB962C8B-B14F-4D97-AF65-F5344CB8AC3E}">
        <p14:creationId xmlns:p14="http://schemas.microsoft.com/office/powerpoint/2010/main" val="3925868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12D6E-BA09-6746-BA4E-6BBC85CE4B45}"/>
              </a:ext>
            </a:extLst>
          </p:cNvPr>
          <p:cNvSpPr>
            <a:spLocks noGrp="1"/>
          </p:cNvSpPr>
          <p:nvPr>
            <p:ph type="title"/>
          </p:nvPr>
        </p:nvSpPr>
        <p:spPr/>
        <p:txBody>
          <a:bodyPr/>
          <a:lstStyle/>
          <a:p>
            <a:r>
              <a:rPr lang="en-US" sz="4400" dirty="0">
                <a:solidFill>
                  <a:srgbClr val="002060"/>
                </a:solidFill>
              </a:rPr>
              <a:t>PBRN Resources</a:t>
            </a:r>
          </a:p>
        </p:txBody>
      </p:sp>
      <p:sp>
        <p:nvSpPr>
          <p:cNvPr id="3" name="Content Placeholder 2">
            <a:extLst>
              <a:ext uri="{FF2B5EF4-FFF2-40B4-BE49-F238E27FC236}">
                <a16:creationId xmlns:a16="http://schemas.microsoft.com/office/drawing/2014/main" id="{CC62E7F4-C62E-E04F-87D6-36F053965877}"/>
              </a:ext>
            </a:extLst>
          </p:cNvPr>
          <p:cNvSpPr>
            <a:spLocks noGrp="1"/>
          </p:cNvSpPr>
          <p:nvPr>
            <p:ph idx="1"/>
          </p:nvPr>
        </p:nvSpPr>
        <p:spPr/>
        <p:txBody>
          <a:bodyPr/>
          <a:lstStyle/>
          <a:p>
            <a:r>
              <a:rPr lang="en-US" dirty="0">
                <a:solidFill>
                  <a:srgbClr val="002060"/>
                </a:solidFill>
              </a:rPr>
              <a:t>Membership and Contact Form: </a:t>
            </a:r>
            <a:r>
              <a:rPr lang="en-US" dirty="0">
                <a:solidFill>
                  <a:srgbClr val="002060"/>
                </a:solidFill>
                <a:hlinkClick r:id="rId2"/>
              </a:rPr>
              <a:t>https://redcap.link/PBRN</a:t>
            </a:r>
            <a:endParaRPr lang="en-US" dirty="0">
              <a:solidFill>
                <a:srgbClr val="002060"/>
              </a:solidFill>
            </a:endParaRPr>
          </a:p>
          <a:p>
            <a:r>
              <a:rPr lang="en-US" dirty="0">
                <a:solidFill>
                  <a:srgbClr val="002060"/>
                </a:solidFill>
              </a:rPr>
              <a:t>Website: </a:t>
            </a:r>
            <a:r>
              <a:rPr lang="en-US" dirty="0">
                <a:hlinkClick r:id="rId3"/>
              </a:rPr>
              <a:t>Great Plains Primary Care Practice Based Research Network – GP IDeA-CTR (unmc.edu)</a:t>
            </a:r>
            <a:endParaRPr lang="en-US" dirty="0"/>
          </a:p>
          <a:p>
            <a:r>
              <a:rPr lang="en-US" dirty="0">
                <a:solidFill>
                  <a:srgbClr val="002060"/>
                </a:solidFill>
              </a:rPr>
              <a:t>Information about the Board of Directors: </a:t>
            </a:r>
            <a:r>
              <a:rPr lang="en-US" dirty="0">
                <a:hlinkClick r:id="rId4"/>
              </a:rPr>
              <a:t>Board of Directors Documentation and Resources – GP IDeA-CTR (unmc.edu)</a:t>
            </a:r>
            <a:endParaRPr lang="en-US" dirty="0"/>
          </a:p>
          <a:p>
            <a:r>
              <a:rPr lang="en-US" dirty="0">
                <a:solidFill>
                  <a:srgbClr val="002060"/>
                </a:solidFill>
              </a:rPr>
              <a:t>Quarterly Newsletters: </a:t>
            </a:r>
            <a:r>
              <a:rPr lang="en-US" dirty="0">
                <a:hlinkClick r:id="rId5"/>
              </a:rPr>
              <a:t>News and Events – GP IDeA-CTR (unmc.edu)</a:t>
            </a:r>
            <a:endParaRPr lang="en-US" dirty="0"/>
          </a:p>
          <a:p>
            <a:r>
              <a:rPr lang="en-US" dirty="0">
                <a:solidFill>
                  <a:srgbClr val="002060"/>
                </a:solidFill>
              </a:rPr>
              <a:t>Pitch research ideas or request personnel support: </a:t>
            </a:r>
            <a:r>
              <a:rPr lang="en-US" dirty="0">
                <a:solidFill>
                  <a:srgbClr val="002060"/>
                </a:solidFill>
                <a:hlinkClick r:id="rId6"/>
              </a:rPr>
              <a:t>https://redcap.link/PBRNRequest</a:t>
            </a:r>
            <a:r>
              <a:rPr lang="en-US" dirty="0">
                <a:solidFill>
                  <a:srgbClr val="002060"/>
                </a:solidFill>
              </a:rPr>
              <a:t> </a:t>
            </a:r>
          </a:p>
          <a:p>
            <a:pPr marL="0" indent="0">
              <a:buNone/>
            </a:pPr>
            <a:endParaRPr lang="en-US" dirty="0"/>
          </a:p>
        </p:txBody>
      </p:sp>
    </p:spTree>
    <p:extLst>
      <p:ext uri="{BB962C8B-B14F-4D97-AF65-F5344CB8AC3E}">
        <p14:creationId xmlns:p14="http://schemas.microsoft.com/office/powerpoint/2010/main" val="3467267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F73A6BD-4DB2-4727-B1DD-C6E23E5FD8BE}"/>
              </a:ext>
            </a:extLst>
          </p:cNvPr>
          <p:cNvSpPr txBox="1">
            <a:spLocks/>
          </p:cNvSpPr>
          <p:nvPr/>
        </p:nvSpPr>
        <p:spPr>
          <a:xfrm>
            <a:off x="919119" y="1447800"/>
            <a:ext cx="10353762" cy="3962400"/>
          </a:xfrm>
          <a:prstGeom prst="rect">
            <a:avLst/>
          </a:prstGeom>
        </p:spPr>
        <p:txBody>
          <a:bodyPr numCol="1"/>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342900" indent="-342900">
              <a:spcBef>
                <a:spcPts val="0"/>
              </a:spcBef>
              <a:buFont typeface="+mj-lt"/>
              <a:buAutoNum type="romanUcPeriod"/>
            </a:pPr>
            <a:r>
              <a:rPr lang="en-U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Introductions</a:t>
            </a:r>
          </a:p>
          <a:p>
            <a:pPr marL="342900" indent="-342900">
              <a:spcBef>
                <a:spcPts val="0"/>
              </a:spcBef>
              <a:buFont typeface="+mj-lt"/>
              <a:buAutoNum type="romanUcPeriod"/>
            </a:pPr>
            <a:r>
              <a:rPr lang="en-U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A Year in Review</a:t>
            </a:r>
          </a:p>
          <a:p>
            <a:pPr marL="342900" indent="-342900">
              <a:spcBef>
                <a:spcPts val="0"/>
              </a:spcBef>
              <a:buFont typeface="+mj-lt"/>
              <a:buAutoNum type="romanUcPeriod"/>
            </a:pPr>
            <a:r>
              <a:rPr lang="en-U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Funding Opportunities </a:t>
            </a:r>
          </a:p>
          <a:p>
            <a:pPr marL="342900" indent="-342900">
              <a:spcBef>
                <a:spcPts val="0"/>
              </a:spcBef>
              <a:buFont typeface="+mj-lt"/>
              <a:buAutoNum type="romanUcPeriod"/>
            </a:pPr>
            <a:r>
              <a:rPr lang="en-U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Research Resources</a:t>
            </a:r>
          </a:p>
          <a:p>
            <a:pPr marL="800100" lvl="1" indent="-342900">
              <a:spcBef>
                <a:spcPts val="0"/>
              </a:spcBef>
              <a:buFont typeface="+mj-lt"/>
              <a:buAutoNum type="romanUcPeriod"/>
            </a:pPr>
            <a:r>
              <a:rPr lang="en-U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Consultation</a:t>
            </a:r>
          </a:p>
          <a:p>
            <a:pPr marL="800100" lvl="1" indent="-342900">
              <a:spcBef>
                <a:spcPts val="0"/>
              </a:spcBef>
              <a:buFont typeface="+mj-lt"/>
              <a:buAutoNum type="romanUcPeriod"/>
            </a:pPr>
            <a:r>
              <a:rPr lang="en-U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Student Summer Research Program</a:t>
            </a:r>
          </a:p>
          <a:p>
            <a:pPr marL="342900" indent="-342900">
              <a:spcBef>
                <a:spcPts val="0"/>
              </a:spcBef>
              <a:buFont typeface="+mj-lt"/>
              <a:buAutoNum type="romanUcPeriod"/>
            </a:pPr>
            <a:r>
              <a:rPr lang="en-US" b="1" u="sng" dirty="0">
                <a:solidFill>
                  <a:srgbClr val="002060"/>
                </a:solidFill>
                <a:latin typeface="Helvetica" panose="020B0604020202020204" pitchFamily="34" charset="0"/>
                <a:ea typeface="Calibri" panose="020F0502020204030204" pitchFamily="34" charset="0"/>
                <a:cs typeface="Times New Roman" panose="02020603050405020304" pitchFamily="18" charset="0"/>
              </a:rPr>
              <a:t>Upcoming Research</a:t>
            </a:r>
          </a:p>
          <a:p>
            <a:pPr marL="800100" lvl="1" indent="-342900">
              <a:spcBef>
                <a:spcPts val="0"/>
              </a:spcBef>
              <a:buFont typeface="+mj-lt"/>
              <a:buAutoNum type="romanUcPeriod"/>
            </a:pPr>
            <a:r>
              <a:rPr lang="en-U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Fetal Alcohol Syndrome Needs Assessment</a:t>
            </a:r>
          </a:p>
          <a:p>
            <a:pPr marL="800100" lvl="1" indent="-342900">
              <a:spcBef>
                <a:spcPts val="0"/>
              </a:spcBef>
              <a:buFont typeface="+mj-lt"/>
              <a:buAutoNum type="romanUcPeriod"/>
            </a:pPr>
            <a:r>
              <a:rPr lang="en-U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Social Isolation in Nebraska: Pathways to Health </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0"/>
              </a:spcBef>
              <a:buFont typeface="+mj-lt"/>
              <a:buAutoNum type="romanUcPeriod"/>
            </a:pPr>
            <a:r>
              <a:rPr lang="en-U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Great Plains IDeA-CTR Clinical Research Registry </a:t>
            </a:r>
          </a:p>
          <a:p>
            <a:pPr marL="342900" indent="-342900">
              <a:spcBef>
                <a:spcPts val="0"/>
              </a:spcBef>
              <a:buFont typeface="+mj-lt"/>
              <a:buAutoNum type="romanUcPeriod"/>
            </a:pPr>
            <a:r>
              <a:rPr lang="en-U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Wrap-up and Questions</a:t>
            </a:r>
            <a:endParaRPr lang="en-US" sz="2400" dirty="0">
              <a:solidFill>
                <a:srgbClr val="002060"/>
              </a:solidFill>
            </a:endParaRPr>
          </a:p>
        </p:txBody>
      </p:sp>
      <p:sp>
        <p:nvSpPr>
          <p:cNvPr id="5" name="Title 1">
            <a:extLst>
              <a:ext uri="{FF2B5EF4-FFF2-40B4-BE49-F238E27FC236}">
                <a16:creationId xmlns:a16="http://schemas.microsoft.com/office/drawing/2014/main" id="{AD8E2784-C3EE-4C3F-862A-519BF82EF724}"/>
              </a:ext>
            </a:extLst>
          </p:cNvPr>
          <p:cNvSpPr>
            <a:spLocks noGrp="1"/>
          </p:cNvSpPr>
          <p:nvPr>
            <p:ph type="title"/>
          </p:nvPr>
        </p:nvSpPr>
        <p:spPr>
          <a:xfrm>
            <a:off x="913795" y="609600"/>
            <a:ext cx="10353761" cy="1326321"/>
          </a:xfrm>
        </p:spPr>
        <p:txBody>
          <a:bodyPr>
            <a:normAutofit/>
          </a:bodyPr>
          <a:lstStyle/>
          <a:p>
            <a:r>
              <a:rPr lang="en-US" sz="4400" dirty="0">
                <a:solidFill>
                  <a:srgbClr val="002060"/>
                </a:solidFill>
              </a:rPr>
              <a:t>Agenda</a:t>
            </a:r>
          </a:p>
        </p:txBody>
      </p:sp>
    </p:spTree>
    <p:extLst>
      <p:ext uri="{BB962C8B-B14F-4D97-AF65-F5344CB8AC3E}">
        <p14:creationId xmlns:p14="http://schemas.microsoft.com/office/powerpoint/2010/main" val="986472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5" name="TextBox 4"/>
          <p:cNvSpPr txBox="1"/>
          <p:nvPr/>
        </p:nvSpPr>
        <p:spPr>
          <a:xfrm>
            <a:off x="6513534" y="609600"/>
            <a:ext cx="4754022" cy="1326321"/>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400" b="1" cap="all" dirty="0">
                <a:solidFill>
                  <a:srgbClr val="002060"/>
                </a:solidFill>
                <a:latin typeface="+mj-lt"/>
                <a:ea typeface="+mj-ea"/>
                <a:cs typeface="+mj-cs"/>
              </a:rPr>
              <a:t>Upcoming Research</a:t>
            </a:r>
          </a:p>
        </p:txBody>
      </p:sp>
      <p:pic>
        <p:nvPicPr>
          <p:cNvPr id="7" name="Picture 6" descr="Small white light bulbs with one large yellow light bulb drawn on a black surface">
            <a:extLst>
              <a:ext uri="{FF2B5EF4-FFF2-40B4-BE49-F238E27FC236}">
                <a16:creationId xmlns:a16="http://schemas.microsoft.com/office/drawing/2014/main" id="{080BCF12-9918-40F7-859B-D24A9F67045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667" r="-1" b="-1"/>
          <a:stretch/>
        </p:blipFill>
        <p:spPr>
          <a:xfrm>
            <a:off x="20" y="10"/>
            <a:ext cx="6095980" cy="6857990"/>
          </a:xfrm>
          <a:prstGeom prst="rect">
            <a:avLst/>
          </a:prstGeom>
        </p:spPr>
      </p:pic>
      <p:sp>
        <p:nvSpPr>
          <p:cNvPr id="3" name="TextBox 2">
            <a:extLst>
              <a:ext uri="{FF2B5EF4-FFF2-40B4-BE49-F238E27FC236}">
                <a16:creationId xmlns:a16="http://schemas.microsoft.com/office/drawing/2014/main" id="{A3FD09EF-5564-4071-A50D-7075CF316D54}"/>
              </a:ext>
            </a:extLst>
          </p:cNvPr>
          <p:cNvSpPr txBox="1"/>
          <p:nvPr/>
        </p:nvSpPr>
        <p:spPr>
          <a:xfrm>
            <a:off x="6513534" y="2096064"/>
            <a:ext cx="4754022" cy="3695136"/>
          </a:xfrm>
          <a:prstGeom prst="rect">
            <a:avLst/>
          </a:prstGeom>
        </p:spPr>
        <p:txBody>
          <a:bodyPr vert="horz" lIns="91440" tIns="45720" rIns="91440" bIns="45720" rtlCol="0">
            <a:normAutofit/>
          </a:bodyPr>
          <a:lstStyle/>
          <a:p>
            <a:pPr marL="400050" indent="-285750">
              <a:lnSpc>
                <a:spcPct val="120000"/>
              </a:lnSpc>
              <a:spcAft>
                <a:spcPts val="600"/>
              </a:spcAft>
              <a:buFont typeface="Arial" panose="020B0604020202020204" pitchFamily="34" charset="0"/>
              <a:buChar char="•"/>
              <a:tabLst>
                <a:tab pos="3028950" algn="l"/>
              </a:tabLst>
            </a:pPr>
            <a:r>
              <a:rPr lang="en-US" dirty="0"/>
              <a:t>Fetal Alcohol Syndrome Needs Assessment-Marcy Vandament, Ph.D.</a:t>
            </a:r>
          </a:p>
          <a:p>
            <a:pPr marL="400050" indent="-285750">
              <a:lnSpc>
                <a:spcPct val="120000"/>
              </a:lnSpc>
              <a:spcAft>
                <a:spcPts val="600"/>
              </a:spcAft>
              <a:buFont typeface="Arial" panose="020B0604020202020204" pitchFamily="34" charset="0"/>
              <a:buChar char="•"/>
              <a:tabLst>
                <a:tab pos="3028950" algn="l"/>
              </a:tabLst>
            </a:pPr>
            <a:r>
              <a:rPr lang="en-US" dirty="0">
                <a:ea typeface="Calibri" panose="020F0502020204030204" pitchFamily="34" charset="0"/>
                <a:cs typeface="Times New Roman" panose="02020603050405020304" pitchFamily="18" charset="0"/>
              </a:rPr>
              <a:t>Social Isolation in Nebraska: Pathways to Health-Ed Peters, PhD and Shinobu Watanabe-Galloway, PhD</a:t>
            </a:r>
            <a:endParaRPr lang="en-US" dirty="0"/>
          </a:p>
          <a:p>
            <a:pPr marL="342900" indent="-228600">
              <a:lnSpc>
                <a:spcPct val="120000"/>
              </a:lnSpc>
              <a:spcAft>
                <a:spcPts val="600"/>
              </a:spcAft>
              <a:buFont typeface="Arial" panose="020B0604020202020204" pitchFamily="34" charset="0"/>
              <a:buChar char="•"/>
              <a:tabLst>
                <a:tab pos="3028950" algn="l"/>
              </a:tabLst>
            </a:pPr>
            <a:r>
              <a:rPr lang="en-US" dirty="0"/>
              <a:t>Great Plains Clinical Research Registry</a:t>
            </a:r>
          </a:p>
        </p:txBody>
      </p:sp>
      <p:cxnSp>
        <p:nvCxnSpPr>
          <p:cNvPr id="12" name="Straight Connector 11">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0656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9311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036CF12-35AC-4AA2-AF28-70F66E1C39E3}"/>
              </a:ext>
            </a:extLst>
          </p:cNvPr>
          <p:cNvSpPr txBox="1"/>
          <p:nvPr/>
        </p:nvSpPr>
        <p:spPr>
          <a:xfrm>
            <a:off x="952499" y="1503610"/>
            <a:ext cx="521017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What is neuropsychology?</a:t>
            </a:r>
            <a:endPar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Neuropsychology is a sub-specialty of psychology. Neuropsychologists are primarily interested in how a medical condition effects cognition (e.g., IQ, memory, executive functioning)</a:t>
            </a:r>
          </a:p>
        </p:txBody>
      </p:sp>
      <p:sp>
        <p:nvSpPr>
          <p:cNvPr id="6" name="TextBox 5">
            <a:extLst>
              <a:ext uri="{FF2B5EF4-FFF2-40B4-BE49-F238E27FC236}">
                <a16:creationId xmlns:a16="http://schemas.microsoft.com/office/drawing/2014/main" id="{6F0FC460-58D2-432B-96FD-12CFEC889129}"/>
              </a:ext>
            </a:extLst>
          </p:cNvPr>
          <p:cNvSpPr txBox="1"/>
          <p:nvPr/>
        </p:nvSpPr>
        <p:spPr>
          <a:xfrm>
            <a:off x="976310" y="4304377"/>
            <a:ext cx="5210175"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Areas of Interest in Specialty</a:t>
            </a:r>
            <a:endPar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Epilepsy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HEMOC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Cardiac Conditions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Genetic Conditions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In Utero exposure to substances (</a:t>
            </a:r>
            <a:r>
              <a:rPr kumimoji="0" lang="en-US" sz="1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e.g</a:t>
            </a: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FAS)</a:t>
            </a:r>
          </a:p>
        </p:txBody>
      </p:sp>
      <p:sp>
        <p:nvSpPr>
          <p:cNvPr id="7" name="TextBox 6">
            <a:extLst>
              <a:ext uri="{FF2B5EF4-FFF2-40B4-BE49-F238E27FC236}">
                <a16:creationId xmlns:a16="http://schemas.microsoft.com/office/drawing/2014/main" id="{CE79D5C0-DADE-49D2-88CF-59873E06D1AE}"/>
              </a:ext>
            </a:extLst>
          </p:cNvPr>
          <p:cNvSpPr txBox="1"/>
          <p:nvPr/>
        </p:nvSpPr>
        <p:spPr>
          <a:xfrm>
            <a:off x="7067550" y="1503610"/>
            <a:ext cx="4171950" cy="45550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Experience with FAS Population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About four years experience in a medical setting working with patients diagnosed with FAS and/or those who have had exposure to drugs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Patient population often classified as “behavior problems” because there is not a strong knowledge of the unique needs of the population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Neuropsychological evaluation provides a comprehensive report that discusses patient strengths and weaknesses along with recommendation for home and school environments</a:t>
            </a:r>
          </a:p>
        </p:txBody>
      </p:sp>
      <p:pic>
        <p:nvPicPr>
          <p:cNvPr id="9" name="Graphic 8" descr="Brain in head outline">
            <a:extLst>
              <a:ext uri="{FF2B5EF4-FFF2-40B4-BE49-F238E27FC236}">
                <a16:creationId xmlns:a16="http://schemas.microsoft.com/office/drawing/2014/main" id="{4D3A3D62-B356-49D0-B728-557E7384981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81276" y="569774"/>
            <a:ext cx="914400" cy="914400"/>
          </a:xfrm>
          <a:prstGeom prst="rect">
            <a:avLst/>
          </a:prstGeom>
        </p:spPr>
      </p:pic>
      <p:pic>
        <p:nvPicPr>
          <p:cNvPr id="11" name="Graphic 10" descr="Advertising outline">
            <a:extLst>
              <a:ext uri="{FF2B5EF4-FFF2-40B4-BE49-F238E27FC236}">
                <a16:creationId xmlns:a16="http://schemas.microsoft.com/office/drawing/2014/main" id="{DCD707F3-853D-41FA-94A7-9E3BA8A0AD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96326" y="569774"/>
            <a:ext cx="914400" cy="914400"/>
          </a:xfrm>
          <a:prstGeom prst="rect">
            <a:avLst/>
          </a:prstGeom>
        </p:spPr>
      </p:pic>
      <p:pic>
        <p:nvPicPr>
          <p:cNvPr id="13" name="Graphic 12" descr="Checklist outline">
            <a:extLst>
              <a:ext uri="{FF2B5EF4-FFF2-40B4-BE49-F238E27FC236}">
                <a16:creationId xmlns:a16="http://schemas.microsoft.com/office/drawing/2014/main" id="{54648089-DCAE-4CF3-AA87-D54A7994CA4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43186" y="3323956"/>
            <a:ext cx="914400" cy="914400"/>
          </a:xfrm>
          <a:prstGeom prst="rect">
            <a:avLst/>
          </a:prstGeom>
        </p:spPr>
      </p:pic>
    </p:spTree>
    <p:extLst>
      <p:ext uri="{BB962C8B-B14F-4D97-AF65-F5344CB8AC3E}">
        <p14:creationId xmlns:p14="http://schemas.microsoft.com/office/powerpoint/2010/main" val="952402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16B052-9269-984D-B620-F54BBC0919A7}"/>
              </a:ext>
            </a:extLst>
          </p:cNvPr>
          <p:cNvSpPr>
            <a:spLocks noGrp="1"/>
          </p:cNvSpPr>
          <p:nvPr>
            <p:ph idx="1"/>
          </p:nvPr>
        </p:nvSpPr>
        <p:spPr>
          <a:xfrm>
            <a:off x="919119" y="1447800"/>
            <a:ext cx="10353762" cy="3962400"/>
          </a:xfrm>
        </p:spPr>
        <p:txBody>
          <a:bodyPr numCol="1"/>
          <a:lstStyle/>
          <a:p>
            <a:pPr marL="342900" marR="0" lvl="0" indent="-342900">
              <a:spcBef>
                <a:spcPts val="0"/>
              </a:spcBef>
              <a:spcAft>
                <a:spcPts val="0"/>
              </a:spcAft>
              <a:buFont typeface="+mj-lt"/>
              <a:buAutoNum type="romanUcPeriod"/>
            </a:pPr>
            <a:r>
              <a:rPr lang="en-U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Introductions</a:t>
            </a:r>
          </a:p>
          <a:p>
            <a:pPr marL="342900" marR="0" lvl="0" indent="-342900">
              <a:spcBef>
                <a:spcPts val="0"/>
              </a:spcBef>
              <a:spcAft>
                <a:spcPts val="0"/>
              </a:spcAft>
              <a:buFont typeface="+mj-lt"/>
              <a:buAutoNum type="romanUcPeriod"/>
            </a:pPr>
            <a:r>
              <a:rPr lang="en-U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A Year in Review</a:t>
            </a:r>
          </a:p>
          <a:p>
            <a:pPr marL="342900" marR="0" lvl="0" indent="-342900">
              <a:spcBef>
                <a:spcPts val="0"/>
              </a:spcBef>
              <a:spcAft>
                <a:spcPts val="0"/>
              </a:spcAft>
              <a:buFont typeface="+mj-lt"/>
              <a:buAutoNum type="romanUcPeriod"/>
            </a:pPr>
            <a:r>
              <a:rPr lang="en-U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Funding Opportunities </a:t>
            </a:r>
          </a:p>
          <a:p>
            <a:pPr marL="342900" marR="0" lvl="0" indent="-342900">
              <a:spcBef>
                <a:spcPts val="0"/>
              </a:spcBef>
              <a:spcAft>
                <a:spcPts val="0"/>
              </a:spcAft>
              <a:buFont typeface="+mj-lt"/>
              <a:buAutoNum type="romanUcPeriod"/>
            </a:pPr>
            <a:r>
              <a:rPr lang="en-U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Research Resources</a:t>
            </a:r>
          </a:p>
          <a:p>
            <a:pPr marL="342900" marR="0" lvl="0" indent="-342900">
              <a:spcBef>
                <a:spcPts val="0"/>
              </a:spcBef>
              <a:spcAft>
                <a:spcPts val="0"/>
              </a:spcAft>
              <a:buFont typeface="+mj-lt"/>
              <a:buAutoNum type="romanUcPeriod"/>
            </a:pPr>
            <a:r>
              <a:rPr lang="en-U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Upcoming Research</a:t>
            </a:r>
          </a:p>
          <a:p>
            <a:pPr marL="342900" marR="0" lvl="0" indent="-342900">
              <a:spcBef>
                <a:spcPts val="0"/>
              </a:spcBef>
              <a:spcAft>
                <a:spcPts val="0"/>
              </a:spcAft>
              <a:buFont typeface="+mj-lt"/>
              <a:buAutoNum type="romanUcPeriod"/>
            </a:pPr>
            <a:r>
              <a:rPr lang="en-U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Wrap-up and Questions</a:t>
            </a:r>
            <a:endParaRPr lang="en-US" sz="2400" dirty="0">
              <a:solidFill>
                <a:srgbClr val="002060"/>
              </a:solidFill>
            </a:endParaRPr>
          </a:p>
        </p:txBody>
      </p:sp>
      <p:sp>
        <p:nvSpPr>
          <p:cNvPr id="5" name="Title 1">
            <a:extLst>
              <a:ext uri="{FF2B5EF4-FFF2-40B4-BE49-F238E27FC236}">
                <a16:creationId xmlns:a16="http://schemas.microsoft.com/office/drawing/2014/main" id="{27103327-890E-4619-9EEB-C0BF93337EC6}"/>
              </a:ext>
            </a:extLst>
          </p:cNvPr>
          <p:cNvSpPr>
            <a:spLocks noGrp="1"/>
          </p:cNvSpPr>
          <p:nvPr>
            <p:ph type="title"/>
          </p:nvPr>
        </p:nvSpPr>
        <p:spPr>
          <a:xfrm>
            <a:off x="913795" y="609600"/>
            <a:ext cx="10353761" cy="1326321"/>
          </a:xfrm>
        </p:spPr>
        <p:txBody>
          <a:bodyPr>
            <a:normAutofit/>
          </a:bodyPr>
          <a:lstStyle/>
          <a:p>
            <a:r>
              <a:rPr lang="en-US" sz="4400" dirty="0">
                <a:solidFill>
                  <a:srgbClr val="002060"/>
                </a:solidFill>
              </a:rPr>
              <a:t>Agenda</a:t>
            </a:r>
          </a:p>
        </p:txBody>
      </p:sp>
    </p:spTree>
    <p:extLst>
      <p:ext uri="{BB962C8B-B14F-4D97-AF65-F5344CB8AC3E}">
        <p14:creationId xmlns:p14="http://schemas.microsoft.com/office/powerpoint/2010/main" val="3216538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F885E-5EF2-479A-832A-FA068D443F50}"/>
              </a:ext>
            </a:extLst>
          </p:cNvPr>
          <p:cNvSpPr>
            <a:spLocks noGrp="1"/>
          </p:cNvSpPr>
          <p:nvPr>
            <p:ph type="title"/>
          </p:nvPr>
        </p:nvSpPr>
        <p:spPr>
          <a:xfrm>
            <a:off x="838200" y="288925"/>
            <a:ext cx="10515600" cy="1325563"/>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Collaboration with PBRN Sites</a:t>
            </a:r>
          </a:p>
        </p:txBody>
      </p:sp>
      <p:sp>
        <p:nvSpPr>
          <p:cNvPr id="3" name="Content Placeholder 2">
            <a:extLst>
              <a:ext uri="{FF2B5EF4-FFF2-40B4-BE49-F238E27FC236}">
                <a16:creationId xmlns:a16="http://schemas.microsoft.com/office/drawing/2014/main" id="{87BA6E04-D58C-4F08-8B67-FAB1AD304874}"/>
              </a:ext>
            </a:extLst>
          </p:cNvPr>
          <p:cNvSpPr>
            <a:spLocks noGrp="1"/>
          </p:cNvSpPr>
          <p:nvPr>
            <p:ph idx="1"/>
          </p:nvPr>
        </p:nvSpPr>
        <p:spPr>
          <a:xfrm>
            <a:off x="838200" y="1409700"/>
            <a:ext cx="10515600" cy="5026025"/>
          </a:xfrm>
        </p:spPr>
        <p:txBody>
          <a:bodyPr>
            <a:normAutofit fontScale="92500" lnSpcReduction="20000"/>
          </a:bodyPr>
          <a:lstStyle/>
          <a:p>
            <a:r>
              <a:rPr lang="en-US" sz="2400" dirty="0">
                <a:latin typeface="Tahoma" panose="020B0604030504040204" pitchFamily="34" charset="0"/>
                <a:ea typeface="Tahoma" panose="020B0604030504040204" pitchFamily="34" charset="0"/>
                <a:cs typeface="Tahoma" panose="020B0604030504040204" pitchFamily="34" charset="0"/>
              </a:rPr>
              <a:t>Needs Assessment</a:t>
            </a:r>
          </a:p>
          <a:p>
            <a:pPr lvl="1">
              <a:buFont typeface="Courier New" panose="02070309020205020404" pitchFamily="49" charset="0"/>
              <a:buChar char="o"/>
            </a:pPr>
            <a:r>
              <a:rPr lang="en-US" dirty="0">
                <a:latin typeface="Tahoma" panose="020B0604030504040204" pitchFamily="34" charset="0"/>
                <a:ea typeface="Tahoma" panose="020B0604030504040204" pitchFamily="34" charset="0"/>
                <a:cs typeface="Tahoma" panose="020B0604030504040204" pitchFamily="34" charset="0"/>
              </a:rPr>
              <a:t>To understand prevalence rates in Nebraska (and potentially surrounding states) </a:t>
            </a:r>
          </a:p>
          <a:p>
            <a:pPr lvl="2">
              <a:buFont typeface="Wingdings" panose="05000000000000000000" pitchFamily="2" charset="2"/>
              <a:buChar char="ü"/>
            </a:pPr>
            <a:r>
              <a:rPr lang="en-US" sz="2400" dirty="0">
                <a:latin typeface="Tahoma" panose="020B0604030504040204" pitchFamily="34" charset="0"/>
                <a:ea typeface="Tahoma" panose="020B0604030504040204" pitchFamily="34" charset="0"/>
                <a:cs typeface="Tahoma" panose="020B0604030504040204" pitchFamily="34" charset="0"/>
              </a:rPr>
              <a:t>The CDC reports FAS rates as 0.2 to 1.5 per 1,000 live births</a:t>
            </a:r>
          </a:p>
          <a:p>
            <a:pPr lvl="2">
              <a:buFont typeface="Wingdings" panose="05000000000000000000" pitchFamily="2" charset="2"/>
              <a:buChar char="ü"/>
            </a:pPr>
            <a:r>
              <a:rPr lang="en-US" sz="2400" dirty="0">
                <a:latin typeface="Tahoma" panose="020B0604030504040204" pitchFamily="34" charset="0"/>
                <a:ea typeface="Tahoma" panose="020B0604030504040204" pitchFamily="34" charset="0"/>
                <a:cs typeface="Tahoma" panose="020B0604030504040204" pitchFamily="34" charset="0"/>
              </a:rPr>
              <a:t>Rates are highest in states with high alcohol usage among women of childbearing age, Nebraska is amongst the highest</a:t>
            </a:r>
          </a:p>
          <a:p>
            <a:pPr lvl="1">
              <a:buFont typeface="Courier New" panose="02070309020205020404" pitchFamily="49" charset="0"/>
              <a:buChar char="o"/>
            </a:pPr>
            <a:r>
              <a:rPr lang="en-US" dirty="0">
                <a:latin typeface="Tahoma" panose="020B0604030504040204" pitchFamily="34" charset="0"/>
                <a:ea typeface="Tahoma" panose="020B0604030504040204" pitchFamily="34" charset="0"/>
                <a:cs typeface="Tahoma" panose="020B0604030504040204" pitchFamily="34" charset="0"/>
              </a:rPr>
              <a:t>Resources (Where are the gaps in information?)</a:t>
            </a:r>
          </a:p>
          <a:p>
            <a:pPr lvl="2">
              <a:buFont typeface="Wingdings" panose="05000000000000000000" pitchFamily="2" charset="2"/>
              <a:buChar char="ü"/>
            </a:pPr>
            <a:r>
              <a:rPr lang="en-US" sz="2400" dirty="0">
                <a:latin typeface="Tahoma" panose="020B0604030504040204" pitchFamily="34" charset="0"/>
                <a:ea typeface="Tahoma" panose="020B0604030504040204" pitchFamily="34" charset="0"/>
                <a:cs typeface="Tahoma" panose="020B0604030504040204" pitchFamily="34" charset="0"/>
              </a:rPr>
              <a:t>What interventions are available? </a:t>
            </a:r>
          </a:p>
          <a:p>
            <a:pPr lvl="2">
              <a:buFont typeface="Wingdings" panose="05000000000000000000" pitchFamily="2" charset="2"/>
              <a:buChar char="ü"/>
            </a:pPr>
            <a:r>
              <a:rPr lang="en-US" sz="2400" dirty="0">
                <a:latin typeface="Tahoma" panose="020B0604030504040204" pitchFamily="34" charset="0"/>
                <a:ea typeface="Tahoma" panose="020B0604030504040204" pitchFamily="34" charset="0"/>
                <a:cs typeface="Tahoma" panose="020B0604030504040204" pitchFamily="34" charset="0"/>
              </a:rPr>
              <a:t>What additional evaluations are warranted following a diagnosis?</a:t>
            </a:r>
          </a:p>
          <a:p>
            <a:pPr lvl="2">
              <a:buFont typeface="Wingdings" panose="05000000000000000000" pitchFamily="2" charset="2"/>
              <a:buChar char="ü"/>
            </a:pPr>
            <a:r>
              <a:rPr lang="en-US" sz="2400" dirty="0">
                <a:latin typeface="Tahoma" panose="020B0604030504040204" pitchFamily="34" charset="0"/>
                <a:ea typeface="Tahoma" panose="020B0604030504040204" pitchFamily="34" charset="0"/>
                <a:cs typeface="Tahoma" panose="020B0604030504040204" pitchFamily="34" charset="0"/>
              </a:rPr>
              <a:t>How can school help the child succeed?</a:t>
            </a:r>
          </a:p>
          <a:p>
            <a:pPr lvl="2">
              <a:buFont typeface="Wingdings" panose="05000000000000000000" pitchFamily="2" charset="2"/>
              <a:buChar char="ü"/>
            </a:pPr>
            <a:r>
              <a:rPr lang="en-US" sz="2400" dirty="0">
                <a:latin typeface="Tahoma" panose="020B0604030504040204" pitchFamily="34" charset="0"/>
                <a:ea typeface="Tahoma" panose="020B0604030504040204" pitchFamily="34" charset="0"/>
                <a:cs typeface="Tahoma" panose="020B0604030504040204" pitchFamily="34" charset="0"/>
              </a:rPr>
              <a:t>How can the child be helped in the home environment?</a:t>
            </a:r>
          </a:p>
          <a:p>
            <a:pPr lvl="1">
              <a:buFont typeface="Courier New" panose="02070309020205020404" pitchFamily="49" charset="0"/>
              <a:buChar char="o"/>
            </a:pPr>
            <a:r>
              <a:rPr lang="en-US" dirty="0">
                <a:latin typeface="Tahoma" panose="020B0604030504040204" pitchFamily="34" charset="0"/>
                <a:ea typeface="Tahoma" panose="020B0604030504040204" pitchFamily="34" charset="0"/>
                <a:cs typeface="Tahoma" panose="020B0604030504040204" pitchFamily="34" charset="0"/>
              </a:rPr>
              <a:t>Future Directions</a:t>
            </a:r>
          </a:p>
          <a:p>
            <a:pPr lvl="2">
              <a:buFont typeface="Wingdings" panose="05000000000000000000" pitchFamily="2" charset="2"/>
              <a:buChar char="ü"/>
            </a:pPr>
            <a:r>
              <a:rPr lang="en-US" sz="2400" dirty="0">
                <a:latin typeface="Tahoma" panose="020B0604030504040204" pitchFamily="34" charset="0"/>
                <a:ea typeface="Tahoma" panose="020B0604030504040204" pitchFamily="34" charset="0"/>
                <a:cs typeface="Tahoma" panose="020B0604030504040204" pitchFamily="34" charset="0"/>
              </a:rPr>
              <a:t>Information gathered from the Needs Assessment will help to understand where the “gaps” are and guide future research</a:t>
            </a:r>
          </a:p>
        </p:txBody>
      </p:sp>
    </p:spTree>
    <p:extLst>
      <p:ext uri="{BB962C8B-B14F-4D97-AF65-F5344CB8AC3E}">
        <p14:creationId xmlns:p14="http://schemas.microsoft.com/office/powerpoint/2010/main" val="1501158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5017" y="716659"/>
            <a:ext cx="10083698" cy="1872612"/>
          </a:xfrm>
        </p:spPr>
        <p:txBody>
          <a:bodyPr/>
          <a:lstStyle/>
          <a:p>
            <a:r>
              <a:rPr lang="en-US" sz="3600" dirty="0"/>
              <a:t>Social Isolation (SIL) in Nebraska: Pathways to Health</a:t>
            </a:r>
          </a:p>
        </p:txBody>
      </p:sp>
      <p:sp>
        <p:nvSpPr>
          <p:cNvPr id="3" name="Subtitle 2"/>
          <p:cNvSpPr>
            <a:spLocks noGrp="1"/>
          </p:cNvSpPr>
          <p:nvPr>
            <p:ph type="subTitle" idx="1"/>
          </p:nvPr>
        </p:nvSpPr>
        <p:spPr>
          <a:xfrm>
            <a:off x="605017" y="4749873"/>
            <a:ext cx="9451091" cy="1721780"/>
          </a:xfrm>
        </p:spPr>
        <p:txBody>
          <a:bodyPr/>
          <a:lstStyle/>
          <a:p>
            <a:r>
              <a:rPr lang="en-US" b="1" dirty="0"/>
              <a:t>MPIs: Watanabe-Galloway S, Rung A</a:t>
            </a:r>
          </a:p>
          <a:p>
            <a:r>
              <a:rPr lang="en-US" b="1" dirty="0"/>
              <a:t>Co-Is: Peters E, Beseler C, Knight A</a:t>
            </a:r>
            <a:endParaRPr lang="en-US" sz="2400" dirty="0"/>
          </a:p>
        </p:txBody>
      </p:sp>
      <p:sp>
        <p:nvSpPr>
          <p:cNvPr id="4" name="Title 1">
            <a:extLst>
              <a:ext uri="{FF2B5EF4-FFF2-40B4-BE49-F238E27FC236}">
                <a16:creationId xmlns:a16="http://schemas.microsoft.com/office/drawing/2014/main" id="{0274BA52-F32B-4678-B626-F3E42C0CA387}"/>
              </a:ext>
            </a:extLst>
          </p:cNvPr>
          <p:cNvSpPr txBox="1">
            <a:spLocks/>
          </p:cNvSpPr>
          <p:nvPr/>
        </p:nvSpPr>
        <p:spPr>
          <a:xfrm>
            <a:off x="605017" y="2396118"/>
            <a:ext cx="10083698" cy="1577571"/>
          </a:xfrm>
          <a:prstGeom prst="rect">
            <a:avLst/>
          </a:prstGeom>
        </p:spPr>
        <p:txBody>
          <a:bodyPr vert="horz" lIns="91440" tIns="0" rIns="91440" bIns="0" rtlCol="0" anchor="b">
            <a:noAutofit/>
          </a:bodyPr>
          <a:lstStyle>
            <a:lvl1pPr algn="l" defTabSz="609585" rtl="0" eaLnBrk="1" latinLnBrk="0" hangingPunct="1">
              <a:lnSpc>
                <a:spcPct val="80000"/>
              </a:lnSpc>
              <a:spcBef>
                <a:spcPct val="0"/>
              </a:spcBef>
              <a:buNone/>
              <a:defRPr sz="5400" b="1" i="0" kern="1200" baseline="0">
                <a:solidFill>
                  <a:schemeClr val="bg1"/>
                </a:solidFill>
                <a:latin typeface="Arial-BoldMT"/>
                <a:ea typeface="+mj-ea"/>
                <a:cs typeface="Arial-BoldMT"/>
              </a:defRPr>
            </a:lvl1pPr>
          </a:lstStyle>
          <a:p>
            <a:pPr marL="0" marR="0" lvl="0" indent="0" algn="l" defTabSz="609585" rtl="0" eaLnBrk="1" fontAlgn="auto" latinLnBrk="0" hangingPunct="1">
              <a:lnSpc>
                <a:spcPct val="80000"/>
              </a:lnSpc>
              <a:spcBef>
                <a:spcPct val="0"/>
              </a:spcBef>
              <a:spcAft>
                <a:spcPts val="0"/>
              </a:spcAft>
              <a:buClrTx/>
              <a:buSzTx/>
              <a:buFontTx/>
              <a:buNone/>
              <a:tabLst/>
              <a:defRPr/>
            </a:pPr>
            <a:r>
              <a:rPr kumimoji="0" lang="en-US" sz="3600" b="1" i="1" u="none" strike="noStrike" kern="1200" cap="none" spc="0" normalizeH="0" baseline="0" noProof="0" dirty="0">
                <a:ln>
                  <a:noFill/>
                </a:ln>
                <a:solidFill>
                  <a:srgbClr val="000000"/>
                </a:solidFill>
                <a:effectLst/>
                <a:uLnTx/>
                <a:uFillTx/>
                <a:latin typeface="Arial-BoldMT"/>
                <a:ea typeface="+mj-ea"/>
              </a:rPr>
              <a:t>NIH R01 Application </a:t>
            </a:r>
          </a:p>
        </p:txBody>
      </p:sp>
    </p:spTree>
    <p:extLst>
      <p:ext uri="{BB962C8B-B14F-4D97-AF65-F5344CB8AC3E}">
        <p14:creationId xmlns:p14="http://schemas.microsoft.com/office/powerpoint/2010/main" val="1807328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1025CDA-1502-40ED-B165-A961B18F22D8}"/>
              </a:ext>
            </a:extLst>
          </p:cNvPr>
          <p:cNvSpPr>
            <a:spLocks noGrp="1"/>
          </p:cNvSpPr>
          <p:nvPr>
            <p:ph idx="1"/>
          </p:nvPr>
        </p:nvSpPr>
        <p:spPr>
          <a:xfrm>
            <a:off x="456040" y="1806222"/>
            <a:ext cx="8758340" cy="4754236"/>
          </a:xfrm>
        </p:spPr>
        <p:txBody>
          <a:bodyPr/>
          <a:lstStyle/>
          <a:p>
            <a:pPr marL="514350" indent="-514350">
              <a:buFont typeface="Arial" panose="020B0604020202020204" pitchFamily="34" charset="0"/>
              <a:buChar char="•"/>
            </a:pPr>
            <a:r>
              <a:rPr lang="en-US" dirty="0"/>
              <a:t>7.7 million older adults in the U.S. are socially isolated</a:t>
            </a:r>
          </a:p>
          <a:p>
            <a:pPr marL="514350" indent="-514350">
              <a:buFont typeface="Arial" panose="020B0604020202020204" pitchFamily="34" charset="0"/>
              <a:buChar char="•"/>
            </a:pPr>
            <a:r>
              <a:rPr lang="en-US" dirty="0"/>
              <a:t>43% of older adults report “feeling lonely” </a:t>
            </a:r>
          </a:p>
          <a:p>
            <a:pPr marL="514350" indent="-514350">
              <a:buFont typeface="Arial" panose="020B0604020202020204" pitchFamily="34" charset="0"/>
              <a:buChar char="•"/>
            </a:pPr>
            <a:r>
              <a:rPr lang="en-US" dirty="0"/>
              <a:t>Those who are socially isolated are likely to live in rural communities</a:t>
            </a:r>
          </a:p>
          <a:p>
            <a:pPr marL="514350" indent="-514350">
              <a:buFont typeface="Arial" panose="020B0604020202020204" pitchFamily="34" charset="0"/>
              <a:buChar char="•"/>
            </a:pPr>
            <a:r>
              <a:rPr lang="en-US" dirty="0"/>
              <a:t>COVID-19 pandemic heightened the loneliness especially among older adults</a:t>
            </a:r>
          </a:p>
        </p:txBody>
      </p:sp>
      <p:sp>
        <p:nvSpPr>
          <p:cNvPr id="2" name="Title 1"/>
          <p:cNvSpPr>
            <a:spLocks noGrp="1"/>
          </p:cNvSpPr>
          <p:nvPr>
            <p:ph type="title"/>
          </p:nvPr>
        </p:nvSpPr>
        <p:spPr/>
        <p:txBody>
          <a:bodyPr/>
          <a:lstStyle/>
          <a:p>
            <a:r>
              <a:rPr lang="en-US" dirty="0"/>
              <a:t>Social Isolation and Loneliness</a:t>
            </a:r>
          </a:p>
        </p:txBody>
      </p:sp>
      <p:pic>
        <p:nvPicPr>
          <p:cNvPr id="5" name="Picture 4">
            <a:extLst>
              <a:ext uri="{FF2B5EF4-FFF2-40B4-BE49-F238E27FC236}">
                <a16:creationId xmlns:a16="http://schemas.microsoft.com/office/drawing/2014/main" id="{14AA930C-AC6A-432A-AEDF-B08FE35876BB}"/>
              </a:ext>
            </a:extLst>
          </p:cNvPr>
          <p:cNvPicPr>
            <a:picLocks noChangeAspect="1"/>
          </p:cNvPicPr>
          <p:nvPr/>
        </p:nvPicPr>
        <p:blipFill>
          <a:blip r:embed="rId3"/>
          <a:stretch>
            <a:fillRect/>
          </a:stretch>
        </p:blipFill>
        <p:spPr>
          <a:xfrm>
            <a:off x="9214380" y="1889275"/>
            <a:ext cx="2771775" cy="1885950"/>
          </a:xfrm>
          <a:prstGeom prst="rect">
            <a:avLst/>
          </a:prstGeom>
        </p:spPr>
      </p:pic>
    </p:spTree>
    <p:extLst>
      <p:ext uri="{BB962C8B-B14F-4D97-AF65-F5344CB8AC3E}">
        <p14:creationId xmlns:p14="http://schemas.microsoft.com/office/powerpoint/2010/main" val="2944882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8B9B50-E294-4037-A1CB-24254369C991}"/>
              </a:ext>
            </a:extLst>
          </p:cNvPr>
          <p:cNvSpPr>
            <a:spLocks noGrp="1"/>
          </p:cNvSpPr>
          <p:nvPr>
            <p:ph type="title"/>
          </p:nvPr>
        </p:nvSpPr>
        <p:spPr>
          <a:xfrm>
            <a:off x="456037" y="217591"/>
            <a:ext cx="10516763" cy="956454"/>
          </a:xfrm>
        </p:spPr>
        <p:txBody>
          <a:bodyPr/>
          <a:lstStyle/>
          <a:p>
            <a:r>
              <a:rPr lang="en-US" dirty="0"/>
              <a:t>Social and Neighborhood Factors</a:t>
            </a:r>
          </a:p>
        </p:txBody>
      </p:sp>
      <p:pic>
        <p:nvPicPr>
          <p:cNvPr id="4" name="Picture 3">
            <a:extLst>
              <a:ext uri="{FF2B5EF4-FFF2-40B4-BE49-F238E27FC236}">
                <a16:creationId xmlns:a16="http://schemas.microsoft.com/office/drawing/2014/main" id="{68233B71-AC28-454C-8737-104B6DC9F37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693333" y="1848555"/>
            <a:ext cx="8624711" cy="4131734"/>
          </a:xfrm>
          <a:prstGeom prst="rect">
            <a:avLst/>
          </a:prstGeom>
        </p:spPr>
      </p:pic>
      <p:sp>
        <p:nvSpPr>
          <p:cNvPr id="7" name="TextBox 6">
            <a:extLst>
              <a:ext uri="{FF2B5EF4-FFF2-40B4-BE49-F238E27FC236}">
                <a16:creationId xmlns:a16="http://schemas.microsoft.com/office/drawing/2014/main" id="{19D706D3-4C60-4CB6-A2AC-C59D3D23E9CC}"/>
              </a:ext>
            </a:extLst>
          </p:cNvPr>
          <p:cNvSpPr txBox="1"/>
          <p:nvPr/>
        </p:nvSpPr>
        <p:spPr>
          <a:xfrm>
            <a:off x="2957689" y="5980289"/>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https://www.neighborhoodatlas.medicine.wisc.edu/</a:t>
            </a:r>
          </a:p>
        </p:txBody>
      </p:sp>
      <p:sp>
        <p:nvSpPr>
          <p:cNvPr id="8" name="TextBox 7">
            <a:extLst>
              <a:ext uri="{FF2B5EF4-FFF2-40B4-BE49-F238E27FC236}">
                <a16:creationId xmlns:a16="http://schemas.microsoft.com/office/drawing/2014/main" id="{01C6281C-BF66-4A9F-B934-CDF9582241C7}"/>
              </a:ext>
            </a:extLst>
          </p:cNvPr>
          <p:cNvSpPr txBox="1"/>
          <p:nvPr/>
        </p:nvSpPr>
        <p:spPr>
          <a:xfrm>
            <a:off x="2972548" y="1248390"/>
            <a:ext cx="6246903" cy="46166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Neighborhood Atlas: Area Deprivation Index </a:t>
            </a:r>
          </a:p>
        </p:txBody>
      </p:sp>
    </p:spTree>
    <p:extLst>
      <p:ext uri="{BB962C8B-B14F-4D97-AF65-F5344CB8AC3E}">
        <p14:creationId xmlns:p14="http://schemas.microsoft.com/office/powerpoint/2010/main" val="2436488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F4760-428E-D940-87F5-BC36068C41CD}"/>
              </a:ext>
            </a:extLst>
          </p:cNvPr>
          <p:cNvSpPr>
            <a:spLocks noGrp="1"/>
          </p:cNvSpPr>
          <p:nvPr>
            <p:ph type="title"/>
          </p:nvPr>
        </p:nvSpPr>
        <p:spPr/>
        <p:txBody>
          <a:bodyPr/>
          <a:lstStyle/>
          <a:p>
            <a:r>
              <a:rPr lang="en-US" dirty="0"/>
              <a:t>Biologic (</a:t>
            </a:r>
            <a:r>
              <a:rPr lang="en-US" dirty="0" err="1"/>
              <a:t>DNAm</a:t>
            </a:r>
            <a:r>
              <a:rPr lang="en-US" dirty="0"/>
              <a:t>) Aging</a:t>
            </a:r>
          </a:p>
        </p:txBody>
      </p:sp>
      <p:sp>
        <p:nvSpPr>
          <p:cNvPr id="3" name="Text Placeholder 2">
            <a:extLst>
              <a:ext uri="{FF2B5EF4-FFF2-40B4-BE49-F238E27FC236}">
                <a16:creationId xmlns:a16="http://schemas.microsoft.com/office/drawing/2014/main" id="{D42CA873-4A51-624A-AD0A-6DA74E216ADD}"/>
              </a:ext>
            </a:extLst>
          </p:cNvPr>
          <p:cNvSpPr>
            <a:spLocks noGrp="1"/>
          </p:cNvSpPr>
          <p:nvPr>
            <p:ph type="body" idx="1"/>
          </p:nvPr>
        </p:nvSpPr>
        <p:spPr>
          <a:xfrm>
            <a:off x="1825753" y="1527048"/>
            <a:ext cx="8189105" cy="1901953"/>
          </a:xfrm>
        </p:spPr>
        <p:txBody>
          <a:bodyPr>
            <a:normAutofit fontScale="77500" lnSpcReduction="20000"/>
          </a:bodyPr>
          <a:lstStyle/>
          <a:p>
            <a:r>
              <a:rPr lang="en-US" dirty="0"/>
              <a:t>Epigenetic (Methylation) Age Acceleration</a:t>
            </a:r>
          </a:p>
          <a:p>
            <a:pPr lvl="1"/>
            <a:r>
              <a:rPr lang="en-US" dirty="0"/>
              <a:t>Epigenetic aging is a novel measure of biological age, reflecting exposures and disease risks independent of chronological age. It may serve as a useful biomarker of health or disease risk for early detection or prevention</a:t>
            </a:r>
          </a:p>
        </p:txBody>
      </p:sp>
      <p:pic>
        <p:nvPicPr>
          <p:cNvPr id="4" name="Picture 3">
            <a:extLst>
              <a:ext uri="{FF2B5EF4-FFF2-40B4-BE49-F238E27FC236}">
                <a16:creationId xmlns:a16="http://schemas.microsoft.com/office/drawing/2014/main" id="{9E2F528C-3B0D-A54E-B70F-0BFCDC158A88}"/>
              </a:ext>
            </a:extLst>
          </p:cNvPr>
          <p:cNvPicPr>
            <a:picLocks noChangeAspect="1"/>
          </p:cNvPicPr>
          <p:nvPr/>
        </p:nvPicPr>
        <p:blipFill>
          <a:blip r:embed="rId3"/>
          <a:stretch>
            <a:fillRect/>
          </a:stretch>
        </p:blipFill>
        <p:spPr>
          <a:xfrm>
            <a:off x="1742952" y="3429000"/>
            <a:ext cx="4152831" cy="1744464"/>
          </a:xfrm>
          <a:prstGeom prst="rect">
            <a:avLst/>
          </a:prstGeom>
        </p:spPr>
      </p:pic>
      <p:sp>
        <p:nvSpPr>
          <p:cNvPr id="5" name="TextBox 4">
            <a:extLst>
              <a:ext uri="{FF2B5EF4-FFF2-40B4-BE49-F238E27FC236}">
                <a16:creationId xmlns:a16="http://schemas.microsoft.com/office/drawing/2014/main" id="{B7ED0404-B3C3-9C44-8484-5B2BC709FC49}"/>
              </a:ext>
            </a:extLst>
          </p:cNvPr>
          <p:cNvSpPr txBox="1"/>
          <p:nvPr/>
        </p:nvSpPr>
        <p:spPr>
          <a:xfrm>
            <a:off x="4013377" y="5956342"/>
            <a:ext cx="3334372"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Field AE, et al., Mol Cell. 2018 Sep 20;71(6):882-895</a:t>
            </a:r>
            <a:endParaRPr kumimoji="0" lang="en-US" sz="1200" b="0" i="0" u="none" strike="noStrike" kern="1200" cap="none" spc="0" normalizeH="0" baseline="0" noProof="0" dirty="0">
              <a:ln>
                <a:noFill/>
              </a:ln>
              <a:solidFill>
                <a:srgbClr val="000000"/>
              </a:solidFill>
              <a:effectLst/>
              <a:uLnTx/>
              <a:uFillTx/>
              <a:latin typeface="Georgia"/>
              <a:ea typeface="Georgia"/>
              <a:cs typeface="Georgia"/>
              <a:sym typeface="Georgia"/>
            </a:endParaRPr>
          </a:p>
        </p:txBody>
      </p:sp>
      <p:pic>
        <p:nvPicPr>
          <p:cNvPr id="6" name="Picture 5">
            <a:extLst>
              <a:ext uri="{FF2B5EF4-FFF2-40B4-BE49-F238E27FC236}">
                <a16:creationId xmlns:a16="http://schemas.microsoft.com/office/drawing/2014/main" id="{D2360312-56DB-3E47-B8A6-780FCF66478E}"/>
              </a:ext>
            </a:extLst>
          </p:cNvPr>
          <p:cNvPicPr>
            <a:picLocks noChangeAspect="1"/>
          </p:cNvPicPr>
          <p:nvPr/>
        </p:nvPicPr>
        <p:blipFill>
          <a:blip r:embed="rId4"/>
          <a:stretch>
            <a:fillRect/>
          </a:stretch>
        </p:blipFill>
        <p:spPr>
          <a:xfrm>
            <a:off x="5920305" y="3514894"/>
            <a:ext cx="4568587" cy="1514307"/>
          </a:xfrm>
          <a:prstGeom prst="rect">
            <a:avLst/>
          </a:prstGeom>
        </p:spPr>
      </p:pic>
    </p:spTree>
    <p:extLst>
      <p:ext uri="{BB962C8B-B14F-4D97-AF65-F5344CB8AC3E}">
        <p14:creationId xmlns:p14="http://schemas.microsoft.com/office/powerpoint/2010/main" val="895040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B8CF36-B6D4-4512-B7E0-68B776C18D5A}"/>
              </a:ext>
            </a:extLst>
          </p:cNvPr>
          <p:cNvSpPr>
            <a:spLocks noGrp="1"/>
          </p:cNvSpPr>
          <p:nvPr>
            <p:ph type="title"/>
          </p:nvPr>
        </p:nvSpPr>
        <p:spPr/>
        <p:txBody>
          <a:bodyPr/>
          <a:lstStyle/>
          <a:p>
            <a:r>
              <a:rPr lang="en-US" dirty="0"/>
              <a:t>Conceptual Framework </a:t>
            </a:r>
          </a:p>
        </p:txBody>
      </p:sp>
      <p:pic>
        <p:nvPicPr>
          <p:cNvPr id="5" name="Picture 4">
            <a:extLst>
              <a:ext uri="{FF2B5EF4-FFF2-40B4-BE49-F238E27FC236}">
                <a16:creationId xmlns:a16="http://schemas.microsoft.com/office/drawing/2014/main" id="{1F9B19C3-5AE9-456E-B97C-ECFE1DD1F2D4}"/>
              </a:ext>
            </a:extLst>
          </p:cNvPr>
          <p:cNvPicPr/>
          <p:nvPr/>
        </p:nvPicPr>
        <p:blipFill rotWithShape="1">
          <a:blip r:embed="rId3">
            <a:extLst>
              <a:ext uri="{28A0092B-C50C-407E-A947-70E740481C1C}">
                <a14:useLocalDpi xmlns:a14="http://schemas.microsoft.com/office/drawing/2010/main" val="0"/>
              </a:ext>
            </a:extLst>
          </a:blip>
          <a:srcRect t="23500" r="15109" b="19613"/>
          <a:stretch/>
        </p:blipFill>
        <p:spPr bwMode="auto">
          <a:xfrm>
            <a:off x="456037" y="1535289"/>
            <a:ext cx="11397295" cy="4933243"/>
          </a:xfrm>
          <a:prstGeom prst="rect">
            <a:avLst/>
          </a:prstGeom>
          <a:ln w="635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25012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343B76-FFBA-4BBC-A435-74082B4CCE96}"/>
              </a:ext>
            </a:extLst>
          </p:cNvPr>
          <p:cNvSpPr>
            <a:spLocks noGrp="1"/>
          </p:cNvSpPr>
          <p:nvPr>
            <p:ph idx="1"/>
          </p:nvPr>
        </p:nvSpPr>
        <p:spPr/>
        <p:txBody>
          <a:bodyPr/>
          <a:lstStyle/>
          <a:p>
            <a:pPr marL="514350" indent="-514350">
              <a:buAutoNum type="arabicPeriod"/>
            </a:pPr>
            <a:r>
              <a:rPr lang="en-US" dirty="0"/>
              <a:t>How do social isolation and loneliness (SIL) affect our health?</a:t>
            </a:r>
          </a:p>
          <a:p>
            <a:pPr marL="1126052" lvl="1" indent="-514350"/>
            <a:r>
              <a:rPr lang="en-US" dirty="0"/>
              <a:t>Diabetes</a:t>
            </a:r>
          </a:p>
          <a:p>
            <a:pPr marL="1126052" lvl="1" indent="-514350"/>
            <a:r>
              <a:rPr lang="en-US" dirty="0"/>
              <a:t>Heart diseases</a:t>
            </a:r>
          </a:p>
          <a:p>
            <a:pPr marL="1126052" lvl="1" indent="-514350"/>
            <a:r>
              <a:rPr lang="en-US" dirty="0"/>
              <a:t>Depression</a:t>
            </a:r>
          </a:p>
          <a:p>
            <a:pPr marL="1126052" lvl="1" indent="-514350"/>
            <a:r>
              <a:rPr lang="en-US" dirty="0"/>
              <a:t>Quality of life</a:t>
            </a:r>
          </a:p>
          <a:p>
            <a:pPr marL="1126052" lvl="1" indent="-514350"/>
            <a:endParaRPr lang="en-US" dirty="0"/>
          </a:p>
          <a:p>
            <a:pPr marL="514350" indent="-514350">
              <a:buAutoNum type="arabicPeriod"/>
            </a:pPr>
            <a:r>
              <a:rPr lang="en-US" dirty="0"/>
              <a:t>What are the roles of social and neighborhood factors?</a:t>
            </a:r>
          </a:p>
          <a:p>
            <a:pPr marL="514350" indent="-514350">
              <a:buAutoNum type="arabicPeriod"/>
            </a:pPr>
            <a:r>
              <a:rPr lang="en-US" dirty="0"/>
              <a:t>What are the roles of epigenetic aging acceleration? </a:t>
            </a:r>
          </a:p>
          <a:p>
            <a:pPr marL="514350" indent="-514350">
              <a:buAutoNum type="arabicPeriod"/>
            </a:pPr>
            <a:endParaRPr lang="en-US" dirty="0"/>
          </a:p>
          <a:p>
            <a:endParaRPr lang="en-US" dirty="0"/>
          </a:p>
        </p:txBody>
      </p:sp>
      <p:sp>
        <p:nvSpPr>
          <p:cNvPr id="3" name="Title 2">
            <a:extLst>
              <a:ext uri="{FF2B5EF4-FFF2-40B4-BE49-F238E27FC236}">
                <a16:creationId xmlns:a16="http://schemas.microsoft.com/office/drawing/2014/main" id="{A7C136E9-AD97-4B2D-9C98-303A3426618C}"/>
              </a:ext>
            </a:extLst>
          </p:cNvPr>
          <p:cNvSpPr>
            <a:spLocks noGrp="1"/>
          </p:cNvSpPr>
          <p:nvPr>
            <p:ph type="title"/>
          </p:nvPr>
        </p:nvSpPr>
        <p:spPr/>
        <p:txBody>
          <a:bodyPr/>
          <a:lstStyle/>
          <a:p>
            <a:r>
              <a:rPr lang="en-US" dirty="0"/>
              <a:t>Research Questions </a:t>
            </a:r>
          </a:p>
        </p:txBody>
      </p:sp>
    </p:spTree>
    <p:extLst>
      <p:ext uri="{BB962C8B-B14F-4D97-AF65-F5344CB8AC3E}">
        <p14:creationId xmlns:p14="http://schemas.microsoft.com/office/powerpoint/2010/main" val="1154946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087A37C-426F-4F3C-B0BA-6A64D356472A}"/>
              </a:ext>
            </a:extLst>
          </p:cNvPr>
          <p:cNvSpPr>
            <a:spLocks noGrp="1"/>
          </p:cNvSpPr>
          <p:nvPr>
            <p:ph idx="1"/>
          </p:nvPr>
        </p:nvSpPr>
        <p:spPr/>
        <p:txBody>
          <a:bodyPr/>
          <a:lstStyle/>
          <a:p>
            <a:pPr marL="457200" indent="-457200">
              <a:buFont typeface="Arial" panose="020B0604020202020204" pitchFamily="34" charset="0"/>
              <a:buChar char="•"/>
            </a:pPr>
            <a:r>
              <a:rPr lang="en-US" dirty="0"/>
              <a:t>5-year project </a:t>
            </a:r>
          </a:p>
          <a:p>
            <a:pPr marL="457200" indent="-457200">
              <a:buFont typeface="Arial" panose="020B0604020202020204" pitchFamily="34" charset="0"/>
              <a:buChar char="•"/>
            </a:pPr>
            <a:r>
              <a:rPr lang="en-US" dirty="0"/>
              <a:t>Leveraging understudied populations in the Midwest </a:t>
            </a:r>
          </a:p>
          <a:p>
            <a:pPr marL="457200" indent="-457200">
              <a:buFont typeface="Arial" panose="020B0604020202020204" pitchFamily="34" charset="0"/>
              <a:buChar char="•"/>
            </a:pPr>
            <a:r>
              <a:rPr lang="en-US" dirty="0"/>
              <a:t>500 Great Plains PBRN patients (age 45-85 years)</a:t>
            </a:r>
          </a:p>
          <a:p>
            <a:pPr marL="457200" indent="-457200">
              <a:buFont typeface="Arial" panose="020B0604020202020204" pitchFamily="34" charset="0"/>
              <a:buChar char="•"/>
            </a:pPr>
            <a:r>
              <a:rPr lang="en-US" dirty="0"/>
              <a:t>Baseline and follow-up survey </a:t>
            </a:r>
          </a:p>
          <a:p>
            <a:pPr marL="457200" indent="-457200">
              <a:buFont typeface="Arial" panose="020B0604020202020204" pitchFamily="34" charset="0"/>
              <a:buChar char="•"/>
            </a:pPr>
            <a:r>
              <a:rPr lang="en-US" dirty="0"/>
              <a:t>Baseline saliva sample collections for epigenetic analysis</a:t>
            </a:r>
          </a:p>
        </p:txBody>
      </p:sp>
      <p:sp>
        <p:nvSpPr>
          <p:cNvPr id="3" name="Title 2">
            <a:extLst>
              <a:ext uri="{FF2B5EF4-FFF2-40B4-BE49-F238E27FC236}">
                <a16:creationId xmlns:a16="http://schemas.microsoft.com/office/drawing/2014/main" id="{6DBF585E-E0B1-4060-9808-30FA17BF3820}"/>
              </a:ext>
            </a:extLst>
          </p:cNvPr>
          <p:cNvSpPr>
            <a:spLocks noGrp="1"/>
          </p:cNvSpPr>
          <p:nvPr>
            <p:ph type="title"/>
          </p:nvPr>
        </p:nvSpPr>
        <p:spPr/>
        <p:txBody>
          <a:bodyPr/>
          <a:lstStyle/>
          <a:p>
            <a:r>
              <a:rPr lang="en-US" dirty="0"/>
              <a:t>Proposed Study </a:t>
            </a:r>
          </a:p>
        </p:txBody>
      </p:sp>
    </p:spTree>
    <p:extLst>
      <p:ext uri="{BB962C8B-B14F-4D97-AF65-F5344CB8AC3E}">
        <p14:creationId xmlns:p14="http://schemas.microsoft.com/office/powerpoint/2010/main" val="2008381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FB53B7-03BB-434D-9F6D-9E6B3CEFD832}"/>
              </a:ext>
            </a:extLst>
          </p:cNvPr>
          <p:cNvSpPr>
            <a:spLocks noGrp="1"/>
          </p:cNvSpPr>
          <p:nvPr>
            <p:ph idx="1"/>
          </p:nvPr>
        </p:nvSpPr>
        <p:spPr/>
        <p:txBody>
          <a:bodyPr/>
          <a:lstStyle/>
          <a:p>
            <a:pPr marL="457200" indent="-457200">
              <a:buFont typeface="Arial" panose="020B0604020202020204" pitchFamily="34" charset="0"/>
              <a:buChar char="•"/>
            </a:pPr>
            <a:r>
              <a:rPr lang="en-US" dirty="0"/>
              <a:t>Better understand the biological and social mechanism of age-related disease development </a:t>
            </a:r>
          </a:p>
          <a:p>
            <a:pPr marL="457200" indent="-457200">
              <a:buFont typeface="Arial" panose="020B0604020202020204" pitchFamily="34" charset="0"/>
              <a:buChar char="•"/>
            </a:pPr>
            <a:r>
              <a:rPr lang="en-US" dirty="0"/>
              <a:t>Identify / propose interventions to address social isolation and loneliness </a:t>
            </a:r>
          </a:p>
          <a:p>
            <a:pPr marL="457200" indent="-457200">
              <a:buFont typeface="Arial" panose="020B0604020202020204" pitchFamily="34" charset="0"/>
              <a:buChar char="•"/>
            </a:pPr>
            <a:r>
              <a:rPr lang="en-US" dirty="0"/>
              <a:t>Lay a foundation to develop a future larger </a:t>
            </a:r>
            <a:r>
              <a:rPr lang="en-US"/>
              <a:t>cohort study in our region</a:t>
            </a:r>
            <a:endParaRPr lang="en-US" dirty="0"/>
          </a:p>
          <a:p>
            <a:pPr marL="457200" indent="-457200">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732AFC66-3BF1-415C-9D2A-A623B7C05C1E}"/>
              </a:ext>
            </a:extLst>
          </p:cNvPr>
          <p:cNvSpPr>
            <a:spLocks noGrp="1"/>
          </p:cNvSpPr>
          <p:nvPr>
            <p:ph type="title"/>
          </p:nvPr>
        </p:nvSpPr>
        <p:spPr/>
        <p:txBody>
          <a:bodyPr/>
          <a:lstStyle/>
          <a:p>
            <a:r>
              <a:rPr lang="en-US" dirty="0"/>
              <a:t>Implications? </a:t>
            </a:r>
          </a:p>
        </p:txBody>
      </p:sp>
    </p:spTree>
    <p:extLst>
      <p:ext uri="{BB962C8B-B14F-4D97-AF65-F5344CB8AC3E}">
        <p14:creationId xmlns:p14="http://schemas.microsoft.com/office/powerpoint/2010/main" val="2509245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705725"/>
            <a:ext cx="1219200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Great Plains IDeA-CTR Clinical Research Registry</a:t>
            </a:r>
          </a:p>
        </p:txBody>
      </p:sp>
    </p:spTree>
    <p:extLst>
      <p:ext uri="{BB962C8B-B14F-4D97-AF65-F5344CB8AC3E}">
        <p14:creationId xmlns:p14="http://schemas.microsoft.com/office/powerpoint/2010/main" val="1411119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16B052-9269-984D-B620-F54BBC0919A7}"/>
              </a:ext>
            </a:extLst>
          </p:cNvPr>
          <p:cNvSpPr>
            <a:spLocks noGrp="1"/>
          </p:cNvSpPr>
          <p:nvPr>
            <p:ph idx="1"/>
          </p:nvPr>
        </p:nvSpPr>
        <p:spPr>
          <a:xfrm>
            <a:off x="919119" y="1447800"/>
            <a:ext cx="10353762" cy="3962400"/>
          </a:xfrm>
        </p:spPr>
        <p:txBody>
          <a:bodyPr numCol="1"/>
          <a:lstStyle/>
          <a:p>
            <a:pPr marL="342900" marR="0" lvl="0" indent="-342900">
              <a:spcBef>
                <a:spcPts val="0"/>
              </a:spcBef>
              <a:spcAft>
                <a:spcPts val="0"/>
              </a:spcAft>
              <a:buFont typeface="+mj-lt"/>
              <a:buAutoNum type="romanUcPeriod"/>
            </a:pPr>
            <a:r>
              <a:rPr lang="en-US" b="1" u="sng" dirty="0">
                <a:solidFill>
                  <a:srgbClr val="002060"/>
                </a:solidFill>
                <a:latin typeface="Helvetica" panose="020B0604020202020204" pitchFamily="34" charset="0"/>
                <a:ea typeface="Calibri" panose="020F0502020204030204" pitchFamily="34" charset="0"/>
                <a:cs typeface="Times New Roman" panose="02020603050405020304" pitchFamily="18" charset="0"/>
              </a:rPr>
              <a:t>Introductions</a:t>
            </a:r>
          </a:p>
          <a:p>
            <a:pPr marL="342900" marR="0" lvl="0" indent="-342900">
              <a:spcBef>
                <a:spcPts val="0"/>
              </a:spcBef>
              <a:spcAft>
                <a:spcPts val="0"/>
              </a:spcAft>
              <a:buFont typeface="+mj-lt"/>
              <a:buAutoNum type="romanUcPeriod"/>
            </a:pPr>
            <a:r>
              <a:rPr lang="en-U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A Year in Review</a:t>
            </a:r>
          </a:p>
          <a:p>
            <a:pPr marL="342900" marR="0" lvl="0" indent="-342900">
              <a:spcBef>
                <a:spcPts val="0"/>
              </a:spcBef>
              <a:spcAft>
                <a:spcPts val="0"/>
              </a:spcAft>
              <a:buFont typeface="+mj-lt"/>
              <a:buAutoNum type="romanUcPeriod"/>
            </a:pPr>
            <a:r>
              <a:rPr lang="en-U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Funding Opportunities </a:t>
            </a:r>
          </a:p>
          <a:p>
            <a:pPr marL="342900" marR="0" lvl="0" indent="-342900">
              <a:spcBef>
                <a:spcPts val="0"/>
              </a:spcBef>
              <a:spcAft>
                <a:spcPts val="0"/>
              </a:spcAft>
              <a:buFont typeface="+mj-lt"/>
              <a:buAutoNum type="romanUcPeriod"/>
            </a:pPr>
            <a:r>
              <a:rPr lang="en-U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Research Resources</a:t>
            </a:r>
          </a:p>
          <a:p>
            <a:pPr marL="342900" marR="0" lvl="0" indent="-342900">
              <a:spcBef>
                <a:spcPts val="0"/>
              </a:spcBef>
              <a:spcAft>
                <a:spcPts val="0"/>
              </a:spcAft>
              <a:buFont typeface="+mj-lt"/>
              <a:buAutoNum type="romanUcPeriod"/>
            </a:pPr>
            <a:r>
              <a:rPr lang="en-U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Upcoming Research</a:t>
            </a:r>
          </a:p>
          <a:p>
            <a:pPr marL="342900" marR="0" lvl="0" indent="-342900">
              <a:spcBef>
                <a:spcPts val="0"/>
              </a:spcBef>
              <a:spcAft>
                <a:spcPts val="0"/>
              </a:spcAft>
              <a:buFont typeface="+mj-lt"/>
              <a:buAutoNum type="romanUcPeriod"/>
            </a:pPr>
            <a:r>
              <a:rPr lang="en-U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Wrap-up and Questions</a:t>
            </a:r>
            <a:endParaRPr lang="en-US" sz="2400" dirty="0">
              <a:solidFill>
                <a:srgbClr val="002060"/>
              </a:solidFill>
            </a:endParaRPr>
          </a:p>
        </p:txBody>
      </p:sp>
      <p:sp>
        <p:nvSpPr>
          <p:cNvPr id="5" name="Title 1">
            <a:extLst>
              <a:ext uri="{FF2B5EF4-FFF2-40B4-BE49-F238E27FC236}">
                <a16:creationId xmlns:a16="http://schemas.microsoft.com/office/drawing/2014/main" id="{9428D6C9-16BE-4061-8742-D230147E4B2F}"/>
              </a:ext>
            </a:extLst>
          </p:cNvPr>
          <p:cNvSpPr>
            <a:spLocks noGrp="1"/>
          </p:cNvSpPr>
          <p:nvPr>
            <p:ph type="title"/>
          </p:nvPr>
        </p:nvSpPr>
        <p:spPr>
          <a:xfrm>
            <a:off x="913795" y="609600"/>
            <a:ext cx="10353761" cy="1326321"/>
          </a:xfrm>
        </p:spPr>
        <p:txBody>
          <a:bodyPr>
            <a:normAutofit/>
          </a:bodyPr>
          <a:lstStyle/>
          <a:p>
            <a:r>
              <a:rPr lang="en-US" sz="4400" dirty="0">
                <a:solidFill>
                  <a:srgbClr val="002060"/>
                </a:solidFill>
              </a:rPr>
              <a:t>Agenda</a:t>
            </a:r>
          </a:p>
        </p:txBody>
      </p:sp>
    </p:spTree>
    <p:extLst>
      <p:ext uri="{BB962C8B-B14F-4D97-AF65-F5344CB8AC3E}">
        <p14:creationId xmlns:p14="http://schemas.microsoft.com/office/powerpoint/2010/main" val="20886016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normAutofit/>
          </a:bodyPr>
          <a:lstStyle/>
          <a:p>
            <a:r>
              <a:rPr lang="en-US" sz="4400" dirty="0">
                <a:solidFill>
                  <a:srgbClr val="002060"/>
                </a:solidFill>
              </a:rPr>
              <a:t>Great Plains IDeA-CTR Clinical Research Registry</a:t>
            </a:r>
          </a:p>
        </p:txBody>
      </p:sp>
      <p:pic>
        <p:nvPicPr>
          <p:cNvPr id="7" name="Content Placeholder 6" descr="A picture containing graphical user interface&#10;&#10;Description automatically generated">
            <a:extLst>
              <a:ext uri="{FF2B5EF4-FFF2-40B4-BE49-F238E27FC236}">
                <a16:creationId xmlns:a16="http://schemas.microsoft.com/office/drawing/2014/main" id="{041B15F7-E7D7-4A20-8D1A-469E864B36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5216" y="1935921"/>
            <a:ext cx="9261567" cy="4415282"/>
          </a:xfrm>
        </p:spPr>
      </p:pic>
    </p:spTree>
    <p:extLst>
      <p:ext uri="{BB962C8B-B14F-4D97-AF65-F5344CB8AC3E}">
        <p14:creationId xmlns:p14="http://schemas.microsoft.com/office/powerpoint/2010/main" val="2007557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Content Placeholder 4" descr="Graphical user interface, application&#10;&#10;Description automatically generated">
            <a:extLst>
              <a:ext uri="{FF2B5EF4-FFF2-40B4-BE49-F238E27FC236}">
                <a16:creationId xmlns:a16="http://schemas.microsoft.com/office/drawing/2014/main" id="{BFE40EDE-D20F-4F3D-8122-3EC6F7DACE5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3784" r="3106" b="1"/>
          <a:stretch/>
        </p:blipFill>
        <p:spPr>
          <a:xfrm>
            <a:off x="0" y="10"/>
            <a:ext cx="12192000" cy="6858001"/>
          </a:xfrm>
          <a:prstGeom prst="rect">
            <a:avLst/>
          </a:prstGeom>
        </p:spPr>
      </p:pic>
    </p:spTree>
    <p:extLst>
      <p:ext uri="{BB962C8B-B14F-4D97-AF65-F5344CB8AC3E}">
        <p14:creationId xmlns:p14="http://schemas.microsoft.com/office/powerpoint/2010/main" val="21165205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2C8F8A-19DD-45D7-851B-09D5458EE2FD}"/>
              </a:ext>
            </a:extLst>
          </p:cNvPr>
          <p:cNvSpPr>
            <a:spLocks noGrp="1"/>
          </p:cNvSpPr>
          <p:nvPr>
            <p:ph type="title"/>
          </p:nvPr>
        </p:nvSpPr>
        <p:spPr>
          <a:xfrm>
            <a:off x="919119" y="2765839"/>
            <a:ext cx="10353761" cy="1326321"/>
          </a:xfrm>
        </p:spPr>
        <p:txBody>
          <a:bodyPr/>
          <a:lstStyle/>
          <a:p>
            <a:r>
              <a:rPr lang="en-US" sz="4400" dirty="0">
                <a:solidFill>
                  <a:srgbClr val="002060"/>
                </a:solidFill>
              </a:rPr>
              <a:t>Questions?</a:t>
            </a:r>
          </a:p>
        </p:txBody>
      </p:sp>
    </p:spTree>
    <p:extLst>
      <p:ext uri="{BB962C8B-B14F-4D97-AF65-F5344CB8AC3E}">
        <p14:creationId xmlns:p14="http://schemas.microsoft.com/office/powerpoint/2010/main" val="3339067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normAutofit/>
          </a:bodyPr>
          <a:lstStyle/>
          <a:p>
            <a:r>
              <a:rPr lang="en-US" dirty="0">
                <a:solidFill>
                  <a:srgbClr val="002060"/>
                </a:solidFill>
              </a:rPr>
              <a:t>Introductions</a:t>
            </a:r>
            <a:br>
              <a:rPr lang="en-US" dirty="0">
                <a:solidFill>
                  <a:srgbClr val="002060"/>
                </a:solidFill>
              </a:rPr>
            </a:br>
            <a:endParaRPr lang="en-US" dirty="0">
              <a:solidFill>
                <a:srgbClr val="002060"/>
              </a:solidFill>
            </a:endParaRPr>
          </a:p>
        </p:txBody>
      </p:sp>
      <p:sp>
        <p:nvSpPr>
          <p:cNvPr id="3" name="Content Placeholder 2"/>
          <p:cNvSpPr>
            <a:spLocks noGrp="1"/>
          </p:cNvSpPr>
          <p:nvPr>
            <p:ph idx="1"/>
          </p:nvPr>
        </p:nvSpPr>
        <p:spPr>
          <a:xfrm>
            <a:off x="913795" y="2096064"/>
            <a:ext cx="5016860" cy="3695136"/>
          </a:xfrm>
        </p:spPr>
        <p:txBody>
          <a:bodyPr>
            <a:normAutofit fontScale="92500" lnSpcReduction="20000"/>
          </a:bodyPr>
          <a:lstStyle/>
          <a:p>
            <a:pPr>
              <a:lnSpc>
                <a:spcPct val="110000"/>
              </a:lnSpc>
            </a:pPr>
            <a:r>
              <a:rPr lang="en-US" sz="1700" dirty="0">
                <a:solidFill>
                  <a:srgbClr val="002060"/>
                </a:solidFill>
              </a:rPr>
              <a:t>PBRN Administration and Board of Directors:</a:t>
            </a:r>
          </a:p>
          <a:p>
            <a:pPr lvl="1">
              <a:lnSpc>
                <a:spcPct val="110000"/>
              </a:lnSpc>
            </a:pPr>
            <a:r>
              <a:rPr lang="en-US" sz="1700" dirty="0">
                <a:solidFill>
                  <a:srgbClr val="002060"/>
                </a:solidFill>
              </a:rPr>
              <a:t>Stephen Cagle, MD*</a:t>
            </a:r>
          </a:p>
          <a:p>
            <a:pPr lvl="1">
              <a:lnSpc>
                <a:spcPct val="110000"/>
              </a:lnSpc>
            </a:pPr>
            <a:r>
              <a:rPr lang="en-US" sz="1700" dirty="0">
                <a:solidFill>
                  <a:srgbClr val="002060"/>
                </a:solidFill>
              </a:rPr>
              <a:t>Pam Flax-Laws, MA</a:t>
            </a:r>
          </a:p>
          <a:p>
            <a:pPr lvl="1">
              <a:lnSpc>
                <a:spcPct val="110000"/>
              </a:lnSpc>
            </a:pPr>
            <a:r>
              <a:rPr lang="en-US" sz="1700" dirty="0">
                <a:solidFill>
                  <a:srgbClr val="002060"/>
                </a:solidFill>
              </a:rPr>
              <a:t>Emily Frankel, MPH</a:t>
            </a:r>
          </a:p>
          <a:p>
            <a:pPr lvl="1">
              <a:lnSpc>
                <a:spcPct val="110000"/>
              </a:lnSpc>
            </a:pPr>
            <a:r>
              <a:rPr lang="en-US" sz="1700" dirty="0">
                <a:solidFill>
                  <a:srgbClr val="002060"/>
                </a:solidFill>
              </a:rPr>
              <a:t>Jeff Harrison, MD</a:t>
            </a:r>
          </a:p>
          <a:p>
            <a:pPr lvl="1">
              <a:lnSpc>
                <a:spcPct val="110000"/>
              </a:lnSpc>
            </a:pPr>
            <a:r>
              <a:rPr lang="en-US" sz="1700" dirty="0">
                <a:solidFill>
                  <a:srgbClr val="002060"/>
                </a:solidFill>
              </a:rPr>
              <a:t>LaDonna Hart, APRN</a:t>
            </a:r>
          </a:p>
          <a:p>
            <a:pPr lvl="1">
              <a:lnSpc>
                <a:spcPct val="110000"/>
              </a:lnSpc>
            </a:pPr>
            <a:r>
              <a:rPr lang="en-US" sz="1700" dirty="0">
                <a:solidFill>
                  <a:srgbClr val="002060"/>
                </a:solidFill>
              </a:rPr>
              <a:t>Carrie </a:t>
            </a:r>
            <a:r>
              <a:rPr lang="en-US" sz="1700" dirty="0" err="1">
                <a:solidFill>
                  <a:srgbClr val="002060"/>
                </a:solidFill>
              </a:rPr>
              <a:t>McAdam-Marx</a:t>
            </a:r>
            <a:r>
              <a:rPr lang="en-US" sz="1700" dirty="0">
                <a:solidFill>
                  <a:srgbClr val="002060"/>
                </a:solidFill>
              </a:rPr>
              <a:t>, PhD, RPh*</a:t>
            </a:r>
          </a:p>
          <a:p>
            <a:pPr lvl="1">
              <a:lnSpc>
                <a:spcPct val="110000"/>
              </a:lnSpc>
            </a:pPr>
            <a:r>
              <a:rPr lang="en-US" sz="1700" dirty="0">
                <a:solidFill>
                  <a:srgbClr val="002060"/>
                </a:solidFill>
              </a:rPr>
              <a:t>Hank Newburn, MD</a:t>
            </a:r>
          </a:p>
          <a:p>
            <a:pPr lvl="1">
              <a:lnSpc>
                <a:spcPct val="110000"/>
              </a:lnSpc>
            </a:pPr>
            <a:r>
              <a:rPr lang="en-US" sz="1700" dirty="0">
                <a:solidFill>
                  <a:srgbClr val="002060"/>
                </a:solidFill>
              </a:rPr>
              <a:t>Dave Palm, PhD</a:t>
            </a:r>
          </a:p>
          <a:p>
            <a:pPr lvl="1">
              <a:lnSpc>
                <a:spcPct val="110000"/>
              </a:lnSpc>
            </a:pPr>
            <a:r>
              <a:rPr lang="en-US" sz="1700" dirty="0">
                <a:solidFill>
                  <a:srgbClr val="002060"/>
                </a:solidFill>
              </a:rPr>
              <a:t>Matthew Rizzo, MD</a:t>
            </a:r>
          </a:p>
          <a:p>
            <a:pPr lvl="1">
              <a:lnSpc>
                <a:spcPct val="110000"/>
              </a:lnSpc>
            </a:pPr>
            <a:endParaRPr lang="en-US" sz="1700" dirty="0">
              <a:solidFill>
                <a:srgbClr val="002060"/>
              </a:solidFill>
            </a:endParaRPr>
          </a:p>
          <a:p>
            <a:pPr marL="457200" lvl="1" indent="0">
              <a:lnSpc>
                <a:spcPct val="110000"/>
              </a:lnSpc>
              <a:buNone/>
            </a:pPr>
            <a:r>
              <a:rPr lang="en-US" sz="1700" dirty="0">
                <a:solidFill>
                  <a:srgbClr val="002060"/>
                </a:solidFill>
              </a:rPr>
              <a:t>*New since the last meeting</a:t>
            </a:r>
          </a:p>
          <a:p>
            <a:pPr lvl="1">
              <a:lnSpc>
                <a:spcPct val="110000"/>
              </a:lnSpc>
            </a:pPr>
            <a:endParaRPr lang="en-US" sz="1700" dirty="0"/>
          </a:p>
          <a:p>
            <a:pPr lvl="1">
              <a:lnSpc>
                <a:spcPct val="110000"/>
              </a:lnSpc>
            </a:pPr>
            <a:endParaRPr lang="en-US" sz="1700" dirty="0"/>
          </a:p>
        </p:txBody>
      </p:sp>
      <p:pic>
        <p:nvPicPr>
          <p:cNvPr id="4" name="Picture 3"/>
          <p:cNvPicPr>
            <a:picLocks noChangeAspect="1"/>
          </p:cNvPicPr>
          <p:nvPr/>
        </p:nvPicPr>
        <p:blipFill rotWithShape="1">
          <a:blip r:embed="rId3"/>
          <a:srcRect l="17547" r="20192" b="2"/>
          <a:stretch/>
        </p:blipFill>
        <p:spPr>
          <a:xfrm>
            <a:off x="6357293" y="2210935"/>
            <a:ext cx="4833185"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2040947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D19014-34D3-8B45-9B38-55E82529890B}"/>
              </a:ext>
            </a:extLst>
          </p:cNvPr>
          <p:cNvSpPr txBox="1"/>
          <p:nvPr/>
        </p:nvSpPr>
        <p:spPr>
          <a:xfrm>
            <a:off x="6435091" y="609600"/>
            <a:ext cx="4832465" cy="1326321"/>
          </a:xfrm>
          <a:prstGeom prst="rect">
            <a:avLst/>
          </a:prstGeom>
        </p:spPr>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kumimoji="0" lang="en-US" sz="3400" b="1" u="none" strike="noStrike" cap="all" spc="0" normalizeH="0" baseline="0" noProof="0" dirty="0">
                <a:ln>
                  <a:noFill/>
                </a:ln>
                <a:solidFill>
                  <a:srgbClr val="002060"/>
                </a:solidFill>
                <a:uLnTx/>
                <a:uFillTx/>
                <a:latin typeface="+mj-lt"/>
                <a:ea typeface="+mj-ea"/>
                <a:cs typeface="+mj-cs"/>
              </a:rPr>
              <a:t>Introductions</a:t>
            </a:r>
          </a:p>
        </p:txBody>
      </p:sp>
      <p:sp>
        <p:nvSpPr>
          <p:cNvPr id="20" name="Rectangle 19">
            <a:extLst>
              <a:ext uri="{FF2B5EF4-FFF2-40B4-BE49-F238E27FC236}">
                <a16:creationId xmlns:a16="http://schemas.microsoft.com/office/drawing/2014/main" id="{7FBC4875-DB6D-4EE2-9DDB-211000451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5229225" cy="5391150"/>
          </a:xfrm>
          <a:prstGeom prst="rect">
            <a:avLst/>
          </a:prstGeom>
          <a:solidFill>
            <a:schemeClr val="tx1"/>
          </a:solid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4A939052-EE8F-544A-8D69-58ECE49986FC}"/>
              </a:ext>
            </a:extLst>
          </p:cNvPr>
          <p:cNvPicPr>
            <a:picLocks noChangeAspect="1"/>
          </p:cNvPicPr>
          <p:nvPr/>
        </p:nvPicPr>
        <p:blipFill rotWithShape="1">
          <a:blip r:embed="rId3"/>
          <a:srcRect l="27477" r="28531"/>
          <a:stretch/>
        </p:blipFill>
        <p:spPr>
          <a:xfrm>
            <a:off x="1141857" y="1114868"/>
            <a:ext cx="4450460" cy="4628265"/>
          </a:xfrm>
          <a:prstGeom prst="rect">
            <a:avLst/>
          </a:prstGeom>
          <a:scene3d>
            <a:camera prst="orthographicFront"/>
            <a:lightRig rig="twoPt" dir="t">
              <a:rot lat="0" lon="0" rev="7200000"/>
            </a:lightRig>
          </a:scene3d>
          <a:sp3d>
            <a:bevelT w="25400" h="19050"/>
          </a:sp3d>
        </p:spPr>
      </p:pic>
      <p:sp>
        <p:nvSpPr>
          <p:cNvPr id="22" name="Rectangle 21">
            <a:extLst>
              <a:ext uri="{FF2B5EF4-FFF2-40B4-BE49-F238E27FC236}">
                <a16:creationId xmlns:a16="http://schemas.microsoft.com/office/drawing/2014/main" id="{97B3A8C4-2A9E-4595-91F9-179B47C58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496" y="799817"/>
            <a:ext cx="5109182"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C1BA7E21-7009-4FFA-ABE1-607B2B6A84AB}"/>
              </a:ext>
            </a:extLst>
          </p:cNvPr>
          <p:cNvSpPr>
            <a:spLocks noGrp="1"/>
          </p:cNvSpPr>
          <p:nvPr>
            <p:ph idx="1"/>
          </p:nvPr>
        </p:nvSpPr>
        <p:spPr>
          <a:xfrm>
            <a:off x="6435091" y="2096064"/>
            <a:ext cx="4832465" cy="3695136"/>
          </a:xfrm>
        </p:spPr>
        <p:txBody>
          <a:bodyPr vert="horz" lIns="91440" tIns="45720" rIns="91440" bIns="45720" rtlCol="0">
            <a:normAutofit/>
          </a:bodyPr>
          <a:lstStyle/>
          <a:p>
            <a:r>
              <a:rPr lang="en-US" dirty="0">
                <a:solidFill>
                  <a:srgbClr val="002060"/>
                </a:solidFill>
              </a:rPr>
              <a:t>In the chat box, please share your:</a:t>
            </a:r>
          </a:p>
          <a:p>
            <a:pPr lvl="1"/>
            <a:r>
              <a:rPr lang="en-US" dirty="0">
                <a:solidFill>
                  <a:srgbClr val="002060"/>
                </a:solidFill>
              </a:rPr>
              <a:t>Name</a:t>
            </a:r>
          </a:p>
          <a:p>
            <a:pPr lvl="1"/>
            <a:r>
              <a:rPr lang="en-US" dirty="0">
                <a:solidFill>
                  <a:srgbClr val="002060"/>
                </a:solidFill>
              </a:rPr>
              <a:t>Title</a:t>
            </a:r>
          </a:p>
          <a:p>
            <a:pPr lvl="1"/>
            <a:r>
              <a:rPr lang="en-US" dirty="0">
                <a:solidFill>
                  <a:srgbClr val="002060"/>
                </a:solidFill>
              </a:rPr>
              <a:t>Clinic or Organization Affiliation</a:t>
            </a:r>
          </a:p>
          <a:p>
            <a:pPr lvl="1"/>
            <a:r>
              <a:rPr lang="en-US" dirty="0">
                <a:solidFill>
                  <a:srgbClr val="002060"/>
                </a:solidFill>
              </a:rPr>
              <a:t>Any additional information you want attendees to know about you, your practice, or your research interests </a:t>
            </a:r>
          </a:p>
        </p:txBody>
      </p:sp>
    </p:spTree>
    <p:extLst>
      <p:ext uri="{BB962C8B-B14F-4D97-AF65-F5344CB8AC3E}">
        <p14:creationId xmlns:p14="http://schemas.microsoft.com/office/powerpoint/2010/main" val="2769900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02582" y="378068"/>
            <a:ext cx="476874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386A">
                    <a:lumMod val="75000"/>
                  </a:srgbClr>
                </a:solidFill>
                <a:effectLst/>
                <a:uLnTx/>
                <a:uFillTx/>
                <a:latin typeface="Calibri" panose="020F0502020204030204"/>
                <a:ea typeface="+mn-ea"/>
                <a:cs typeface="+mn-cs"/>
              </a:rPr>
              <a:t>Vision and Mission</a:t>
            </a:r>
          </a:p>
        </p:txBody>
      </p:sp>
      <p:sp>
        <p:nvSpPr>
          <p:cNvPr id="2" name="TextBox 1"/>
          <p:cNvSpPr txBox="1"/>
          <p:nvPr/>
        </p:nvSpPr>
        <p:spPr>
          <a:xfrm>
            <a:off x="1203527" y="1527966"/>
            <a:ext cx="9966856" cy="40934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Vision</a:t>
            </a:r>
            <a:r>
              <a:rPr kumimoji="0" lang="en-US" sz="2800" b="0" i="0" u="none" strike="noStrike" kern="1200" cap="none" spc="0" normalizeH="0" baseline="0" noProof="0" dirty="0">
                <a:ln>
                  <a:noFill/>
                </a:ln>
                <a:solidFill>
                  <a:srgbClr val="002060"/>
                </a:solidFill>
                <a:effectLst/>
                <a:uLnTx/>
                <a:uFillTx/>
                <a:latin typeface="Calibri" panose="020F0502020204030204"/>
                <a:ea typeface="+mn-ea"/>
                <a:cs typeface="+mn-cs"/>
              </a:rPr>
              <a:t>: A dedicated network of clinics, clinicians, and investigators collaborating to overcome healthcare challenges in primary care across the Great Plains.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Mission</a:t>
            </a:r>
            <a:r>
              <a:rPr kumimoji="0" lang="en-US" sz="2800" b="0" i="0" u="none" strike="noStrike" kern="1200" cap="none" spc="0" normalizeH="0" baseline="0" noProof="0" dirty="0">
                <a:ln>
                  <a:noFill/>
                </a:ln>
                <a:solidFill>
                  <a:srgbClr val="002060"/>
                </a:solidFill>
                <a:effectLst/>
                <a:uLnTx/>
                <a:uFillTx/>
                <a:latin typeface="Calibri" panose="020F0502020204030204"/>
                <a:ea typeface="+mn-ea"/>
                <a:cs typeface="+mn-cs"/>
              </a:rPr>
              <a:t>: The mission of the Great Plains Primary Care Practice-Based Research Network is to engage clinicians, investigators, and patients through research, collaboration, and community involvement to improve the health and quality of life in the Great Plains.</a:t>
            </a:r>
          </a:p>
        </p:txBody>
      </p:sp>
    </p:spTree>
    <p:extLst>
      <p:ext uri="{BB962C8B-B14F-4D97-AF65-F5344CB8AC3E}">
        <p14:creationId xmlns:p14="http://schemas.microsoft.com/office/powerpoint/2010/main" val="2151657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0D6B99F-2AD6-CC4D-9E17-86B89D40490B}"/>
              </a:ext>
            </a:extLst>
          </p:cNvPr>
          <p:cNvGraphicFramePr/>
          <p:nvPr/>
        </p:nvGraphicFramePr>
        <p:xfrm>
          <a:off x="1425574" y="840012"/>
          <a:ext cx="9340851" cy="63180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B95D5CC6-BD9E-9043-BA0A-3D9800649000}"/>
              </a:ext>
            </a:extLst>
          </p:cNvPr>
          <p:cNvSpPr txBox="1"/>
          <p:nvPr/>
        </p:nvSpPr>
        <p:spPr>
          <a:xfrm>
            <a:off x="2269468" y="70571"/>
            <a:ext cx="765306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PBRN Participatory Approaches</a:t>
            </a:r>
          </a:p>
        </p:txBody>
      </p:sp>
    </p:spTree>
    <p:extLst>
      <p:ext uri="{BB962C8B-B14F-4D97-AF65-F5344CB8AC3E}">
        <p14:creationId xmlns:p14="http://schemas.microsoft.com/office/powerpoint/2010/main" val="3047075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5D79D797-7C8B-4682-BFA6-5BB3BF541FB0}"/>
              </a:ext>
            </a:extLst>
          </p:cNvPr>
          <p:cNvSpPr txBox="1">
            <a:spLocks/>
          </p:cNvSpPr>
          <p:nvPr/>
        </p:nvSpPr>
        <p:spPr>
          <a:xfrm>
            <a:off x="919119" y="1447800"/>
            <a:ext cx="10353762" cy="3962400"/>
          </a:xfrm>
          <a:prstGeom prst="rect">
            <a:avLst/>
          </a:prstGeom>
        </p:spPr>
        <p:txBody>
          <a:bodyPr numCol="1"/>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342900" indent="-342900">
              <a:spcBef>
                <a:spcPts val="0"/>
              </a:spcBef>
              <a:buFont typeface="+mj-lt"/>
              <a:buAutoNum type="romanUcPeriod"/>
            </a:pPr>
            <a:r>
              <a:rPr lang="en-U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Introductions</a:t>
            </a:r>
          </a:p>
          <a:p>
            <a:pPr marL="342900" indent="-342900">
              <a:spcBef>
                <a:spcPts val="0"/>
              </a:spcBef>
              <a:buFont typeface="+mj-lt"/>
              <a:buAutoNum type="romanUcPeriod"/>
            </a:pPr>
            <a:r>
              <a:rPr lang="en-US" b="1" u="sng" dirty="0">
                <a:solidFill>
                  <a:srgbClr val="002060"/>
                </a:solidFill>
                <a:latin typeface="Helvetica" panose="020B0604020202020204" pitchFamily="34" charset="0"/>
                <a:ea typeface="Calibri" panose="020F0502020204030204" pitchFamily="34" charset="0"/>
                <a:cs typeface="Times New Roman" panose="02020603050405020304" pitchFamily="18" charset="0"/>
              </a:rPr>
              <a:t>A Year in Review</a:t>
            </a:r>
          </a:p>
          <a:p>
            <a:pPr marL="342900" indent="-342900">
              <a:spcBef>
                <a:spcPts val="0"/>
              </a:spcBef>
              <a:buFont typeface="+mj-lt"/>
              <a:buAutoNum type="romanUcPeriod"/>
            </a:pPr>
            <a:r>
              <a:rPr lang="en-U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Funding Opportunities </a:t>
            </a:r>
          </a:p>
          <a:p>
            <a:pPr marL="342900" indent="-342900">
              <a:spcBef>
                <a:spcPts val="0"/>
              </a:spcBef>
              <a:buFont typeface="+mj-lt"/>
              <a:buAutoNum type="romanUcPeriod"/>
            </a:pPr>
            <a:r>
              <a:rPr lang="en-U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Research Resources</a:t>
            </a:r>
          </a:p>
          <a:p>
            <a:pPr marL="342900" indent="-342900">
              <a:spcBef>
                <a:spcPts val="0"/>
              </a:spcBef>
              <a:buFont typeface="+mj-lt"/>
              <a:buAutoNum type="romanUcPeriod"/>
            </a:pPr>
            <a:r>
              <a:rPr lang="en-U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Upcoming Research</a:t>
            </a:r>
          </a:p>
          <a:p>
            <a:pPr marL="342900" indent="-342900">
              <a:spcBef>
                <a:spcPts val="0"/>
              </a:spcBef>
              <a:buFont typeface="+mj-lt"/>
              <a:buAutoNum type="romanUcPeriod"/>
            </a:pPr>
            <a:r>
              <a:rPr lang="en-US" dirty="0">
                <a:solidFill>
                  <a:srgbClr val="002060"/>
                </a:solidFill>
                <a:latin typeface="Helvetica" panose="020B0604020202020204" pitchFamily="34" charset="0"/>
                <a:ea typeface="Calibri" panose="020F0502020204030204" pitchFamily="34" charset="0"/>
                <a:cs typeface="Times New Roman" panose="02020603050405020304" pitchFamily="18" charset="0"/>
              </a:rPr>
              <a:t>Wrap-up and Questions</a:t>
            </a:r>
            <a:endParaRPr lang="en-US" sz="2400" dirty="0">
              <a:solidFill>
                <a:srgbClr val="002060"/>
              </a:solidFill>
            </a:endParaRPr>
          </a:p>
        </p:txBody>
      </p:sp>
      <p:sp>
        <p:nvSpPr>
          <p:cNvPr id="7" name="Title 1">
            <a:extLst>
              <a:ext uri="{FF2B5EF4-FFF2-40B4-BE49-F238E27FC236}">
                <a16:creationId xmlns:a16="http://schemas.microsoft.com/office/drawing/2014/main" id="{E23D218B-6FCD-4BB7-AF25-0B356D00FD35}"/>
              </a:ext>
            </a:extLst>
          </p:cNvPr>
          <p:cNvSpPr>
            <a:spLocks noGrp="1"/>
          </p:cNvSpPr>
          <p:nvPr>
            <p:ph type="title"/>
          </p:nvPr>
        </p:nvSpPr>
        <p:spPr>
          <a:xfrm>
            <a:off x="913795" y="609600"/>
            <a:ext cx="10353761" cy="1326321"/>
          </a:xfrm>
        </p:spPr>
        <p:txBody>
          <a:bodyPr>
            <a:normAutofit/>
          </a:bodyPr>
          <a:lstStyle/>
          <a:p>
            <a:r>
              <a:rPr lang="en-US" sz="4400" dirty="0">
                <a:solidFill>
                  <a:srgbClr val="002060"/>
                </a:solidFill>
              </a:rPr>
              <a:t>Agenda</a:t>
            </a:r>
          </a:p>
        </p:txBody>
      </p:sp>
    </p:spTree>
    <p:extLst>
      <p:ext uri="{BB962C8B-B14F-4D97-AF65-F5344CB8AC3E}">
        <p14:creationId xmlns:p14="http://schemas.microsoft.com/office/powerpoint/2010/main" val="1779756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normAutofit/>
          </a:bodyPr>
          <a:lstStyle/>
          <a:p>
            <a:r>
              <a:rPr lang="en-US" sz="4400" dirty="0">
                <a:solidFill>
                  <a:srgbClr val="002060"/>
                </a:solidFill>
              </a:rPr>
              <a:t>A Year in Review</a:t>
            </a:r>
          </a:p>
        </p:txBody>
      </p:sp>
      <p:sp>
        <p:nvSpPr>
          <p:cNvPr id="3" name="Content Placeholder 2"/>
          <p:cNvSpPr>
            <a:spLocks noGrp="1"/>
          </p:cNvSpPr>
          <p:nvPr>
            <p:ph idx="1"/>
          </p:nvPr>
        </p:nvSpPr>
        <p:spPr>
          <a:xfrm>
            <a:off x="6250695" y="2096064"/>
            <a:ext cx="5016860" cy="3695136"/>
          </a:xfrm>
        </p:spPr>
        <p:txBody>
          <a:bodyPr>
            <a:normAutofit/>
          </a:bodyPr>
          <a:lstStyle/>
          <a:p>
            <a:pPr>
              <a:lnSpc>
                <a:spcPct val="110000"/>
              </a:lnSpc>
            </a:pPr>
            <a:r>
              <a:rPr lang="en-US" dirty="0">
                <a:solidFill>
                  <a:srgbClr val="002060"/>
                </a:solidFill>
              </a:rPr>
              <a:t>Added new network partners and clinics</a:t>
            </a:r>
          </a:p>
          <a:p>
            <a:pPr lvl="1">
              <a:lnSpc>
                <a:spcPct val="110000"/>
              </a:lnSpc>
            </a:pPr>
            <a:r>
              <a:rPr lang="en-US">
                <a:solidFill>
                  <a:srgbClr val="002060"/>
                </a:solidFill>
              </a:rPr>
              <a:t>70 total clinics</a:t>
            </a:r>
            <a:endParaRPr lang="en-US" dirty="0">
              <a:solidFill>
                <a:srgbClr val="002060"/>
              </a:solidFill>
            </a:endParaRPr>
          </a:p>
          <a:p>
            <a:pPr>
              <a:lnSpc>
                <a:spcPct val="110000"/>
              </a:lnSpc>
            </a:pPr>
            <a:r>
              <a:rPr lang="en-US" dirty="0">
                <a:solidFill>
                  <a:srgbClr val="002060"/>
                </a:solidFill>
              </a:rPr>
              <a:t>Quarterly Newsletters</a:t>
            </a:r>
          </a:p>
          <a:p>
            <a:pPr lvl="1">
              <a:lnSpc>
                <a:spcPct val="110000"/>
              </a:lnSpc>
            </a:pPr>
            <a:r>
              <a:rPr lang="en-US" dirty="0">
                <a:solidFill>
                  <a:srgbClr val="002060"/>
                </a:solidFill>
              </a:rPr>
              <a:t>Studies: 3</a:t>
            </a:r>
          </a:p>
          <a:p>
            <a:pPr lvl="1">
              <a:lnSpc>
                <a:spcPct val="110000"/>
              </a:lnSpc>
            </a:pPr>
            <a:r>
              <a:rPr lang="en-US" dirty="0">
                <a:solidFill>
                  <a:srgbClr val="002060"/>
                </a:solidFill>
              </a:rPr>
              <a:t>Seminars: 5</a:t>
            </a:r>
          </a:p>
          <a:p>
            <a:pPr lvl="1">
              <a:lnSpc>
                <a:spcPct val="110000"/>
              </a:lnSpc>
            </a:pPr>
            <a:r>
              <a:rPr lang="en-US" dirty="0">
                <a:solidFill>
                  <a:srgbClr val="002060"/>
                </a:solidFill>
              </a:rPr>
              <a:t>Funding: 2</a:t>
            </a:r>
          </a:p>
          <a:p>
            <a:pPr>
              <a:lnSpc>
                <a:spcPct val="110000"/>
              </a:lnSpc>
            </a:pPr>
            <a:r>
              <a:rPr lang="en-US" dirty="0">
                <a:solidFill>
                  <a:srgbClr val="002060"/>
                </a:solidFill>
              </a:rPr>
              <a:t>Advanced interoperability</a:t>
            </a:r>
          </a:p>
          <a:p>
            <a:pPr lvl="1">
              <a:lnSpc>
                <a:spcPct val="110000"/>
              </a:lnSpc>
            </a:pPr>
            <a:endParaRPr lang="en-US" dirty="0">
              <a:solidFill>
                <a:srgbClr val="002060"/>
              </a:solidFill>
            </a:endParaRPr>
          </a:p>
          <a:p>
            <a:pPr lvl="1">
              <a:lnSpc>
                <a:spcPct val="110000"/>
              </a:lnSpc>
            </a:pPr>
            <a:endParaRPr lang="en-US" dirty="0"/>
          </a:p>
        </p:txBody>
      </p:sp>
      <p:pic>
        <p:nvPicPr>
          <p:cNvPr id="2050" name="Picture 2" descr="See the source image">
            <a:extLst>
              <a:ext uri="{FF2B5EF4-FFF2-40B4-BE49-F238E27FC236}">
                <a16:creationId xmlns:a16="http://schemas.microsoft.com/office/drawing/2014/main" id="{EC4B5DF6-1B97-490A-8B81-E2A1D1A59C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682" y="2571751"/>
            <a:ext cx="5285624" cy="2749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3560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IDeA">
      <a:dk1>
        <a:srgbClr val="000000"/>
      </a:dk1>
      <a:lt1>
        <a:srgbClr val="FFFFFF"/>
      </a:lt1>
      <a:dk2>
        <a:srgbClr val="00386A"/>
      </a:dk2>
      <a:lt2>
        <a:srgbClr val="A0B325"/>
      </a:lt2>
      <a:accent1>
        <a:srgbClr val="3E4B52"/>
      </a:accent1>
      <a:accent2>
        <a:srgbClr val="991B2C"/>
      </a:accent2>
      <a:accent3>
        <a:srgbClr val="FDC115"/>
      </a:accent3>
      <a:accent4>
        <a:srgbClr val="F67C2A"/>
      </a:accent4>
      <a:accent5>
        <a:srgbClr val="C54F71"/>
      </a:accent5>
      <a:accent6>
        <a:srgbClr val="00ACCA"/>
      </a:accent6>
      <a:hlink>
        <a:srgbClr val="6BA9DA"/>
      </a:hlink>
      <a:folHlink>
        <a:srgbClr val="A0BCD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UNMC Theme">
  <a:themeElements>
    <a:clrScheme name="UNMC">
      <a:dk1>
        <a:srgbClr val="000000"/>
      </a:dk1>
      <a:lt1>
        <a:srgbClr val="FFFFFF"/>
      </a:lt1>
      <a:dk2>
        <a:srgbClr val="2F3A41"/>
      </a:dk2>
      <a:lt2>
        <a:srgbClr val="DCDDDF"/>
      </a:lt2>
      <a:accent1>
        <a:srgbClr val="AD122A"/>
      </a:accent1>
      <a:accent2>
        <a:srgbClr val="005E63"/>
      </a:accent2>
      <a:accent3>
        <a:srgbClr val="00B2B9"/>
      </a:accent3>
      <a:accent4>
        <a:srgbClr val="129DBF"/>
      </a:accent4>
      <a:accent5>
        <a:srgbClr val="F26721"/>
      </a:accent5>
      <a:accent6>
        <a:srgbClr val="FCB614"/>
      </a:accent6>
      <a:hlink>
        <a:srgbClr val="A1B426"/>
      </a:hlink>
      <a:folHlink>
        <a:srgbClr val="129D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17283</TotalTime>
  <Words>1949</Words>
  <Application>Microsoft Office PowerPoint</Application>
  <PresentationFormat>Widescreen</PresentationFormat>
  <Paragraphs>238</Paragraphs>
  <Slides>32</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Arial</vt:lpstr>
      <vt:lpstr>Arial-BoldMT</vt:lpstr>
      <vt:lpstr>Calibri</vt:lpstr>
      <vt:lpstr>Courier New</vt:lpstr>
      <vt:lpstr>Georgia</vt:lpstr>
      <vt:lpstr>Helvetica</vt:lpstr>
      <vt:lpstr>Tahoma</vt:lpstr>
      <vt:lpstr>Wingdings</vt:lpstr>
      <vt:lpstr>Damask</vt:lpstr>
      <vt:lpstr>UNMC Theme</vt:lpstr>
      <vt:lpstr>Great Plains Primary Care Practice-Based Research Network Member’s Meeting  July 12th, 2022</vt:lpstr>
      <vt:lpstr>Agenda</vt:lpstr>
      <vt:lpstr>Agenda</vt:lpstr>
      <vt:lpstr>Introductions </vt:lpstr>
      <vt:lpstr>PowerPoint Presentation</vt:lpstr>
      <vt:lpstr>PowerPoint Presentation</vt:lpstr>
      <vt:lpstr>PowerPoint Presentation</vt:lpstr>
      <vt:lpstr>Agenda</vt:lpstr>
      <vt:lpstr>A Year in Review</vt:lpstr>
      <vt:lpstr>Interoperability</vt:lpstr>
      <vt:lpstr>Advancing Interoperability</vt:lpstr>
      <vt:lpstr>Agenda</vt:lpstr>
      <vt:lpstr>Funding Opportunities</vt:lpstr>
      <vt:lpstr>Agenda</vt:lpstr>
      <vt:lpstr>Research Resources</vt:lpstr>
      <vt:lpstr>PBRN Resources</vt:lpstr>
      <vt:lpstr>Agenda</vt:lpstr>
      <vt:lpstr>PowerPoint Presentation</vt:lpstr>
      <vt:lpstr>PowerPoint Presentation</vt:lpstr>
      <vt:lpstr>Collaboration with PBRN Sites</vt:lpstr>
      <vt:lpstr>Social Isolation (SIL) in Nebraska: Pathways to Health</vt:lpstr>
      <vt:lpstr>Social Isolation and Loneliness</vt:lpstr>
      <vt:lpstr>Social and Neighborhood Factors</vt:lpstr>
      <vt:lpstr>Biologic (DNAm) Aging</vt:lpstr>
      <vt:lpstr>Conceptual Framework </vt:lpstr>
      <vt:lpstr>Research Questions </vt:lpstr>
      <vt:lpstr>Proposed Study </vt:lpstr>
      <vt:lpstr>Implications? </vt:lpstr>
      <vt:lpstr>PowerPoint Presentation</vt:lpstr>
      <vt:lpstr>Great Plains IDeA-CTR Clinical Research Registry</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Frankel, Emily L</dc:creator>
  <cp:lastModifiedBy>Frankel, Emily L</cp:lastModifiedBy>
  <cp:revision>112</cp:revision>
  <cp:lastPrinted>2022-07-12T16:05:20Z</cp:lastPrinted>
  <dcterms:created xsi:type="dcterms:W3CDTF">2020-10-29T19:41:17Z</dcterms:created>
  <dcterms:modified xsi:type="dcterms:W3CDTF">2022-07-12T16:27:06Z</dcterms:modified>
</cp:coreProperties>
</file>