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1"/>
  </p:sldMasterIdLst>
  <p:notesMasterIdLst>
    <p:notesMasterId r:id="rId24"/>
  </p:notesMasterIdLst>
  <p:sldIdLst>
    <p:sldId id="258" r:id="rId2"/>
    <p:sldId id="257" r:id="rId3"/>
    <p:sldId id="259" r:id="rId4"/>
    <p:sldId id="260" r:id="rId5"/>
    <p:sldId id="262" r:id="rId6"/>
    <p:sldId id="261" r:id="rId7"/>
    <p:sldId id="263" r:id="rId8"/>
    <p:sldId id="267" r:id="rId9"/>
    <p:sldId id="268" r:id="rId10"/>
    <p:sldId id="266" r:id="rId11"/>
    <p:sldId id="269" r:id="rId12"/>
    <p:sldId id="271" r:id="rId13"/>
    <p:sldId id="265" r:id="rId14"/>
    <p:sldId id="272" r:id="rId15"/>
    <p:sldId id="273" r:id="rId16"/>
    <p:sldId id="264" r:id="rId17"/>
    <p:sldId id="274" r:id="rId18"/>
    <p:sldId id="256" r:id="rId19"/>
    <p:sldId id="270" r:id="rId20"/>
    <p:sldId id="276" r:id="rId21"/>
    <p:sldId id="277" r:id="rId22"/>
    <p:sldId id="27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9"/>
    <p:restoredTop sz="94632"/>
  </p:normalViewPr>
  <p:slideViewPr>
    <p:cSldViewPr snapToGrid="0">
      <p:cViewPr varScale="1">
        <p:scale>
          <a:sx n="65" d="100"/>
          <a:sy n="65" d="100"/>
        </p:scale>
        <p:origin x="208" y="10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B19A9-E00F-E544-A64D-F88CC07309BC}" type="datetimeFigureOut">
              <a:rPr lang="en-US" smtClean="0"/>
              <a:t>6/5/23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ECA8D-30DC-F144-9487-C4285FB94B7D}" type="slidenum">
              <a:rPr lang="en-US" smtClean="0"/>
              <a:t>‹#›</a:t>
            </a:fld>
            <a:endParaRPr lang="en-US"/>
          </a:p>
        </p:txBody>
      </p:sp>
    </p:spTree>
    <p:extLst>
      <p:ext uri="{BB962C8B-B14F-4D97-AF65-F5344CB8AC3E}">
        <p14:creationId xmlns:p14="http://schemas.microsoft.com/office/powerpoint/2010/main" val="341379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 </a:t>
            </a:r>
            <a:r>
              <a:rPr lang="en-US"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Throughout my career, I have worked extensively with populations in movement, in the classroom, through theatrical and ethnographic research, and through advocacy pieces for vulnerable populations in Central Nebraska—primarily Spanish speaking peoples. My academic training includes advanced degrees in Spanish language and culture and years of time living abroad. My time at the University of Nebraska at Kearney as faculty has afforded me steadfast relationships with many Central Nebraska first-generation students and their families from Spanish speaking countries. I have woven the threads of those relationships into a suite of inter-disciplinary, mixed-methods research projects working with migrant populations in the Central Great Plains. The overarching purpose of this work is to collaborate with these communities, providing outlets and resources for their voices to be heard and shared. This includes oral histories with tactical and varied dissemination mediums, qualitative work, and quantitative community need surveys (Coming to the Plains). These collaborations include scholars from all four University of Nebraska campuses, community agencies from across the state, and the communities themselves. I coordinate anywhere between 15-25 scholars as part of this work, and we are supported through both intra and extramural funding. My work in this area began as an exploration of the narratives of migrant populations and through the relationships built in these initial efforts and at both the urging of the community and from the collected data, we have expanded to develop, fund, and dissemination a social service, multi-lingual mobile application for Central Nebraskans to help bridge the broad informational divide during for the COVID-19 pandemic and beyond. This work has further strengthened my community agency relationships, working together to provide advocacy for non-English speakers in our area who have suffered more devastating effects of Covid-19 and its fallouts. My established track-record of community engagement with the Central Nebraska Spanish-speaking populations, community-partnerships, and interdisciplinary work aimed at elevating community agency position me to be the ideal liaison for helping connect the scientists and doctors on the </a:t>
            </a:r>
            <a:r>
              <a:rPr lang="en-US" sz="1800" kern="1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RADxUP</a:t>
            </a:r>
            <a:r>
              <a:rPr lang="en-US"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UNMC team with the targeted community, and to help create effective dissemination pathways that will help impact these often difficult to reach populations.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1ECA8D-30DC-F144-9487-C4285FB94B7D}" type="slidenum">
              <a:rPr lang="en-US" smtClean="0"/>
              <a:t>3</a:t>
            </a:fld>
            <a:endParaRPr lang="en-US"/>
          </a:p>
        </p:txBody>
      </p:sp>
    </p:spTree>
    <p:extLst>
      <p:ext uri="{BB962C8B-B14F-4D97-AF65-F5344CB8AC3E}">
        <p14:creationId xmlns:p14="http://schemas.microsoft.com/office/powerpoint/2010/main" val="3862285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$10k; then $130K. From emergency monies. Service+ research required  Little digital data needed, no breadcrumbs, some data / info gathered by month. </a:t>
            </a:r>
          </a:p>
        </p:txBody>
      </p:sp>
      <p:sp>
        <p:nvSpPr>
          <p:cNvPr id="4" name="Slide Number Placeholder 3"/>
          <p:cNvSpPr>
            <a:spLocks noGrp="1"/>
          </p:cNvSpPr>
          <p:nvPr>
            <p:ph type="sldNum" sz="quarter" idx="5"/>
          </p:nvPr>
        </p:nvSpPr>
        <p:spPr/>
        <p:txBody>
          <a:bodyPr/>
          <a:lstStyle/>
          <a:p>
            <a:fld id="{8C1ECA8D-30DC-F144-9487-C4285FB94B7D}" type="slidenum">
              <a:rPr lang="en-US" smtClean="0"/>
              <a:t>16</a:t>
            </a:fld>
            <a:endParaRPr lang="en-US"/>
          </a:p>
        </p:txBody>
      </p:sp>
    </p:spTree>
    <p:extLst>
      <p:ext uri="{BB962C8B-B14F-4D97-AF65-F5344CB8AC3E}">
        <p14:creationId xmlns:p14="http://schemas.microsoft.com/office/powerpoint/2010/main" val="360156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families associated with Migrant Ed in Nebraska to help keep kids in school and avoid the spread of corona virus . At-home symptom checker. Also help with other social services and emergency situations as needed. </a:t>
            </a:r>
          </a:p>
        </p:txBody>
      </p:sp>
      <p:sp>
        <p:nvSpPr>
          <p:cNvPr id="4" name="Slide Number Placeholder 3"/>
          <p:cNvSpPr>
            <a:spLocks noGrp="1"/>
          </p:cNvSpPr>
          <p:nvPr>
            <p:ph type="sldNum" sz="quarter" idx="5"/>
          </p:nvPr>
        </p:nvSpPr>
        <p:spPr/>
        <p:txBody>
          <a:bodyPr/>
          <a:lstStyle/>
          <a:p>
            <a:fld id="{717C4C52-883A-6545-9EF4-55A13FDD11BE}" type="slidenum">
              <a:rPr lang="en-US" smtClean="0"/>
              <a:t>18</a:t>
            </a:fld>
            <a:endParaRPr lang="en-US"/>
          </a:p>
        </p:txBody>
      </p:sp>
    </p:spTree>
    <p:extLst>
      <p:ext uri="{BB962C8B-B14F-4D97-AF65-F5344CB8AC3E}">
        <p14:creationId xmlns:p14="http://schemas.microsoft.com/office/powerpoint/2010/main" val="70139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University seed monies, both from UNK and from the Nebraska system’s Collaboration Initiative; State agencies such as Department of Ed (state and national monies) during Covid; Nebraska Humanities, Nebraska Arts Council… eventually, riding along w. Dr. McCullough for his NIH </a:t>
            </a:r>
            <a:r>
              <a:rPr lang="en-US" dirty="0" err="1"/>
              <a:t>RADxUP</a:t>
            </a:r>
            <a:r>
              <a:rPr lang="en-US" dirty="0"/>
              <a:t> grant and hoping for further funding to continue MyLink and </a:t>
            </a:r>
            <a:r>
              <a:rPr lang="en-US" dirty="0" err="1"/>
              <a:t>RADxUP</a:t>
            </a:r>
            <a:r>
              <a:rPr lang="en-US" dirty="0"/>
              <a:t>. </a:t>
            </a:r>
          </a:p>
        </p:txBody>
      </p:sp>
      <p:sp>
        <p:nvSpPr>
          <p:cNvPr id="4" name="Slide Number Placeholder 3"/>
          <p:cNvSpPr>
            <a:spLocks noGrp="1"/>
          </p:cNvSpPr>
          <p:nvPr>
            <p:ph type="sldNum" sz="quarter" idx="5"/>
          </p:nvPr>
        </p:nvSpPr>
        <p:spPr/>
        <p:txBody>
          <a:bodyPr/>
          <a:lstStyle/>
          <a:p>
            <a:fld id="{8C1ECA8D-30DC-F144-9487-C4285FB94B7D}" type="slidenum">
              <a:rPr lang="en-US" smtClean="0"/>
              <a:t>21</a:t>
            </a:fld>
            <a:endParaRPr lang="en-US"/>
          </a:p>
        </p:txBody>
      </p:sp>
    </p:spTree>
    <p:extLst>
      <p:ext uri="{BB962C8B-B14F-4D97-AF65-F5344CB8AC3E}">
        <p14:creationId xmlns:p14="http://schemas.microsoft.com/office/powerpoint/2010/main" val="174018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1ECA8D-30DC-F144-9487-C4285FB94B7D}" type="slidenum">
              <a:rPr lang="en-US" smtClean="0"/>
              <a:t>4</a:t>
            </a:fld>
            <a:endParaRPr lang="en-US"/>
          </a:p>
        </p:txBody>
      </p:sp>
    </p:spTree>
    <p:extLst>
      <p:ext uri="{BB962C8B-B14F-4D97-AF65-F5344CB8AC3E}">
        <p14:creationId xmlns:p14="http://schemas.microsoft.com/office/powerpoint/2010/main" val="3200147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2015—relationships with first gen Latinx students and their families. Invited to be present for birthdays, weddings, church services, quinces, graduation parties, etc. </a:t>
            </a:r>
          </a:p>
        </p:txBody>
      </p:sp>
      <p:sp>
        <p:nvSpPr>
          <p:cNvPr id="4" name="Slide Number Placeholder 3"/>
          <p:cNvSpPr>
            <a:spLocks noGrp="1"/>
          </p:cNvSpPr>
          <p:nvPr>
            <p:ph type="sldNum" sz="quarter" idx="5"/>
          </p:nvPr>
        </p:nvSpPr>
        <p:spPr/>
        <p:txBody>
          <a:bodyPr/>
          <a:lstStyle/>
          <a:p>
            <a:fld id="{8C1ECA8D-30DC-F144-9487-C4285FB94B7D}" type="slidenum">
              <a:rPr lang="en-US" smtClean="0"/>
              <a:t>5</a:t>
            </a:fld>
            <a:endParaRPr lang="en-US"/>
          </a:p>
        </p:txBody>
      </p:sp>
    </p:spTree>
    <p:extLst>
      <p:ext uri="{BB962C8B-B14F-4D97-AF65-F5344CB8AC3E}">
        <p14:creationId xmlns:p14="http://schemas.microsoft.com/office/powerpoint/2010/main" val="421842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a:t>
            </a:r>
            <a:r>
              <a:rPr lang="en-US"/>
              <a:t>acceleration </a:t>
            </a:r>
            <a:endParaRPr lang="en-US" dirty="0"/>
          </a:p>
        </p:txBody>
      </p:sp>
      <p:sp>
        <p:nvSpPr>
          <p:cNvPr id="4" name="Slide Number Placeholder 3"/>
          <p:cNvSpPr>
            <a:spLocks noGrp="1"/>
          </p:cNvSpPr>
          <p:nvPr>
            <p:ph type="sldNum" sz="quarter" idx="5"/>
          </p:nvPr>
        </p:nvSpPr>
        <p:spPr/>
        <p:txBody>
          <a:bodyPr/>
          <a:lstStyle/>
          <a:p>
            <a:fld id="{8C1ECA8D-30DC-F144-9487-C4285FB94B7D}" type="slidenum">
              <a:rPr lang="en-US" smtClean="0"/>
              <a:t>6</a:t>
            </a:fld>
            <a:endParaRPr lang="en-US"/>
          </a:p>
        </p:txBody>
      </p:sp>
    </p:spTree>
    <p:extLst>
      <p:ext uri="{BB962C8B-B14F-4D97-AF65-F5344CB8AC3E}">
        <p14:creationId xmlns:p14="http://schemas.microsoft.com/office/powerpoint/2010/main" val="186957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1ECA8D-30DC-F144-9487-C4285FB94B7D}" type="slidenum">
              <a:rPr lang="en-US" smtClean="0"/>
              <a:t>7</a:t>
            </a:fld>
            <a:endParaRPr lang="en-US"/>
          </a:p>
        </p:txBody>
      </p:sp>
    </p:spTree>
    <p:extLst>
      <p:ext uri="{BB962C8B-B14F-4D97-AF65-F5344CB8AC3E}">
        <p14:creationId xmlns:p14="http://schemas.microsoft.com/office/powerpoint/2010/main" val="268653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1ECA8D-30DC-F144-9487-C4285FB94B7D}" type="slidenum">
              <a:rPr lang="en-US" smtClean="0"/>
              <a:t>9</a:t>
            </a:fld>
            <a:endParaRPr lang="en-US"/>
          </a:p>
        </p:txBody>
      </p:sp>
    </p:spTree>
    <p:extLst>
      <p:ext uri="{BB962C8B-B14F-4D97-AF65-F5344CB8AC3E}">
        <p14:creationId xmlns:p14="http://schemas.microsoft.com/office/powerpoint/2010/main" val="171905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intro, show Enedina 20:40 crossing border. 24:46 never thought she’d go to school; 28:53 graduation</a:t>
            </a:r>
          </a:p>
        </p:txBody>
      </p:sp>
      <p:sp>
        <p:nvSpPr>
          <p:cNvPr id="4" name="Slide Number Placeholder 3"/>
          <p:cNvSpPr>
            <a:spLocks noGrp="1"/>
          </p:cNvSpPr>
          <p:nvPr>
            <p:ph type="sldNum" sz="quarter" idx="5"/>
          </p:nvPr>
        </p:nvSpPr>
        <p:spPr/>
        <p:txBody>
          <a:bodyPr/>
          <a:lstStyle/>
          <a:p>
            <a:fld id="{8C1ECA8D-30DC-F144-9487-C4285FB94B7D}" type="slidenum">
              <a:rPr lang="en-US" smtClean="0"/>
              <a:t>12</a:t>
            </a:fld>
            <a:endParaRPr lang="en-US"/>
          </a:p>
        </p:txBody>
      </p:sp>
    </p:spTree>
    <p:extLst>
      <p:ext uri="{BB962C8B-B14F-4D97-AF65-F5344CB8AC3E}">
        <p14:creationId xmlns:p14="http://schemas.microsoft.com/office/powerpoint/2010/main" val="115847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Halted work on book on immigration. Explain about confusion, misinformation, unjust treatment of “essential” workers, multigenerational homes, lack of information in Spanish.  </a:t>
            </a:r>
            <a:r>
              <a:rPr lang="en-US" dirty="0" err="1"/>
              <a:t>cCeci’s</a:t>
            </a:r>
            <a:r>
              <a:rPr lang="en-US" dirty="0"/>
              <a:t> dad. </a:t>
            </a:r>
          </a:p>
        </p:txBody>
      </p:sp>
      <p:sp>
        <p:nvSpPr>
          <p:cNvPr id="4" name="Slide Number Placeholder 3"/>
          <p:cNvSpPr>
            <a:spLocks noGrp="1"/>
          </p:cNvSpPr>
          <p:nvPr>
            <p:ph type="sldNum" sz="quarter" idx="5"/>
          </p:nvPr>
        </p:nvSpPr>
        <p:spPr/>
        <p:txBody>
          <a:bodyPr/>
          <a:lstStyle/>
          <a:p>
            <a:fld id="{8C1ECA8D-30DC-F144-9487-C4285FB94B7D}" type="slidenum">
              <a:rPr lang="en-US" smtClean="0"/>
              <a:t>14</a:t>
            </a:fld>
            <a:endParaRPr lang="en-US"/>
          </a:p>
        </p:txBody>
      </p:sp>
    </p:spTree>
    <p:extLst>
      <p:ext uri="{BB962C8B-B14F-4D97-AF65-F5344CB8AC3E}">
        <p14:creationId xmlns:p14="http://schemas.microsoft.com/office/powerpoint/2010/main" val="96634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Martha organized state-wide agencies, agents, and general advocates to meet weekly and strategize how to help overcome disinformation and get services (even regular things like food, clinics, housing help, </a:t>
            </a:r>
            <a:r>
              <a:rPr lang="en-US" dirty="0" err="1"/>
              <a:t>etc</a:t>
            </a:r>
            <a:r>
              <a:rPr lang="en-US" dirty="0"/>
              <a:t>) to underserved populations. Reps from as far east as </a:t>
            </a:r>
            <a:r>
              <a:rPr lang="en-US" dirty="0" err="1"/>
              <a:t>unmc</a:t>
            </a:r>
            <a:r>
              <a:rPr lang="en-US" dirty="0"/>
              <a:t> (Athena Ramos, studies on meat packing conditions, public health in general) and Josie Rodriguez at DHHS; as far west as Scott’s Bluff, North Platte, and up north into the Sandhills, </a:t>
            </a:r>
          </a:p>
        </p:txBody>
      </p:sp>
      <p:sp>
        <p:nvSpPr>
          <p:cNvPr id="4" name="Slide Number Placeholder 3"/>
          <p:cNvSpPr>
            <a:spLocks noGrp="1"/>
          </p:cNvSpPr>
          <p:nvPr>
            <p:ph type="sldNum" sz="quarter" idx="5"/>
          </p:nvPr>
        </p:nvSpPr>
        <p:spPr/>
        <p:txBody>
          <a:bodyPr/>
          <a:lstStyle/>
          <a:p>
            <a:fld id="{8C1ECA8D-30DC-F144-9487-C4285FB94B7D}" type="slidenum">
              <a:rPr lang="en-US" smtClean="0"/>
              <a:t>15</a:t>
            </a:fld>
            <a:endParaRPr lang="en-US"/>
          </a:p>
        </p:txBody>
      </p:sp>
    </p:spTree>
    <p:extLst>
      <p:ext uri="{BB962C8B-B14F-4D97-AF65-F5344CB8AC3E}">
        <p14:creationId xmlns:p14="http://schemas.microsoft.com/office/powerpoint/2010/main" val="2323023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3D55F9-11A3-4523-8F38-6BA37933791A}" type="datetime1">
              <a:rPr lang="en-US" smtClean="0"/>
              <a:t>6/5/23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13956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BAB95-8DA7-460B-B00A-7037C8394FB0}" type="datetime1">
              <a:rPr lang="en-US" smtClean="0"/>
              <a:pPr/>
              <a:t>6/5/23</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solidFill>
                <a:srgbClr val="FFFFFF"/>
              </a:solidFill>
            </a:endParaRPr>
          </a:p>
        </p:txBody>
      </p:sp>
      <p:sp>
        <p:nvSpPr>
          <p:cNvPr id="7" name="Slide Number Placeholder 6"/>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1233649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6/5/23</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322570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193BAB95-8DA7-460B-B00A-7037C8394FB0}" type="datetime1">
              <a:rPr lang="en-US" smtClean="0"/>
              <a:pPr/>
              <a:t>6/5/23</a:t>
            </a:fld>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3618041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E757A-3EC2-4683-9080-1A460C37C843}" type="datetime1">
              <a:rPr lang="en-US" smtClean="0"/>
              <a:t>6/5/23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01450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8096C-64ED-4153-A483-5C02E44AD5C3}" type="datetime1">
              <a:rPr lang="en-US" smtClean="0"/>
              <a:t>6/5/23</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3277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9D56B-6EBE-4E5F-99D9-2A3DBDF37D0A}" type="datetime1">
              <a:rPr lang="en-US" smtClean="0"/>
              <a:t>6/5/23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44273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33F3CA-C7E3-432D-9282-18F13836509A}" type="datetime1">
              <a:rPr lang="en-US" smtClean="0"/>
              <a:t>6/5/23</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6564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BE9C62-1337-40B8-BA50-E9F4861DB4BC}" type="datetime1">
              <a:rPr lang="en-US" smtClean="0"/>
              <a:t>6/5/23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2423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195EB-2DA3-4B24-8725-19BC22A7BE50}" type="datetime1">
              <a:rPr lang="en-US" smtClean="0"/>
              <a:t>6/5/23</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9884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237E6-0076-4915-A5A8-B7C11FA4F374}" type="datetime1">
              <a:rPr lang="en-US" smtClean="0"/>
              <a:t>6/5/23</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93370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5F58F-C0B5-422A-8E5A-6B99E5D80F0A}" type="datetime1">
              <a:rPr lang="en-US" smtClean="0"/>
              <a:t>6/5/23</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0803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65E655-9687-48DF-A33F-F8824CCCB5D1}" type="datetime1">
              <a:rPr lang="en-US" smtClean="0"/>
              <a:t>6/5/23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85947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93BAB95-8DA7-460B-B00A-7037C8394FB0}" type="datetime1">
              <a:rPr lang="en-US" smtClean="0"/>
              <a:pPr/>
              <a:t>6/5/23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r>
              <a:rPr lang="en-US"/>
              <a:t>Sample Footer Text</a:t>
            </a:r>
            <a:endParaRPr lang="en-US" dirty="0">
              <a:solidFill>
                <a:srgbClr val="FFFFFF"/>
              </a:solidFill>
            </a:endParaRPr>
          </a:p>
        </p:txBody>
      </p:sp>
      <p:sp>
        <p:nvSpPr>
          <p:cNvPr id="7" name="Slide Number Placeholder 6"/>
          <p:cNvSpPr>
            <a:spLocks noGrp="1"/>
          </p:cNvSpPr>
          <p:nvPr>
            <p:ph type="sldNum" sz="quarter" idx="12"/>
          </p:nvPr>
        </p:nvSpPr>
        <p:spPr>
          <a:xfrm>
            <a:off x="4862689" y="5915888"/>
            <a:ext cx="1062155" cy="490599"/>
          </a:xfrm>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4953192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r>
              <a:rPr lang="en-US"/>
              <a:t>Sample Footer Text</a:t>
            </a:r>
            <a:endParaRPr lang="en-US" dirty="0">
              <a:solidFill>
                <a:srgbClr val="FFFFFF"/>
              </a:solidFill>
            </a:endParaRP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193BAB95-8DA7-460B-B00A-7037C8394FB0}" type="datetime1">
              <a:rPr lang="en-US" smtClean="0"/>
              <a:pPr/>
              <a:t>6/5/23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607287216"/>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youtu.be/5frxk8UbfB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bcchp.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mylnk.app/hom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47D7-DDF1-BE1B-7623-3B3571B5A1F6}"/>
              </a:ext>
            </a:extLst>
          </p:cNvPr>
          <p:cNvSpPr>
            <a:spLocks noGrp="1"/>
          </p:cNvSpPr>
          <p:nvPr>
            <p:ph type="title"/>
          </p:nvPr>
        </p:nvSpPr>
        <p:spPr>
          <a:xfrm>
            <a:off x="831317" y="139148"/>
            <a:ext cx="10361531" cy="5466522"/>
          </a:xfrm>
        </p:spPr>
        <p:txBody>
          <a:bodyPr vert="horz" lIns="91440" tIns="45720" rIns="91440" bIns="45720" rtlCol="0" anchor="b">
            <a:normAutofit fontScale="90000"/>
          </a:bodyPr>
          <a:lstStyle/>
          <a:p>
            <a:pPr marL="0" marR="0" algn="ctr">
              <a:lnSpc>
                <a:spcPct val="150000"/>
              </a:lnSpc>
              <a:spcBef>
                <a:spcPts val="0"/>
              </a:spcBef>
              <a:spcAft>
                <a:spcPts val="0"/>
              </a:spcAft>
            </a:pP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r>
              <a:rPr lang="en-US" sz="6000" kern="100" dirty="0">
                <a:effectLst/>
                <a:latin typeface="Abadi" panose="020F0502020204030204" pitchFamily="34" charset="0"/>
                <a:ea typeface="Calibri" panose="020F0502020204030204" pitchFamily="34" charset="0"/>
                <a:cs typeface="Abadi" panose="020F0502020204030204" pitchFamily="34" charset="0"/>
              </a:rPr>
              <a:t>Finding Our Way Around Town: </a:t>
            </a: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How Studies Can </a:t>
            </a:r>
            <a:r>
              <a:rPr lang="en-US" sz="4400" i="1" kern="100" dirty="0">
                <a:effectLst/>
                <a:latin typeface="Calibri" panose="020F0502020204030204" pitchFamily="34" charset="0"/>
                <a:ea typeface="Calibri" panose="020F0502020204030204" pitchFamily="34" charset="0"/>
                <a:cs typeface="Times New Roman" panose="02020603050405020304" pitchFamily="18" charset="0"/>
              </a:rPr>
              <a:t>Both</a:t>
            </a: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 Garner Knowledge </a:t>
            </a:r>
            <a:br>
              <a:rPr lang="en-US" sz="4400" kern="100" dirty="0">
                <a:effectLst/>
                <a:latin typeface="Calibri" panose="020F0502020204030204" pitchFamily="34" charset="0"/>
                <a:ea typeface="Calibri" panose="020F0502020204030204" pitchFamily="34" charset="0"/>
                <a:cs typeface="Times New Roman" panose="02020603050405020304" pitchFamily="18" charset="0"/>
              </a:rPr>
            </a:b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and Fulfill Community Need</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7200" kern="1200" dirty="0">
              <a:solidFill>
                <a:schemeClr val="bg1"/>
              </a:solidFill>
              <a:latin typeface="+mj-lt"/>
              <a:ea typeface="+mj-ea"/>
              <a:cs typeface="+mj-cs"/>
            </a:endParaRPr>
          </a:p>
        </p:txBody>
      </p:sp>
    </p:spTree>
    <p:extLst>
      <p:ext uri="{BB962C8B-B14F-4D97-AF65-F5344CB8AC3E}">
        <p14:creationId xmlns:p14="http://schemas.microsoft.com/office/powerpoint/2010/main" val="138929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3CB891-284E-21EC-0903-2D3E4FFD3EF7}"/>
              </a:ext>
            </a:extLst>
          </p:cNvPr>
          <p:cNvPicPr>
            <a:picLocks noChangeAspect="1"/>
          </p:cNvPicPr>
          <p:nvPr/>
        </p:nvPicPr>
        <p:blipFill>
          <a:blip r:embed="rId2"/>
          <a:stretch>
            <a:fillRect/>
          </a:stretch>
        </p:blipFill>
        <p:spPr>
          <a:xfrm>
            <a:off x="3397112" y="-278296"/>
            <a:ext cx="5397776" cy="10555357"/>
          </a:xfrm>
          <a:prstGeom prst="rect">
            <a:avLst/>
          </a:prstGeom>
        </p:spPr>
      </p:pic>
    </p:spTree>
    <p:extLst>
      <p:ext uri="{BB962C8B-B14F-4D97-AF65-F5344CB8AC3E}">
        <p14:creationId xmlns:p14="http://schemas.microsoft.com/office/powerpoint/2010/main" val="147020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0D8E68-3C34-4C0E-AD3E-80B283FF3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creenshot, font, poster&#10;&#10;Description automatically generated">
            <a:extLst>
              <a:ext uri="{FF2B5EF4-FFF2-40B4-BE49-F238E27FC236}">
                <a16:creationId xmlns:a16="http://schemas.microsoft.com/office/drawing/2014/main" id="{83B94CBE-93EA-FB1E-AC22-F82D378343D0}"/>
              </a:ext>
            </a:extLst>
          </p:cNvPr>
          <p:cNvPicPr>
            <a:picLocks noChangeAspect="1"/>
          </p:cNvPicPr>
          <p:nvPr/>
        </p:nvPicPr>
        <p:blipFill>
          <a:blip r:embed="rId2"/>
          <a:stretch>
            <a:fillRect/>
          </a:stretch>
        </p:blipFill>
        <p:spPr>
          <a:xfrm>
            <a:off x="3458818" y="643467"/>
            <a:ext cx="5287618" cy="5571066"/>
          </a:xfrm>
          <a:prstGeom prst="rect">
            <a:avLst/>
          </a:prstGeom>
        </p:spPr>
      </p:pic>
      <p:sp>
        <p:nvSpPr>
          <p:cNvPr id="10" name="Rounded Rectangle 14">
            <a:extLst>
              <a:ext uri="{FF2B5EF4-FFF2-40B4-BE49-F238E27FC236}">
                <a16:creationId xmlns:a16="http://schemas.microsoft.com/office/drawing/2014/main" id="{7188AEC5-C3B6-4F84-960F-0246A53F7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prstGeom prst="roundRect">
            <a:avLst>
              <a:gd name="adj" fmla="val 3513"/>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12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Yellow grass">
            <a:extLst>
              <a:ext uri="{FF2B5EF4-FFF2-40B4-BE49-F238E27FC236}">
                <a16:creationId xmlns:a16="http://schemas.microsoft.com/office/drawing/2014/main" id="{9B96298E-BF7B-1F16-608D-5F9E2AA4D40D}"/>
              </a:ext>
            </a:extLst>
          </p:cNvPr>
          <p:cNvPicPr>
            <a:picLocks noChangeAspect="1"/>
          </p:cNvPicPr>
          <p:nvPr/>
        </p:nvPicPr>
        <p:blipFill rotWithShape="1">
          <a:blip r:embed="rId3">
            <a:alphaModFix amt="40000"/>
          </a:blip>
          <a:srcRect t="15413"/>
          <a:stretch/>
        </p:blipFill>
        <p:spPr>
          <a:xfrm>
            <a:off x="20" y="10"/>
            <a:ext cx="12191980" cy="6857990"/>
          </a:xfrm>
          <a:prstGeom prst="rect">
            <a:avLst/>
          </a:prstGeom>
        </p:spPr>
      </p:pic>
      <p:sp>
        <p:nvSpPr>
          <p:cNvPr id="2" name="Title 1">
            <a:extLst>
              <a:ext uri="{FF2B5EF4-FFF2-40B4-BE49-F238E27FC236}">
                <a16:creationId xmlns:a16="http://schemas.microsoft.com/office/drawing/2014/main" id="{88AD77B2-E903-82AF-80C3-E4D29C29F652}"/>
              </a:ext>
            </a:extLst>
          </p:cNvPr>
          <p:cNvSpPr>
            <a:spLocks noGrp="1"/>
          </p:cNvSpPr>
          <p:nvPr>
            <p:ph type="ctrTitle"/>
          </p:nvPr>
        </p:nvSpPr>
        <p:spPr>
          <a:xfrm>
            <a:off x="810001" y="1449147"/>
            <a:ext cx="10572000" cy="3732453"/>
          </a:xfrm>
        </p:spPr>
        <p:txBody>
          <a:bodyPr>
            <a:normAutofit/>
          </a:bodyPr>
          <a:lstStyle/>
          <a:p>
            <a:r>
              <a:rPr lang="en-US" dirty="0"/>
              <a:t>Coming to the Plains</a:t>
            </a:r>
          </a:p>
        </p:txBody>
      </p:sp>
      <p:sp>
        <p:nvSpPr>
          <p:cNvPr id="3" name="Subtitle 2">
            <a:extLst>
              <a:ext uri="{FF2B5EF4-FFF2-40B4-BE49-F238E27FC236}">
                <a16:creationId xmlns:a16="http://schemas.microsoft.com/office/drawing/2014/main" id="{C03BDE5D-265E-C767-6028-7789C88C3DBD}"/>
              </a:ext>
            </a:extLst>
          </p:cNvPr>
          <p:cNvSpPr>
            <a:spLocks noGrp="1"/>
          </p:cNvSpPr>
          <p:nvPr>
            <p:ph type="subTitle" idx="1"/>
          </p:nvPr>
        </p:nvSpPr>
        <p:spPr>
          <a:xfrm>
            <a:off x="810001" y="5280847"/>
            <a:ext cx="10572000" cy="434974"/>
          </a:xfrm>
        </p:spPr>
        <p:txBody>
          <a:bodyPr>
            <a:normAutofit/>
          </a:bodyPr>
          <a:lstStyle/>
          <a:p>
            <a:r>
              <a:rPr lang="en-US" dirty="0">
                <a:hlinkClick r:id="rId4"/>
              </a:rPr>
              <a:t>A multimedia exhibit about leaving home and finding a new one</a:t>
            </a:r>
            <a:endParaRPr lang="en-US" dirty="0"/>
          </a:p>
        </p:txBody>
      </p:sp>
    </p:spTree>
    <p:extLst>
      <p:ext uri="{BB962C8B-B14F-4D97-AF65-F5344CB8AC3E}">
        <p14:creationId xmlns:p14="http://schemas.microsoft.com/office/powerpoint/2010/main" val="285264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ece of paper with writing on it&#10;&#10;Description automatically generated with medium confidence">
            <a:extLst>
              <a:ext uri="{FF2B5EF4-FFF2-40B4-BE49-F238E27FC236}">
                <a16:creationId xmlns:a16="http://schemas.microsoft.com/office/drawing/2014/main" id="{521C3B0B-99FF-C665-EEFC-9949984A546F}"/>
              </a:ext>
            </a:extLst>
          </p:cNvPr>
          <p:cNvPicPr>
            <a:picLocks noChangeAspect="1"/>
          </p:cNvPicPr>
          <p:nvPr/>
        </p:nvPicPr>
        <p:blipFill rotWithShape="1">
          <a:blip r:embed="rId2"/>
          <a:srcRect t="16017" b="15386"/>
          <a:stretch/>
        </p:blipFill>
        <p:spPr>
          <a:xfrm>
            <a:off x="20" y="0"/>
            <a:ext cx="12191980" cy="6857990"/>
          </a:xfrm>
          <a:prstGeom prst="rect">
            <a:avLst/>
          </a:prstGeom>
        </p:spPr>
      </p:pic>
    </p:spTree>
    <p:extLst>
      <p:ext uri="{BB962C8B-B14F-4D97-AF65-F5344CB8AC3E}">
        <p14:creationId xmlns:p14="http://schemas.microsoft.com/office/powerpoint/2010/main" val="3579136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ruses suspended on mid-air">
            <a:extLst>
              <a:ext uri="{FF2B5EF4-FFF2-40B4-BE49-F238E27FC236}">
                <a16:creationId xmlns:a16="http://schemas.microsoft.com/office/drawing/2014/main" id="{D118C5F2-3803-D347-A3EA-F9BD873309DA}"/>
              </a:ext>
            </a:extLst>
          </p:cNvPr>
          <p:cNvPicPr>
            <a:picLocks noChangeAspect="1"/>
          </p:cNvPicPr>
          <p:nvPr/>
        </p:nvPicPr>
        <p:blipFill rotWithShape="1">
          <a:blip r:embed="rId3">
            <a:duotone>
              <a:schemeClr val="bg2">
                <a:shade val="45000"/>
                <a:satMod val="135000"/>
              </a:schemeClr>
              <a:prstClr val="white"/>
            </a:duotone>
            <a:alphaModFix amt="40000"/>
          </a:blip>
          <a:srcRect t="12695" b="12305"/>
          <a:stretch/>
        </p:blipFill>
        <p:spPr>
          <a:xfrm>
            <a:off x="20" y="10"/>
            <a:ext cx="12191980" cy="6857990"/>
          </a:xfrm>
          <a:prstGeom prst="rect">
            <a:avLst/>
          </a:prstGeom>
        </p:spPr>
      </p:pic>
      <p:sp>
        <p:nvSpPr>
          <p:cNvPr id="2" name="Title 1">
            <a:extLst>
              <a:ext uri="{FF2B5EF4-FFF2-40B4-BE49-F238E27FC236}">
                <a16:creationId xmlns:a16="http://schemas.microsoft.com/office/drawing/2014/main" id="{567110BB-E079-0C1C-B51A-596478F7CA5F}"/>
              </a:ext>
            </a:extLst>
          </p:cNvPr>
          <p:cNvSpPr>
            <a:spLocks noGrp="1"/>
          </p:cNvSpPr>
          <p:nvPr>
            <p:ph type="ctrTitle"/>
          </p:nvPr>
        </p:nvSpPr>
        <p:spPr>
          <a:xfrm>
            <a:off x="810001" y="1449147"/>
            <a:ext cx="10572000" cy="3732453"/>
          </a:xfrm>
        </p:spPr>
        <p:txBody>
          <a:bodyPr>
            <a:normAutofit/>
          </a:bodyPr>
          <a:lstStyle/>
          <a:p>
            <a:r>
              <a:rPr lang="en-US" dirty="0"/>
              <a:t>Corona Virus</a:t>
            </a:r>
          </a:p>
        </p:txBody>
      </p:sp>
      <p:sp>
        <p:nvSpPr>
          <p:cNvPr id="3" name="Subtitle 2">
            <a:extLst>
              <a:ext uri="{FF2B5EF4-FFF2-40B4-BE49-F238E27FC236}">
                <a16:creationId xmlns:a16="http://schemas.microsoft.com/office/drawing/2014/main" id="{B533C6B5-6463-6D79-AA73-7E62225DACA7}"/>
              </a:ext>
            </a:extLst>
          </p:cNvPr>
          <p:cNvSpPr>
            <a:spLocks noGrp="1"/>
          </p:cNvSpPr>
          <p:nvPr>
            <p:ph type="subTitle" idx="1"/>
          </p:nvPr>
        </p:nvSpPr>
        <p:spPr>
          <a:xfrm>
            <a:off x="810001" y="5280847"/>
            <a:ext cx="10572000" cy="434974"/>
          </a:xfrm>
        </p:spPr>
        <p:txBody>
          <a:bodyPr>
            <a:normAutofit/>
          </a:bodyPr>
          <a:lstStyle/>
          <a:p>
            <a:r>
              <a:rPr lang="en-US" dirty="0"/>
              <a:t>Covid-19, everything changed. Need for switching out the pragmatic for the esoteric. </a:t>
            </a:r>
          </a:p>
        </p:txBody>
      </p:sp>
    </p:spTree>
    <p:extLst>
      <p:ext uri="{BB962C8B-B14F-4D97-AF65-F5344CB8AC3E}">
        <p14:creationId xmlns:p14="http://schemas.microsoft.com/office/powerpoint/2010/main" val="12237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B3D96-6A28-0104-9998-8EC6F71C102B}"/>
              </a:ext>
            </a:extLst>
          </p:cNvPr>
          <p:cNvSpPr>
            <a:spLocks noGrp="1"/>
          </p:cNvSpPr>
          <p:nvPr>
            <p:ph type="title"/>
          </p:nvPr>
        </p:nvSpPr>
        <p:spPr>
          <a:xfrm>
            <a:off x="965200" y="1218476"/>
            <a:ext cx="3187318" cy="4421050"/>
          </a:xfrm>
          <a:effectLst/>
        </p:spPr>
        <p:txBody>
          <a:bodyPr anchor="ctr">
            <a:normAutofit/>
          </a:bodyPr>
          <a:lstStyle/>
          <a:p>
            <a:pPr algn="r"/>
            <a:r>
              <a:rPr lang="en-US" sz="3200">
                <a:solidFill>
                  <a:schemeClr val="tx1"/>
                </a:solidFill>
              </a:rPr>
              <a:t>Advocacy</a:t>
            </a:r>
          </a:p>
        </p:txBody>
      </p:sp>
      <p:cxnSp>
        <p:nvCxnSpPr>
          <p:cNvPr id="10" name="Straight Connector 9">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419AA4B-E147-2CA4-01B9-A64CEAC75921}"/>
              </a:ext>
            </a:extLst>
          </p:cNvPr>
          <p:cNvSpPr>
            <a:spLocks noGrp="1"/>
          </p:cNvSpPr>
          <p:nvPr>
            <p:ph idx="1"/>
          </p:nvPr>
        </p:nvSpPr>
        <p:spPr>
          <a:xfrm>
            <a:off x="5146751" y="1218475"/>
            <a:ext cx="6080050" cy="4421051"/>
          </a:xfrm>
          <a:effectLst/>
        </p:spPr>
        <p:txBody>
          <a:bodyPr>
            <a:normAutofit/>
          </a:bodyPr>
          <a:lstStyle/>
          <a:p>
            <a:r>
              <a:rPr lang="en-US" sz="1600" dirty="0">
                <a:hlinkClick r:id="rId3"/>
              </a:rPr>
              <a:t>Buffalo County Community Partners</a:t>
            </a:r>
            <a:endParaRPr lang="en-US" sz="1600" dirty="0"/>
          </a:p>
          <a:p>
            <a:pPr lvl="1"/>
            <a:r>
              <a:rPr lang="en-US" dirty="0"/>
              <a:t>Martha </a:t>
            </a:r>
            <a:r>
              <a:rPr lang="en-US" dirty="0" err="1"/>
              <a:t>Marfileño</a:t>
            </a:r>
            <a:r>
              <a:rPr lang="en-US" dirty="0"/>
              <a:t>, Bilingual Community helpers weekly meetings</a:t>
            </a:r>
          </a:p>
          <a:p>
            <a:pPr lvl="1"/>
            <a:r>
              <a:rPr lang="en-US" dirty="0"/>
              <a:t>Brought like-minded collaborators together, such as the community member who helped us boot up MyLink and also the UNMC team embarking on the </a:t>
            </a:r>
            <a:r>
              <a:rPr lang="en-US" dirty="0" err="1"/>
              <a:t>RADxUP</a:t>
            </a:r>
            <a:r>
              <a:rPr lang="en-US" dirty="0"/>
              <a:t> in-home Covid testing the first summer of the pandemic</a:t>
            </a:r>
          </a:p>
        </p:txBody>
      </p:sp>
    </p:spTree>
    <p:extLst>
      <p:ext uri="{BB962C8B-B14F-4D97-AF65-F5344CB8AC3E}">
        <p14:creationId xmlns:p14="http://schemas.microsoft.com/office/powerpoint/2010/main" val="29584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C2FF3EC6-1CB6-CBC7-3D88-AC9164747280}"/>
              </a:ext>
            </a:extLst>
          </p:cNvPr>
          <p:cNvPicPr>
            <a:picLocks noChangeAspect="1"/>
          </p:cNvPicPr>
          <p:nvPr/>
        </p:nvPicPr>
        <p:blipFill rotWithShape="1">
          <a:blip r:embed="rId3">
            <a:alphaModFix amt="40000"/>
          </a:blip>
          <a:srcRect t="1310" b="14420"/>
          <a:stretch/>
        </p:blipFill>
        <p:spPr>
          <a:xfrm>
            <a:off x="20" y="10"/>
            <a:ext cx="12191980" cy="6857990"/>
          </a:xfrm>
          <a:prstGeom prst="rect">
            <a:avLst/>
          </a:prstGeom>
        </p:spPr>
      </p:pic>
      <p:sp>
        <p:nvSpPr>
          <p:cNvPr id="2" name="Title 1">
            <a:extLst>
              <a:ext uri="{FF2B5EF4-FFF2-40B4-BE49-F238E27FC236}">
                <a16:creationId xmlns:a16="http://schemas.microsoft.com/office/drawing/2014/main" id="{64E7906B-EF86-D504-1FB9-3C7BFCCE1447}"/>
              </a:ext>
            </a:extLst>
          </p:cNvPr>
          <p:cNvSpPr>
            <a:spLocks noGrp="1"/>
          </p:cNvSpPr>
          <p:nvPr>
            <p:ph type="title"/>
          </p:nvPr>
        </p:nvSpPr>
        <p:spPr>
          <a:xfrm>
            <a:off x="810000" y="447188"/>
            <a:ext cx="10571998" cy="970450"/>
          </a:xfrm>
        </p:spPr>
        <p:txBody>
          <a:bodyPr>
            <a:normAutofit/>
          </a:bodyPr>
          <a:lstStyle/>
          <a:p>
            <a:r>
              <a:rPr lang="en-US" dirty="0"/>
              <a:t>MyLink</a:t>
            </a:r>
          </a:p>
        </p:txBody>
      </p:sp>
      <p:sp>
        <p:nvSpPr>
          <p:cNvPr id="3" name="Content Placeholder 2">
            <a:extLst>
              <a:ext uri="{FF2B5EF4-FFF2-40B4-BE49-F238E27FC236}">
                <a16:creationId xmlns:a16="http://schemas.microsoft.com/office/drawing/2014/main" id="{9B43FB84-DCE2-DBC1-1F4D-448AD87DC3FF}"/>
              </a:ext>
            </a:extLst>
          </p:cNvPr>
          <p:cNvSpPr>
            <a:spLocks noGrp="1"/>
          </p:cNvSpPr>
          <p:nvPr>
            <p:ph idx="1"/>
          </p:nvPr>
        </p:nvSpPr>
        <p:spPr>
          <a:xfrm>
            <a:off x="818712" y="2222287"/>
            <a:ext cx="10554574" cy="3636511"/>
          </a:xfrm>
        </p:spPr>
        <p:txBody>
          <a:bodyPr>
            <a:normAutofit/>
          </a:bodyPr>
          <a:lstStyle/>
          <a:p>
            <a:r>
              <a:rPr lang="en-US" kern="100" dirty="0">
                <a:latin typeface="Calibri" panose="020F0502020204030204" pitchFamily="34" charset="0"/>
                <a:ea typeface="Calibri" panose="020F0502020204030204" pitchFamily="34" charset="0"/>
                <a:cs typeface="Times New Roman" panose="02020603050405020304" pitchFamily="18" charset="0"/>
              </a:rPr>
              <a:t>A</a:t>
            </a:r>
            <a:r>
              <a:rPr lang="en-US" kern="100" dirty="0">
                <a:effectLst/>
                <a:latin typeface="Calibri" panose="020F0502020204030204" pitchFamily="34" charset="0"/>
                <a:ea typeface="Calibri" panose="020F0502020204030204" pitchFamily="34" charset="0"/>
                <a:cs typeface="Times New Roman" panose="02020603050405020304" pitchFamily="18" charset="0"/>
              </a:rPr>
              <a:t> social services digital application I have implemented (with my co-PI Dr. Chandra Díaz, UNK College of Education) in Central Nebraska to facilitate multilingual access to crucial services</a:t>
            </a:r>
          </a:p>
          <a:p>
            <a:r>
              <a:rPr lang="en-US" kern="100" dirty="0">
                <a:latin typeface="Calibri" panose="020F0502020204030204" pitchFamily="34" charset="0"/>
                <a:cs typeface="Times New Roman" panose="02020603050405020304" pitchFamily="18" charset="0"/>
                <a:hlinkClick r:id="rId4"/>
              </a:rPr>
              <a:t>MyLink</a:t>
            </a:r>
            <a:endParaRPr lang="en-US" dirty="0"/>
          </a:p>
        </p:txBody>
      </p:sp>
    </p:spTree>
    <p:extLst>
      <p:ext uri="{BB962C8B-B14F-4D97-AF65-F5344CB8AC3E}">
        <p14:creationId xmlns:p14="http://schemas.microsoft.com/office/powerpoint/2010/main" val="39584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209699A8-9F52-4C34-9606-370C555BC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C9085-98A2-8C5B-B5D8-AA2904E5771E}"/>
              </a:ext>
            </a:extLst>
          </p:cNvPr>
          <p:cNvSpPr>
            <a:spLocks noGrp="1"/>
          </p:cNvSpPr>
          <p:nvPr>
            <p:ph type="title"/>
          </p:nvPr>
        </p:nvSpPr>
        <p:spPr>
          <a:xfrm>
            <a:off x="965199" y="1240780"/>
            <a:ext cx="6086857" cy="4376440"/>
          </a:xfrm>
          <a:effectLst/>
        </p:spPr>
        <p:txBody>
          <a:bodyPr vert="horz" lIns="91440" tIns="45720" rIns="91440" bIns="45720" rtlCol="0" anchor="ctr">
            <a:normAutofit/>
          </a:bodyPr>
          <a:lstStyle/>
          <a:p>
            <a:pPr algn="r"/>
            <a:r>
              <a:rPr lang="en-US" sz="4400">
                <a:solidFill>
                  <a:schemeClr val="tx1"/>
                </a:solidFill>
              </a:rPr>
              <a:t>RADxUP </a:t>
            </a:r>
          </a:p>
        </p:txBody>
      </p:sp>
      <p:sp>
        <p:nvSpPr>
          <p:cNvPr id="3" name="Content Placeholder 2">
            <a:extLst>
              <a:ext uri="{FF2B5EF4-FFF2-40B4-BE49-F238E27FC236}">
                <a16:creationId xmlns:a16="http://schemas.microsoft.com/office/drawing/2014/main" id="{053A9056-2D60-C627-748B-7B1E1C4DB202}"/>
              </a:ext>
            </a:extLst>
          </p:cNvPr>
          <p:cNvSpPr>
            <a:spLocks noGrp="1"/>
          </p:cNvSpPr>
          <p:nvPr>
            <p:ph idx="1"/>
          </p:nvPr>
        </p:nvSpPr>
        <p:spPr>
          <a:xfrm>
            <a:off x="8017256" y="1240780"/>
            <a:ext cx="3364746" cy="4376440"/>
          </a:xfrm>
          <a:effectLst/>
        </p:spPr>
        <p:txBody>
          <a:bodyPr vert="horz" lIns="91440" tIns="45720" rIns="91440" bIns="45720" rtlCol="0" anchor="ctr">
            <a:normAutofit/>
          </a:bodyPr>
          <a:lstStyle/>
          <a:p>
            <a:pPr marL="0" indent="0">
              <a:buNone/>
            </a:pPr>
            <a:r>
              <a:rPr lang="en-US" sz="2400"/>
              <a:t>Rapid Acceleration Diagnostics in Underserved Populations</a:t>
            </a:r>
          </a:p>
        </p:txBody>
      </p:sp>
      <p:cxnSp>
        <p:nvCxnSpPr>
          <p:cNvPr id="12" name="Straight Connector 11">
            <a:extLst>
              <a:ext uri="{FF2B5EF4-FFF2-40B4-BE49-F238E27FC236}">
                <a16:creationId xmlns:a16="http://schemas.microsoft.com/office/drawing/2014/main" id="{90CF8BA8-E7AA-4F97-9E4C-CD11742FA0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693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39B3-9DD4-0B4C-A71C-B59C7E1099B5}"/>
              </a:ext>
            </a:extLst>
          </p:cNvPr>
          <p:cNvSpPr>
            <a:spLocks noGrp="1"/>
          </p:cNvSpPr>
          <p:nvPr>
            <p:ph type="ctrTitle"/>
          </p:nvPr>
        </p:nvSpPr>
        <p:spPr>
          <a:xfrm>
            <a:off x="1969804" y="3428998"/>
            <a:ext cx="2861811" cy="2268559"/>
          </a:xfrm>
        </p:spPr>
        <p:txBody>
          <a:bodyPr>
            <a:normAutofit fontScale="90000"/>
          </a:bodyPr>
          <a:lstStyle/>
          <a:p>
            <a:br>
              <a:rPr lang="en-US" sz="2300"/>
            </a:br>
            <a:r>
              <a:rPr lang="en-US" sz="2300"/>
              <a:t>RADxUP</a:t>
            </a:r>
            <a:br>
              <a:rPr lang="en-US" sz="2300"/>
            </a:br>
            <a:br>
              <a:rPr lang="en-US" sz="2300"/>
            </a:br>
            <a:r>
              <a:rPr lang="en-US" sz="2300"/>
              <a:t>Grant Work for In-Home Covid Testing</a:t>
            </a:r>
            <a:br>
              <a:rPr lang="en-US" sz="2300"/>
            </a:br>
            <a:endParaRPr lang="en-US" sz="2300"/>
          </a:p>
        </p:txBody>
      </p:sp>
      <p:sp>
        <p:nvSpPr>
          <p:cNvPr id="3" name="Subtitle 2">
            <a:extLst>
              <a:ext uri="{FF2B5EF4-FFF2-40B4-BE49-F238E27FC236}">
                <a16:creationId xmlns:a16="http://schemas.microsoft.com/office/drawing/2014/main" id="{3E85FAE3-7FDA-504A-890E-A58458939FA5}"/>
              </a:ext>
            </a:extLst>
          </p:cNvPr>
          <p:cNvSpPr>
            <a:spLocks noGrp="1"/>
          </p:cNvSpPr>
          <p:nvPr>
            <p:ph type="subTitle" idx="1"/>
          </p:nvPr>
        </p:nvSpPr>
        <p:spPr>
          <a:xfrm>
            <a:off x="2124907" y="2268786"/>
            <a:ext cx="2706708" cy="1160213"/>
          </a:xfrm>
        </p:spPr>
        <p:txBody>
          <a:bodyPr>
            <a:normAutofit/>
          </a:bodyPr>
          <a:lstStyle/>
          <a:p>
            <a:r>
              <a:rPr lang="en-US" sz="1600"/>
              <a:t>NIH and Central Nebraska Migrant Families</a:t>
            </a:r>
          </a:p>
        </p:txBody>
      </p:sp>
      <p:pic>
        <p:nvPicPr>
          <p:cNvPr id="11" name="Graphic 10">
            <a:extLst>
              <a:ext uri="{FF2B5EF4-FFF2-40B4-BE49-F238E27FC236}">
                <a16:creationId xmlns:a16="http://schemas.microsoft.com/office/drawing/2014/main" id="{16CA69E5-5C66-A147-82F6-C76A55023D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4747" y="1436146"/>
            <a:ext cx="5297322" cy="152177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7" name="Picture 6" descr="Logo, company name&#10;&#10;Description automatically generated">
            <a:extLst>
              <a:ext uri="{FF2B5EF4-FFF2-40B4-BE49-F238E27FC236}">
                <a16:creationId xmlns:a16="http://schemas.microsoft.com/office/drawing/2014/main" id="{B2B0F152-C99B-E34A-82B0-B0C41F62C932}"/>
              </a:ext>
            </a:extLst>
          </p:cNvPr>
          <p:cNvPicPr>
            <a:picLocks noChangeAspect="1"/>
          </p:cNvPicPr>
          <p:nvPr/>
        </p:nvPicPr>
        <p:blipFill>
          <a:blip r:embed="rId5"/>
          <a:stretch>
            <a:fillRect/>
          </a:stretch>
        </p:blipFill>
        <p:spPr>
          <a:xfrm>
            <a:off x="5469462" y="4077905"/>
            <a:ext cx="2438364" cy="213356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5" name="Picture 4" descr="A red and white sign&#10;&#10;Description automatically generated with low confidence">
            <a:extLst>
              <a:ext uri="{FF2B5EF4-FFF2-40B4-BE49-F238E27FC236}">
                <a16:creationId xmlns:a16="http://schemas.microsoft.com/office/drawing/2014/main" id="{6F3A91FA-D6C8-9E40-BA55-C93B33FCA06D}"/>
              </a:ext>
            </a:extLst>
          </p:cNvPr>
          <p:cNvPicPr>
            <a:picLocks noChangeAspect="1"/>
          </p:cNvPicPr>
          <p:nvPr/>
        </p:nvPicPr>
        <p:blipFill>
          <a:blip r:embed="rId6"/>
          <a:stretch>
            <a:fillRect/>
          </a:stretch>
        </p:blipFill>
        <p:spPr>
          <a:xfrm>
            <a:off x="8254275" y="4764780"/>
            <a:ext cx="2487795" cy="75981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2335849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1C470BA0-37E2-CDDB-E5ED-651CFA0AA648}"/>
              </a:ext>
            </a:extLst>
          </p:cNvPr>
          <p:cNvPicPr>
            <a:picLocks noChangeAspect="1"/>
          </p:cNvPicPr>
          <p:nvPr/>
        </p:nvPicPr>
        <p:blipFill rotWithShape="1">
          <a:blip r:embed="rId2">
            <a:duotone>
              <a:schemeClr val="accent1">
                <a:shade val="45000"/>
                <a:satMod val="135000"/>
              </a:schemeClr>
              <a:prstClr val="white"/>
            </a:duotone>
          </a:blip>
          <a:srcRect l="9233" r="15676"/>
          <a:stretch/>
        </p:blipFill>
        <p:spPr>
          <a:xfrm>
            <a:off x="6108700" y="-1"/>
            <a:ext cx="6094450" cy="6858001"/>
          </a:xfrm>
          <a:prstGeom prst="rect">
            <a:avLst/>
          </a:prstGeom>
        </p:spPr>
      </p:pic>
      <p:sp>
        <p:nvSpPr>
          <p:cNvPr id="36" name="Freeform 16">
            <a:extLst>
              <a:ext uri="{FF2B5EF4-FFF2-40B4-BE49-F238E27FC236}">
                <a16:creationId xmlns:a16="http://schemas.microsoft.com/office/drawing/2014/main" id="{90814A6D-51DC-4E3F-B3C1-B4B7517F1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a:extLst>
              <a:ext uri="{FF2B5EF4-FFF2-40B4-BE49-F238E27FC236}">
                <a16:creationId xmlns:a16="http://schemas.microsoft.com/office/drawing/2014/main" id="{23822193-AA08-1D6E-3AD3-89A77C4D2952}"/>
              </a:ext>
            </a:extLst>
          </p:cNvPr>
          <p:cNvSpPr>
            <a:spLocks noGrp="1"/>
          </p:cNvSpPr>
          <p:nvPr>
            <p:ph idx="1"/>
          </p:nvPr>
        </p:nvSpPr>
        <p:spPr>
          <a:xfrm>
            <a:off x="818712" y="2413000"/>
            <a:ext cx="5055923" cy="3632200"/>
          </a:xfrm>
        </p:spPr>
        <p:txBody>
          <a:bodyPr>
            <a:normAutofit/>
          </a:bodyPr>
          <a:lstStyle/>
          <a:p>
            <a:r>
              <a:rPr lang="en-US"/>
              <a:t>Nebraska</a:t>
            </a:r>
          </a:p>
          <a:p>
            <a:pPr lvl="1"/>
            <a:r>
              <a:rPr lang="en-US"/>
              <a:t>Grand Island</a:t>
            </a:r>
          </a:p>
          <a:p>
            <a:pPr lvl="1"/>
            <a:r>
              <a:rPr lang="en-US"/>
              <a:t>Kearney</a:t>
            </a:r>
          </a:p>
          <a:p>
            <a:pPr lvl="1"/>
            <a:r>
              <a:rPr lang="en-US"/>
              <a:t>Lexington</a:t>
            </a:r>
          </a:p>
        </p:txBody>
      </p:sp>
    </p:spTree>
    <p:extLst>
      <p:ext uri="{BB962C8B-B14F-4D97-AF65-F5344CB8AC3E}">
        <p14:creationId xmlns:p14="http://schemas.microsoft.com/office/powerpoint/2010/main" val="33550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house, screenshot, aerial photography&#10;&#10;Description automatically generated">
            <a:extLst>
              <a:ext uri="{FF2B5EF4-FFF2-40B4-BE49-F238E27FC236}">
                <a16:creationId xmlns:a16="http://schemas.microsoft.com/office/drawing/2014/main" id="{138E01D1-6691-25F0-C138-D211D98EDAB9}"/>
              </a:ext>
            </a:extLst>
          </p:cNvPr>
          <p:cNvPicPr>
            <a:picLocks noChangeAspect="1"/>
          </p:cNvPicPr>
          <p:nvPr/>
        </p:nvPicPr>
        <p:blipFill rotWithShape="1">
          <a:blip r:embed="rId2"/>
          <a:srcRect l="14884" r="13560"/>
          <a:stretch/>
        </p:blipFill>
        <p:spPr>
          <a:xfrm>
            <a:off x="0" y="11"/>
            <a:ext cx="12191980" cy="6857989"/>
          </a:xfrm>
          <a:prstGeom prst="rect">
            <a:avLst/>
          </a:prstGeom>
        </p:spPr>
      </p:pic>
      <p:sp>
        <p:nvSpPr>
          <p:cNvPr id="2" name="Title 1">
            <a:extLst>
              <a:ext uri="{FF2B5EF4-FFF2-40B4-BE49-F238E27FC236}">
                <a16:creationId xmlns:a16="http://schemas.microsoft.com/office/drawing/2014/main" id="{D1A08CF9-74F0-7EF9-8C1A-249B4F565C32}"/>
              </a:ext>
            </a:extLst>
          </p:cNvPr>
          <p:cNvSpPr>
            <a:spLocks noGrp="1"/>
          </p:cNvSpPr>
          <p:nvPr>
            <p:ph type="ctrTitle"/>
          </p:nvPr>
        </p:nvSpPr>
        <p:spPr>
          <a:xfrm>
            <a:off x="1524000" y="3902383"/>
            <a:ext cx="9144000" cy="1600200"/>
          </a:xfrm>
        </p:spPr>
        <p:txBody>
          <a:bodyPr>
            <a:normAutofit/>
          </a:bodyPr>
          <a:lstStyle/>
          <a:p>
            <a:r>
              <a:rPr lang="en-US" dirty="0"/>
              <a:t>Michelle Warren	</a:t>
            </a:r>
          </a:p>
        </p:txBody>
      </p:sp>
      <p:sp>
        <p:nvSpPr>
          <p:cNvPr id="3" name="Subtitle 2">
            <a:extLst>
              <a:ext uri="{FF2B5EF4-FFF2-40B4-BE49-F238E27FC236}">
                <a16:creationId xmlns:a16="http://schemas.microsoft.com/office/drawing/2014/main" id="{AAA77785-7F5E-7BCE-9C95-3BD500757C3A}"/>
              </a:ext>
            </a:extLst>
          </p:cNvPr>
          <p:cNvSpPr>
            <a:spLocks noGrp="1"/>
          </p:cNvSpPr>
          <p:nvPr>
            <p:ph type="subTitle" idx="1"/>
          </p:nvPr>
        </p:nvSpPr>
        <p:spPr>
          <a:xfrm>
            <a:off x="1524000" y="5578782"/>
            <a:ext cx="9144000" cy="697889"/>
          </a:xfrm>
        </p:spPr>
        <p:txBody>
          <a:bodyPr>
            <a:normAutofit fontScale="85000" lnSpcReduction="20000"/>
          </a:bodyPr>
          <a:lstStyle/>
          <a:p>
            <a:r>
              <a:rPr lang="en-US" sz="2200" dirty="0"/>
              <a:t>Associate Professor, Spanish</a:t>
            </a:r>
          </a:p>
          <a:p>
            <a:r>
              <a:rPr lang="en-US" sz="2200" dirty="0"/>
              <a:t>Director, International Studies</a:t>
            </a:r>
          </a:p>
        </p:txBody>
      </p:sp>
    </p:spTree>
    <p:extLst>
      <p:ext uri="{BB962C8B-B14F-4D97-AF65-F5344CB8AC3E}">
        <p14:creationId xmlns:p14="http://schemas.microsoft.com/office/powerpoint/2010/main" val="357401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suit and tie&#10;&#10;Description automatically generated with low confidence">
            <a:extLst>
              <a:ext uri="{FF2B5EF4-FFF2-40B4-BE49-F238E27FC236}">
                <a16:creationId xmlns:a16="http://schemas.microsoft.com/office/drawing/2014/main" id="{011E9011-E8B0-E5B2-4B06-B8CC0976A038}"/>
              </a:ext>
            </a:extLst>
          </p:cNvPr>
          <p:cNvPicPr>
            <a:picLocks noGrp="1" noChangeAspect="1"/>
          </p:cNvPicPr>
          <p:nvPr>
            <p:ph idx="1"/>
          </p:nvPr>
        </p:nvPicPr>
        <p:blipFill>
          <a:blip r:embed="rId2"/>
          <a:stretch>
            <a:fillRect/>
          </a:stretch>
        </p:blipFill>
        <p:spPr>
          <a:xfrm>
            <a:off x="1510759" y="643467"/>
            <a:ext cx="9170482" cy="5571066"/>
          </a:xfrm>
          <a:prstGeom prst="rect">
            <a:avLst/>
          </a:prstGeom>
        </p:spPr>
      </p:pic>
    </p:spTree>
    <p:extLst>
      <p:ext uri="{BB962C8B-B14F-4D97-AF65-F5344CB8AC3E}">
        <p14:creationId xmlns:p14="http://schemas.microsoft.com/office/powerpoint/2010/main" val="3708063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5D37-224B-B564-E2C6-793B41F05245}"/>
              </a:ext>
            </a:extLst>
          </p:cNvPr>
          <p:cNvSpPr>
            <a:spLocks noGrp="1"/>
          </p:cNvSpPr>
          <p:nvPr>
            <p:ph type="title"/>
          </p:nvPr>
        </p:nvSpPr>
        <p:spPr/>
        <p:txBody>
          <a:bodyPr/>
          <a:lstStyle/>
          <a:p>
            <a:r>
              <a:rPr lang="en-US" dirty="0"/>
              <a:t>How has it all come together? </a:t>
            </a:r>
          </a:p>
        </p:txBody>
      </p:sp>
      <p:sp>
        <p:nvSpPr>
          <p:cNvPr id="3" name="Content Placeholder 2">
            <a:extLst>
              <a:ext uri="{FF2B5EF4-FFF2-40B4-BE49-F238E27FC236}">
                <a16:creationId xmlns:a16="http://schemas.microsoft.com/office/drawing/2014/main" id="{74D28710-6D77-7F08-F8C5-2AAD74F84353}"/>
              </a:ext>
            </a:extLst>
          </p:cNvPr>
          <p:cNvSpPr>
            <a:spLocks noGrp="1"/>
          </p:cNvSpPr>
          <p:nvPr>
            <p:ph idx="1"/>
          </p:nvPr>
        </p:nvSpPr>
        <p:spPr/>
        <p:txBody>
          <a:bodyPr/>
          <a:lstStyle/>
          <a:p>
            <a:pPr marL="0" marR="0">
              <a:lnSpc>
                <a:spcPct val="150000"/>
              </a:lnSpc>
              <a:spcBef>
                <a:spcPts val="0"/>
              </a:spcBef>
              <a:spcAft>
                <a:spcPts val="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ow relationships have been successfully formed  (organic—careful not to “excavate” ) </a:t>
            </a:r>
          </a:p>
          <a:p>
            <a:pPr marL="0" marR="0">
              <a:lnSpc>
                <a:spcPct val="150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my research teams and I have overcome potential obstacles (engaging with community boards, outreach people, reciprocating services)</a:t>
            </a:r>
          </a:p>
          <a:p>
            <a:pPr marL="0" marR="0">
              <a:lnSpc>
                <a:spcPct val="150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I have attempted to create enticing grant proposals (participation of community, ground-up work)</a:t>
            </a:r>
          </a:p>
          <a:p>
            <a:pPr marL="0" marR="0">
              <a:lnSpc>
                <a:spcPct val="150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sources I have pursued for funding. </a:t>
            </a:r>
          </a:p>
          <a:p>
            <a:pPr marL="0" marR="0" indent="0">
              <a:lnSpc>
                <a:spcPct val="150000"/>
              </a:lnSpc>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45587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47D7-DDF1-BE1B-7623-3B3571B5A1F6}"/>
              </a:ext>
            </a:extLst>
          </p:cNvPr>
          <p:cNvSpPr>
            <a:spLocks noGrp="1"/>
          </p:cNvSpPr>
          <p:nvPr>
            <p:ph type="title"/>
          </p:nvPr>
        </p:nvSpPr>
        <p:spPr>
          <a:xfrm>
            <a:off x="831317" y="139148"/>
            <a:ext cx="10361531" cy="5466522"/>
          </a:xfrm>
        </p:spPr>
        <p:txBody>
          <a:bodyPr vert="horz" lIns="91440" tIns="45720" rIns="91440" bIns="45720" rtlCol="0" anchor="b">
            <a:normAutofit fontScale="90000"/>
          </a:bodyPr>
          <a:lstStyle/>
          <a:p>
            <a:pPr marL="0" marR="0" algn="ctr">
              <a:lnSpc>
                <a:spcPct val="150000"/>
              </a:lnSpc>
              <a:spcBef>
                <a:spcPts val="0"/>
              </a:spcBef>
              <a:spcAft>
                <a:spcPts val="0"/>
              </a:spcAft>
            </a:pP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r>
              <a:rPr lang="en-US" sz="6000" kern="100" dirty="0">
                <a:effectLst/>
                <a:latin typeface="Abadi" panose="020F0502020204030204" pitchFamily="34" charset="0"/>
                <a:ea typeface="Calibri" panose="020F0502020204030204" pitchFamily="34" charset="0"/>
                <a:cs typeface="Abadi" panose="020F0502020204030204" pitchFamily="34" charset="0"/>
              </a:rPr>
              <a:t>Finding Our Way Around Town: </a:t>
            </a: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How Studies Can </a:t>
            </a:r>
            <a:r>
              <a:rPr lang="en-US" sz="4400" i="1" kern="100" dirty="0">
                <a:effectLst/>
                <a:latin typeface="Calibri" panose="020F0502020204030204" pitchFamily="34" charset="0"/>
                <a:ea typeface="Calibri" panose="020F0502020204030204" pitchFamily="34" charset="0"/>
                <a:cs typeface="Times New Roman" panose="02020603050405020304" pitchFamily="18" charset="0"/>
              </a:rPr>
              <a:t>Both</a:t>
            </a: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 Garner Knowledge </a:t>
            </a:r>
            <a:br>
              <a:rPr lang="en-US" sz="4400" kern="100" dirty="0">
                <a:effectLst/>
                <a:latin typeface="Calibri" panose="020F0502020204030204" pitchFamily="34" charset="0"/>
                <a:ea typeface="Calibri" panose="020F0502020204030204" pitchFamily="34" charset="0"/>
                <a:cs typeface="Times New Roman" panose="02020603050405020304" pitchFamily="18" charset="0"/>
              </a:rPr>
            </a:b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and Fulfill Community Need</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7200" kern="1200" dirty="0">
              <a:solidFill>
                <a:schemeClr val="bg1"/>
              </a:solidFill>
              <a:latin typeface="+mj-lt"/>
              <a:ea typeface="+mj-ea"/>
              <a:cs typeface="+mj-cs"/>
            </a:endParaRPr>
          </a:p>
        </p:txBody>
      </p:sp>
    </p:spTree>
    <p:extLst>
      <p:ext uri="{BB962C8B-B14F-4D97-AF65-F5344CB8AC3E}">
        <p14:creationId xmlns:p14="http://schemas.microsoft.com/office/powerpoint/2010/main" val="273676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0C8A7A-19AC-1388-BEF3-7D546A281F53}"/>
              </a:ext>
            </a:extLst>
          </p:cNvPr>
          <p:cNvSpPr>
            <a:spLocks noGrp="1"/>
          </p:cNvSpPr>
          <p:nvPr>
            <p:ph type="title"/>
          </p:nvPr>
        </p:nvSpPr>
        <p:spPr/>
        <p:txBody>
          <a:bodyPr/>
          <a:lstStyle/>
          <a:p>
            <a:pPr algn="ctr"/>
            <a:r>
              <a:rPr lang="en-US" sz="4400" dirty="0"/>
              <a:t>Michelle Warren: </a:t>
            </a:r>
            <a:r>
              <a:rPr lang="en-US" sz="4400" b="0" dirty="0"/>
              <a:t>Who am I? Why me? </a:t>
            </a:r>
          </a:p>
        </p:txBody>
      </p:sp>
      <p:pic>
        <p:nvPicPr>
          <p:cNvPr id="5" name="Content Placeholder 4" descr="A person smiling at the camera&#10;&#10;Description automatically generated with low confidence">
            <a:extLst>
              <a:ext uri="{FF2B5EF4-FFF2-40B4-BE49-F238E27FC236}">
                <a16:creationId xmlns:a16="http://schemas.microsoft.com/office/drawing/2014/main" id="{A71E9EFA-F2A7-34E5-2AE2-E9E7C1753444}"/>
              </a:ext>
            </a:extLst>
          </p:cNvPr>
          <p:cNvPicPr>
            <a:picLocks noGrp="1" noChangeAspect="1"/>
          </p:cNvPicPr>
          <p:nvPr>
            <p:ph idx="1"/>
          </p:nvPr>
        </p:nvPicPr>
        <p:blipFill>
          <a:blip r:embed="rId3"/>
          <a:stretch>
            <a:fillRect/>
          </a:stretch>
        </p:blipFill>
        <p:spPr>
          <a:xfrm>
            <a:off x="3361316" y="2222500"/>
            <a:ext cx="5469368" cy="3636963"/>
          </a:xfrm>
        </p:spPr>
      </p:pic>
    </p:spTree>
    <p:extLst>
      <p:ext uri="{BB962C8B-B14F-4D97-AF65-F5344CB8AC3E}">
        <p14:creationId xmlns:p14="http://schemas.microsoft.com/office/powerpoint/2010/main" val="324952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9607A7-C194-45C1-9EA4-D513E02DC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CBFF659F-D040-4A67-B951-3D6D61BB1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000000"/>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0432070-1555-A9FC-19DE-3D81D18D3496}"/>
              </a:ext>
            </a:extLst>
          </p:cNvPr>
          <p:cNvSpPr>
            <a:spLocks noGrp="1"/>
          </p:cNvSpPr>
          <p:nvPr>
            <p:ph type="title"/>
          </p:nvPr>
        </p:nvSpPr>
        <p:spPr>
          <a:xfrm>
            <a:off x="810000" y="447188"/>
            <a:ext cx="10571998" cy="970450"/>
          </a:xfrm>
          <a:effectLst/>
        </p:spPr>
        <p:txBody>
          <a:bodyPr>
            <a:normAutofit/>
          </a:bodyPr>
          <a:lstStyle/>
          <a:p>
            <a:r>
              <a:rPr lang="en-US" dirty="0"/>
              <a:t>Today we will look at:</a:t>
            </a:r>
          </a:p>
        </p:txBody>
      </p:sp>
      <p:sp>
        <p:nvSpPr>
          <p:cNvPr id="3" name="Content Placeholder 2">
            <a:extLst>
              <a:ext uri="{FF2B5EF4-FFF2-40B4-BE49-F238E27FC236}">
                <a16:creationId xmlns:a16="http://schemas.microsoft.com/office/drawing/2014/main" id="{C15C95D9-99E3-AEB9-D39F-58009B9EEFAB}"/>
              </a:ext>
            </a:extLst>
          </p:cNvPr>
          <p:cNvSpPr>
            <a:spLocks noGrp="1"/>
          </p:cNvSpPr>
          <p:nvPr>
            <p:ph idx="1"/>
          </p:nvPr>
        </p:nvSpPr>
        <p:spPr>
          <a:xfrm>
            <a:off x="863882" y="2185988"/>
            <a:ext cx="7954627" cy="3636511"/>
          </a:xfrm>
          <a:effectLst/>
        </p:spPr>
        <p:txBody>
          <a:bodyPr>
            <a:normAutofit fontScale="85000" lnSpcReduction="20000"/>
          </a:bodyPr>
          <a:lstStyle/>
          <a:p>
            <a:pPr marL="0" marR="0">
              <a:lnSpc>
                <a:spcPct val="150000"/>
              </a:lnSpc>
              <a:spcBef>
                <a:spcPts val="0"/>
              </a:spcBef>
              <a:spcAft>
                <a:spcPts val="0"/>
              </a:spcAft>
            </a:pP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My community-based research activities</a:t>
            </a:r>
          </a:p>
          <a:p>
            <a:pPr marL="0" marR="0">
              <a:lnSpc>
                <a:spcPct val="150000"/>
              </a:lnSpc>
              <a:spcBef>
                <a:spcPts val="0"/>
              </a:spcBef>
              <a:spcAft>
                <a:spcPts val="0"/>
              </a:spcAft>
            </a:pP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How I have engaged partners and forged partnerships among primarily Latinx immigrants in my region </a:t>
            </a:r>
          </a:p>
          <a:p>
            <a:pPr marL="0" marR="0">
              <a:lnSpc>
                <a:spcPct val="150000"/>
              </a:lnSpc>
              <a:spcBef>
                <a:spcPts val="0"/>
              </a:spcBef>
              <a:spcAft>
                <a:spcPts val="0"/>
              </a:spcAft>
            </a:pPr>
            <a:r>
              <a:rPr lang="en-US" sz="2500" kern="100" dirty="0">
                <a:latin typeface="Calibri" panose="020F0502020204030204" pitchFamily="34" charset="0"/>
                <a:ea typeface="Calibri" panose="020F0502020204030204" pitchFamily="34" charset="0"/>
                <a:cs typeface="Times New Roman" panose="02020603050405020304" pitchFamily="18" charset="0"/>
              </a:rPr>
              <a:t>H</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ow relationships have been successfully formed </a:t>
            </a:r>
          </a:p>
          <a:p>
            <a:pPr marL="0" marR="0">
              <a:lnSpc>
                <a:spcPct val="150000"/>
              </a:lnSpc>
              <a:spcBef>
                <a:spcPts val="0"/>
              </a:spcBef>
              <a:spcAft>
                <a:spcPts val="0"/>
              </a:spcAft>
            </a:pP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how my research teams and I have overcome potential obstacles</a:t>
            </a:r>
          </a:p>
          <a:p>
            <a:pPr marL="0" marR="0">
              <a:lnSpc>
                <a:spcPct val="150000"/>
              </a:lnSpc>
              <a:spcBef>
                <a:spcPts val="0"/>
              </a:spcBef>
              <a:spcAft>
                <a:spcPts val="0"/>
              </a:spcAft>
            </a:pP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how I have attempted to create enticing grant proposals</a:t>
            </a:r>
          </a:p>
          <a:p>
            <a:pPr marL="0" marR="0">
              <a:lnSpc>
                <a:spcPct val="150000"/>
              </a:lnSpc>
              <a:spcBef>
                <a:spcPts val="0"/>
              </a:spcBef>
              <a:spcAft>
                <a:spcPts val="0"/>
              </a:spcAft>
            </a:pP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what sources I have pursued for funding. </a:t>
            </a:r>
          </a:p>
          <a:p>
            <a:pPr marL="0" marR="0" indent="0">
              <a:lnSpc>
                <a:spcPct val="150000"/>
              </a:lnSpc>
              <a:spcBef>
                <a:spcPts val="0"/>
              </a:spcBef>
              <a:spcAft>
                <a:spcPts val="0"/>
              </a:spcAft>
              <a:buNone/>
            </a:pP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2000" dirty="0"/>
          </a:p>
        </p:txBody>
      </p:sp>
    </p:spTree>
    <p:extLst>
      <p:ext uri="{BB962C8B-B14F-4D97-AF65-F5344CB8AC3E}">
        <p14:creationId xmlns:p14="http://schemas.microsoft.com/office/powerpoint/2010/main" val="4153070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97DC-44EE-43E4-1C88-B45C2F514A88}"/>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43995D77-588D-DD57-CAC6-CDA95D78DC50}"/>
              </a:ext>
            </a:extLst>
          </p:cNvPr>
          <p:cNvSpPr>
            <a:spLocks noGrp="1"/>
          </p:cNvSpPr>
          <p:nvPr>
            <p:ph idx="1"/>
          </p:nvPr>
        </p:nvSpPr>
        <p:spPr>
          <a:xfrm>
            <a:off x="827424" y="2401191"/>
            <a:ext cx="10554574" cy="3636511"/>
          </a:xfrm>
        </p:spPr>
        <p:txBody>
          <a:bodyPr/>
          <a:lstStyle/>
          <a:p>
            <a:r>
              <a:rPr lang="en-US" dirty="0"/>
              <a:t>First Job: Migrant Education</a:t>
            </a:r>
          </a:p>
          <a:p>
            <a:r>
              <a:rPr lang="en-US" dirty="0"/>
              <a:t>International Experience</a:t>
            </a:r>
          </a:p>
          <a:p>
            <a:r>
              <a:rPr lang="en-US" dirty="0"/>
              <a:t>Studies of ethnography/identity through performance</a:t>
            </a:r>
          </a:p>
          <a:p>
            <a:pPr lvl="1"/>
            <a:r>
              <a:rPr lang="en-US" dirty="0"/>
              <a:t>Demographics of UNK Undergraduate Spanish majors/minors</a:t>
            </a:r>
          </a:p>
          <a:p>
            <a:pPr lvl="1"/>
            <a:r>
              <a:rPr lang="en-US" dirty="0"/>
              <a:t>Family involvement</a:t>
            </a:r>
          </a:p>
          <a:p>
            <a:pPr lvl="1"/>
            <a:r>
              <a:rPr lang="en-US" dirty="0"/>
              <a:t>Parents Visiting Class : So much to offer!</a:t>
            </a:r>
          </a:p>
          <a:p>
            <a:r>
              <a:rPr lang="en-US" dirty="0"/>
              <a:t>Current interest in “performance” of oral histories</a:t>
            </a:r>
          </a:p>
          <a:p>
            <a:r>
              <a:rPr lang="en-US" dirty="0"/>
              <a:t>Tomorrow’s Promise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701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3FB2-414D-F72A-3EFF-B57214819992}"/>
              </a:ext>
            </a:extLst>
          </p:cNvPr>
          <p:cNvSpPr>
            <a:spLocks noGrp="1"/>
          </p:cNvSpPr>
          <p:nvPr>
            <p:ph type="title"/>
          </p:nvPr>
        </p:nvSpPr>
        <p:spPr/>
        <p:txBody>
          <a:bodyPr/>
          <a:lstStyle/>
          <a:p>
            <a:r>
              <a:rPr lang="en-US" dirty="0"/>
              <a:t>Projects: (Organic Progression)</a:t>
            </a:r>
          </a:p>
        </p:txBody>
      </p:sp>
      <p:sp>
        <p:nvSpPr>
          <p:cNvPr id="3" name="Content Placeholder 2">
            <a:extLst>
              <a:ext uri="{FF2B5EF4-FFF2-40B4-BE49-F238E27FC236}">
                <a16:creationId xmlns:a16="http://schemas.microsoft.com/office/drawing/2014/main" id="{2C1C4017-B67E-E27E-9D8C-5C05CE4347A4}"/>
              </a:ext>
            </a:extLst>
          </p:cNvPr>
          <p:cNvSpPr>
            <a:spLocks noGrp="1"/>
          </p:cNvSpPr>
          <p:nvPr>
            <p:ph idx="1"/>
          </p:nvPr>
        </p:nvSpPr>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Coming to the Plains</a:t>
            </a:r>
            <a:endParaRPr lang="en-US" i="1" kern="100" dirty="0">
              <a:latin typeface="Calibri" panose="020F0502020204030204" pitchFamily="34" charset="0"/>
              <a:ea typeface="Calibri" panose="020F0502020204030204" pitchFamily="34" charset="0"/>
              <a:cs typeface="Times New Roman" panose="02020603050405020304" pitchFamily="18" charset="0"/>
            </a:endParaRPr>
          </a:p>
          <a:p>
            <a:pPr lvl="1"/>
            <a:r>
              <a:rPr lang="en-US" kern="100" dirty="0">
                <a:effectLst/>
                <a:latin typeface="Calibri" panose="020F0502020204030204" pitchFamily="34" charset="0"/>
                <a:ea typeface="Calibri" panose="020F0502020204030204" pitchFamily="34" charset="0"/>
                <a:cs typeface="Times New Roman" panose="02020603050405020304" pitchFamily="18" charset="0"/>
              </a:rPr>
              <a:t>a traveling banner/video installation + oral history project exploring the experience of Latinx peoples who have made their home in Central Nebraska;</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 MyLink</a:t>
            </a:r>
          </a:p>
          <a:p>
            <a:pPr lvl="1"/>
            <a:r>
              <a:rPr lang="en-US" kern="100" dirty="0">
                <a:effectLst/>
                <a:latin typeface="Calibri" panose="020F0502020204030204" pitchFamily="34" charset="0"/>
                <a:ea typeface="Calibri" panose="020F0502020204030204" pitchFamily="34" charset="0"/>
                <a:cs typeface="Times New Roman" panose="02020603050405020304" pitchFamily="18" charset="0"/>
              </a:rPr>
              <a:t> a social services digital application I have implemented (with my co-PI Dr. Chandra Díaz) in Central Nebraska to facilitate multilingual access to crucial services;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RADxUP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NIH grant (Co-PI alongside UNMC team led by Dr. Russel Mccullough)</a:t>
            </a:r>
          </a:p>
          <a:p>
            <a:pPr lvl="1"/>
            <a:r>
              <a:rPr lang="en-US" kern="100" dirty="0">
                <a:effectLst/>
                <a:latin typeface="Calibri" panose="020F0502020204030204" pitchFamily="34" charset="0"/>
                <a:ea typeface="Calibri" panose="020F0502020204030204" pitchFamily="34" charset="0"/>
                <a:cs typeface="Times New Roman" panose="02020603050405020304" pitchFamily="18" charset="0"/>
              </a:rPr>
              <a:t>a community-based project designed to keep kids in school by providing a symptom checker app and in-home Covid testing for families involved in Nebraska’s Migrant Education Program. </a:t>
            </a:r>
          </a:p>
          <a:p>
            <a:endParaRPr lang="en-US" dirty="0"/>
          </a:p>
        </p:txBody>
      </p:sp>
    </p:spTree>
    <p:extLst>
      <p:ext uri="{BB962C8B-B14F-4D97-AF65-F5344CB8AC3E}">
        <p14:creationId xmlns:p14="http://schemas.microsoft.com/office/powerpoint/2010/main" val="27890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E7E3-9DF1-7F5D-440C-764699BCCB02}"/>
              </a:ext>
            </a:extLst>
          </p:cNvPr>
          <p:cNvSpPr>
            <a:spLocks noGrp="1"/>
          </p:cNvSpPr>
          <p:nvPr>
            <p:ph type="title"/>
          </p:nvPr>
        </p:nvSpPr>
        <p:spPr/>
        <p:txBody>
          <a:bodyPr/>
          <a:lstStyle/>
          <a:p>
            <a:r>
              <a:rPr lang="en-US" dirty="0"/>
              <a:t>Coming to the Plains</a:t>
            </a:r>
          </a:p>
        </p:txBody>
      </p:sp>
      <p:sp>
        <p:nvSpPr>
          <p:cNvPr id="3" name="Content Placeholder 2">
            <a:extLst>
              <a:ext uri="{FF2B5EF4-FFF2-40B4-BE49-F238E27FC236}">
                <a16:creationId xmlns:a16="http://schemas.microsoft.com/office/drawing/2014/main" id="{EA6D0874-9E35-D16E-3F1B-55F5DEAD3172}"/>
              </a:ext>
            </a:extLst>
          </p:cNvPr>
          <p:cNvSpPr>
            <a:spLocks noGrp="1"/>
          </p:cNvSpPr>
          <p:nvPr>
            <p:ph idx="1"/>
          </p:nvPr>
        </p:nvSpPr>
        <p:spPr/>
        <p:txBody>
          <a:bodyPr>
            <a:normAutofit/>
          </a:bodyPr>
          <a:lstStyle/>
          <a:p>
            <a:r>
              <a:rPr lang="en-US" sz="2800" dirty="0">
                <a:latin typeface="+mj-lt"/>
              </a:rPr>
              <a:t>A traveling </a:t>
            </a:r>
            <a:r>
              <a:rPr lang="en-US" sz="2800" kern="100" dirty="0">
                <a:effectLst/>
                <a:latin typeface="+mj-lt"/>
                <a:ea typeface="Calibri" panose="020F0502020204030204" pitchFamily="34" charset="0"/>
                <a:cs typeface="Times New Roman" panose="02020603050405020304" pitchFamily="18" charset="0"/>
              </a:rPr>
              <a:t>banner/video installation + oral history project exploring the experience of Latinx peoples who have made their home in Central Nebraska</a:t>
            </a:r>
          </a:p>
          <a:p>
            <a:endParaRPr lang="en-US" sz="2000" dirty="0"/>
          </a:p>
        </p:txBody>
      </p:sp>
    </p:spTree>
    <p:extLst>
      <p:ext uri="{BB962C8B-B14F-4D97-AF65-F5344CB8AC3E}">
        <p14:creationId xmlns:p14="http://schemas.microsoft.com/office/powerpoint/2010/main" val="13021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7D60-43F8-A77D-B541-0AE1F5742657}"/>
              </a:ext>
            </a:extLst>
          </p:cNvPr>
          <p:cNvSpPr>
            <a:spLocks noGrp="1"/>
          </p:cNvSpPr>
          <p:nvPr>
            <p:ph type="title"/>
          </p:nvPr>
        </p:nvSpPr>
        <p:spPr/>
        <p:txBody>
          <a:bodyPr/>
          <a:lstStyle/>
          <a:p>
            <a:r>
              <a:rPr lang="en-US" dirty="0"/>
              <a:t>Goals	</a:t>
            </a:r>
          </a:p>
        </p:txBody>
      </p:sp>
      <p:sp>
        <p:nvSpPr>
          <p:cNvPr id="3" name="Content Placeholder 2">
            <a:extLst>
              <a:ext uri="{FF2B5EF4-FFF2-40B4-BE49-F238E27FC236}">
                <a16:creationId xmlns:a16="http://schemas.microsoft.com/office/drawing/2014/main" id="{21DC5369-49BD-9AFD-CA48-120655F3D854}"/>
              </a:ext>
            </a:extLst>
          </p:cNvPr>
          <p:cNvSpPr>
            <a:spLocks noGrp="1"/>
          </p:cNvSpPr>
          <p:nvPr>
            <p:ph idx="1"/>
          </p:nvPr>
        </p:nvSpPr>
        <p:spPr/>
        <p:txBody>
          <a:bodyPr/>
          <a:lstStyle/>
          <a:p>
            <a:r>
              <a:rPr lang="en-US" dirty="0"/>
              <a:t>Gather stories from our Latinx neighbors about their experiences coming to Nebraska</a:t>
            </a:r>
          </a:p>
          <a:p>
            <a:r>
              <a:rPr lang="en-US" dirty="0"/>
              <a:t>Fill a void in our library’s digital archive</a:t>
            </a:r>
          </a:p>
          <a:p>
            <a:r>
              <a:rPr lang="en-US" dirty="0"/>
              <a:t>Dispel preconceived notions of what it means to be Latinx</a:t>
            </a:r>
          </a:p>
          <a:p>
            <a:r>
              <a:rPr lang="en-US" dirty="0"/>
              <a:t>Elevate stories to a level of art—worthy of view in museum, public settings</a:t>
            </a:r>
          </a:p>
        </p:txBody>
      </p:sp>
    </p:spTree>
    <p:extLst>
      <p:ext uri="{BB962C8B-B14F-4D97-AF65-F5344CB8AC3E}">
        <p14:creationId xmlns:p14="http://schemas.microsoft.com/office/powerpoint/2010/main" val="229733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grass">
            <a:extLst>
              <a:ext uri="{FF2B5EF4-FFF2-40B4-BE49-F238E27FC236}">
                <a16:creationId xmlns:a16="http://schemas.microsoft.com/office/drawing/2014/main" id="{523D5F7D-35A4-C57C-A89E-1CF168E7265A}"/>
              </a:ext>
            </a:extLst>
          </p:cNvPr>
          <p:cNvPicPr>
            <a:picLocks noChangeAspect="1"/>
          </p:cNvPicPr>
          <p:nvPr/>
        </p:nvPicPr>
        <p:blipFill rotWithShape="1">
          <a:blip r:embed="rId3">
            <a:alphaModFix amt="40000"/>
          </a:blip>
          <a:srcRect t="15413"/>
          <a:stretch/>
        </p:blipFill>
        <p:spPr>
          <a:xfrm>
            <a:off x="20" y="10"/>
            <a:ext cx="12191980" cy="6857990"/>
          </a:xfrm>
          <a:prstGeom prst="rect">
            <a:avLst/>
          </a:prstGeom>
        </p:spPr>
      </p:pic>
      <p:sp>
        <p:nvSpPr>
          <p:cNvPr id="2" name="Title 1">
            <a:extLst>
              <a:ext uri="{FF2B5EF4-FFF2-40B4-BE49-F238E27FC236}">
                <a16:creationId xmlns:a16="http://schemas.microsoft.com/office/drawing/2014/main" id="{88AD77B2-E903-82AF-80C3-E4D29C29F652}"/>
              </a:ext>
            </a:extLst>
          </p:cNvPr>
          <p:cNvSpPr>
            <a:spLocks noGrp="1"/>
          </p:cNvSpPr>
          <p:nvPr>
            <p:ph type="ctrTitle"/>
          </p:nvPr>
        </p:nvSpPr>
        <p:spPr>
          <a:xfrm>
            <a:off x="810001" y="1449147"/>
            <a:ext cx="10572000" cy="3732453"/>
          </a:xfrm>
        </p:spPr>
        <p:txBody>
          <a:bodyPr>
            <a:normAutofit/>
          </a:bodyPr>
          <a:lstStyle/>
          <a:p>
            <a:r>
              <a:rPr lang="en-US" dirty="0"/>
              <a:t>Coming to the Plains</a:t>
            </a:r>
          </a:p>
        </p:txBody>
      </p:sp>
      <p:sp>
        <p:nvSpPr>
          <p:cNvPr id="3" name="Subtitle 2">
            <a:extLst>
              <a:ext uri="{FF2B5EF4-FFF2-40B4-BE49-F238E27FC236}">
                <a16:creationId xmlns:a16="http://schemas.microsoft.com/office/drawing/2014/main" id="{C03BDE5D-265E-C767-6028-7789C88C3DBD}"/>
              </a:ext>
            </a:extLst>
          </p:cNvPr>
          <p:cNvSpPr>
            <a:spLocks noGrp="1"/>
          </p:cNvSpPr>
          <p:nvPr>
            <p:ph type="subTitle" idx="1"/>
          </p:nvPr>
        </p:nvSpPr>
        <p:spPr>
          <a:xfrm>
            <a:off x="810001" y="5280847"/>
            <a:ext cx="10572000" cy="434974"/>
          </a:xfrm>
        </p:spPr>
        <p:txBody>
          <a:bodyPr>
            <a:normAutofit/>
          </a:bodyPr>
          <a:lstStyle/>
          <a:p>
            <a:r>
              <a:rPr lang="en-US" dirty="0"/>
              <a:t>A multimedia exhibit about leaving home and finding a new one</a:t>
            </a:r>
          </a:p>
        </p:txBody>
      </p:sp>
    </p:spTree>
    <p:extLst>
      <p:ext uri="{BB962C8B-B14F-4D97-AF65-F5344CB8AC3E}">
        <p14:creationId xmlns:p14="http://schemas.microsoft.com/office/powerpoint/2010/main" val="38250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{6CAD978C-DCF7-1746-89FF-395AF763826A}tf10001121_mac</Template>
  <TotalTime>1280</TotalTime>
  <Words>1332</Words>
  <Application>Microsoft Macintosh PowerPoint</Application>
  <PresentationFormat>Widescreen</PresentationFormat>
  <Paragraphs>85</Paragraphs>
  <Slides>22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Abadi</vt:lpstr>
      <vt:lpstr>Calibri</vt:lpstr>
      <vt:lpstr>Century Gothic</vt:lpstr>
      <vt:lpstr>Wingdings 2</vt:lpstr>
      <vt:lpstr>Quotable</vt:lpstr>
      <vt:lpstr>                      Finding Our Way Around Town:   How Studies Can Both Garner Knowledge  and Fulfill Community Need </vt:lpstr>
      <vt:lpstr>Michelle Warren </vt:lpstr>
      <vt:lpstr>Michelle Warren: Who am I? Why me? </vt:lpstr>
      <vt:lpstr>Today we will look at:</vt:lpstr>
      <vt:lpstr>Background</vt:lpstr>
      <vt:lpstr>Projects: (Organic Progression)</vt:lpstr>
      <vt:lpstr>Coming to the Plains</vt:lpstr>
      <vt:lpstr>Goals </vt:lpstr>
      <vt:lpstr>Coming to the Plains</vt:lpstr>
      <vt:lpstr>PowerPoint Presentation</vt:lpstr>
      <vt:lpstr>PowerPoint Presentation</vt:lpstr>
      <vt:lpstr>Coming to the Plains</vt:lpstr>
      <vt:lpstr>PowerPoint Presentation</vt:lpstr>
      <vt:lpstr>Corona Virus</vt:lpstr>
      <vt:lpstr>Advocacy</vt:lpstr>
      <vt:lpstr>MyLink</vt:lpstr>
      <vt:lpstr>RADxUP </vt:lpstr>
      <vt:lpstr> RADxUP  Grant Work for In-Home Covid Testing </vt:lpstr>
      <vt:lpstr>PowerPoint Presentation</vt:lpstr>
      <vt:lpstr>PowerPoint Presentation</vt:lpstr>
      <vt:lpstr>How has it all come together? </vt:lpstr>
      <vt:lpstr>                      Finding Our Way Around Town:   How Studies Can Both Garner Knowledge  and Fulfill Community Need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Warren</dc:creator>
  <cp:lastModifiedBy>Michelle Warren</cp:lastModifiedBy>
  <cp:revision>11</cp:revision>
  <dcterms:created xsi:type="dcterms:W3CDTF">2023-06-05T18:33:45Z</dcterms:created>
  <dcterms:modified xsi:type="dcterms:W3CDTF">2023-06-06T15:54:26Z</dcterms:modified>
</cp:coreProperties>
</file>