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7" r:id="rId4"/>
  </p:sldMasterIdLst>
  <p:notesMasterIdLst>
    <p:notesMasterId r:id="rId29"/>
  </p:notesMasterIdLst>
  <p:sldIdLst>
    <p:sldId id="256" r:id="rId5"/>
    <p:sldId id="262" r:id="rId6"/>
    <p:sldId id="301" r:id="rId7"/>
    <p:sldId id="283" r:id="rId8"/>
    <p:sldId id="307" r:id="rId9"/>
    <p:sldId id="284" r:id="rId10"/>
    <p:sldId id="279" r:id="rId11"/>
    <p:sldId id="280" r:id="rId12"/>
    <p:sldId id="285" r:id="rId13"/>
    <p:sldId id="287" r:id="rId14"/>
    <p:sldId id="289" r:id="rId15"/>
    <p:sldId id="290" r:id="rId16"/>
    <p:sldId id="302" r:id="rId17"/>
    <p:sldId id="292" r:id="rId18"/>
    <p:sldId id="304" r:id="rId19"/>
    <p:sldId id="286" r:id="rId20"/>
    <p:sldId id="288" r:id="rId21"/>
    <p:sldId id="299" r:id="rId22"/>
    <p:sldId id="293" r:id="rId23"/>
    <p:sldId id="305" r:id="rId24"/>
    <p:sldId id="294" r:id="rId25"/>
    <p:sldId id="306" r:id="rId26"/>
    <p:sldId id="261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22A"/>
    <a:srgbClr val="989EA3"/>
    <a:srgbClr val="AC1F2D"/>
    <a:srgbClr val="C3C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2FDA91-ECA3-4967-9121-1F81C8DA7320}" v="38" dt="2023-05-10T01:41:38.191"/>
    <p1510:client id="{FE56BD3A-C32E-4E2E-81FF-35BCE2EBE9B4}" v="4" dt="2022-06-03T15:14:56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B5E3B-249E-4ED4-8E2E-B8919E384786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474B-FA4A-42FD-8ED3-10E78B817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38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37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28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Most common SD were health, financial, food, transportation and housing which aligned with what SW had felt was their most common concerns.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795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Mallory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1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Mallory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81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we live in the uncomfortable we can never move forward.</a:t>
            </a:r>
          </a:p>
          <a:p>
            <a:r>
              <a:rPr lang="en-US"/>
              <a:t>Lack of Time – paper screener kept things simple and did not add time to check in or rooming</a:t>
            </a:r>
          </a:p>
          <a:p>
            <a:r>
              <a:rPr lang="en-US"/>
              <a:t>Screening more appropriate for SW – lower acuity patients with needs primary care can address</a:t>
            </a:r>
          </a:p>
          <a:p>
            <a:r>
              <a:rPr lang="en-US"/>
              <a:t>Low availability of Resources – Community Relay lists and keeps up to date</a:t>
            </a:r>
          </a:p>
          <a:p>
            <a:r>
              <a:rPr lang="en-US"/>
              <a:t>Patients Uncomfortable answering questions – paper screener and building trust over time.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47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Denai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4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Denai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66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 often think of </a:t>
            </a:r>
            <a:r>
              <a:rPr lang="en-US" err="1"/>
              <a:t>SDoH</a:t>
            </a:r>
            <a:r>
              <a:rPr lang="en-US"/>
              <a:t> as reasons why people </a:t>
            </a:r>
            <a:r>
              <a:rPr lang="en-US" i="1"/>
              <a:t>fail</a:t>
            </a:r>
            <a:r>
              <a:rPr lang="en-US" i="0"/>
              <a:t> outcomes; but they are also the driving force for </a:t>
            </a:r>
            <a:r>
              <a:rPr lang="en-US" i="1"/>
              <a:t>achieving</a:t>
            </a:r>
            <a:r>
              <a:rPr lang="en-US" i="0"/>
              <a:t> health outcomes.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35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 having access to adequate nutrition, housing, medical treatment, transportation. Low education deterring one from getting job placement or earning enough to be financially stable.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66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don’t ask because these are hard questions, naïve to their impact on care, lack of time, and not knowing how to address these.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6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Robert Woods Johnson Foundation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 as clinicians continue to think that health behaviors and clinical care impacts our patients most; think about it: we really only interact directly with these individuals for a few minutes each month. Think of all the time/interactions/influence that happen outside of our 4 walls in the other 29 days, 23 hours and 30 minutes a month.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09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And just as uncomfortable as it can be asking the questions, patients don’t necessarily want to talk about these things… </a:t>
            </a:r>
          </a:p>
          <a:p>
            <a:r>
              <a:rPr lang="en-US">
                <a:ea typeface="Calibri"/>
                <a:cs typeface="Calibri"/>
              </a:rPr>
              <a:t>If we live and work in the zone of comfortable, we will never be able to construct and progress.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28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34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3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Currently trying to update the form – make it less wordy, more obvious as to what it is 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9474B-FA4A-42FD-8ED3-10E78B8175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405_Cover_Partnership_bkg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6720" y="657321"/>
            <a:ext cx="6480951" cy="316784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500" b="1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6720" y="3825164"/>
            <a:ext cx="6400800" cy="688511"/>
          </a:xfrm>
        </p:spPr>
        <p:txBody>
          <a:bodyPr>
            <a:normAutofit/>
          </a:bodyPr>
          <a:lstStyle>
            <a:lvl1pPr marL="0" indent="0" algn="l">
              <a:buNone/>
              <a:defRPr sz="1600" b="1" i="0" baseline="0">
                <a:solidFill>
                  <a:srgbClr val="C3CD7B"/>
                </a:solidFill>
                <a:latin typeface="Arial-BoldMT"/>
                <a:cs typeface="Arial-BoldM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00855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395031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600"/>
            </a:lvl1pPr>
            <a:lvl2pPr>
              <a:lnSpc>
                <a:spcPct val="90000"/>
              </a:lnSpc>
              <a:defRPr sz="1600">
                <a:latin typeface="Arial"/>
                <a:cs typeface="Arial"/>
              </a:defRPr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600"/>
            </a:lvl4pPr>
            <a:lvl5pPr>
              <a:lnSpc>
                <a:spcPct val="90000"/>
              </a:lnSpc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4"/>
          </p:nvPr>
        </p:nvSpPr>
        <p:spPr>
          <a:xfrm>
            <a:off x="4679846" y="1882621"/>
            <a:ext cx="3465576" cy="3895426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56439" y="1882620"/>
            <a:ext cx="3465137" cy="3895427"/>
          </a:xfrm>
        </p:spPr>
        <p:txBody>
          <a:bodyPr anchor="t">
            <a:norm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6439" y="5936345"/>
            <a:ext cx="12935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989EA3"/>
                </a:solidFill>
              </a:defRPr>
            </a:lvl1pPr>
          </a:lstStyle>
          <a:p>
            <a:fld id="{A3F11EEC-60B6-DF4B-A821-B910872C5F6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5667" y="5936345"/>
            <a:ext cx="335538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989EA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21047" y="5936345"/>
            <a:ext cx="1262187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989EA3"/>
                </a:solidFill>
              </a:defRPr>
            </a:lvl1pPr>
          </a:lstStyle>
          <a:p>
            <a:fld id="{C2F1CAA2-7C6D-8F48-BAEE-2DAFD071A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7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ing_Partnership_bkg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9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ntent_bkg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6666" y="395831"/>
            <a:ext cx="7606427" cy="13591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6667" y="1882620"/>
            <a:ext cx="7282212" cy="4689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190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0" r:id="rId2"/>
    <p:sldLayoutId id="2147483742" r:id="rId3"/>
    <p:sldLayoutId id="2147483743" r:id="rId4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500" b="1" i="0" kern="1200" baseline="0">
          <a:solidFill>
            <a:srgbClr val="AD122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Tx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relay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720" y="394369"/>
            <a:ext cx="6480951" cy="3430796"/>
          </a:xfrm>
        </p:spPr>
        <p:txBody>
          <a:bodyPr/>
          <a:lstStyle/>
          <a:p>
            <a:r>
              <a:rPr lang="en-US" b="0" i="0">
                <a:effectLst/>
                <a:latin typeface="Calibri" panose="020F0502020204030204" pitchFamily="34" charset="0"/>
              </a:rPr>
              <a:t>Incorporating social determinants of health in primary care clinic settings</a:t>
            </a:r>
            <a:endParaRPr lang="en-US" sz="45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720" y="3825164"/>
            <a:ext cx="7649980" cy="68851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600"/>
              <a:t>Neil Kalsi, M.D. – </a:t>
            </a:r>
            <a:r>
              <a:rPr lang="en-US"/>
              <a:t>Assistant Professor, Durham</a:t>
            </a:r>
            <a:r>
              <a:rPr lang="en-US" sz="1600"/>
              <a:t> Outpatient Clinic Family Medicine</a:t>
            </a:r>
            <a:endParaRPr lang="en-US"/>
          </a:p>
          <a:p>
            <a:r>
              <a:rPr lang="en-US" sz="1600"/>
              <a:t>Denai Gordon, M.D. – </a:t>
            </a:r>
            <a:r>
              <a:rPr lang="en-US"/>
              <a:t>HO-3, Durham</a:t>
            </a:r>
            <a:r>
              <a:rPr lang="en-US" sz="1600"/>
              <a:t> Outpatient Clinic Family Medicine</a:t>
            </a:r>
          </a:p>
        </p:txBody>
      </p:sp>
    </p:spTree>
    <p:extLst>
      <p:ext uri="{BB962C8B-B14F-4D97-AF65-F5344CB8AC3E}">
        <p14:creationId xmlns:p14="http://schemas.microsoft.com/office/powerpoint/2010/main" val="150273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Pre-Pilot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4262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Standardized Screening Tool not incorporated into EPIC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Primary Care Clinic using Google or “paper binder” to find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Referral to Social Work for all social needs. 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Limitations:  timing delay and difficulty reconnecting with patients once they leave the clinic. SW is very busy. </a:t>
            </a:r>
            <a:endParaRPr lang="en-US"/>
          </a:p>
          <a:p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5107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NM DOC FM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4262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9-Month Timeline (May 2021 to January 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2 providers and auxiliary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Paper Screener (social assessment form) given to each patient at check-in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Completed forms given to provider to review and address during visit 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21933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NM DOC FM Pilot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2FF163-4235-4C43-8038-E1539B409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8607" y="1754984"/>
            <a:ext cx="7684486" cy="4233414"/>
          </a:xfrm>
        </p:spPr>
      </p:pic>
    </p:spTree>
    <p:extLst>
      <p:ext uri="{BB962C8B-B14F-4D97-AF65-F5344CB8AC3E}">
        <p14:creationId xmlns:p14="http://schemas.microsoft.com/office/powerpoint/2010/main" val="4248428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NM DOC FM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42621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If positive screen: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Provider reviewed the issue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/>
              <a:t>Offered use of Community Relay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 sz="2400"/>
              <a:t>Pt would work with provider or MA to find resources or take information card home to search CR independently. </a:t>
            </a:r>
            <a:endParaRPr lang="en-US"/>
          </a:p>
          <a:p>
            <a:pPr marL="1085850" lvl="1">
              <a:buFont typeface="Arial"/>
              <a:buChar char="•"/>
            </a:pPr>
            <a:r>
              <a:rPr lang="en-US"/>
              <a:t>Print off resource information</a:t>
            </a:r>
            <a:endParaRPr lang="en-US" sz="2400"/>
          </a:p>
          <a:p>
            <a:pPr marL="1085850" lvl="1">
              <a:buFont typeface="Arial"/>
              <a:buChar char="•"/>
            </a:pPr>
            <a:r>
              <a:rPr lang="en-US"/>
              <a:t>Or place referral to resource</a:t>
            </a:r>
          </a:p>
          <a:p>
            <a:pPr marL="342900" indent="-342900">
              <a:buFont typeface="Arial"/>
              <a:buChar char="•"/>
            </a:pPr>
            <a:r>
              <a:rPr lang="en-US" sz="2400"/>
              <a:t>SW for more complex situations</a:t>
            </a:r>
            <a:endParaRPr lang="en-US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400"/>
              <a:t>Provider then uses ICD-10 status codes Z55 – Z65 to document </a:t>
            </a:r>
            <a:r>
              <a:rPr lang="en-US" sz="2400" err="1"/>
              <a:t>SDoH</a:t>
            </a:r>
            <a:r>
              <a:rPr lang="en-US" sz="2400"/>
              <a:t> within EPIC</a:t>
            </a:r>
            <a:endParaRPr lang="en-US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3707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6666" y="395832"/>
            <a:ext cx="7606427" cy="759616"/>
          </a:xfrm>
        </p:spPr>
        <p:txBody>
          <a:bodyPr/>
          <a:lstStyle/>
          <a:p>
            <a:r>
              <a:rPr lang="en-US"/>
              <a:t>NM DOC FM Pilot Results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094530-591A-4013-9460-0A2544D3B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5510" y="1155448"/>
            <a:ext cx="7578074" cy="7596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CAFF65-CDF8-45BB-8155-D0B7E6096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10" y="2090057"/>
            <a:ext cx="8168738" cy="42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09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34CD-CF0E-A235-DF76-AF43028BD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Addressing </a:t>
            </a:r>
            <a:r>
              <a:rPr lang="en-US" err="1"/>
              <a:t>SDoH</a:t>
            </a:r>
            <a:r>
              <a:rPr lang="en-US"/>
              <a:t> using Community Relay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EA730-C644-C2D3-C11C-E1F428D58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</a:t>
            </a:r>
            <a:r>
              <a:rPr lang="en-US" err="1">
                <a:hlinkClick r:id="rId2"/>
              </a:rPr>
              <a:t>communityrelay.com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4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Work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42621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Worked with Nebraska Medicine Social Workers to validate Community Relay tool</a:t>
            </a:r>
          </a:p>
          <a:p>
            <a:endParaRPr lang="en-US" sz="240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2C59010-A508-483F-95E0-0DB85F6642D7}"/>
              </a:ext>
            </a:extLst>
          </p:cNvPr>
          <p:cNvSpPr txBox="1">
            <a:spLocks/>
          </p:cNvSpPr>
          <p:nvPr/>
        </p:nvSpPr>
        <p:spPr>
          <a:xfrm>
            <a:off x="1033269" y="2988308"/>
            <a:ext cx="7129007" cy="1477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“I am able to navigate on the site with ease, I will say that the site is impressive I speak 3 languages and was able to find one of the languages perfectly done, I was able to look up resources from other states since I have patients that are snow-birds,  I was also impressed by how up to date the resources were.  It will truly make a difference in terms of quick response and up to date information.” </a:t>
            </a:r>
          </a:p>
          <a:p>
            <a:pPr>
              <a:spcBef>
                <a:spcPts val="0"/>
              </a:spcBef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		</a:t>
            </a:r>
            <a:r>
              <a:rPr lang="en-US" sz="240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- Karen Backus, NM Social Worker</a:t>
            </a:r>
            <a:endParaRPr lang="en-US" sz="240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396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Work Pilot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42621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Outcome: validated Community Relay as an up-to-date resource that is easy for patients and providers to navigate and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It allows for language translation to meet patients where they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It does </a:t>
            </a:r>
            <a:r>
              <a:rPr lang="en-US" sz="2400" b="1"/>
              <a:t>not</a:t>
            </a:r>
            <a:r>
              <a:rPr lang="en-US" sz="2400"/>
              <a:t> replace the need for Social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It does allow primary care practitioners to assist with basic needs, like referring a patient to a food pantry – reserving Social Work for higher acuity patient cases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009351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8954D-8B0E-4EF3-BDE0-48C82F64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to </a:t>
            </a:r>
            <a:r>
              <a:rPr lang="en-US" err="1"/>
              <a:t>SDoH</a:t>
            </a:r>
            <a:r>
              <a:rPr lang="en-US"/>
              <a:t> Screening Revisited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0A011-507A-4C77-A867-36F006D34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3" y="2194161"/>
            <a:ext cx="8605233" cy="34141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654394-2B08-47FC-7BD3-D5D59BC219FC}"/>
              </a:ext>
            </a:extLst>
          </p:cNvPr>
          <p:cNvSpPr txBox="1"/>
          <p:nvPr/>
        </p:nvSpPr>
        <p:spPr>
          <a:xfrm>
            <a:off x="1438275" y="2737757"/>
            <a:ext cx="3124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D122A"/>
                </a:solidFill>
                <a:ea typeface="Calibri"/>
                <a:cs typeface="Calibri"/>
              </a:rPr>
              <a:t>SAF form is simple and quick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B0889B-0179-FE7F-E948-1FFFBAAC9E22}"/>
              </a:ext>
            </a:extLst>
          </p:cNvPr>
          <p:cNvSpPr txBox="1"/>
          <p:nvPr/>
        </p:nvSpPr>
        <p:spPr>
          <a:xfrm>
            <a:off x="5588454" y="2417989"/>
            <a:ext cx="32738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D122A"/>
                </a:solidFill>
              </a:rPr>
              <a:t>Pilot is point of care Social work for lower acuity needs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033204-78A1-0BD4-7585-98CC74BE7CAF}"/>
              </a:ext>
            </a:extLst>
          </p:cNvPr>
          <p:cNvSpPr txBox="1"/>
          <p:nvPr/>
        </p:nvSpPr>
        <p:spPr>
          <a:xfrm>
            <a:off x="1438275" y="42481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D122A"/>
                </a:solidFill>
              </a:rPr>
              <a:t>CR updates resource lists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46A5E-805C-D4C2-3659-52519913949A}"/>
              </a:ext>
            </a:extLst>
          </p:cNvPr>
          <p:cNvSpPr txBox="1"/>
          <p:nvPr/>
        </p:nvSpPr>
        <p:spPr>
          <a:xfrm>
            <a:off x="5812971" y="407125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AD122A"/>
                </a:solidFill>
              </a:rPr>
              <a:t>We ask uncomfortable questions ALL the time</a:t>
            </a:r>
          </a:p>
        </p:txBody>
      </p:sp>
    </p:spTree>
    <p:extLst>
      <p:ext uri="{BB962C8B-B14F-4D97-AF65-F5344CB8AC3E}">
        <p14:creationId xmlns:p14="http://schemas.microsoft.com/office/powerpoint/2010/main" val="96998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 -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42621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patient self-assessment was key to starting the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>
                <a:solidFill>
                  <a:srgbClr val="C00000"/>
                </a:solidFill>
              </a:rPr>
              <a:t>Screening</a:t>
            </a:r>
            <a:r>
              <a:rPr lang="en-US" sz="2400" u="sng"/>
              <a:t> </a:t>
            </a:r>
            <a:r>
              <a:rPr lang="en-US" sz="2400"/>
              <a:t>for </a:t>
            </a:r>
            <a:r>
              <a:rPr lang="en-US" sz="2400" err="1"/>
              <a:t>SDoH</a:t>
            </a:r>
            <a:r>
              <a:rPr lang="en-US" sz="2400"/>
              <a:t> and </a:t>
            </a:r>
            <a:r>
              <a:rPr lang="en-US" sz="2400" u="sng">
                <a:solidFill>
                  <a:srgbClr val="C00000"/>
                </a:solidFill>
              </a:rPr>
              <a:t>addressing</a:t>
            </a:r>
            <a:r>
              <a:rPr lang="en-US" sz="2400"/>
              <a:t> at the same visit did not add much time to the visit and prevented multiple call backs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1800"/>
              <a:t>Similar to a POC HgbA1C and making a care plan during the visit</a:t>
            </a:r>
            <a:endParaRPr 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Frees up social work for higher acuity and complex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Improved likelihood patient will connect with the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Found success because it was driven by the care teams that were in the clinics that needed this resource the most</a:t>
            </a:r>
          </a:p>
        </p:txBody>
      </p:sp>
    </p:spTree>
    <p:extLst>
      <p:ext uri="{BB962C8B-B14F-4D97-AF65-F5344CB8AC3E}">
        <p14:creationId xmlns:p14="http://schemas.microsoft.com/office/powerpoint/2010/main" val="3570071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4262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 fontAlgn="base">
              <a:buFont typeface="Wingdings" pitchFamily="2" charset="2"/>
              <a:buChar char="Ø"/>
            </a:pPr>
            <a:r>
              <a:rPr lang="en-US" sz="1800" b="0" i="0">
                <a:solidFill>
                  <a:srgbClr val="000000"/>
                </a:solidFill>
                <a:effectLst/>
                <a:latin typeface="Calibri"/>
              </a:rPr>
              <a:t>Why social determinants of health matter in the primary care setting</a:t>
            </a:r>
          </a:p>
          <a:p>
            <a:endParaRPr lang="en-US" sz="1800">
              <a:solidFill>
                <a:srgbClr val="000000"/>
              </a:solidFill>
              <a:latin typeface="Calibri"/>
            </a:endParaRPr>
          </a:p>
          <a:p>
            <a:pPr marL="285750" indent="-285750" algn="l" fontAlgn="base">
              <a:buFont typeface="Wingdings" pitchFamily="2" charset="2"/>
              <a:buChar char="Ø"/>
            </a:pPr>
            <a:r>
              <a:rPr lang="en-US" sz="1800">
                <a:solidFill>
                  <a:srgbClr val="000000"/>
                </a:solidFill>
                <a:latin typeface="Calibri"/>
              </a:rPr>
              <a:t>The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/>
              </a:rPr>
              <a:t>importance of a point of care screening tool for social determinants of health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1800">
              <a:solidFill>
                <a:srgbClr val="000000"/>
              </a:solidFill>
              <a:latin typeface="Calibri"/>
            </a:endParaRPr>
          </a:p>
          <a:p>
            <a:pPr marL="285750" indent="-285750" algn="l" fontAlgn="base">
              <a:buFont typeface="Wingdings" pitchFamily="2" charset="2"/>
              <a:buChar char="Ø"/>
            </a:pPr>
            <a:r>
              <a:rPr lang="en-US" sz="1800" b="0" i="0">
                <a:solidFill>
                  <a:srgbClr val="000000"/>
                </a:solidFill>
                <a:effectLst/>
                <a:latin typeface="Calibri"/>
              </a:rPr>
              <a:t>The importance of a point of care tool to address social determinants of health in the clinic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3237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2B260-5BA2-8DCD-482E-C57C1365B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C08FE-6D14-FBF9-B513-17DBB770C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Expand use of form to all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Integrate CR and SAF into the EHR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Utilize a community health worker (CHW) to engage patients and follow up on referrals to resources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200"/>
              <a:t>CHW training began in January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/>
              <a:t>Document Z-codes for SDOH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005056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Takeaways – Z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426214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Using Z codes to accurately depict a patient’s situation allowed for extra billable time spent with patient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Sounds sketchy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HOWEVER! </a:t>
            </a:r>
            <a:r>
              <a:rPr lang="en-US" sz="2400" err="1"/>
              <a:t>SDoH</a:t>
            </a:r>
            <a:r>
              <a:rPr lang="en-US" sz="2400"/>
              <a:t> are part of the MDM and coding guidelines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Z codes used as method to communicate with other members of care team to create more realistic care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Coding more accurately reflects patient status to payers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Will hopefully be used for risk adjustment down the road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39498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9B84EB7-173C-3053-1A1A-E2BCB27A6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524" y="653143"/>
            <a:ext cx="8639986" cy="3976913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245CED-A197-F8AE-8D20-02EE0D875603}"/>
              </a:ext>
            </a:extLst>
          </p:cNvPr>
          <p:cNvCxnSpPr>
            <a:cxnSpLocks/>
          </p:cNvCxnSpPr>
          <p:nvPr/>
        </p:nvCxnSpPr>
        <p:spPr>
          <a:xfrm flipV="1">
            <a:off x="7069097" y="4068594"/>
            <a:ext cx="484094" cy="11967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5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8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68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03752-5441-CB31-BFC1-09888390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FDD8-284B-84A1-0251-81256D507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We want to</a:t>
            </a:r>
            <a:r>
              <a:rPr lang="en-US" sz="2800">
                <a:solidFill>
                  <a:srgbClr val="AD122A"/>
                </a:solidFill>
              </a:rPr>
              <a:t> improve the health and wellness</a:t>
            </a:r>
            <a:r>
              <a:rPr lang="en-US" sz="2800"/>
              <a:t> of our patients, their families, and our community by </a:t>
            </a:r>
            <a:r>
              <a:rPr lang="en-US" sz="2800">
                <a:solidFill>
                  <a:srgbClr val="AD122A"/>
                </a:solidFill>
              </a:rPr>
              <a:t>supporting</a:t>
            </a:r>
            <a:r>
              <a:rPr lang="en-US" sz="2800"/>
              <a:t> the </a:t>
            </a:r>
            <a:r>
              <a:rPr lang="en-US" sz="2800">
                <a:solidFill>
                  <a:srgbClr val="AD122A"/>
                </a:solidFill>
              </a:rPr>
              <a:t>care team</a:t>
            </a:r>
            <a:r>
              <a:rPr lang="en-US" sz="2800"/>
              <a:t> in addressing the </a:t>
            </a:r>
            <a:r>
              <a:rPr lang="en-US" sz="2800">
                <a:solidFill>
                  <a:srgbClr val="AD122A"/>
                </a:solidFill>
              </a:rPr>
              <a:t>issues that impact outcomes the most.  </a:t>
            </a:r>
          </a:p>
          <a:p>
            <a:r>
              <a:rPr lang="en-US" sz="2800"/>
              <a:t>We want to utilize a </a:t>
            </a:r>
            <a:r>
              <a:rPr lang="en-US" sz="2800">
                <a:solidFill>
                  <a:srgbClr val="AD122A"/>
                </a:solidFill>
              </a:rPr>
              <a:t>simple tool</a:t>
            </a:r>
            <a:r>
              <a:rPr lang="en-US" sz="2800"/>
              <a:t> that may significantly </a:t>
            </a:r>
            <a:r>
              <a:rPr lang="en-US" sz="2800">
                <a:solidFill>
                  <a:srgbClr val="AD122A"/>
                </a:solidFill>
              </a:rPr>
              <a:t>push the needle forward</a:t>
            </a:r>
            <a:r>
              <a:rPr lang="en-US" sz="2800"/>
              <a:t> on our mission to </a:t>
            </a:r>
            <a:r>
              <a:rPr lang="en-US" sz="2800">
                <a:solidFill>
                  <a:srgbClr val="AD122A"/>
                </a:solidFill>
              </a:rPr>
              <a:t>provide extraordinary care</a:t>
            </a:r>
            <a:r>
              <a:rPr lang="en-US" sz="2800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Determinants of Health (</a:t>
            </a:r>
            <a:r>
              <a:rPr lang="en-US" err="1"/>
              <a:t>SDoH</a:t>
            </a:r>
            <a:r>
              <a:rPr lang="en-US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42621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conditions (good or bad) in which people live, work, play, and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Includes: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Socioeconomic conditions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Environmental living conditions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Social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These factors are interrelated to influence: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Health behaviors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Health conditions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Health outcomes (up to 80%)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4372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D686-C0A4-F76F-F0D1-43F6C4418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Note About </a:t>
            </a:r>
            <a:r>
              <a:rPr lang="en-US" err="1"/>
              <a:t>SDoH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594C0-715E-A364-B105-8B2372BF1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There are innumerable well-done studies about the significant impact </a:t>
            </a:r>
            <a:r>
              <a:rPr lang="en-US" err="1"/>
              <a:t>SDoH</a:t>
            </a:r>
            <a:r>
              <a:rPr lang="en-US"/>
              <a:t> have on patient outcomes amongst all sorts of diseases. </a:t>
            </a:r>
          </a:p>
          <a:p>
            <a:endParaRPr lang="en-US"/>
          </a:p>
          <a:p>
            <a:r>
              <a:rPr lang="en-US"/>
              <a:t>The handful we address with our pilot just scratches the surface and are things we can address quickly  </a:t>
            </a:r>
          </a:p>
          <a:p>
            <a:endParaRPr lang="en-US"/>
          </a:p>
          <a:p>
            <a:r>
              <a:rPr lang="en-US"/>
              <a:t>Other factors:</a:t>
            </a:r>
          </a:p>
          <a:p>
            <a:pPr marL="285750" indent="-285750">
              <a:buFontTx/>
              <a:buChar char="-"/>
            </a:pPr>
            <a:r>
              <a:rPr lang="en-US"/>
              <a:t>Past and current trauma (think of ACEs for children, abuse, military history)</a:t>
            </a:r>
          </a:p>
          <a:p>
            <a:pPr marL="285750" indent="-285750">
              <a:buFontTx/>
              <a:buChar char="-"/>
            </a:pPr>
            <a:r>
              <a:rPr lang="en-US"/>
              <a:t>Incarceration history </a:t>
            </a:r>
          </a:p>
          <a:p>
            <a:pPr marL="285750" indent="-285750">
              <a:buFontTx/>
              <a:buChar char="-"/>
            </a:pPr>
            <a:r>
              <a:rPr lang="en-US"/>
              <a:t>Minority status (female, disabilities, non-white race, LGTBQ, etc. )</a:t>
            </a:r>
          </a:p>
          <a:p>
            <a:pPr marL="285750" indent="-285750">
              <a:buFontTx/>
              <a:buChar char="-"/>
            </a:pPr>
            <a:r>
              <a:rPr lang="en-US"/>
              <a:t>Physical environment (violence, safety walking down the side walk, side walk maintenance, etc.)</a:t>
            </a:r>
          </a:p>
          <a:p>
            <a:pPr marL="285750" indent="-285750">
              <a:buFontTx/>
              <a:buChar char="-"/>
            </a:pPr>
            <a:r>
              <a:rPr lang="en-US"/>
              <a:t>Urban, suburban, rural, Indigenous American environments each bring their own </a:t>
            </a:r>
            <a:r>
              <a:rPr lang="en-US" err="1"/>
              <a:t>SDoH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3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8954D-8B0E-4EF3-BDE0-48C82F64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SDoH</a:t>
            </a:r>
            <a:r>
              <a:rPr lang="en-US"/>
              <a:t> Categories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E831FEC-1006-464D-98B4-05CA659D37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17"/>
          <a:stretch/>
        </p:blipFill>
        <p:spPr>
          <a:xfrm>
            <a:off x="156280" y="2025968"/>
            <a:ext cx="8987720" cy="384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11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667" y="1882620"/>
            <a:ext cx="7282212" cy="42621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From a clinician’s perspective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We ask Jane about her chief complaint, do a review of systems, and review medications each visit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We don’t ask why she was late again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We don’t ask why she missed her last appointment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sz="2400"/>
              <a:t>We don’t ask why she isn’t taking medications as prescribed</a:t>
            </a:r>
          </a:p>
        </p:txBody>
      </p:sp>
    </p:spTree>
    <p:extLst>
      <p:ext uri="{BB962C8B-B14F-4D97-AF65-F5344CB8AC3E}">
        <p14:creationId xmlns:p14="http://schemas.microsoft.com/office/powerpoint/2010/main" val="328399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this approach fails</a:t>
            </a:r>
          </a:p>
        </p:txBody>
      </p:sp>
      <p:pic>
        <p:nvPicPr>
          <p:cNvPr id="4" name="Content Placeholder 3" descr="Chart, sunburst chart&#10;&#10;Description automatically generated">
            <a:extLst>
              <a:ext uri="{FF2B5EF4-FFF2-40B4-BE49-F238E27FC236}">
                <a16:creationId xmlns:a16="http://schemas.microsoft.com/office/drawing/2014/main" id="{B9399D38-A106-4B8C-97AA-3FE56A2A2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1978314"/>
            <a:ext cx="7281862" cy="407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07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928954D-8B0E-4EF3-BDE0-48C82F64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 to </a:t>
            </a:r>
            <a:r>
              <a:rPr lang="en-US" err="1"/>
              <a:t>SDoH</a:t>
            </a:r>
            <a:r>
              <a:rPr lang="en-US"/>
              <a:t> Screening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F0A011-507A-4C77-A867-36F006D34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83" y="2194161"/>
            <a:ext cx="8605233" cy="34141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205B85-2A6C-4820-0AA8-7F89B1653BA7}"/>
              </a:ext>
            </a:extLst>
          </p:cNvPr>
          <p:cNvSpPr/>
          <p:nvPr/>
        </p:nvSpPr>
        <p:spPr>
          <a:xfrm>
            <a:off x="7467599" y="4624137"/>
            <a:ext cx="1459832" cy="304800"/>
          </a:xfrm>
          <a:prstGeom prst="rect">
            <a:avLst/>
          </a:prstGeom>
          <a:noFill/>
          <a:ln w="28575">
            <a:solidFill>
              <a:srgbClr val="AD12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73936"/>
      </p:ext>
    </p:extLst>
  </p:cSld>
  <p:clrMapOvr>
    <a:masterClrMapping/>
  </p:clrMapOvr>
</p:sld>
</file>

<file path=ppt/theme/theme1.xml><?xml version="1.0" encoding="utf-8"?>
<a:theme xmlns:a="http://schemas.openxmlformats.org/drawingml/2006/main" name="NeMed_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a9cae1-585f-4b4a-a51d-0022288c4e88" xsi:nil="true"/>
    <lcf76f155ced4ddcb4097134ff3c332f xmlns="b378b1bb-aaa8-4d71-bc8f-a7f8842ae635">
      <Terms xmlns="http://schemas.microsoft.com/office/infopath/2007/PartnerControls"/>
    </lcf76f155ced4ddcb4097134ff3c332f>
    <Documents xmlns="b378b1bb-aaa8-4d71-bc8f-a7f8842ae6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DAFD4D25B2A4CA2A22699E853BAAC" ma:contentTypeVersion="15" ma:contentTypeDescription="Create a new document." ma:contentTypeScope="" ma:versionID="8fdd0b96e3ef31a9df3d152391abe636">
  <xsd:schema xmlns:xsd="http://www.w3.org/2001/XMLSchema" xmlns:xs="http://www.w3.org/2001/XMLSchema" xmlns:p="http://schemas.microsoft.com/office/2006/metadata/properties" xmlns:ns2="b378b1bb-aaa8-4d71-bc8f-a7f8842ae635" xmlns:ns3="a7a9cae1-585f-4b4a-a51d-0022288c4e88" targetNamespace="http://schemas.microsoft.com/office/2006/metadata/properties" ma:root="true" ma:fieldsID="fe4d82f7f35b33a5673fd6add57c4221" ns2:_="" ns3:_="">
    <xsd:import namespace="b378b1bb-aaa8-4d71-bc8f-a7f8842ae635"/>
    <xsd:import namespace="a7a9cae1-585f-4b4a-a51d-0022288c4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Docume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78b1bb-aaa8-4d71-bc8f-a7f8842ae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a1d4a69-9812-4340-96bf-3c60240190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ocuments" ma:index="22" nillable="true" ma:displayName="Documents" ma:format="Dropdown" ma:internalName="Documents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9cae1-585f-4b4a-a51d-0022288c4e8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a6dc2b1-69a6-4135-87b2-1e624b7728c4}" ma:internalName="TaxCatchAll" ma:showField="CatchAllData" ma:web="a7a9cae1-585f-4b4a-a51d-0022288c4e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3546E1-A119-41DC-A606-07D20C6F4E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237406-09ED-43C8-B987-E242F3DF98D8}">
  <ds:schemaRefs>
    <ds:schemaRef ds:uri="11806059-d4b0-49ad-901d-9a14e66ade4d"/>
    <ds:schemaRef ds:uri="5b58eb7b-b319-4e3f-a3ab-a8e038350301"/>
    <ds:schemaRef ds:uri="df3a2a96-7e9c-45df-af00-26dbc2b84746"/>
    <ds:schemaRef ds:uri="fbe3f28c-1573-4e56-a53a-2e31588eb4b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a7a9cae1-585f-4b4a-a51d-0022288c4e88"/>
    <ds:schemaRef ds:uri="b378b1bb-aaa8-4d71-bc8f-a7f8842ae635"/>
  </ds:schemaRefs>
</ds:datastoreItem>
</file>

<file path=customXml/itemProps3.xml><?xml version="1.0" encoding="utf-8"?>
<ds:datastoreItem xmlns:ds="http://schemas.openxmlformats.org/officeDocument/2006/customXml" ds:itemID="{6315D8F0-55A9-4BE4-B945-C001966C32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78b1bb-aaa8-4d71-bc8f-a7f8842ae635"/>
    <ds:schemaRef ds:uri="a7a9cae1-585f-4b4a-a51d-0022288c4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NeMed_Presentation.thmx</Template>
  <TotalTime>2</TotalTime>
  <Words>1299</Words>
  <Application>Microsoft Office PowerPoint</Application>
  <PresentationFormat>On-screen Show (4:3)</PresentationFormat>
  <Paragraphs>137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Arial,Sans-Serif</vt:lpstr>
      <vt:lpstr>Arial-BoldMT</vt:lpstr>
      <vt:lpstr>Calibri</vt:lpstr>
      <vt:lpstr>Wingdings</vt:lpstr>
      <vt:lpstr>NeMed_Presentation</vt:lpstr>
      <vt:lpstr>Incorporating social determinants of health in primary care clinic settings</vt:lpstr>
      <vt:lpstr>Agenda</vt:lpstr>
      <vt:lpstr>Objective</vt:lpstr>
      <vt:lpstr>Social Determinants of Health (SDoH)</vt:lpstr>
      <vt:lpstr>A Note About SDoH</vt:lpstr>
      <vt:lpstr>SDoH Categories</vt:lpstr>
      <vt:lpstr>Patient Workflow</vt:lpstr>
      <vt:lpstr>Why this approach fails</vt:lpstr>
      <vt:lpstr>Challenges to SDoH Screening</vt:lpstr>
      <vt:lpstr>Pre-Pilot State</vt:lpstr>
      <vt:lpstr>NM DOC FM Pilot</vt:lpstr>
      <vt:lpstr>NM DOC FM Pilot</vt:lpstr>
      <vt:lpstr>NM DOC FM Pilot</vt:lpstr>
      <vt:lpstr>NM DOC FM Pilot Results</vt:lpstr>
      <vt:lpstr>Addressing SDoH using Community Relay </vt:lpstr>
      <vt:lpstr>Social Work Pilot</vt:lpstr>
      <vt:lpstr>Social Work Pilot</vt:lpstr>
      <vt:lpstr>Challenges to SDoH Screening Revisited</vt:lpstr>
      <vt:lpstr>Key Takeaways - Impact</vt:lpstr>
      <vt:lpstr>Next Steps</vt:lpstr>
      <vt:lpstr>Key Takeaways – Z codes</vt:lpstr>
      <vt:lpstr>PowerPoint Presentation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</dc:creator>
  <cp:lastModifiedBy>Braddock, Heather K</cp:lastModifiedBy>
  <cp:revision>3</cp:revision>
  <dcterms:created xsi:type="dcterms:W3CDTF">2014-09-17T15:14:42Z</dcterms:created>
  <dcterms:modified xsi:type="dcterms:W3CDTF">2023-09-01T13:54:39Z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0x01010027FDAFD4D25B2A4CA2A22699E853BAAC</vt:lpwstr>
  </property>
  <property fmtid="{D5CDD505-2E9C-101B-9397-08002B2CF9AE}" pid="3" name="MediaServiceImageTags">
    <vt:lpwstr/>
  </property>
</Properties>
</file>