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97" r:id="rId3"/>
    <p:sldMasterId id="2147483710" r:id="rId4"/>
  </p:sldMasterIdLst>
  <p:notesMasterIdLst>
    <p:notesMasterId r:id="rId64"/>
  </p:notesMasterIdLst>
  <p:sldIdLst>
    <p:sldId id="7124" r:id="rId5"/>
    <p:sldId id="7125" r:id="rId6"/>
    <p:sldId id="7141" r:id="rId7"/>
    <p:sldId id="7126" r:id="rId8"/>
    <p:sldId id="7095" r:id="rId9"/>
    <p:sldId id="268" r:id="rId10"/>
    <p:sldId id="269" r:id="rId11"/>
    <p:sldId id="271" r:id="rId12"/>
    <p:sldId id="276" r:id="rId13"/>
    <p:sldId id="273" r:id="rId14"/>
    <p:sldId id="285" r:id="rId15"/>
    <p:sldId id="298" r:id="rId16"/>
    <p:sldId id="295" r:id="rId17"/>
    <p:sldId id="7096" r:id="rId18"/>
    <p:sldId id="306" r:id="rId19"/>
    <p:sldId id="7092" r:id="rId20"/>
    <p:sldId id="7093" r:id="rId21"/>
    <p:sldId id="7097" r:id="rId22"/>
    <p:sldId id="1870" r:id="rId23"/>
    <p:sldId id="257" r:id="rId24"/>
    <p:sldId id="7139" r:id="rId25"/>
    <p:sldId id="1871" r:id="rId26"/>
    <p:sldId id="7142" r:id="rId27"/>
    <p:sldId id="1876" r:id="rId28"/>
    <p:sldId id="7098" r:id="rId29"/>
    <p:sldId id="7143" r:id="rId30"/>
    <p:sldId id="7144" r:id="rId31"/>
    <p:sldId id="7099" r:id="rId32"/>
    <p:sldId id="7111" r:id="rId33"/>
    <p:sldId id="7147" r:id="rId34"/>
    <p:sldId id="7145" r:id="rId35"/>
    <p:sldId id="7128" r:id="rId36"/>
    <p:sldId id="7100" r:id="rId37"/>
    <p:sldId id="7129" r:id="rId38"/>
    <p:sldId id="7108" r:id="rId39"/>
    <p:sldId id="7140" r:id="rId40"/>
    <p:sldId id="7119" r:id="rId41"/>
    <p:sldId id="7114" r:id="rId42"/>
    <p:sldId id="7112" r:id="rId43"/>
    <p:sldId id="7088" r:id="rId44"/>
    <p:sldId id="7130" r:id="rId45"/>
    <p:sldId id="7146" r:id="rId46"/>
    <p:sldId id="7122" r:id="rId47"/>
    <p:sldId id="7135" r:id="rId48"/>
    <p:sldId id="7118" r:id="rId49"/>
    <p:sldId id="7121" r:id="rId50"/>
    <p:sldId id="7136" r:id="rId51"/>
    <p:sldId id="278" r:id="rId52"/>
    <p:sldId id="287" r:id="rId53"/>
    <p:sldId id="286" r:id="rId54"/>
    <p:sldId id="274" r:id="rId55"/>
    <p:sldId id="485" r:id="rId56"/>
    <p:sldId id="256" r:id="rId57"/>
    <p:sldId id="6977" r:id="rId58"/>
    <p:sldId id="6989" r:id="rId59"/>
    <p:sldId id="559" r:id="rId60"/>
    <p:sldId id="7085" r:id="rId61"/>
    <p:sldId id="7113" r:id="rId62"/>
    <p:sldId id="26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5"/>
    <p:restoredTop sz="95928"/>
  </p:normalViewPr>
  <p:slideViewPr>
    <p:cSldViewPr snapToGrid="0">
      <p:cViewPr varScale="1">
        <p:scale>
          <a:sx n="115" d="100"/>
          <a:sy n="115" d="100"/>
        </p:scale>
        <p:origin x="472"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2080A-C765-A84C-B3C6-F7859EBE31EF}"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CF95D-97EF-EB44-9F3A-65EE398905D0}" type="slidenum">
              <a:rPr lang="en-US" smtClean="0"/>
              <a:t>‹#›</a:t>
            </a:fld>
            <a:endParaRPr lang="en-US"/>
          </a:p>
        </p:txBody>
      </p:sp>
    </p:spTree>
    <p:extLst>
      <p:ext uri="{BB962C8B-B14F-4D97-AF65-F5344CB8AC3E}">
        <p14:creationId xmlns:p14="http://schemas.microsoft.com/office/powerpoint/2010/main" val="139694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E5D0-3B2F-C146-A6A0-1AA0B8337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0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E5D0-3B2F-C146-A6A0-1AA0B8337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7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E5D0-3B2F-C146-A6A0-1AA0B8337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28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F6E2-E287-0D46-991E-09894EA09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1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F6E2-E287-0D46-991E-09894EA09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0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46</a:t>
            </a:fld>
            <a:endParaRPr lang="en-US"/>
          </a:p>
        </p:txBody>
      </p:sp>
    </p:spTree>
    <p:extLst>
      <p:ext uri="{BB962C8B-B14F-4D97-AF65-F5344CB8AC3E}">
        <p14:creationId xmlns:p14="http://schemas.microsoft.com/office/powerpoint/2010/main" val="123924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2F6E2-E287-0D46-991E-09894EA09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2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42A8-860C-4C6A-3A58-E592E9864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B776CC-43A0-7669-9E4B-341F35CDB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BFED6-4E05-197C-5B44-42BE0D4153AE}"/>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7573ADC6-CAF3-0E76-8FC0-A5E5E67F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781B8-E42F-4757-46CC-A58A8ACFBB96}"/>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25015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9560-D261-9B8D-9119-BA0315C0EA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73C47-BB11-9E84-9ECE-15C60602A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905A8-B919-CC28-19C0-6FE5EA44FC89}"/>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7924531E-DA94-B675-C3C1-F321388D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A9EA8-82CD-9CFC-A6F6-0984C3C64EB6}"/>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351045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C08C4C-6CC0-B7E4-5F98-06D9A28C94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6CC32-0202-ACED-C9F6-3E2BED9697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56B-13C7-1ED8-200F-B22B1CBE9932}"/>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475B0FDE-81DC-788C-12FE-A837B4B6D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844E9-3D8E-877C-44F4-502B71D5CB22}"/>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21329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49443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master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5"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278219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269647"/>
            <a:ext cx="11687535" cy="414000"/>
          </a:xfrm>
          <a:prstGeom prst="rect">
            <a:avLst/>
          </a:prstGeom>
        </p:spPr>
        <p:txBody>
          <a:bodyPr vert="horz"/>
          <a:lstStyle>
            <a:lvl1pPr algn="l">
              <a:lnSpc>
                <a:spcPts val="3000"/>
              </a:lnSpc>
              <a:defRPr sz="3200" b="1" baseline="0">
                <a:solidFill>
                  <a:srgbClr val="000000"/>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Option to include TA or IMED function  </a:t>
            </a:r>
            <a:endParaRPr lang="en-GB" kern="0" dirty="0">
              <a:latin typeface="Arial"/>
              <a:cs typeface="Arial"/>
            </a:endParaRPr>
          </a:p>
        </p:txBody>
      </p:sp>
      <p:sp>
        <p:nvSpPr>
          <p:cNvPr id="8"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0"/>
              </a:spcBef>
              <a:buClr>
                <a:schemeClr val="accent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989546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269647"/>
            <a:ext cx="11687535" cy="414000"/>
          </a:xfrm>
          <a:prstGeom prst="rect">
            <a:avLst/>
          </a:prstGeom>
        </p:spPr>
        <p:txBody>
          <a:bodyPr vert="horz"/>
          <a:lstStyle>
            <a:lvl1pPr algn="l">
              <a:lnSpc>
                <a:spcPts val="3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endParaRPr lang="en-GB" kern="0" dirty="0">
              <a:latin typeface="Arial"/>
              <a:cs typeface="Arial"/>
            </a:endParaRPr>
          </a:p>
        </p:txBody>
      </p:sp>
    </p:spTree>
    <p:extLst>
      <p:ext uri="{BB962C8B-B14F-4D97-AF65-F5344CB8AC3E}">
        <p14:creationId xmlns:p14="http://schemas.microsoft.com/office/powerpoint/2010/main" val="2868555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master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5"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787568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29" name="Table Placeholder 29"/>
          <p:cNvSpPr>
            <a:spLocks noGrp="1"/>
          </p:cNvSpPr>
          <p:nvPr>
            <p:ph type="tbl" sz="quarter" idx="42"/>
          </p:nvPr>
        </p:nvSpPr>
        <p:spPr>
          <a:xfrm>
            <a:off x="1316572" y="1732800"/>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7" name="Text Placeholder 2"/>
          <p:cNvSpPr>
            <a:spLocks noGrp="1"/>
          </p:cNvSpPr>
          <p:nvPr>
            <p:ph type="body" sz="quarter" idx="14"/>
          </p:nvPr>
        </p:nvSpPr>
        <p:spPr>
          <a:xfrm>
            <a:off x="1395599" y="1879886"/>
            <a:ext cx="7624231" cy="394199"/>
          </a:xfrm>
          <a:prstGeom prst="rect">
            <a:avLst/>
          </a:prstGeom>
        </p:spPr>
        <p:txBody>
          <a:bodyPr/>
          <a:lstStyle>
            <a:lvl1pPr marL="0" indent="0">
              <a:lnSpc>
                <a:spcPct val="60000"/>
              </a:lnSpc>
              <a:buNone/>
              <a:defRPr sz="2133" b="1">
                <a:solidFill>
                  <a:srgbClr val="00ADD0"/>
                </a:solidFill>
              </a:defRPr>
            </a:lvl1pPr>
          </a:lstStyle>
          <a:p>
            <a:endParaRPr lang="en-US"/>
          </a:p>
        </p:txBody>
      </p:sp>
      <p:sp>
        <p:nvSpPr>
          <p:cNvPr id="4" name="Text Placeholder 3"/>
          <p:cNvSpPr>
            <a:spLocks noGrp="1"/>
          </p:cNvSpPr>
          <p:nvPr>
            <p:ph type="body" sz="quarter" idx="43" hasCustomPrompt="1"/>
          </p:nvPr>
        </p:nvSpPr>
        <p:spPr>
          <a:xfrm>
            <a:off x="440267" y="1732800"/>
            <a:ext cx="720000" cy="542400"/>
          </a:xfrm>
          <a:prstGeom prst="rect">
            <a:avLst/>
          </a:prstGeom>
          <a:solidFill>
            <a:srgbClr val="D8DCDE"/>
          </a:solidFill>
        </p:spPr>
        <p:txBody>
          <a:bodyPr vert="horz"/>
          <a:lstStyle>
            <a:lvl1pPr marL="0" indent="0" algn="ctr">
              <a:buNone/>
              <a:defRPr sz="2400" b="1">
                <a:solidFill>
                  <a:srgbClr val="00ADD0"/>
                </a:solidFill>
              </a:defRPr>
            </a:lvl1pPr>
          </a:lstStyle>
          <a:p>
            <a:pPr lvl="0"/>
            <a:r>
              <a:rPr lang="en-US"/>
              <a:t>1</a:t>
            </a:r>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589802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3002389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1908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0EC5-65CA-CE73-60D5-90D758DA5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99BCC-A36C-2618-B57B-1256A1D9A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EC2D2-4D00-436E-4A5B-DB11D537465E}"/>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69D055F1-BFAB-4243-1D7D-C9D6A3CDD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375FE-612D-8120-49A7-A9653186B26B}"/>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28372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876447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527783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22"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3218020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a:solidFill>
                  <a:schemeClr val="tx1"/>
                </a:solidFill>
                <a:latin typeface="Arial" pitchFamily="34" charset="0"/>
                <a:cs typeface="Arial" pitchFamily="34" charset="0"/>
              </a:rPr>
              <a:t>Confidentiality Notice </a:t>
            </a:r>
            <a:endParaRPr lang="en-GB" sz="320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a:solidFill>
                  <a:schemeClr val="tx1"/>
                </a:solidFill>
                <a:latin typeface="Arial" pitchFamily="34" charset="0"/>
                <a:cs typeface="Arial" pitchFamily="34" charset="0"/>
              </a:rPr>
              <a:t>This file is</a:t>
            </a:r>
            <a:r>
              <a:rPr lang="en-US" sz="120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a:solidFill>
                  <a:schemeClr val="tx1"/>
                </a:solidFill>
                <a:latin typeface="Arial" pitchFamily="34" charset="0"/>
                <a:cs typeface="Arial" pitchFamily="34" charset="0"/>
              </a:rPr>
              <a:t>8000</a:t>
            </a:r>
            <a:r>
              <a:rPr lang="en-US" sz="1200">
                <a:solidFill>
                  <a:schemeClr val="tx1"/>
                </a:solidFill>
                <a:latin typeface="Arial" pitchFamily="34" charset="0"/>
                <a:cs typeface="Arial" pitchFamily="34" charset="0"/>
              </a:rPr>
              <a:t>, </a:t>
            </a:r>
          </a:p>
          <a:p>
            <a:r>
              <a:rPr lang="en-US" sz="1200">
                <a:solidFill>
                  <a:schemeClr val="tx1"/>
                </a:solidFill>
                <a:latin typeface="Arial" pitchFamily="34" charset="0"/>
                <a:cs typeface="Arial" pitchFamily="34" charset="0"/>
              </a:rPr>
              <a:t>F: +44 (0)20 7604</a:t>
            </a:r>
            <a:r>
              <a:rPr lang="en-GB" sz="1200">
                <a:solidFill>
                  <a:schemeClr val="tx1"/>
                </a:solidFill>
                <a:latin typeface="Arial" pitchFamily="34" charset="0"/>
                <a:cs typeface="Arial" pitchFamily="34" charset="0"/>
              </a:rPr>
              <a:t> 8151</a:t>
            </a:r>
            <a:r>
              <a:rPr lang="en-US" sz="120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2239494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269647"/>
            <a:ext cx="11687535" cy="414000"/>
          </a:xfrm>
          <a:prstGeom prst="rect">
            <a:avLst/>
          </a:prstGeom>
        </p:spPr>
        <p:txBody>
          <a:bodyPr vert="horz"/>
          <a:lstStyle>
            <a:lvl1pPr algn="l">
              <a:lnSpc>
                <a:spcPts val="3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endParaRPr lang="en-GB" kern="0" dirty="0">
              <a:latin typeface="Arial"/>
              <a:cs typeface="Arial"/>
            </a:endParaRPr>
          </a:p>
        </p:txBody>
      </p:sp>
    </p:spTree>
    <p:extLst>
      <p:ext uri="{BB962C8B-B14F-4D97-AF65-F5344CB8AC3E}">
        <p14:creationId xmlns:p14="http://schemas.microsoft.com/office/powerpoint/2010/main" val="937642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ts val="3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endParaRPr lang="en-GB" kern="0" dirty="0">
              <a:latin typeface="Arial"/>
              <a:cs typeface="Arial"/>
            </a:endParaRPr>
          </a:p>
        </p:txBody>
      </p:sp>
    </p:spTree>
    <p:extLst>
      <p:ext uri="{BB962C8B-B14F-4D97-AF65-F5344CB8AC3E}">
        <p14:creationId xmlns:p14="http://schemas.microsoft.com/office/powerpoint/2010/main" val="4157152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414614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5"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900278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12642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0018"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0"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13607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D68C-F0C6-ECD8-AF2B-CEF0EFEA2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C067B9-B14F-728B-4145-6E658CA26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E5494-A7F3-F984-B053-60DAA4378E44}"/>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74B1CFF8-E11E-AA9F-7AF6-E4DEABAE8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355E9-29EF-181F-A077-35B4B1976809}"/>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62119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6"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382471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495236"/>
            <a:ext cx="544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6"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0"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1837830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1155"/>
            <a:ext cx="544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6"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1"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343680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6"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53475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1"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4"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46749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13"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1174036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9"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152934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11"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2766166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11"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1866946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11"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40242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3E56-864E-2BA1-AFD8-A2E12C545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20A11-15C9-9154-337C-C952E63333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E472E7-F125-889A-E7BA-44F3F6BC1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615549-9409-4B00-4623-574BFCCBAEBA}"/>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6" name="Footer Placeholder 5">
            <a:extLst>
              <a:ext uri="{FF2B5EF4-FFF2-40B4-BE49-F238E27FC236}">
                <a16:creationId xmlns:a16="http://schemas.microsoft.com/office/drawing/2014/main" id="{94FC7D79-7137-B578-464D-B6FB49CD8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D06E6-B016-05D3-005D-1198E8824D5C}"/>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3968445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contents title</a:t>
            </a:r>
          </a:p>
        </p:txBody>
      </p:sp>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6"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4087514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8"/>
          <p:cNvSpPr>
            <a:spLocks noGrp="1"/>
          </p:cNvSpPr>
          <p:nvPr>
            <p:ph type="title" hasCustomPrompt="1"/>
          </p:nvPr>
        </p:nvSpPr>
        <p:spPr>
          <a:xfrm>
            <a:off x="316083" y="269647"/>
            <a:ext cx="11687535" cy="414000"/>
          </a:xfrm>
          <a:prstGeom prst="rect">
            <a:avLst/>
          </a:prstGeom>
        </p:spPr>
        <p:txBody>
          <a:bodyPr vert="horz"/>
          <a:lstStyle>
            <a:lvl1pPr algn="l" defTabSz="609585" rtl="0" eaLnBrk="1" latinLnBrk="0" hangingPunct="1">
              <a:lnSpc>
                <a:spcPts val="3000"/>
              </a:lnSpc>
              <a:spcBef>
                <a:spcPct val="0"/>
              </a:spcBef>
              <a:buNone/>
              <a:defRPr lang="en-GB" sz="3200" b="1" kern="1200" baseline="0" noProof="0" dirty="0">
                <a:solidFill>
                  <a:schemeClr val="tx2"/>
                </a:solidFill>
                <a:latin typeface="Arial" pitchFamily="34" charset="0"/>
                <a:ea typeface="+mj-ea"/>
                <a:cs typeface="Arial" pitchFamily="34" charset="0"/>
              </a:defRPr>
            </a:lvl1pPr>
          </a:lstStyle>
          <a:p>
            <a:r>
              <a:rPr lang="en-GB" noProof="0"/>
              <a:t>Click to add title</a:t>
            </a:r>
          </a:p>
        </p:txBody>
      </p:sp>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5"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p>
        </p:txBody>
      </p:sp>
    </p:spTree>
    <p:extLst>
      <p:ext uri="{BB962C8B-B14F-4D97-AF65-F5344CB8AC3E}">
        <p14:creationId xmlns:p14="http://schemas.microsoft.com/office/powerpoint/2010/main" val="3991626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1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412800" y="274639"/>
            <a:ext cx="11220451" cy="511200"/>
          </a:xfrm>
        </p:spPr>
        <p:txBody>
          <a:bodyPr/>
          <a:lstStyle/>
          <a:p>
            <a:r>
              <a:rPr lang="en-US"/>
              <a:t>Click to edit Master title style</a:t>
            </a:r>
            <a:endParaRPr lang="en-GB"/>
          </a:p>
        </p:txBody>
      </p:sp>
      <p:sp>
        <p:nvSpPr>
          <p:cNvPr id="9" name="Content Placeholder 2"/>
          <p:cNvSpPr>
            <a:spLocks noGrp="1"/>
          </p:cNvSpPr>
          <p:nvPr>
            <p:ph idx="1"/>
          </p:nvPr>
        </p:nvSpPr>
        <p:spPr>
          <a:xfrm>
            <a:off x="419100" y="1760538"/>
            <a:ext cx="8940800" cy="4425951"/>
          </a:xfrm>
        </p:spPr>
        <p:txBody>
          <a:bodyPr/>
          <a:lstStyle>
            <a:lvl1pPr marL="266393" indent="-266393">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784" indent="-179996">
              <a:defRPr sz="1600">
                <a:latin typeface="Arial" pitchFamily="34" charset="0"/>
                <a:cs typeface="Arial" pitchFamily="34" charset="0"/>
              </a:defRPr>
            </a:lvl4pPr>
            <a:lvl5pPr marL="622784">
              <a:defRPr sz="1600">
                <a:latin typeface="Arial" pitchFamily="34" charset="0"/>
                <a:cs typeface="Arial" pitchFamily="34" charset="0"/>
              </a:defRPr>
            </a:lvl5pPr>
            <a:lvl6pPr>
              <a:defRPr>
                <a:latin typeface="Arial" pitchFamily="34" charset="0"/>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2"/>
          </p:nvPr>
        </p:nvSpPr>
        <p:spPr>
          <a:xfrm>
            <a:off x="412800" y="784800"/>
            <a:ext cx="112224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a:t>Click to edit Master text styles</a:t>
            </a:r>
          </a:p>
        </p:txBody>
      </p:sp>
      <p:sp>
        <p:nvSpPr>
          <p:cNvPr id="5" name="Rectangle 6"/>
          <p:cNvSpPr>
            <a:spLocks noGrp="1" noChangeArrowheads="1"/>
          </p:cNvSpPr>
          <p:nvPr>
            <p:ph type="sldNum" sz="quarter" idx="13"/>
          </p:nvPr>
        </p:nvSpPr>
        <p:spPr>
          <a:ln/>
        </p:spPr>
        <p:txBody>
          <a:bodyPr/>
          <a:lstStyle>
            <a:lvl1pPr>
              <a:defRPr/>
            </a:lvl1pPr>
          </a:lstStyle>
          <a:p>
            <a:pPr>
              <a:defRPr/>
            </a:pPr>
            <a:fld id="{F5361A52-2438-4B4E-BA62-3A6A21AFDB1C}" type="slidenum">
              <a:rPr lang="en-GB"/>
              <a:pPr>
                <a:defRPr/>
              </a:pPr>
              <a:t>‹#›</a:t>
            </a:fld>
            <a:endParaRPr lang="en-GB"/>
          </a:p>
        </p:txBody>
      </p:sp>
      <p:sp>
        <p:nvSpPr>
          <p:cNvPr id="6" name="Date Placeholder 7"/>
          <p:cNvSpPr>
            <a:spLocks noGrp="1"/>
          </p:cNvSpPr>
          <p:nvPr>
            <p:ph type="dt" sz="half" idx="14"/>
          </p:nvPr>
        </p:nvSpPr>
        <p:spPr/>
        <p:txBody>
          <a:bodyPr/>
          <a:lstStyle>
            <a:lvl1pPr>
              <a:defRPr/>
            </a:lvl1pPr>
          </a:lstStyle>
          <a:p>
            <a:pPr>
              <a:defRPr/>
            </a:pPr>
            <a:endParaRPr lang="sv-SE"/>
          </a:p>
        </p:txBody>
      </p:sp>
      <p:sp>
        <p:nvSpPr>
          <p:cNvPr id="7" name="Footer Placeholder 10"/>
          <p:cNvSpPr>
            <a:spLocks noGrp="1"/>
          </p:cNvSpPr>
          <p:nvPr>
            <p:ph type="ftr" sz="quarter" idx="15"/>
          </p:nvPr>
        </p:nvSpPr>
        <p:spPr/>
        <p:txBody>
          <a:bodyPr/>
          <a:lstStyle>
            <a:lvl1pPr>
              <a:defRPr/>
            </a:lvl1pPr>
          </a:lstStyle>
          <a:p>
            <a:pPr>
              <a:defRPr/>
            </a:pPr>
            <a:r>
              <a:rPr lang="sv-SE"/>
              <a:t>IMED Biotech Unit I IMED RIA</a:t>
            </a:r>
          </a:p>
        </p:txBody>
      </p:sp>
    </p:spTree>
    <p:extLst>
      <p:ext uri="{BB962C8B-B14F-4D97-AF65-F5344CB8AC3E}">
        <p14:creationId xmlns:p14="http://schemas.microsoft.com/office/powerpoint/2010/main" val="2085426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5400172-B64F-4F53-AC0C-0B452FD7EDDC}" type="slidenum">
              <a:rPr lang="en-GB" smtClean="0"/>
              <a:pPr>
                <a:defRPr/>
              </a:pPr>
              <a:t>‹#›</a:t>
            </a:fld>
            <a:endParaRPr lang="en-GB"/>
          </a:p>
        </p:txBody>
      </p:sp>
      <p:sp>
        <p:nvSpPr>
          <p:cNvPr id="10" name="Title 9"/>
          <p:cNvSpPr>
            <a:spLocks noGrp="1"/>
          </p:cNvSpPr>
          <p:nvPr>
            <p:ph type="title"/>
          </p:nvPr>
        </p:nvSpPr>
        <p:spPr>
          <a:xfrm>
            <a:off x="623392" y="260649"/>
            <a:ext cx="10945216" cy="759619"/>
          </a:xfrm>
          <a:prstGeom prst="rect">
            <a:avLst/>
          </a:prstGeom>
        </p:spPr>
        <p:txBody>
          <a:bodyPr/>
          <a:lstStyle>
            <a:lvl1pPr algn="l">
              <a:defRPr lang="en-GB" sz="3200" b="1" kern="1200" dirty="0">
                <a:solidFill>
                  <a:srgbClr val="00ADD0"/>
                </a:solidFill>
                <a:latin typeface="+mn-lt"/>
                <a:ea typeface="+mn-ea"/>
                <a:cs typeface="+mn-cs"/>
              </a:defRPr>
            </a:lvl1pPr>
          </a:lstStyle>
          <a:p>
            <a:pPr marL="0" lvl="0" indent="0" algn="l" defTabSz="609570" rtl="0" eaLnBrk="1" latinLnBrk="0" hangingPunct="1">
              <a:lnSpc>
                <a:spcPct val="85000"/>
              </a:lnSpc>
              <a:spcBef>
                <a:spcPct val="20000"/>
              </a:spcBef>
              <a:buFont typeface="Arial"/>
              <a:buNone/>
            </a:pPr>
            <a:r>
              <a:rPr lang="en-US"/>
              <a:t>Click to edit Master title style</a:t>
            </a:r>
            <a:endParaRPr lang="en-GB"/>
          </a:p>
        </p:txBody>
      </p:sp>
      <p:sp>
        <p:nvSpPr>
          <p:cNvPr id="4" name="TextBox 3"/>
          <p:cNvSpPr txBox="1"/>
          <p:nvPr userDrawn="1"/>
        </p:nvSpPr>
        <p:spPr>
          <a:xfrm>
            <a:off x="4871864" y="6464370"/>
            <a:ext cx="2825261" cy="276999"/>
          </a:xfrm>
          <a:prstGeom prst="rect">
            <a:avLst/>
          </a:prstGeom>
          <a:noFill/>
        </p:spPr>
        <p:txBody>
          <a:bodyPr wrap="none" rtlCol="0">
            <a:spAutoFit/>
          </a:bodyPr>
          <a:lstStyle/>
          <a:p>
            <a:r>
              <a:rPr lang="en-GB" sz="1200" b="0"/>
              <a:t>AstraZeneca’s Confidential Information</a:t>
            </a:r>
          </a:p>
        </p:txBody>
      </p:sp>
    </p:spTree>
    <p:extLst>
      <p:ext uri="{BB962C8B-B14F-4D97-AF65-F5344CB8AC3E}">
        <p14:creationId xmlns:p14="http://schemas.microsoft.com/office/powerpoint/2010/main" val="86031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002" y="3835401"/>
            <a:ext cx="11778761" cy="2827200"/>
          </a:xfrm>
          <a:prstGeom prst="rect">
            <a:avLst/>
          </a:prstGeom>
        </p:spPr>
      </p:pic>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759074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140520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32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 name="Picture 1" descr="CRISPR_technology_for_genome_editing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5943"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pic>
        <p:nvPicPr>
          <p:cNvPr id="14" name="Picture 13" descr="AZ_IMED_RGB_H_COL.jpg"/>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9390380" y="142424"/>
            <a:ext cx="2654400" cy="1172747"/>
          </a:xfrm>
          <a:prstGeom prst="rect">
            <a:avLst/>
          </a:prstGeom>
        </p:spPr>
      </p:pic>
      <p:sp>
        <p:nvSpPr>
          <p:cNvPr id="15" name="Rectangle 14"/>
          <p:cNvSpPr/>
          <p:nvPr userDrawn="1"/>
        </p:nvSpPr>
        <p:spPr>
          <a:xfrm>
            <a:off x="192000" y="3835400"/>
            <a:ext cx="11808000" cy="19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218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bstract PPT Backgroun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09601" y="422930"/>
            <a:ext cx="8825236" cy="1470025"/>
          </a:xfrm>
        </p:spPr>
        <p:txBody>
          <a:bodyPr/>
          <a:lstStyle>
            <a:lvl1pPr algn="l">
              <a:defRPr>
                <a:latin typeface="Helvetica"/>
                <a:cs typeface="Helvetica"/>
              </a:defRPr>
            </a:lvl1pPr>
          </a:lstStyle>
          <a:p>
            <a:r>
              <a:rPr lang="en-US" dirty="0"/>
              <a:t>Click to edit Master title style</a:t>
            </a:r>
          </a:p>
        </p:txBody>
      </p:sp>
      <p:sp>
        <p:nvSpPr>
          <p:cNvPr id="3" name="Subtitle 2"/>
          <p:cNvSpPr>
            <a:spLocks noGrp="1"/>
          </p:cNvSpPr>
          <p:nvPr>
            <p:ph type="subTitle" idx="1"/>
          </p:nvPr>
        </p:nvSpPr>
        <p:spPr>
          <a:xfrm>
            <a:off x="6332583" y="5101146"/>
            <a:ext cx="5652896" cy="1444768"/>
          </a:xfrm>
        </p:spPr>
        <p:txBody>
          <a:bodyPr/>
          <a:lstStyle>
            <a:lvl1pPr marL="0" indent="0" algn="r">
              <a:buNone/>
              <a:defRPr>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8925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933A-D5A7-68C2-7740-3B860C88D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E9A09-958D-7DD5-BC06-DB6B26F83C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CE326F-20B7-4993-C9DB-99ACD900DB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6C7D5-5739-412C-0EA7-5E2D10624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3FABBC-4D2A-C50E-1487-37A8121A1F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4BFC11-3CD6-78DA-DDDE-B537E2BB2426}"/>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8" name="Footer Placeholder 7">
            <a:extLst>
              <a:ext uri="{FF2B5EF4-FFF2-40B4-BE49-F238E27FC236}">
                <a16:creationId xmlns:a16="http://schemas.microsoft.com/office/drawing/2014/main" id="{BA4A6DAD-1D4E-9472-CD70-AFFA7D47D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C0BF12-FB09-F2CB-13F7-AE06BDB12751}"/>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2477627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8063"/>
            <a:ext cx="10972800" cy="928451"/>
          </a:xfrm>
        </p:spPr>
        <p:txBody>
          <a:bodyPr/>
          <a:lstStyle>
            <a:lvl1pPr>
              <a:defRPr>
                <a:latin typeface="Helvetica"/>
                <a:cs typeface="Helvetica"/>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7974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bstract PPT Background 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2EE94-0F00-CC4F-9426-62991B842651}" type="datetimeFigureOut">
              <a:rPr lang="en-US" smtClean="0"/>
              <a:t>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1106871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06"/>
            <a:ext cx="10972800" cy="1048676"/>
          </a:xfrm>
        </p:spPr>
        <p:txBody>
          <a:bodyPr/>
          <a:lstStyle/>
          <a:p>
            <a:r>
              <a:rPr lang="en-US" dirty="0"/>
              <a:t>Click to edit Master title style</a:t>
            </a:r>
          </a:p>
        </p:txBody>
      </p:sp>
      <p:sp>
        <p:nvSpPr>
          <p:cNvPr id="3" name="Content Placeholder 2"/>
          <p:cNvSpPr>
            <a:spLocks noGrp="1"/>
          </p:cNvSpPr>
          <p:nvPr>
            <p:ph sz="half" idx="1"/>
          </p:nvPr>
        </p:nvSpPr>
        <p:spPr>
          <a:xfrm>
            <a:off x="609600" y="141877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877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2EE94-0F00-CC4F-9426-62991B842651}" type="datetimeFigureOut">
              <a:rPr lang="en-US" smtClean="0"/>
              <a:t>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2334532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06718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2EE94-0F00-CC4F-9426-62991B842651}" type="datetimeFigureOut">
              <a:rPr lang="en-US" smtClean="0"/>
              <a:t>1/11/24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2900962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839"/>
            <a:ext cx="10972800" cy="10593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912EE94-0F00-CC4F-9426-62991B842651}" type="datetimeFigureOut">
              <a:rPr lang="en-US" smtClean="0"/>
              <a:t>1/11/24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1768308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bstract PPT Background 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912EE94-0F00-CC4F-9426-62991B842651}" type="datetimeFigureOut">
              <a:rPr lang="en-US" smtClean="0"/>
              <a:t>1/11/24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860190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Abstract PPT Background 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12EE94-0F00-CC4F-9426-62991B842651}" type="datetimeFigureOut">
              <a:rPr lang="en-US" smtClean="0"/>
              <a:t>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1247422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bstract PPT Background 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12EE94-0F00-CC4F-9426-62991B842651}" type="datetimeFigureOut">
              <a:rPr lang="en-US" smtClean="0"/>
              <a:t>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4141820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068317"/>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2EE94-0F00-CC4F-9426-62991B842651}" type="datetimeFigureOut">
              <a:rPr lang="en-US" smtClean="0"/>
              <a:t>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1637649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Abstract PPT Background 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2EE94-0F00-CC4F-9426-62991B842651}" type="datetimeFigureOut">
              <a:rPr lang="en-US" smtClean="0"/>
              <a:t>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BB8B6-1A6A-C24B-B12F-7E5CA6588720}" type="slidenum">
              <a:rPr lang="en-US" smtClean="0"/>
              <a:t>‹#›</a:t>
            </a:fld>
            <a:endParaRPr lang="en-US" dirty="0"/>
          </a:p>
        </p:txBody>
      </p:sp>
    </p:spTree>
    <p:extLst>
      <p:ext uri="{BB962C8B-B14F-4D97-AF65-F5344CB8AC3E}">
        <p14:creationId xmlns:p14="http://schemas.microsoft.com/office/powerpoint/2010/main" val="184305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9629-EC60-30BF-1161-77A77E1780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7B4D2F-C860-87AE-E272-15C7BA1B4520}"/>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4" name="Footer Placeholder 3">
            <a:extLst>
              <a:ext uri="{FF2B5EF4-FFF2-40B4-BE49-F238E27FC236}">
                <a16:creationId xmlns:a16="http://schemas.microsoft.com/office/drawing/2014/main" id="{B11CDB71-282D-CAD1-4E2B-1697007F25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C1D77-5C72-26CB-68A0-5BBA8006BC5C}"/>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918544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93505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745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710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7733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3938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78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856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64816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447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490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5E0CF-9540-ED54-79E7-AF01D3661B5A}"/>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3" name="Footer Placeholder 2">
            <a:extLst>
              <a:ext uri="{FF2B5EF4-FFF2-40B4-BE49-F238E27FC236}">
                <a16:creationId xmlns:a16="http://schemas.microsoft.com/office/drawing/2014/main" id="{9394DCDE-29DC-7759-3634-226A08F1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AD2C49-7C26-C46F-9584-3C8E5C9D09FA}"/>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3741100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8146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33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4ECD-535D-6DDD-88BA-4BEE8C3CE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ACB11D-6DB2-77A8-E541-294D0625CA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B2133-FC82-7670-C78A-0F328F89D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D2392-2635-DF10-94B5-8F1FDED30FEC}"/>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6" name="Footer Placeholder 5">
            <a:extLst>
              <a:ext uri="{FF2B5EF4-FFF2-40B4-BE49-F238E27FC236}">
                <a16:creationId xmlns:a16="http://schemas.microsoft.com/office/drawing/2014/main" id="{94226F52-E485-2B9C-7EC0-0457BA9D9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68591-5210-E320-9C0F-95BC3FB4DCBF}"/>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268997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411E-3C50-1A15-1B17-18956A991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02E10C-7D18-957E-40D0-448A3F237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A7BA7-5D16-34D4-40EB-10B435193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DEC74-2916-1C20-14E4-83F5A4544C9E}"/>
              </a:ext>
            </a:extLst>
          </p:cNvPr>
          <p:cNvSpPr>
            <a:spLocks noGrp="1"/>
          </p:cNvSpPr>
          <p:nvPr>
            <p:ph type="dt" sz="half" idx="10"/>
          </p:nvPr>
        </p:nvSpPr>
        <p:spPr/>
        <p:txBody>
          <a:bodyPr/>
          <a:lstStyle/>
          <a:p>
            <a:fld id="{68C64480-E7D2-6B44-AF2F-949CC56FFC2E}" type="datetimeFigureOut">
              <a:rPr lang="en-US" smtClean="0"/>
              <a:t>1/11/24</a:t>
            </a:fld>
            <a:endParaRPr lang="en-US"/>
          </a:p>
        </p:txBody>
      </p:sp>
      <p:sp>
        <p:nvSpPr>
          <p:cNvPr id="6" name="Footer Placeholder 5">
            <a:extLst>
              <a:ext uri="{FF2B5EF4-FFF2-40B4-BE49-F238E27FC236}">
                <a16:creationId xmlns:a16="http://schemas.microsoft.com/office/drawing/2014/main" id="{C1CFC3C2-F5AC-A782-48F9-2B0F619B3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C9DE2-EFDE-4D40-FF21-F238412856BC}"/>
              </a:ext>
            </a:extLst>
          </p:cNvPr>
          <p:cNvSpPr>
            <a:spLocks noGrp="1"/>
          </p:cNvSpPr>
          <p:nvPr>
            <p:ph type="sldNum" sz="quarter" idx="12"/>
          </p:nvPr>
        </p:nvSpPr>
        <p:spPr/>
        <p:txBody>
          <a:bodyPr/>
          <a:lstStyle/>
          <a:p>
            <a:fld id="{B045E54F-9298-7C48-A3EA-DDCE30941AE3}" type="slidenum">
              <a:rPr lang="en-US" smtClean="0"/>
              <a:t>‹#›</a:t>
            </a:fld>
            <a:endParaRPr lang="en-US"/>
          </a:p>
        </p:txBody>
      </p:sp>
    </p:spTree>
    <p:extLst>
      <p:ext uri="{BB962C8B-B14F-4D97-AF65-F5344CB8AC3E}">
        <p14:creationId xmlns:p14="http://schemas.microsoft.com/office/powerpoint/2010/main" val="101650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1.jpeg"/><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7.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2.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38BB7-1A02-48FC-A4A7-51456F49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E44A8B-0650-987E-7B69-E6582D47DD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25309-9284-5342-0EC0-0F3D2DDC1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64480-E7D2-6B44-AF2F-949CC56FFC2E}" type="datetimeFigureOut">
              <a:rPr lang="en-US" smtClean="0"/>
              <a:t>1/11/24</a:t>
            </a:fld>
            <a:endParaRPr lang="en-US"/>
          </a:p>
        </p:txBody>
      </p:sp>
      <p:sp>
        <p:nvSpPr>
          <p:cNvPr id="5" name="Footer Placeholder 4">
            <a:extLst>
              <a:ext uri="{FF2B5EF4-FFF2-40B4-BE49-F238E27FC236}">
                <a16:creationId xmlns:a16="http://schemas.microsoft.com/office/drawing/2014/main" id="{D32B3083-4BF0-3258-23DC-99498B717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5BC0B-3ABC-1C1C-C75D-72A38D5A5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5E54F-9298-7C48-A3EA-DDCE30941AE3}" type="slidenum">
              <a:rPr lang="en-US" smtClean="0"/>
              <a:t>‹#›</a:t>
            </a:fld>
            <a:endParaRPr lang="en-US"/>
          </a:p>
        </p:txBody>
      </p:sp>
    </p:spTree>
    <p:extLst>
      <p:ext uri="{BB962C8B-B14F-4D97-AF65-F5344CB8AC3E}">
        <p14:creationId xmlns:p14="http://schemas.microsoft.com/office/powerpoint/2010/main" val="186717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23"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4" name="Footer Placeholder 4"/>
          <p:cNvSpPr>
            <a:spLocks noGrp="1"/>
          </p:cNvSpPr>
          <p:nvPr>
            <p:ph type="ftr" sz="quarter" idx="3"/>
          </p:nvPr>
        </p:nvSpPr>
        <p:spPr>
          <a:xfrm>
            <a:off x="1001891" y="6439763"/>
            <a:ext cx="7728000" cy="288000"/>
          </a:xfrm>
          <a:prstGeom prst="rect">
            <a:avLst/>
          </a:prstGeom>
        </p:spPr>
        <p:txBody>
          <a:bodyPr vert="horz" lIns="0" tIns="0" rIns="0" bIns="0" rtlCol="0" anchor="t" anchorCtr="0"/>
          <a:lstStyle>
            <a:lvl1pPr algn="l">
              <a:lnSpc>
                <a:spcPts val="1333"/>
              </a:lnSpc>
              <a:defRPr sz="1333" b="1">
                <a:solidFill>
                  <a:schemeClr val="tx2"/>
                </a:solidFill>
                <a:latin typeface="Arial" pitchFamily="34" charset="0"/>
                <a:cs typeface="Arial" pitchFamily="34" charset="0"/>
              </a:defRPr>
            </a:lvl1pPr>
          </a:lstStyle>
          <a:p>
            <a:pPr defTabSz="1219170">
              <a:lnSpc>
                <a:spcPct val="100000"/>
              </a:lnSpc>
              <a:defRPr/>
            </a:pPr>
            <a:r>
              <a:rPr lang="en-GB" kern="0">
                <a:latin typeface="Arial"/>
                <a:cs typeface="Arial"/>
              </a:rPr>
              <a:t>IMED Biotech Unit I IMED RIA</a:t>
            </a:r>
            <a:endParaRPr lang="en-GB" kern="0" dirty="0">
              <a:latin typeface="Arial"/>
              <a:cs typeface="Arial"/>
            </a:endParaRPr>
          </a:p>
        </p:txBody>
      </p:sp>
      <p:pic>
        <p:nvPicPr>
          <p:cNvPr id="6" name="Picture 5" descr="AZ_SYMBOL_RGB.jpg"/>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2242293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5" r:id="rId32"/>
    <p:sldLayoutId id="2147483696" r:id="rId33"/>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2EE94-0F00-CC4F-9426-62991B842651}" type="datetimeFigureOut">
              <a:rPr lang="en-US" smtClean="0"/>
              <a:t>1/11/24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BB8B6-1A6A-C24B-B12F-7E5CA6588720}" type="slidenum">
              <a:rPr lang="en-US" smtClean="0"/>
              <a:t>‹#›</a:t>
            </a:fld>
            <a:endParaRPr lang="en-US" dirty="0"/>
          </a:p>
        </p:txBody>
      </p:sp>
      <p:pic>
        <p:nvPicPr>
          <p:cNvPr id="7" name="Picture 6" descr="Abstract A1F Background 2.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1"/>
            <a:ext cx="12192000" cy="6858001"/>
          </a:xfrm>
          <a:prstGeom prst="rect">
            <a:avLst/>
          </a:prstGeom>
        </p:spPr>
      </p:pic>
      <p:pic>
        <p:nvPicPr>
          <p:cNvPr id="8" name="Picture 7" descr="New A1F Logo_No Gradient_White.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692365" y="6478763"/>
            <a:ext cx="1385017" cy="328089"/>
          </a:xfrm>
          <a:prstGeom prst="rect">
            <a:avLst/>
          </a:prstGeom>
        </p:spPr>
      </p:pic>
      <p:pic>
        <p:nvPicPr>
          <p:cNvPr id="9" name="Picture 8" descr="Abstract PPT Background 2.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53558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448757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pinkeditor@informa.com"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tiff"/><Relationship Id="rId7" Type="http://schemas.openxmlformats.org/officeDocument/2006/relationships/image" Target="../media/image28.jpeg"/><Relationship Id="rId12" Type="http://schemas.openxmlformats.org/officeDocument/2006/relationships/image" Target="../media/image33.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tiff"/><Relationship Id="rId10" Type="http://schemas.openxmlformats.org/officeDocument/2006/relationships/image" Target="../media/image31.tiff"/><Relationship Id="rId4" Type="http://schemas.openxmlformats.org/officeDocument/2006/relationships/image" Target="../media/image25.tiff"/><Relationship Id="rId9" Type="http://schemas.openxmlformats.org/officeDocument/2006/relationships/image" Target="../media/image30.png"/><Relationship Id="rId1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31.tiff"/><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29.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google.se/url?sa=i&amp;rct=j&amp;q=&amp;esrc=s&amp;source=images&amp;cd=&amp;cad=rja&amp;uact=8&amp;ved=0ahUKEwiO7MysgK7PAhXGKywKHVWvB94QjRwIBw&amp;url=https://www.bostonglobe.com/business/2014/11/18/cost-bringing-prescription-drug-market-tops-billion-tufts-research-center-estimates/6mPph8maRxzcvftWjr7HUN/story.html&amp;bvm=bv.133700528,d.bGg&amp;psig=AFQjCNGQJqBAaduvHNBVIwUcsHP4c23QmA&amp;ust=1475012306272179"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31.tiff"/><Relationship Id="rId2" Type="http://schemas.openxmlformats.org/officeDocument/2006/relationships/notesSlide" Target="../notesSlides/notesSlide3.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29.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6.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56.png"/><Relationship Id="rId5" Type="http://schemas.openxmlformats.org/officeDocument/2006/relationships/image" Target="../media/image78.emf"/><Relationship Id="rId4" Type="http://schemas.openxmlformats.org/officeDocument/2006/relationships/image" Target="../media/image7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FB10-9840-57E2-303A-A6D20EA4814C}"/>
              </a:ext>
            </a:extLst>
          </p:cNvPr>
          <p:cNvSpPr>
            <a:spLocks noGrp="1"/>
          </p:cNvSpPr>
          <p:nvPr>
            <p:ph type="ctrTitle"/>
          </p:nvPr>
        </p:nvSpPr>
        <p:spPr>
          <a:xfrm>
            <a:off x="1524000" y="1692275"/>
            <a:ext cx="9144000" cy="2387600"/>
          </a:xfrm>
        </p:spPr>
        <p:txBody>
          <a:bodyPr>
            <a:normAutofit fontScale="90000"/>
          </a:bodyPr>
          <a:lstStyle/>
          <a:p>
            <a:r>
              <a:rPr lang="en-US" b="0" i="0" u="none" strike="noStrike" dirty="0">
                <a:effectLst/>
                <a:latin typeface="Calibri" panose="020F0502020204030204" pitchFamily="34" charset="0"/>
              </a:rPr>
              <a:t>The Translational Problem: a bridge over the valley of death for alpha 1 anti-trypsin deficiency.</a:t>
            </a:r>
            <a:endParaRPr lang="en-US" dirty="0"/>
          </a:p>
        </p:txBody>
      </p:sp>
      <p:sp>
        <p:nvSpPr>
          <p:cNvPr id="3" name="Subtitle 2">
            <a:extLst>
              <a:ext uri="{FF2B5EF4-FFF2-40B4-BE49-F238E27FC236}">
                <a16:creationId xmlns:a16="http://schemas.microsoft.com/office/drawing/2014/main" id="{582B4479-2E11-DCDA-DC08-92C0B4F7E301}"/>
              </a:ext>
            </a:extLst>
          </p:cNvPr>
          <p:cNvSpPr>
            <a:spLocks noGrp="1"/>
          </p:cNvSpPr>
          <p:nvPr>
            <p:ph type="subTitle" idx="1"/>
          </p:nvPr>
        </p:nvSpPr>
        <p:spPr>
          <a:xfrm>
            <a:off x="1524000" y="4659738"/>
            <a:ext cx="9144000" cy="1655762"/>
          </a:xfrm>
        </p:spPr>
        <p:txBody>
          <a:bodyPr/>
          <a:lstStyle/>
          <a:p>
            <a:r>
              <a:rPr lang="en-US" dirty="0" err="1"/>
              <a:t>IDeA</a:t>
            </a:r>
            <a:r>
              <a:rPr lang="en-US" dirty="0"/>
              <a:t>-CTR</a:t>
            </a:r>
          </a:p>
          <a:p>
            <a:r>
              <a:rPr lang="en-US" dirty="0"/>
              <a:t>Jan 11, 2024</a:t>
            </a:r>
          </a:p>
        </p:txBody>
      </p:sp>
    </p:spTree>
    <p:extLst>
      <p:ext uri="{BB962C8B-B14F-4D97-AF65-F5344CB8AC3E}">
        <p14:creationId xmlns:p14="http://schemas.microsoft.com/office/powerpoint/2010/main" val="350728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852994E-269C-E425-316B-C1C5667B30E7}"/>
              </a:ext>
            </a:extLst>
          </p:cNvPr>
          <p:cNvSpPr>
            <a:spLocks noGrp="1" noChangeArrowheads="1"/>
          </p:cNvSpPr>
          <p:nvPr>
            <p:ph type="ctrTitle"/>
          </p:nvPr>
        </p:nvSpPr>
        <p:spPr>
          <a:xfrm>
            <a:off x="2209800" y="2286000"/>
            <a:ext cx="7772400" cy="1143000"/>
          </a:xfrm>
        </p:spPr>
        <p:txBody>
          <a:bodyPr/>
          <a:lstStyle/>
          <a:p>
            <a:pPr>
              <a:defRPr/>
            </a:pPr>
            <a:endParaRPr lang="en-US"/>
          </a:p>
        </p:txBody>
      </p:sp>
      <p:sp>
        <p:nvSpPr>
          <p:cNvPr id="55299" name="Rectangle 3">
            <a:extLst>
              <a:ext uri="{FF2B5EF4-FFF2-40B4-BE49-F238E27FC236}">
                <a16:creationId xmlns:a16="http://schemas.microsoft.com/office/drawing/2014/main" id="{8FBC5772-88BE-0854-5A21-1EAF7C09A395}"/>
              </a:ext>
            </a:extLst>
          </p:cNvPr>
          <p:cNvSpPr>
            <a:spLocks noGrp="1" noChangeArrowheads="1"/>
          </p:cNvSpPr>
          <p:nvPr>
            <p:ph type="subTitle" idx="1"/>
          </p:nvPr>
        </p:nvSpPr>
        <p:spPr/>
        <p:txBody>
          <a:bodyPr/>
          <a:lstStyle/>
          <a:p>
            <a:pPr>
              <a:defRPr/>
            </a:pPr>
            <a:endParaRPr lang="en-US"/>
          </a:p>
        </p:txBody>
      </p:sp>
      <p:pic>
        <p:nvPicPr>
          <p:cNvPr id="8195" name="Picture 4" descr="rennard1001">
            <a:extLst>
              <a:ext uri="{FF2B5EF4-FFF2-40B4-BE49-F238E27FC236}">
                <a16:creationId xmlns:a16="http://schemas.microsoft.com/office/drawing/2014/main" id="{B8EB084B-09F1-E362-E0E7-3CC54D43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905" y="983540"/>
            <a:ext cx="8649629" cy="550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EDC42A-D027-A1FA-EFE9-6DA59FD3FCE1}"/>
              </a:ext>
            </a:extLst>
          </p:cNvPr>
          <p:cNvSpPr txBox="1"/>
          <p:nvPr/>
        </p:nvSpPr>
        <p:spPr>
          <a:xfrm>
            <a:off x="130097" y="6488668"/>
            <a:ext cx="2250040" cy="369332"/>
          </a:xfrm>
          <a:prstGeom prst="rect">
            <a:avLst/>
          </a:prstGeom>
          <a:noFill/>
        </p:spPr>
        <p:txBody>
          <a:bodyPr wrap="none" rtlCol="0">
            <a:spAutoFit/>
          </a:bodyPr>
          <a:lstStyle/>
          <a:p>
            <a:r>
              <a:rPr lang="en-US" dirty="0"/>
              <a:t>Courtesy David Lomas</a:t>
            </a:r>
          </a:p>
        </p:txBody>
      </p:sp>
      <p:sp>
        <p:nvSpPr>
          <p:cNvPr id="3" name="TextBox 2">
            <a:extLst>
              <a:ext uri="{FF2B5EF4-FFF2-40B4-BE49-F238E27FC236}">
                <a16:creationId xmlns:a16="http://schemas.microsoft.com/office/drawing/2014/main" id="{073DF8F6-BC46-AF85-0270-FAA249AD7E2F}"/>
              </a:ext>
            </a:extLst>
          </p:cNvPr>
          <p:cNvSpPr txBox="1"/>
          <p:nvPr/>
        </p:nvSpPr>
        <p:spPr>
          <a:xfrm>
            <a:off x="2209800" y="215467"/>
            <a:ext cx="7520072" cy="584775"/>
          </a:xfrm>
          <a:prstGeom prst="rect">
            <a:avLst/>
          </a:prstGeom>
          <a:noFill/>
        </p:spPr>
        <p:txBody>
          <a:bodyPr wrap="none" rtlCol="0">
            <a:spAutoFit/>
          </a:bodyPr>
          <a:lstStyle/>
          <a:p>
            <a:r>
              <a:rPr lang="en-US" sz="3200" dirty="0"/>
              <a:t>Alpha 1 </a:t>
            </a:r>
            <a:r>
              <a:rPr lang="en-US" sz="3200" dirty="0" err="1"/>
              <a:t>antitryspin</a:t>
            </a:r>
            <a:r>
              <a:rPr lang="en-US" sz="3200" dirty="0"/>
              <a:t> Z protein polymerization</a:t>
            </a:r>
          </a:p>
        </p:txBody>
      </p:sp>
    </p:spTree>
    <p:extLst>
      <p:ext uri="{BB962C8B-B14F-4D97-AF65-F5344CB8AC3E}">
        <p14:creationId xmlns:p14="http://schemas.microsoft.com/office/powerpoint/2010/main" val="185084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6FB1A1-6BD2-CF59-2D0A-04BB08FF2CDF}"/>
              </a:ext>
            </a:extLst>
          </p:cNvPr>
          <p:cNvSpPr/>
          <p:nvPr/>
        </p:nvSpPr>
        <p:spPr>
          <a:xfrm>
            <a:off x="1517650" y="6211888"/>
            <a:ext cx="9150350" cy="646112"/>
          </a:xfrm>
          <a:prstGeom prst="rect">
            <a:avLst/>
          </a:prstGeom>
        </p:spPr>
        <p:txBody>
          <a:bodyPr>
            <a:spAutoFit/>
          </a:bodyPr>
          <a:lstStyle/>
          <a:p>
            <a:pPr>
              <a:defRPr/>
            </a:pPr>
            <a:r>
              <a:rPr lang="en-US" dirty="0">
                <a:solidFill>
                  <a:schemeClr val="bg1">
                    <a:lumMod val="85000"/>
                  </a:schemeClr>
                </a:solidFill>
                <a:latin typeface="Times" charset="0"/>
                <a:ea typeface="ＭＳ Ｐゴシック" charset="0"/>
              </a:rPr>
              <a:t>https://classconnection.s3.amazonaws.com/637/flashcards/3210637/jpg/alpha1antitrypsin-13EC34CE74E66904950.jpg</a:t>
            </a:r>
          </a:p>
        </p:txBody>
      </p:sp>
      <p:sp>
        <p:nvSpPr>
          <p:cNvPr id="7" name="Title 1">
            <a:extLst>
              <a:ext uri="{FF2B5EF4-FFF2-40B4-BE49-F238E27FC236}">
                <a16:creationId xmlns:a16="http://schemas.microsoft.com/office/drawing/2014/main" id="{548536C2-E0A0-C111-2A4E-C3BE94806297}"/>
              </a:ext>
            </a:extLst>
          </p:cNvPr>
          <p:cNvSpPr>
            <a:spLocks noGrp="1"/>
          </p:cNvSpPr>
          <p:nvPr>
            <p:ph type="title"/>
          </p:nvPr>
        </p:nvSpPr>
        <p:spPr>
          <a:xfrm>
            <a:off x="1552576" y="25400"/>
            <a:ext cx="9115425" cy="1270000"/>
          </a:xfrm>
        </p:spPr>
        <p:txBody>
          <a:bodyPr>
            <a:normAutofit fontScale="90000"/>
          </a:bodyPr>
          <a:lstStyle/>
          <a:p>
            <a:r>
              <a:rPr lang="en-US" altLang="en-US"/>
              <a:t>Alpha 1Anti-trypsin Hepatocyte Inclusions</a:t>
            </a:r>
          </a:p>
        </p:txBody>
      </p:sp>
      <p:pic>
        <p:nvPicPr>
          <p:cNvPr id="18435" name="Picture 1" descr="alpha1antitrypsin-13EC34CE74E66904950.jpg">
            <a:extLst>
              <a:ext uri="{FF2B5EF4-FFF2-40B4-BE49-F238E27FC236}">
                <a16:creationId xmlns:a16="http://schemas.microsoft.com/office/drawing/2014/main" id="{84C0D7CC-0E64-710A-9CED-41F78312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219200"/>
            <a:ext cx="65389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212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2B62B6B6-8E90-2871-4787-99D51FCDF01D}"/>
              </a:ext>
            </a:extLst>
          </p:cNvPr>
          <p:cNvPicPr/>
          <p:nvPr/>
        </p:nvPicPr>
        <p:blipFill rotWithShape="1">
          <a:blip r:embed="rId2"/>
          <a:srcRect r="55039" b="55758"/>
          <a:stretch/>
        </p:blipFill>
        <p:spPr>
          <a:xfrm>
            <a:off x="539453" y="1002069"/>
            <a:ext cx="2876564" cy="2651161"/>
          </a:xfrm>
          <a:prstGeom prst="rect">
            <a:avLst/>
          </a:prstGeom>
          <a:ln>
            <a:noFill/>
          </a:ln>
        </p:spPr>
      </p:pic>
      <p:pic>
        <p:nvPicPr>
          <p:cNvPr id="2" name="Picture 1" descr="alpha1antitrypsin-13EC34CE74E66904950.jpg">
            <a:extLst>
              <a:ext uri="{FF2B5EF4-FFF2-40B4-BE49-F238E27FC236}">
                <a16:creationId xmlns:a16="http://schemas.microsoft.com/office/drawing/2014/main" id="{7B7B035C-31E5-E38A-73BE-23301A768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9063" y="3503050"/>
            <a:ext cx="2643421" cy="19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011FA21-9FE4-A5F9-B6FD-9D813044BE3C}"/>
              </a:ext>
            </a:extLst>
          </p:cNvPr>
          <p:cNvSpPr txBox="1"/>
          <p:nvPr/>
        </p:nvSpPr>
        <p:spPr>
          <a:xfrm>
            <a:off x="4553598" y="2905284"/>
            <a:ext cx="2074350" cy="461665"/>
          </a:xfrm>
          <a:prstGeom prst="rect">
            <a:avLst/>
          </a:prstGeom>
          <a:noFill/>
        </p:spPr>
        <p:txBody>
          <a:bodyPr wrap="none" rtlCol="0">
            <a:spAutoFit/>
          </a:bodyPr>
          <a:lstStyle/>
          <a:p>
            <a:r>
              <a:rPr lang="en-US" sz="2400" dirty="0"/>
              <a:t>Liver Retention</a:t>
            </a:r>
          </a:p>
        </p:txBody>
      </p:sp>
      <p:sp>
        <p:nvSpPr>
          <p:cNvPr id="4" name="TextBox 3">
            <a:extLst>
              <a:ext uri="{FF2B5EF4-FFF2-40B4-BE49-F238E27FC236}">
                <a16:creationId xmlns:a16="http://schemas.microsoft.com/office/drawing/2014/main" id="{BF161A8D-5697-345D-C0B8-670C6F952678}"/>
              </a:ext>
            </a:extLst>
          </p:cNvPr>
          <p:cNvSpPr txBox="1"/>
          <p:nvPr/>
        </p:nvSpPr>
        <p:spPr>
          <a:xfrm>
            <a:off x="2719548" y="5945277"/>
            <a:ext cx="1568122" cy="830997"/>
          </a:xfrm>
          <a:prstGeom prst="rect">
            <a:avLst/>
          </a:prstGeom>
          <a:noFill/>
        </p:spPr>
        <p:txBody>
          <a:bodyPr wrap="none" rtlCol="0">
            <a:spAutoFit/>
          </a:bodyPr>
          <a:lstStyle/>
          <a:p>
            <a:r>
              <a:rPr lang="en-US" sz="2400" dirty="0"/>
              <a:t>Liver injury</a:t>
            </a:r>
          </a:p>
          <a:p>
            <a:pPr algn="ctr"/>
            <a:r>
              <a:rPr lang="en-US" sz="2400" dirty="0"/>
              <a:t>Cirrhosis</a:t>
            </a:r>
          </a:p>
        </p:txBody>
      </p:sp>
      <p:cxnSp>
        <p:nvCxnSpPr>
          <p:cNvPr id="8" name="Straight Arrow Connector 7">
            <a:extLst>
              <a:ext uri="{FF2B5EF4-FFF2-40B4-BE49-F238E27FC236}">
                <a16:creationId xmlns:a16="http://schemas.microsoft.com/office/drawing/2014/main" id="{F71F83B7-82A3-A61C-395C-7C4664DCB1DE}"/>
              </a:ext>
            </a:extLst>
          </p:cNvPr>
          <p:cNvCxnSpPr>
            <a:cxnSpLocks/>
          </p:cNvCxnSpPr>
          <p:nvPr/>
        </p:nvCxnSpPr>
        <p:spPr>
          <a:xfrm flipV="1">
            <a:off x="3294529" y="4265665"/>
            <a:ext cx="780079" cy="5669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82A3E9-F361-DBA6-51F3-203153FF5F23}"/>
              </a:ext>
            </a:extLst>
          </p:cNvPr>
          <p:cNvCxnSpPr>
            <a:cxnSpLocks/>
          </p:cNvCxnSpPr>
          <p:nvPr/>
        </p:nvCxnSpPr>
        <p:spPr>
          <a:xfrm flipH="1">
            <a:off x="3475568" y="5208151"/>
            <a:ext cx="693650" cy="6553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0EC327-E3E0-38D7-88AB-CA19B640D608}"/>
              </a:ext>
            </a:extLst>
          </p:cNvPr>
          <p:cNvCxnSpPr>
            <a:cxnSpLocks/>
          </p:cNvCxnSpPr>
          <p:nvPr/>
        </p:nvCxnSpPr>
        <p:spPr>
          <a:xfrm flipV="1">
            <a:off x="7066746" y="2905284"/>
            <a:ext cx="725920" cy="5671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5" descr="38505tn.jpg">
            <a:extLst>
              <a:ext uri="{FF2B5EF4-FFF2-40B4-BE49-F238E27FC236}">
                <a16:creationId xmlns:a16="http://schemas.microsoft.com/office/drawing/2014/main" id="{3650A223-35B2-54F3-C4B0-DA12BD4461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0518" y="1720659"/>
            <a:ext cx="3158752" cy="23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E9513DA-0A30-6B8F-28CC-3F6771AF3E68}"/>
              </a:ext>
            </a:extLst>
          </p:cNvPr>
          <p:cNvSpPr txBox="1"/>
          <p:nvPr/>
        </p:nvSpPr>
        <p:spPr>
          <a:xfrm>
            <a:off x="8540410" y="1227642"/>
            <a:ext cx="2078967" cy="461665"/>
          </a:xfrm>
          <a:prstGeom prst="rect">
            <a:avLst/>
          </a:prstGeom>
          <a:noFill/>
        </p:spPr>
        <p:txBody>
          <a:bodyPr wrap="none" rtlCol="0">
            <a:spAutoFit/>
          </a:bodyPr>
          <a:lstStyle/>
          <a:p>
            <a:r>
              <a:rPr lang="en-US" sz="2400" dirty="0"/>
              <a:t>Deficient levels</a:t>
            </a:r>
          </a:p>
        </p:txBody>
      </p:sp>
      <p:cxnSp>
        <p:nvCxnSpPr>
          <p:cNvPr id="19" name="Straight Arrow Connector 18">
            <a:extLst>
              <a:ext uri="{FF2B5EF4-FFF2-40B4-BE49-F238E27FC236}">
                <a16:creationId xmlns:a16="http://schemas.microsoft.com/office/drawing/2014/main" id="{B2C87160-4EB6-5C09-C63F-010C972489DE}"/>
              </a:ext>
            </a:extLst>
          </p:cNvPr>
          <p:cNvCxnSpPr>
            <a:cxnSpLocks/>
          </p:cNvCxnSpPr>
          <p:nvPr/>
        </p:nvCxnSpPr>
        <p:spPr>
          <a:xfrm>
            <a:off x="9101735" y="4131889"/>
            <a:ext cx="0" cy="7897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306FAFF-7AB7-1EBC-B2C4-1446F572B001}"/>
              </a:ext>
            </a:extLst>
          </p:cNvPr>
          <p:cNvSpPr txBox="1"/>
          <p:nvPr/>
        </p:nvSpPr>
        <p:spPr>
          <a:xfrm>
            <a:off x="9148697" y="4265665"/>
            <a:ext cx="2543132" cy="461665"/>
          </a:xfrm>
          <a:prstGeom prst="rect">
            <a:avLst/>
          </a:prstGeom>
          <a:noFill/>
        </p:spPr>
        <p:txBody>
          <a:bodyPr wrap="none" rtlCol="0">
            <a:spAutoFit/>
          </a:bodyPr>
          <a:lstStyle/>
          <a:p>
            <a:r>
              <a:rPr lang="en-US" sz="2400" dirty="0"/>
              <a:t>Tissue degradation</a:t>
            </a:r>
          </a:p>
        </p:txBody>
      </p:sp>
      <p:pic>
        <p:nvPicPr>
          <p:cNvPr id="22" name="Picture 2" descr="s33">
            <a:extLst>
              <a:ext uri="{FF2B5EF4-FFF2-40B4-BE49-F238E27FC236}">
                <a16:creationId xmlns:a16="http://schemas.microsoft.com/office/drawing/2014/main" id="{00800463-9C58-5657-32D4-0B91068B6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955107" y="5608074"/>
            <a:ext cx="3535760" cy="23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C0DA85A-D683-A1DB-9B1B-8F1F5254E6BE}"/>
              </a:ext>
            </a:extLst>
          </p:cNvPr>
          <p:cNvSpPr/>
          <p:nvPr/>
        </p:nvSpPr>
        <p:spPr>
          <a:xfrm>
            <a:off x="8262143" y="6588411"/>
            <a:ext cx="2921688" cy="807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IJMS | Free Full-Text | Post-Translational Modifications of Circulating  Alpha-1-Antitrypsin Protein">
            <a:extLst>
              <a:ext uri="{FF2B5EF4-FFF2-40B4-BE49-F238E27FC236}">
                <a16:creationId xmlns:a16="http://schemas.microsoft.com/office/drawing/2014/main" id="{1DEFBAF7-2894-0947-5C47-DFE1C75EE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198" y="4727330"/>
            <a:ext cx="1307819" cy="96676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D917A34F-ED65-4471-8375-380E6FA95F8B}"/>
              </a:ext>
            </a:extLst>
          </p:cNvPr>
          <p:cNvCxnSpPr>
            <a:cxnSpLocks/>
          </p:cNvCxnSpPr>
          <p:nvPr/>
        </p:nvCxnSpPr>
        <p:spPr>
          <a:xfrm flipH="1">
            <a:off x="1225979" y="3694114"/>
            <a:ext cx="441823" cy="5078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946A99-D276-80F5-7752-BD3A2AF6E802}"/>
              </a:ext>
            </a:extLst>
          </p:cNvPr>
          <p:cNvSpPr txBox="1"/>
          <p:nvPr/>
        </p:nvSpPr>
        <p:spPr>
          <a:xfrm>
            <a:off x="361756" y="4108077"/>
            <a:ext cx="973343" cy="461665"/>
          </a:xfrm>
          <a:prstGeom prst="rect">
            <a:avLst/>
          </a:prstGeom>
          <a:noFill/>
        </p:spPr>
        <p:txBody>
          <a:bodyPr wrap="none" rtlCol="0">
            <a:spAutoFit/>
          </a:bodyPr>
          <a:lstStyle/>
          <a:p>
            <a:r>
              <a:rPr lang="en-US" sz="2400" dirty="0"/>
              <a:t>mRNA</a:t>
            </a:r>
          </a:p>
        </p:txBody>
      </p:sp>
      <p:cxnSp>
        <p:nvCxnSpPr>
          <p:cNvPr id="36" name="Straight Arrow Connector 35">
            <a:extLst>
              <a:ext uri="{FF2B5EF4-FFF2-40B4-BE49-F238E27FC236}">
                <a16:creationId xmlns:a16="http://schemas.microsoft.com/office/drawing/2014/main" id="{7106CD54-3EE4-6136-3D95-72F816305366}"/>
              </a:ext>
            </a:extLst>
          </p:cNvPr>
          <p:cNvCxnSpPr>
            <a:cxnSpLocks/>
          </p:cNvCxnSpPr>
          <p:nvPr/>
        </p:nvCxnSpPr>
        <p:spPr>
          <a:xfrm>
            <a:off x="1186546" y="4581034"/>
            <a:ext cx="893266" cy="486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878FD9-5F11-E14C-086B-3FB6858C924B}"/>
              </a:ext>
            </a:extLst>
          </p:cNvPr>
          <p:cNvSpPr txBox="1"/>
          <p:nvPr/>
        </p:nvSpPr>
        <p:spPr>
          <a:xfrm>
            <a:off x="133871" y="4889782"/>
            <a:ext cx="1633099" cy="1200329"/>
          </a:xfrm>
          <a:prstGeom prst="rect">
            <a:avLst/>
          </a:prstGeom>
          <a:noFill/>
        </p:spPr>
        <p:txBody>
          <a:bodyPr wrap="square" rtlCol="0">
            <a:spAutoFit/>
          </a:bodyPr>
          <a:lstStyle/>
          <a:p>
            <a:pPr algn="ctr"/>
            <a:r>
              <a:rPr lang="en-US" sz="2400" dirty="0"/>
              <a:t>Protein synthesis</a:t>
            </a:r>
          </a:p>
          <a:p>
            <a:pPr algn="ctr"/>
            <a:r>
              <a:rPr lang="en-US" sz="2400" dirty="0"/>
              <a:t>processing</a:t>
            </a:r>
          </a:p>
        </p:txBody>
      </p:sp>
      <p:sp>
        <p:nvSpPr>
          <p:cNvPr id="41" name="TextBox 40">
            <a:extLst>
              <a:ext uri="{FF2B5EF4-FFF2-40B4-BE49-F238E27FC236}">
                <a16:creationId xmlns:a16="http://schemas.microsoft.com/office/drawing/2014/main" id="{17ABD95C-5C51-3CE4-7C13-F5956C2E5C9B}"/>
              </a:ext>
            </a:extLst>
          </p:cNvPr>
          <p:cNvSpPr txBox="1"/>
          <p:nvPr/>
        </p:nvSpPr>
        <p:spPr>
          <a:xfrm>
            <a:off x="125206" y="234843"/>
            <a:ext cx="11941588" cy="1015663"/>
          </a:xfrm>
          <a:prstGeom prst="rect">
            <a:avLst/>
          </a:prstGeom>
          <a:noFill/>
        </p:spPr>
        <p:txBody>
          <a:bodyPr wrap="square" rtlCol="0">
            <a:spAutoFit/>
          </a:bodyPr>
          <a:lstStyle/>
          <a:p>
            <a:pPr algn="ctr"/>
            <a:r>
              <a:rPr lang="en-US" sz="3200" dirty="0"/>
              <a:t>Alpha 1 Antitrypsin Deficiency Pathogenesis</a:t>
            </a:r>
          </a:p>
          <a:p>
            <a:pPr algn="ctr"/>
            <a:r>
              <a:rPr lang="en-US" sz="2800" i="1" dirty="0"/>
              <a:t>therapeutic opportunities</a:t>
            </a:r>
          </a:p>
        </p:txBody>
      </p:sp>
    </p:spTree>
    <p:extLst>
      <p:ext uri="{BB962C8B-B14F-4D97-AF65-F5344CB8AC3E}">
        <p14:creationId xmlns:p14="http://schemas.microsoft.com/office/powerpoint/2010/main" val="59258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E96669-D3BE-2A32-5EFB-A6A7F5E0B4D9}"/>
              </a:ext>
            </a:extLst>
          </p:cNvPr>
          <p:cNvSpPr txBox="1"/>
          <p:nvPr/>
        </p:nvSpPr>
        <p:spPr>
          <a:xfrm>
            <a:off x="4228710" y="4462845"/>
            <a:ext cx="7245893" cy="2308324"/>
          </a:xfrm>
          <a:prstGeom prst="rect">
            <a:avLst/>
          </a:prstGeom>
          <a:noFill/>
        </p:spPr>
        <p:txBody>
          <a:bodyPr wrap="square">
            <a:spAutoFit/>
          </a:bodyPr>
          <a:lstStyle/>
          <a:p>
            <a:pPr algn="l"/>
            <a:r>
              <a:rPr lang="en-US" b="1" i="0" u="none" strike="noStrike" dirty="0">
                <a:solidFill>
                  <a:srgbClr val="231F20"/>
                </a:solidFill>
                <a:effectLst/>
                <a:latin typeface="Roboto Condensed" panose="020F0502020204030204" pitchFamily="34" charset="0"/>
              </a:rPr>
              <a:t>CUTTER's PROLASTIN ALPHA-1 ANTITRYPSIN WILL BE AVAILABLE</a:t>
            </a:r>
          </a:p>
          <a:p>
            <a:pPr algn="l">
              <a:buFont typeface="Arial" panose="020B0604020202020204" pitchFamily="34" charset="0"/>
              <a:buChar char="•"/>
            </a:pPr>
            <a:r>
              <a:rPr lang="en-US" b="0" i="0" u="none" strike="noStrike" dirty="0">
                <a:solidFill>
                  <a:srgbClr val="58595B"/>
                </a:solidFill>
                <a:effectLst/>
                <a:latin typeface="Roboto" panose="020F0502020204030204" pitchFamily="34" charset="0"/>
              </a:rPr>
              <a:t>14 Dec 1987</a:t>
            </a:r>
          </a:p>
          <a:p>
            <a:pPr algn="l">
              <a:buFont typeface="Arial" panose="020B0604020202020204" pitchFamily="34" charset="0"/>
              <a:buChar char="•"/>
            </a:pPr>
            <a:r>
              <a:rPr lang="en-US" b="1" i="0" u="none" strike="noStrike" cap="all" dirty="0">
                <a:solidFill>
                  <a:srgbClr val="231F20"/>
                </a:solidFill>
                <a:effectLst/>
                <a:latin typeface="Roboto Condensed" panose="020F0502020204030204" pitchFamily="34" charset="0"/>
              </a:rPr>
              <a:t>NEWS</a:t>
            </a:r>
          </a:p>
          <a:p>
            <a:pPr algn="l" fontAlgn="ctr">
              <a:buFont typeface="Arial" panose="020B0604020202020204" pitchFamily="34" charset="0"/>
              <a:buChar char="•"/>
            </a:pPr>
            <a:r>
              <a:rPr lang="en-US" b="0" i="0" u="none" strike="noStrike" dirty="0">
                <a:solidFill>
                  <a:srgbClr val="58595B"/>
                </a:solidFill>
                <a:effectLst/>
                <a:latin typeface="Roboto" panose="02000000000000000000" pitchFamily="2" charset="0"/>
              </a:rPr>
              <a:t>The Pink Sheet </a:t>
            </a:r>
            <a:r>
              <a:rPr lang="en-US" b="0" i="0" u="none" strike="noStrike" dirty="0">
                <a:solidFill>
                  <a:srgbClr val="00A7B5"/>
                </a:solidFill>
                <a:effectLst/>
                <a:latin typeface="Roboto" panose="02000000000000000000" pitchFamily="2" charset="0"/>
                <a:hlinkClick r:id="rId2"/>
              </a:rPr>
              <a:t>pinkeditor@informa.com</a:t>
            </a:r>
            <a:endParaRPr lang="en-US" b="0" i="0" u="none" strike="noStrike" dirty="0">
              <a:solidFill>
                <a:srgbClr val="58595B"/>
              </a:solidFill>
              <a:effectLst/>
              <a:latin typeface="Roboto" panose="02000000000000000000" pitchFamily="2" charset="0"/>
            </a:endParaRPr>
          </a:p>
          <a:p>
            <a:pPr algn="l"/>
            <a:r>
              <a:rPr lang="en-US" b="1" i="0" u="none" strike="noStrike" dirty="0">
                <a:solidFill>
                  <a:srgbClr val="231F20"/>
                </a:solidFill>
                <a:effectLst/>
                <a:latin typeface="Roboto" panose="02000000000000000000" pitchFamily="2" charset="0"/>
              </a:rPr>
              <a:t>Executive Summary</a:t>
            </a:r>
          </a:p>
          <a:p>
            <a:pPr algn="l"/>
            <a:r>
              <a:rPr lang="en-US" b="0" i="0" u="none" strike="noStrike" dirty="0">
                <a:solidFill>
                  <a:srgbClr val="414042"/>
                </a:solidFill>
                <a:effectLst/>
                <a:latin typeface="PT Serif" panose="020A0603040505020204" pitchFamily="18" charset="77"/>
              </a:rPr>
              <a:t>CUTTER's PROLASTIN ALPHA-1 ANTITRYPSIN WILL BE AVAILABLE by mid-January following approval of a product license application (PLA) by FDA on Dec. 7. Derived from human plasma, </a:t>
            </a:r>
          </a:p>
        </p:txBody>
      </p:sp>
      <p:pic>
        <p:nvPicPr>
          <p:cNvPr id="4" name="Picture 2" descr="rennard1001">
            <a:extLst>
              <a:ext uri="{FF2B5EF4-FFF2-40B4-BE49-F238E27FC236}">
                <a16:creationId xmlns:a16="http://schemas.microsoft.com/office/drawing/2014/main" id="{52311795-BCB9-C00F-7052-7757ED10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53" y="1077521"/>
            <a:ext cx="2443976" cy="13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164F70D3-07F6-BDD3-91D2-BA1DDB4CB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891" y="2729243"/>
            <a:ext cx="2263697" cy="149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A70F3C4-8FE3-6DFC-3F21-6BCC40C14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852" y="4479985"/>
            <a:ext cx="1513795" cy="20183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0C13BA-8E76-B2F0-281E-E4E37D76C1E0}"/>
              </a:ext>
            </a:extLst>
          </p:cNvPr>
          <p:cNvSpPr txBox="1"/>
          <p:nvPr/>
        </p:nvSpPr>
        <p:spPr>
          <a:xfrm>
            <a:off x="2319453" y="204407"/>
            <a:ext cx="7053534" cy="646331"/>
          </a:xfrm>
          <a:prstGeom prst="rect">
            <a:avLst/>
          </a:prstGeom>
          <a:noFill/>
        </p:spPr>
        <p:txBody>
          <a:bodyPr wrap="none" rtlCol="0">
            <a:spAutoFit/>
          </a:bodyPr>
          <a:lstStyle/>
          <a:p>
            <a:r>
              <a:rPr lang="en-US" sz="3600" dirty="0"/>
              <a:t>Alpha 1 anti-trypsin therapy timeline</a:t>
            </a:r>
          </a:p>
        </p:txBody>
      </p:sp>
      <p:sp>
        <p:nvSpPr>
          <p:cNvPr id="9" name="TextBox 8">
            <a:extLst>
              <a:ext uri="{FF2B5EF4-FFF2-40B4-BE49-F238E27FC236}">
                <a16:creationId xmlns:a16="http://schemas.microsoft.com/office/drawing/2014/main" id="{C464D814-D161-4B19-ACAD-2C598ECB8FE3}"/>
              </a:ext>
            </a:extLst>
          </p:cNvPr>
          <p:cNvSpPr txBox="1"/>
          <p:nvPr/>
        </p:nvSpPr>
        <p:spPr>
          <a:xfrm>
            <a:off x="591015" y="1645056"/>
            <a:ext cx="915635" cy="523220"/>
          </a:xfrm>
          <a:prstGeom prst="rect">
            <a:avLst/>
          </a:prstGeom>
          <a:noFill/>
        </p:spPr>
        <p:txBody>
          <a:bodyPr wrap="none" rtlCol="0">
            <a:spAutoFit/>
          </a:bodyPr>
          <a:lstStyle/>
          <a:p>
            <a:r>
              <a:rPr lang="en-US" sz="2800" dirty="0"/>
              <a:t>1963</a:t>
            </a:r>
          </a:p>
        </p:txBody>
      </p:sp>
      <p:sp>
        <p:nvSpPr>
          <p:cNvPr id="10" name="TextBox 9">
            <a:extLst>
              <a:ext uri="{FF2B5EF4-FFF2-40B4-BE49-F238E27FC236}">
                <a16:creationId xmlns:a16="http://schemas.microsoft.com/office/drawing/2014/main" id="{E460E72D-0822-F786-A987-E9516DA8E5AE}"/>
              </a:ext>
            </a:extLst>
          </p:cNvPr>
          <p:cNvSpPr txBox="1"/>
          <p:nvPr/>
        </p:nvSpPr>
        <p:spPr>
          <a:xfrm>
            <a:off x="609601" y="3079846"/>
            <a:ext cx="915635" cy="523220"/>
          </a:xfrm>
          <a:prstGeom prst="rect">
            <a:avLst/>
          </a:prstGeom>
          <a:noFill/>
        </p:spPr>
        <p:txBody>
          <a:bodyPr wrap="none" rtlCol="0">
            <a:spAutoFit/>
          </a:bodyPr>
          <a:lstStyle/>
          <a:p>
            <a:r>
              <a:rPr lang="en-US" sz="2800" dirty="0"/>
              <a:t>1978</a:t>
            </a:r>
          </a:p>
        </p:txBody>
      </p:sp>
      <p:sp>
        <p:nvSpPr>
          <p:cNvPr id="11" name="TextBox 10">
            <a:extLst>
              <a:ext uri="{FF2B5EF4-FFF2-40B4-BE49-F238E27FC236}">
                <a16:creationId xmlns:a16="http://schemas.microsoft.com/office/drawing/2014/main" id="{21CA53F3-5832-4160-CC27-095E2FAF3DB3}"/>
              </a:ext>
            </a:extLst>
          </p:cNvPr>
          <p:cNvSpPr txBox="1"/>
          <p:nvPr/>
        </p:nvSpPr>
        <p:spPr>
          <a:xfrm>
            <a:off x="610218" y="4666827"/>
            <a:ext cx="915635" cy="1384995"/>
          </a:xfrm>
          <a:prstGeom prst="rect">
            <a:avLst/>
          </a:prstGeom>
          <a:noFill/>
        </p:spPr>
        <p:txBody>
          <a:bodyPr wrap="none" rtlCol="0">
            <a:spAutoFit/>
          </a:bodyPr>
          <a:lstStyle/>
          <a:p>
            <a:r>
              <a:rPr lang="en-US" sz="2800" dirty="0"/>
              <a:t>1981</a:t>
            </a:r>
          </a:p>
          <a:p>
            <a:pPr algn="ctr"/>
            <a:r>
              <a:rPr lang="en-US" sz="2800" dirty="0"/>
              <a:t>to</a:t>
            </a:r>
          </a:p>
          <a:p>
            <a:r>
              <a:rPr lang="en-US" sz="2800" dirty="0"/>
              <a:t>1987</a:t>
            </a:r>
          </a:p>
        </p:txBody>
      </p:sp>
      <p:sp>
        <p:nvSpPr>
          <p:cNvPr id="12" name="TextBox 11">
            <a:extLst>
              <a:ext uri="{FF2B5EF4-FFF2-40B4-BE49-F238E27FC236}">
                <a16:creationId xmlns:a16="http://schemas.microsoft.com/office/drawing/2014/main" id="{EB908268-71FE-A450-5815-1DD58B6908F0}"/>
              </a:ext>
            </a:extLst>
          </p:cNvPr>
          <p:cNvSpPr txBox="1"/>
          <p:nvPr/>
        </p:nvSpPr>
        <p:spPr>
          <a:xfrm>
            <a:off x="5846220" y="1437032"/>
            <a:ext cx="5832943" cy="2246769"/>
          </a:xfrm>
          <a:prstGeom prst="rect">
            <a:avLst/>
          </a:prstGeom>
          <a:noFill/>
          <a:ln w="57150">
            <a:solidFill>
              <a:srgbClr val="FF0000"/>
            </a:solidFill>
          </a:ln>
        </p:spPr>
        <p:txBody>
          <a:bodyPr wrap="none" rtlCol="0">
            <a:spAutoFit/>
          </a:bodyPr>
          <a:lstStyle/>
          <a:p>
            <a:r>
              <a:rPr lang="en-US" sz="2800" dirty="0"/>
              <a:t>Disease to initial therapy……….24 years</a:t>
            </a:r>
          </a:p>
          <a:p>
            <a:endParaRPr lang="en-US" sz="2800" dirty="0"/>
          </a:p>
          <a:p>
            <a:r>
              <a:rPr lang="en-US" sz="2800" dirty="0"/>
              <a:t>Next 36 years</a:t>
            </a:r>
          </a:p>
          <a:p>
            <a:r>
              <a:rPr lang="en-US" sz="2800" dirty="0"/>
              <a:t>	more formulations</a:t>
            </a:r>
          </a:p>
          <a:p>
            <a:r>
              <a:rPr lang="en-US" sz="2800" dirty="0"/>
              <a:t>	no new treatments</a:t>
            </a:r>
          </a:p>
        </p:txBody>
      </p:sp>
    </p:spTree>
    <p:extLst>
      <p:ext uri="{BB962C8B-B14F-4D97-AF65-F5344CB8AC3E}">
        <p14:creationId xmlns:p14="http://schemas.microsoft.com/office/powerpoint/2010/main" val="332613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F782-D604-DA20-CBCF-64F18A78FF32}"/>
              </a:ext>
            </a:extLst>
          </p:cNvPr>
          <p:cNvSpPr>
            <a:spLocks noGrp="1"/>
          </p:cNvSpPr>
          <p:nvPr>
            <p:ph type="ctrTitle"/>
          </p:nvPr>
        </p:nvSpPr>
        <p:spPr/>
        <p:txBody>
          <a:bodyPr/>
          <a:lstStyle/>
          <a:p>
            <a:r>
              <a:rPr lang="en-US" sz="4400" dirty="0"/>
              <a:t>Chapter 2</a:t>
            </a:r>
            <a:br>
              <a:rPr lang="en-US" dirty="0"/>
            </a:br>
            <a:r>
              <a:rPr lang="en-US" b="1" dirty="0"/>
              <a:t>The problem</a:t>
            </a:r>
          </a:p>
        </p:txBody>
      </p:sp>
    </p:spTree>
    <p:extLst>
      <p:ext uri="{BB962C8B-B14F-4D97-AF65-F5344CB8AC3E}">
        <p14:creationId xmlns:p14="http://schemas.microsoft.com/office/powerpoint/2010/main" val="351957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2B62B6B6-8E90-2871-4787-99D51FCDF01D}"/>
              </a:ext>
            </a:extLst>
          </p:cNvPr>
          <p:cNvPicPr/>
          <p:nvPr/>
        </p:nvPicPr>
        <p:blipFill rotWithShape="1">
          <a:blip r:embed="rId2"/>
          <a:srcRect r="55039" b="55758"/>
          <a:stretch/>
        </p:blipFill>
        <p:spPr>
          <a:xfrm>
            <a:off x="539453" y="1002069"/>
            <a:ext cx="2876564" cy="2651161"/>
          </a:xfrm>
          <a:prstGeom prst="rect">
            <a:avLst/>
          </a:prstGeom>
          <a:ln>
            <a:noFill/>
          </a:ln>
        </p:spPr>
      </p:pic>
      <p:pic>
        <p:nvPicPr>
          <p:cNvPr id="2" name="Picture 1" descr="alpha1antitrypsin-13EC34CE74E66904950.jpg">
            <a:extLst>
              <a:ext uri="{FF2B5EF4-FFF2-40B4-BE49-F238E27FC236}">
                <a16:creationId xmlns:a16="http://schemas.microsoft.com/office/drawing/2014/main" id="{7B7B035C-31E5-E38A-73BE-23301A768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9063" y="3503050"/>
            <a:ext cx="2643421" cy="19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011FA21-9FE4-A5F9-B6FD-9D813044BE3C}"/>
              </a:ext>
            </a:extLst>
          </p:cNvPr>
          <p:cNvSpPr txBox="1"/>
          <p:nvPr/>
        </p:nvSpPr>
        <p:spPr>
          <a:xfrm>
            <a:off x="4553598" y="2905284"/>
            <a:ext cx="2074350" cy="461665"/>
          </a:xfrm>
          <a:prstGeom prst="rect">
            <a:avLst/>
          </a:prstGeom>
          <a:noFill/>
        </p:spPr>
        <p:txBody>
          <a:bodyPr wrap="none" rtlCol="0">
            <a:spAutoFit/>
          </a:bodyPr>
          <a:lstStyle/>
          <a:p>
            <a:r>
              <a:rPr lang="en-US" sz="2400" dirty="0"/>
              <a:t>Liver Retention</a:t>
            </a:r>
          </a:p>
        </p:txBody>
      </p:sp>
      <p:sp>
        <p:nvSpPr>
          <p:cNvPr id="4" name="TextBox 3">
            <a:extLst>
              <a:ext uri="{FF2B5EF4-FFF2-40B4-BE49-F238E27FC236}">
                <a16:creationId xmlns:a16="http://schemas.microsoft.com/office/drawing/2014/main" id="{BF161A8D-5697-345D-C0B8-670C6F952678}"/>
              </a:ext>
            </a:extLst>
          </p:cNvPr>
          <p:cNvSpPr txBox="1"/>
          <p:nvPr/>
        </p:nvSpPr>
        <p:spPr>
          <a:xfrm>
            <a:off x="2719548" y="5945277"/>
            <a:ext cx="1568122" cy="830997"/>
          </a:xfrm>
          <a:prstGeom prst="rect">
            <a:avLst/>
          </a:prstGeom>
          <a:noFill/>
        </p:spPr>
        <p:txBody>
          <a:bodyPr wrap="none" rtlCol="0">
            <a:spAutoFit/>
          </a:bodyPr>
          <a:lstStyle/>
          <a:p>
            <a:r>
              <a:rPr lang="en-US" sz="2400" dirty="0"/>
              <a:t>Liver injury</a:t>
            </a:r>
          </a:p>
          <a:p>
            <a:pPr algn="ctr"/>
            <a:r>
              <a:rPr lang="en-US" sz="2400" dirty="0"/>
              <a:t>Cirrhosis</a:t>
            </a:r>
          </a:p>
        </p:txBody>
      </p:sp>
      <p:cxnSp>
        <p:nvCxnSpPr>
          <p:cNvPr id="8" name="Straight Arrow Connector 7">
            <a:extLst>
              <a:ext uri="{FF2B5EF4-FFF2-40B4-BE49-F238E27FC236}">
                <a16:creationId xmlns:a16="http://schemas.microsoft.com/office/drawing/2014/main" id="{F71F83B7-82A3-A61C-395C-7C4664DCB1DE}"/>
              </a:ext>
            </a:extLst>
          </p:cNvPr>
          <p:cNvCxnSpPr>
            <a:cxnSpLocks/>
          </p:cNvCxnSpPr>
          <p:nvPr/>
        </p:nvCxnSpPr>
        <p:spPr>
          <a:xfrm flipV="1">
            <a:off x="3294529" y="4265665"/>
            <a:ext cx="780079" cy="5669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82A3E9-F361-DBA6-51F3-203153FF5F23}"/>
              </a:ext>
            </a:extLst>
          </p:cNvPr>
          <p:cNvCxnSpPr>
            <a:cxnSpLocks/>
          </p:cNvCxnSpPr>
          <p:nvPr/>
        </p:nvCxnSpPr>
        <p:spPr>
          <a:xfrm flipH="1">
            <a:off x="3475568" y="5208151"/>
            <a:ext cx="693650" cy="6553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0EC327-E3E0-38D7-88AB-CA19B640D608}"/>
              </a:ext>
            </a:extLst>
          </p:cNvPr>
          <p:cNvCxnSpPr>
            <a:cxnSpLocks/>
          </p:cNvCxnSpPr>
          <p:nvPr/>
        </p:nvCxnSpPr>
        <p:spPr>
          <a:xfrm flipV="1">
            <a:off x="7066746" y="2905284"/>
            <a:ext cx="725920" cy="5671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5" descr="38505tn.jpg">
            <a:extLst>
              <a:ext uri="{FF2B5EF4-FFF2-40B4-BE49-F238E27FC236}">
                <a16:creationId xmlns:a16="http://schemas.microsoft.com/office/drawing/2014/main" id="{3650A223-35B2-54F3-C4B0-DA12BD4461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0518" y="1720659"/>
            <a:ext cx="3158752" cy="23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E9513DA-0A30-6B8F-28CC-3F6771AF3E68}"/>
              </a:ext>
            </a:extLst>
          </p:cNvPr>
          <p:cNvSpPr txBox="1"/>
          <p:nvPr/>
        </p:nvSpPr>
        <p:spPr>
          <a:xfrm>
            <a:off x="8540410" y="1227642"/>
            <a:ext cx="2078967" cy="461665"/>
          </a:xfrm>
          <a:prstGeom prst="rect">
            <a:avLst/>
          </a:prstGeom>
          <a:noFill/>
        </p:spPr>
        <p:txBody>
          <a:bodyPr wrap="none" rtlCol="0">
            <a:spAutoFit/>
          </a:bodyPr>
          <a:lstStyle/>
          <a:p>
            <a:r>
              <a:rPr lang="en-US" sz="2400" dirty="0"/>
              <a:t>Deficient levels</a:t>
            </a:r>
          </a:p>
        </p:txBody>
      </p:sp>
      <p:cxnSp>
        <p:nvCxnSpPr>
          <p:cNvPr id="19" name="Straight Arrow Connector 18">
            <a:extLst>
              <a:ext uri="{FF2B5EF4-FFF2-40B4-BE49-F238E27FC236}">
                <a16:creationId xmlns:a16="http://schemas.microsoft.com/office/drawing/2014/main" id="{B2C87160-4EB6-5C09-C63F-010C972489DE}"/>
              </a:ext>
            </a:extLst>
          </p:cNvPr>
          <p:cNvCxnSpPr>
            <a:cxnSpLocks/>
          </p:cNvCxnSpPr>
          <p:nvPr/>
        </p:nvCxnSpPr>
        <p:spPr>
          <a:xfrm>
            <a:off x="9101735" y="4131889"/>
            <a:ext cx="0" cy="7897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306FAFF-7AB7-1EBC-B2C4-1446F572B001}"/>
              </a:ext>
            </a:extLst>
          </p:cNvPr>
          <p:cNvSpPr txBox="1"/>
          <p:nvPr/>
        </p:nvSpPr>
        <p:spPr>
          <a:xfrm>
            <a:off x="9148697" y="4265665"/>
            <a:ext cx="2543132" cy="461665"/>
          </a:xfrm>
          <a:prstGeom prst="rect">
            <a:avLst/>
          </a:prstGeom>
          <a:noFill/>
        </p:spPr>
        <p:txBody>
          <a:bodyPr wrap="none" rtlCol="0">
            <a:spAutoFit/>
          </a:bodyPr>
          <a:lstStyle/>
          <a:p>
            <a:r>
              <a:rPr lang="en-US" sz="2400" dirty="0"/>
              <a:t>Tissue degradation</a:t>
            </a:r>
          </a:p>
        </p:txBody>
      </p:sp>
      <p:pic>
        <p:nvPicPr>
          <p:cNvPr id="22" name="Picture 2" descr="s33">
            <a:extLst>
              <a:ext uri="{FF2B5EF4-FFF2-40B4-BE49-F238E27FC236}">
                <a16:creationId xmlns:a16="http://schemas.microsoft.com/office/drawing/2014/main" id="{00800463-9C58-5657-32D4-0B91068B6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955107" y="5608074"/>
            <a:ext cx="3535760" cy="23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C0DA85A-D683-A1DB-9B1B-8F1F5254E6BE}"/>
              </a:ext>
            </a:extLst>
          </p:cNvPr>
          <p:cNvSpPr/>
          <p:nvPr/>
        </p:nvSpPr>
        <p:spPr>
          <a:xfrm>
            <a:off x="8262143" y="6588411"/>
            <a:ext cx="2921688" cy="807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IJMS | Free Full-Text | Post-Translational Modifications of Circulating  Alpha-1-Antitrypsin Protein">
            <a:extLst>
              <a:ext uri="{FF2B5EF4-FFF2-40B4-BE49-F238E27FC236}">
                <a16:creationId xmlns:a16="http://schemas.microsoft.com/office/drawing/2014/main" id="{1DEFBAF7-2894-0947-5C47-DFE1C75EE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198" y="4727330"/>
            <a:ext cx="1307819" cy="96676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D917A34F-ED65-4471-8375-380E6FA95F8B}"/>
              </a:ext>
            </a:extLst>
          </p:cNvPr>
          <p:cNvCxnSpPr>
            <a:cxnSpLocks/>
          </p:cNvCxnSpPr>
          <p:nvPr/>
        </p:nvCxnSpPr>
        <p:spPr>
          <a:xfrm flipH="1">
            <a:off x="1225979" y="3694114"/>
            <a:ext cx="441823" cy="5078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946A99-D276-80F5-7752-BD3A2AF6E802}"/>
              </a:ext>
            </a:extLst>
          </p:cNvPr>
          <p:cNvSpPr txBox="1"/>
          <p:nvPr/>
        </p:nvSpPr>
        <p:spPr>
          <a:xfrm>
            <a:off x="361756" y="4108077"/>
            <a:ext cx="973343" cy="461665"/>
          </a:xfrm>
          <a:prstGeom prst="rect">
            <a:avLst/>
          </a:prstGeom>
          <a:noFill/>
        </p:spPr>
        <p:txBody>
          <a:bodyPr wrap="none" rtlCol="0">
            <a:spAutoFit/>
          </a:bodyPr>
          <a:lstStyle/>
          <a:p>
            <a:r>
              <a:rPr lang="en-US" sz="2400" dirty="0"/>
              <a:t>mRNA</a:t>
            </a:r>
          </a:p>
        </p:txBody>
      </p:sp>
      <p:cxnSp>
        <p:nvCxnSpPr>
          <p:cNvPr id="36" name="Straight Arrow Connector 35">
            <a:extLst>
              <a:ext uri="{FF2B5EF4-FFF2-40B4-BE49-F238E27FC236}">
                <a16:creationId xmlns:a16="http://schemas.microsoft.com/office/drawing/2014/main" id="{7106CD54-3EE4-6136-3D95-72F816305366}"/>
              </a:ext>
            </a:extLst>
          </p:cNvPr>
          <p:cNvCxnSpPr>
            <a:cxnSpLocks/>
          </p:cNvCxnSpPr>
          <p:nvPr/>
        </p:nvCxnSpPr>
        <p:spPr>
          <a:xfrm>
            <a:off x="1186546" y="4581034"/>
            <a:ext cx="893266" cy="486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878FD9-5F11-E14C-086B-3FB6858C924B}"/>
              </a:ext>
            </a:extLst>
          </p:cNvPr>
          <p:cNvSpPr txBox="1"/>
          <p:nvPr/>
        </p:nvSpPr>
        <p:spPr>
          <a:xfrm>
            <a:off x="133871" y="4889782"/>
            <a:ext cx="1633099" cy="1200329"/>
          </a:xfrm>
          <a:prstGeom prst="rect">
            <a:avLst/>
          </a:prstGeom>
          <a:noFill/>
        </p:spPr>
        <p:txBody>
          <a:bodyPr wrap="square" rtlCol="0">
            <a:spAutoFit/>
          </a:bodyPr>
          <a:lstStyle/>
          <a:p>
            <a:pPr algn="ctr"/>
            <a:r>
              <a:rPr lang="en-US" sz="2400" dirty="0"/>
              <a:t>Protein synthesis</a:t>
            </a:r>
          </a:p>
          <a:p>
            <a:pPr algn="ctr"/>
            <a:r>
              <a:rPr lang="en-US" sz="2400" dirty="0"/>
              <a:t>processing</a:t>
            </a:r>
          </a:p>
        </p:txBody>
      </p:sp>
      <p:sp>
        <p:nvSpPr>
          <p:cNvPr id="41" name="TextBox 40">
            <a:extLst>
              <a:ext uri="{FF2B5EF4-FFF2-40B4-BE49-F238E27FC236}">
                <a16:creationId xmlns:a16="http://schemas.microsoft.com/office/drawing/2014/main" id="{17ABD95C-5C51-3CE4-7C13-F5956C2E5C9B}"/>
              </a:ext>
            </a:extLst>
          </p:cNvPr>
          <p:cNvSpPr txBox="1"/>
          <p:nvPr/>
        </p:nvSpPr>
        <p:spPr>
          <a:xfrm>
            <a:off x="125206" y="234843"/>
            <a:ext cx="11941588" cy="1015663"/>
          </a:xfrm>
          <a:prstGeom prst="rect">
            <a:avLst/>
          </a:prstGeom>
          <a:noFill/>
        </p:spPr>
        <p:txBody>
          <a:bodyPr wrap="square" rtlCol="0">
            <a:spAutoFit/>
          </a:bodyPr>
          <a:lstStyle/>
          <a:p>
            <a:pPr algn="ctr"/>
            <a:r>
              <a:rPr lang="en-US" sz="3200" dirty="0"/>
              <a:t>Alpha 1 Antitrypsin Deficiency Pathogenesis</a:t>
            </a:r>
          </a:p>
          <a:p>
            <a:pPr algn="ctr"/>
            <a:r>
              <a:rPr lang="en-US" sz="2800" i="1" dirty="0"/>
              <a:t>therapeutic opportunities</a:t>
            </a:r>
          </a:p>
        </p:txBody>
      </p:sp>
      <p:sp>
        <p:nvSpPr>
          <p:cNvPr id="6" name="TextBox 5">
            <a:extLst>
              <a:ext uri="{FF2B5EF4-FFF2-40B4-BE49-F238E27FC236}">
                <a16:creationId xmlns:a16="http://schemas.microsoft.com/office/drawing/2014/main" id="{01824A64-4D45-30DC-4DEC-64ABB258DA3D}"/>
              </a:ext>
            </a:extLst>
          </p:cNvPr>
          <p:cNvSpPr txBox="1"/>
          <p:nvPr/>
        </p:nvSpPr>
        <p:spPr>
          <a:xfrm>
            <a:off x="203948" y="1891299"/>
            <a:ext cx="3547574" cy="830997"/>
          </a:xfrm>
          <a:prstGeom prst="rect">
            <a:avLst/>
          </a:prstGeom>
          <a:solidFill>
            <a:schemeClr val="bg1"/>
          </a:solidFill>
          <a:ln w="57150">
            <a:solidFill>
              <a:srgbClr val="FF0000"/>
            </a:solidFill>
          </a:ln>
        </p:spPr>
        <p:txBody>
          <a:bodyPr wrap="none" rtlCol="0">
            <a:spAutoFit/>
          </a:bodyPr>
          <a:lstStyle/>
          <a:p>
            <a:pPr algn="ctr"/>
            <a:r>
              <a:rPr lang="en-US" sz="2400" dirty="0"/>
              <a:t>Insert a normal gene</a:t>
            </a:r>
          </a:p>
          <a:p>
            <a:pPr algn="ctr"/>
            <a:r>
              <a:rPr lang="en-US" sz="2400" dirty="0"/>
              <a:t>Correct the abnormal gene</a:t>
            </a:r>
          </a:p>
        </p:txBody>
      </p:sp>
      <p:sp>
        <p:nvSpPr>
          <p:cNvPr id="7" name="TextBox 6">
            <a:extLst>
              <a:ext uri="{FF2B5EF4-FFF2-40B4-BE49-F238E27FC236}">
                <a16:creationId xmlns:a16="http://schemas.microsoft.com/office/drawing/2014/main" id="{27D284A4-F789-8DF6-7DF6-CF9E81AE0927}"/>
              </a:ext>
            </a:extLst>
          </p:cNvPr>
          <p:cNvSpPr txBox="1"/>
          <p:nvPr/>
        </p:nvSpPr>
        <p:spPr>
          <a:xfrm>
            <a:off x="967168" y="4092775"/>
            <a:ext cx="2093971" cy="461665"/>
          </a:xfrm>
          <a:prstGeom prst="rect">
            <a:avLst/>
          </a:prstGeom>
          <a:solidFill>
            <a:schemeClr val="bg1"/>
          </a:solidFill>
          <a:ln w="57150">
            <a:solidFill>
              <a:srgbClr val="FF0000"/>
            </a:solidFill>
          </a:ln>
        </p:spPr>
        <p:txBody>
          <a:bodyPr wrap="none" rtlCol="0">
            <a:spAutoFit/>
          </a:bodyPr>
          <a:lstStyle/>
          <a:p>
            <a:pPr algn="ctr"/>
            <a:r>
              <a:rPr lang="en-US" sz="2400" dirty="0"/>
              <a:t>Degrade mRNA</a:t>
            </a:r>
          </a:p>
        </p:txBody>
      </p:sp>
      <p:sp>
        <p:nvSpPr>
          <p:cNvPr id="9" name="TextBox 8">
            <a:extLst>
              <a:ext uri="{FF2B5EF4-FFF2-40B4-BE49-F238E27FC236}">
                <a16:creationId xmlns:a16="http://schemas.microsoft.com/office/drawing/2014/main" id="{523912A5-6277-4A6D-5092-7EC7A00F7234}"/>
              </a:ext>
            </a:extLst>
          </p:cNvPr>
          <p:cNvSpPr txBox="1"/>
          <p:nvPr/>
        </p:nvSpPr>
        <p:spPr>
          <a:xfrm>
            <a:off x="261592" y="4917591"/>
            <a:ext cx="3489930" cy="830997"/>
          </a:xfrm>
          <a:prstGeom prst="rect">
            <a:avLst/>
          </a:prstGeom>
          <a:solidFill>
            <a:schemeClr val="bg1"/>
          </a:solidFill>
          <a:ln w="57150">
            <a:solidFill>
              <a:srgbClr val="FF0000"/>
            </a:solidFill>
          </a:ln>
        </p:spPr>
        <p:txBody>
          <a:bodyPr wrap="none" rtlCol="0">
            <a:spAutoFit/>
          </a:bodyPr>
          <a:lstStyle/>
          <a:p>
            <a:pPr algn="ctr"/>
            <a:r>
              <a:rPr lang="en-US" sz="2400" dirty="0"/>
              <a:t>Degrade abnormal protein</a:t>
            </a:r>
          </a:p>
          <a:p>
            <a:pPr algn="ctr"/>
            <a:r>
              <a:rPr lang="en-US" sz="2400" dirty="0"/>
              <a:t>Correct processing</a:t>
            </a:r>
          </a:p>
        </p:txBody>
      </p:sp>
      <p:sp>
        <p:nvSpPr>
          <p:cNvPr id="11" name="TextBox 10">
            <a:extLst>
              <a:ext uri="{FF2B5EF4-FFF2-40B4-BE49-F238E27FC236}">
                <a16:creationId xmlns:a16="http://schemas.microsoft.com/office/drawing/2014/main" id="{5DF74444-855D-F3E4-58BD-EA5502890B73}"/>
              </a:ext>
            </a:extLst>
          </p:cNvPr>
          <p:cNvSpPr txBox="1"/>
          <p:nvPr/>
        </p:nvSpPr>
        <p:spPr>
          <a:xfrm>
            <a:off x="4185394" y="4134836"/>
            <a:ext cx="2791149" cy="461665"/>
          </a:xfrm>
          <a:prstGeom prst="rect">
            <a:avLst/>
          </a:prstGeom>
          <a:solidFill>
            <a:schemeClr val="bg1"/>
          </a:solidFill>
          <a:ln w="57150">
            <a:solidFill>
              <a:srgbClr val="FF0000"/>
            </a:solidFill>
          </a:ln>
        </p:spPr>
        <p:txBody>
          <a:bodyPr wrap="none" rtlCol="0">
            <a:spAutoFit/>
          </a:bodyPr>
          <a:lstStyle/>
          <a:p>
            <a:pPr algn="ctr"/>
            <a:r>
              <a:rPr lang="en-US" sz="2400" dirty="0"/>
              <a:t>Block polymerization</a:t>
            </a:r>
          </a:p>
        </p:txBody>
      </p:sp>
      <p:sp>
        <p:nvSpPr>
          <p:cNvPr id="13" name="TextBox 12">
            <a:extLst>
              <a:ext uri="{FF2B5EF4-FFF2-40B4-BE49-F238E27FC236}">
                <a16:creationId xmlns:a16="http://schemas.microsoft.com/office/drawing/2014/main" id="{77179D9F-E513-8178-85B7-56FDDA18BDB0}"/>
              </a:ext>
            </a:extLst>
          </p:cNvPr>
          <p:cNvSpPr txBox="1"/>
          <p:nvPr/>
        </p:nvSpPr>
        <p:spPr>
          <a:xfrm>
            <a:off x="8096197" y="2145945"/>
            <a:ext cx="3742243" cy="830997"/>
          </a:xfrm>
          <a:prstGeom prst="rect">
            <a:avLst/>
          </a:prstGeom>
          <a:solidFill>
            <a:schemeClr val="bg1"/>
          </a:solidFill>
          <a:ln w="57150">
            <a:solidFill>
              <a:srgbClr val="FF0000"/>
            </a:solidFill>
          </a:ln>
        </p:spPr>
        <p:txBody>
          <a:bodyPr wrap="none" rtlCol="0">
            <a:spAutoFit/>
          </a:bodyPr>
          <a:lstStyle/>
          <a:p>
            <a:pPr algn="ctr"/>
            <a:r>
              <a:rPr lang="en-US" sz="2400" dirty="0"/>
              <a:t>Replace protein</a:t>
            </a:r>
          </a:p>
          <a:p>
            <a:pPr algn="ctr"/>
            <a:r>
              <a:rPr lang="en-US" sz="2400" dirty="0"/>
              <a:t>Non A1AT elastase inhibitors</a:t>
            </a:r>
          </a:p>
        </p:txBody>
      </p:sp>
      <p:sp>
        <p:nvSpPr>
          <p:cNvPr id="14" name="TextBox 13">
            <a:extLst>
              <a:ext uri="{FF2B5EF4-FFF2-40B4-BE49-F238E27FC236}">
                <a16:creationId xmlns:a16="http://schemas.microsoft.com/office/drawing/2014/main" id="{F48D9A92-0017-2D84-94D9-5BA51CF86B4E}"/>
              </a:ext>
            </a:extLst>
          </p:cNvPr>
          <p:cNvSpPr txBox="1"/>
          <p:nvPr/>
        </p:nvSpPr>
        <p:spPr>
          <a:xfrm>
            <a:off x="8434589" y="5489946"/>
            <a:ext cx="2576796" cy="461665"/>
          </a:xfrm>
          <a:prstGeom prst="rect">
            <a:avLst/>
          </a:prstGeom>
          <a:solidFill>
            <a:schemeClr val="bg1"/>
          </a:solidFill>
          <a:ln>
            <a:solidFill>
              <a:schemeClr val="tx1"/>
            </a:solidFill>
          </a:ln>
        </p:spPr>
        <p:txBody>
          <a:bodyPr wrap="none" rtlCol="0">
            <a:spAutoFit/>
          </a:bodyPr>
          <a:lstStyle/>
          <a:p>
            <a:pPr algn="ctr"/>
            <a:r>
              <a:rPr lang="en-US" sz="2400" dirty="0"/>
              <a:t>Repair emphysema</a:t>
            </a:r>
          </a:p>
        </p:txBody>
      </p:sp>
      <p:sp>
        <p:nvSpPr>
          <p:cNvPr id="15" name="TextBox 14">
            <a:extLst>
              <a:ext uri="{FF2B5EF4-FFF2-40B4-BE49-F238E27FC236}">
                <a16:creationId xmlns:a16="http://schemas.microsoft.com/office/drawing/2014/main" id="{F275D0D4-25F0-5CBB-DF1D-22C012C741A5}"/>
              </a:ext>
            </a:extLst>
          </p:cNvPr>
          <p:cNvSpPr txBox="1"/>
          <p:nvPr/>
        </p:nvSpPr>
        <p:spPr>
          <a:xfrm>
            <a:off x="4881161" y="5208151"/>
            <a:ext cx="2106090" cy="461665"/>
          </a:xfrm>
          <a:prstGeom prst="rect">
            <a:avLst/>
          </a:prstGeom>
          <a:solidFill>
            <a:schemeClr val="bg1"/>
          </a:solidFill>
          <a:ln>
            <a:solidFill>
              <a:schemeClr val="tx1"/>
            </a:solidFill>
          </a:ln>
        </p:spPr>
        <p:txBody>
          <a:bodyPr wrap="none" rtlCol="0">
            <a:spAutoFit/>
          </a:bodyPr>
          <a:lstStyle/>
          <a:p>
            <a:pPr algn="ctr"/>
            <a:r>
              <a:rPr lang="en-US" sz="2400" dirty="0"/>
              <a:t>Repair cirrhosis</a:t>
            </a:r>
          </a:p>
        </p:txBody>
      </p:sp>
    </p:spTree>
    <p:extLst>
      <p:ext uri="{BB962C8B-B14F-4D97-AF65-F5344CB8AC3E}">
        <p14:creationId xmlns:p14="http://schemas.microsoft.com/office/powerpoint/2010/main" val="15806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B9212A-214A-A02D-CF4B-A4D20A632A7A}"/>
              </a:ext>
            </a:extLst>
          </p:cNvPr>
          <p:cNvSpPr/>
          <p:nvPr/>
        </p:nvSpPr>
        <p:spPr>
          <a:xfrm>
            <a:off x="263910" y="5582015"/>
            <a:ext cx="9950360" cy="4305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1E9BB8A8-D0C3-0843-AE74-9204BF379A60}"/>
              </a:ext>
            </a:extLst>
          </p:cNvPr>
          <p:cNvSpPr/>
          <p:nvPr/>
        </p:nvSpPr>
        <p:spPr>
          <a:xfrm>
            <a:off x="263908" y="2070695"/>
            <a:ext cx="9950360" cy="4305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EFF6C3C-F470-EC78-4D7B-A1889033741B}"/>
              </a:ext>
            </a:extLst>
          </p:cNvPr>
          <p:cNvSpPr/>
          <p:nvPr/>
        </p:nvSpPr>
        <p:spPr>
          <a:xfrm>
            <a:off x="263908" y="2951967"/>
            <a:ext cx="9950360" cy="4305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1CEE808D-0D4A-C1C6-CDC2-E5DE2637868C}"/>
              </a:ext>
            </a:extLst>
          </p:cNvPr>
          <p:cNvSpPr/>
          <p:nvPr/>
        </p:nvSpPr>
        <p:spPr>
          <a:xfrm>
            <a:off x="263908" y="3833239"/>
            <a:ext cx="9950360" cy="4305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B0B69F41-6904-AACF-06EF-F90F922FFDE4}"/>
              </a:ext>
            </a:extLst>
          </p:cNvPr>
          <p:cNvSpPr/>
          <p:nvPr/>
        </p:nvSpPr>
        <p:spPr>
          <a:xfrm>
            <a:off x="263908" y="4714511"/>
            <a:ext cx="9950360" cy="4305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cxnSp>
        <p:nvCxnSpPr>
          <p:cNvPr id="140" name="Straight Connector 139">
            <a:extLst>
              <a:ext uri="{FF2B5EF4-FFF2-40B4-BE49-F238E27FC236}">
                <a16:creationId xmlns:a16="http://schemas.microsoft.com/office/drawing/2014/main" id="{4BE50002-3B7C-A74D-9CDC-3D559BD6CF4A}"/>
              </a:ext>
            </a:extLst>
          </p:cNvPr>
          <p:cNvCxnSpPr>
            <a:cxnSpLocks/>
          </p:cNvCxnSpPr>
          <p:nvPr/>
        </p:nvCxnSpPr>
        <p:spPr>
          <a:xfrm flipV="1">
            <a:off x="2209322" y="1799348"/>
            <a:ext cx="0" cy="490058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1AB5343-EC8E-7445-9C7A-ED10BF35823B}"/>
              </a:ext>
            </a:extLst>
          </p:cNvPr>
          <p:cNvCxnSpPr>
            <a:cxnSpLocks/>
          </p:cNvCxnSpPr>
          <p:nvPr/>
        </p:nvCxnSpPr>
        <p:spPr>
          <a:xfrm flipV="1">
            <a:off x="6234526" y="1756124"/>
            <a:ext cx="0" cy="490058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686E03BE-CBE5-AD46-8E4B-D4C01024808E}"/>
              </a:ext>
            </a:extLst>
          </p:cNvPr>
          <p:cNvSpPr/>
          <p:nvPr/>
        </p:nvSpPr>
        <p:spPr>
          <a:xfrm>
            <a:off x="273268" y="1322717"/>
            <a:ext cx="9911251" cy="32004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ABC5CD8A-32A1-0641-932D-85DE11164E42}"/>
              </a:ext>
            </a:extLst>
          </p:cNvPr>
          <p:cNvSpPr>
            <a:spLocks noGrp="1"/>
          </p:cNvSpPr>
          <p:nvPr>
            <p:ph type="title"/>
          </p:nvPr>
        </p:nvSpPr>
        <p:spPr>
          <a:xfrm>
            <a:off x="648118" y="187037"/>
            <a:ext cx="9226144" cy="484193"/>
          </a:xfrm>
        </p:spPr>
        <p:txBody>
          <a:bodyPr>
            <a:noAutofit/>
          </a:bodyPr>
          <a:lstStyle/>
          <a:p>
            <a:pPr algn="ctr"/>
            <a:r>
              <a:rPr lang="en-US" sz="3600" dirty="0"/>
              <a:t>AATD Therapeutics In Clinical Trials</a:t>
            </a:r>
          </a:p>
        </p:txBody>
      </p:sp>
      <p:sp>
        <p:nvSpPr>
          <p:cNvPr id="15" name="TextBox 14">
            <a:extLst>
              <a:ext uri="{FF2B5EF4-FFF2-40B4-BE49-F238E27FC236}">
                <a16:creationId xmlns:a16="http://schemas.microsoft.com/office/drawing/2014/main" id="{F4FD1655-B6A7-FC47-8BAD-3BEC84185F86}"/>
              </a:ext>
            </a:extLst>
          </p:cNvPr>
          <p:cNvSpPr txBox="1"/>
          <p:nvPr/>
        </p:nvSpPr>
        <p:spPr>
          <a:xfrm>
            <a:off x="4004502" y="1289903"/>
            <a:ext cx="910827" cy="369332"/>
          </a:xfrm>
          <a:prstGeom prst="rect">
            <a:avLst/>
          </a:prstGeom>
          <a:noFill/>
        </p:spPr>
        <p:txBody>
          <a:bodyPr wrap="none" rtlCol="0">
            <a:spAutoFit/>
          </a:bodyPr>
          <a:lstStyle/>
          <a:p>
            <a:pPr defTabSz="914446"/>
            <a:r>
              <a:rPr lang="en-US" dirty="0">
                <a:solidFill>
                  <a:prstClr val="white"/>
                </a:solidFill>
                <a:latin typeface="Calibri" panose="020F0502020204030204"/>
              </a:rPr>
              <a:t>Phase 2</a:t>
            </a:r>
          </a:p>
        </p:txBody>
      </p:sp>
      <p:sp>
        <p:nvSpPr>
          <p:cNvPr id="14" name="TextBox 13">
            <a:extLst>
              <a:ext uri="{FF2B5EF4-FFF2-40B4-BE49-F238E27FC236}">
                <a16:creationId xmlns:a16="http://schemas.microsoft.com/office/drawing/2014/main" id="{62D5636E-E617-454E-ADCA-BAD3A9155436}"/>
              </a:ext>
            </a:extLst>
          </p:cNvPr>
          <p:cNvSpPr txBox="1"/>
          <p:nvPr/>
        </p:nvSpPr>
        <p:spPr>
          <a:xfrm>
            <a:off x="7381577" y="1289903"/>
            <a:ext cx="910827" cy="369332"/>
          </a:xfrm>
          <a:prstGeom prst="rect">
            <a:avLst/>
          </a:prstGeom>
          <a:noFill/>
        </p:spPr>
        <p:txBody>
          <a:bodyPr wrap="none" rtlCol="0">
            <a:spAutoFit/>
          </a:bodyPr>
          <a:lstStyle/>
          <a:p>
            <a:pPr algn="ctr" defTabSz="914446"/>
            <a:r>
              <a:rPr lang="en-US" dirty="0">
                <a:solidFill>
                  <a:prstClr val="white"/>
                </a:solidFill>
                <a:latin typeface="Calibri" panose="020F0502020204030204"/>
              </a:rPr>
              <a:t>Phase 3</a:t>
            </a:r>
          </a:p>
        </p:txBody>
      </p:sp>
      <p:pic>
        <p:nvPicPr>
          <p:cNvPr id="33" name="Picture 32">
            <a:extLst>
              <a:ext uri="{FF2B5EF4-FFF2-40B4-BE49-F238E27FC236}">
                <a16:creationId xmlns:a16="http://schemas.microsoft.com/office/drawing/2014/main" id="{5DF47C51-9982-CD4C-ACD0-273407AEB942}"/>
              </a:ext>
            </a:extLst>
          </p:cNvPr>
          <p:cNvPicPr>
            <a:picLocks noChangeAspect="1"/>
          </p:cNvPicPr>
          <p:nvPr/>
        </p:nvPicPr>
        <p:blipFill>
          <a:blip r:embed="rId3"/>
          <a:stretch>
            <a:fillRect/>
          </a:stretch>
        </p:blipFill>
        <p:spPr>
          <a:xfrm>
            <a:off x="3885594" y="4331507"/>
            <a:ext cx="1382514" cy="288969"/>
          </a:xfrm>
          <a:prstGeom prst="rect">
            <a:avLst/>
          </a:prstGeom>
        </p:spPr>
      </p:pic>
      <p:pic>
        <p:nvPicPr>
          <p:cNvPr id="40" name="Picture 39">
            <a:extLst>
              <a:ext uri="{FF2B5EF4-FFF2-40B4-BE49-F238E27FC236}">
                <a16:creationId xmlns:a16="http://schemas.microsoft.com/office/drawing/2014/main" id="{53BA82D8-1B2A-0846-99E1-41822E1193A7}"/>
              </a:ext>
            </a:extLst>
          </p:cNvPr>
          <p:cNvPicPr>
            <a:picLocks noChangeAspect="1"/>
          </p:cNvPicPr>
          <p:nvPr/>
        </p:nvPicPr>
        <p:blipFill>
          <a:blip r:embed="rId4"/>
          <a:stretch>
            <a:fillRect/>
          </a:stretch>
        </p:blipFill>
        <p:spPr>
          <a:xfrm>
            <a:off x="2257600" y="4764871"/>
            <a:ext cx="1305677" cy="352228"/>
          </a:xfrm>
          <a:prstGeom prst="rect">
            <a:avLst/>
          </a:prstGeom>
        </p:spPr>
      </p:pic>
      <p:pic>
        <p:nvPicPr>
          <p:cNvPr id="42" name="Picture 41">
            <a:extLst>
              <a:ext uri="{FF2B5EF4-FFF2-40B4-BE49-F238E27FC236}">
                <a16:creationId xmlns:a16="http://schemas.microsoft.com/office/drawing/2014/main" id="{DDB1E11B-36C9-8148-969C-3EF1D877C090}"/>
              </a:ext>
            </a:extLst>
          </p:cNvPr>
          <p:cNvPicPr>
            <a:picLocks noChangeAspect="1"/>
          </p:cNvPicPr>
          <p:nvPr/>
        </p:nvPicPr>
        <p:blipFill>
          <a:blip r:embed="rId5"/>
          <a:stretch>
            <a:fillRect/>
          </a:stretch>
        </p:blipFill>
        <p:spPr>
          <a:xfrm>
            <a:off x="5098737" y="3410083"/>
            <a:ext cx="1016665" cy="399813"/>
          </a:xfrm>
          <a:prstGeom prst="rect">
            <a:avLst/>
          </a:prstGeom>
        </p:spPr>
      </p:pic>
      <p:sp>
        <p:nvSpPr>
          <p:cNvPr id="49" name="TextBox 48">
            <a:extLst>
              <a:ext uri="{FF2B5EF4-FFF2-40B4-BE49-F238E27FC236}">
                <a16:creationId xmlns:a16="http://schemas.microsoft.com/office/drawing/2014/main" id="{5C53BA51-B9AF-8542-97DF-1BDC0AAEA45E}"/>
              </a:ext>
            </a:extLst>
          </p:cNvPr>
          <p:cNvSpPr txBox="1"/>
          <p:nvPr/>
        </p:nvSpPr>
        <p:spPr>
          <a:xfrm>
            <a:off x="1104128" y="1289903"/>
            <a:ext cx="910827" cy="369332"/>
          </a:xfrm>
          <a:prstGeom prst="rect">
            <a:avLst/>
          </a:prstGeom>
          <a:noFill/>
        </p:spPr>
        <p:txBody>
          <a:bodyPr wrap="none" rtlCol="0">
            <a:spAutoFit/>
          </a:bodyPr>
          <a:lstStyle/>
          <a:p>
            <a:pPr defTabSz="914446"/>
            <a:r>
              <a:rPr lang="en-US" dirty="0">
                <a:solidFill>
                  <a:prstClr val="white"/>
                </a:solidFill>
                <a:latin typeface="Calibri" panose="020F0502020204030204"/>
              </a:rPr>
              <a:t>Phase 1</a:t>
            </a:r>
          </a:p>
        </p:txBody>
      </p:sp>
      <p:sp>
        <p:nvSpPr>
          <p:cNvPr id="77" name="TextBox 76">
            <a:extLst>
              <a:ext uri="{FF2B5EF4-FFF2-40B4-BE49-F238E27FC236}">
                <a16:creationId xmlns:a16="http://schemas.microsoft.com/office/drawing/2014/main" id="{D5193719-EE90-444E-9F54-5562E6F18D64}"/>
              </a:ext>
            </a:extLst>
          </p:cNvPr>
          <p:cNvSpPr txBox="1"/>
          <p:nvPr/>
        </p:nvSpPr>
        <p:spPr>
          <a:xfrm>
            <a:off x="7062918" y="3033800"/>
            <a:ext cx="785793"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P3 – 3/29</a:t>
            </a:r>
          </a:p>
        </p:txBody>
      </p:sp>
      <p:sp>
        <p:nvSpPr>
          <p:cNvPr id="78" name="TextBox 77">
            <a:extLst>
              <a:ext uri="{FF2B5EF4-FFF2-40B4-BE49-F238E27FC236}">
                <a16:creationId xmlns:a16="http://schemas.microsoft.com/office/drawing/2014/main" id="{E01FC47A-938E-ED4E-8E6F-C25697955E25}"/>
              </a:ext>
            </a:extLst>
          </p:cNvPr>
          <p:cNvSpPr txBox="1"/>
          <p:nvPr/>
        </p:nvSpPr>
        <p:spPr>
          <a:xfrm>
            <a:off x="6072093" y="3481842"/>
            <a:ext cx="2818464"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P2 – Completed 3/22 (</a:t>
            </a:r>
            <a:r>
              <a:rPr lang="en-US" sz="1200" dirty="0" err="1">
                <a:solidFill>
                  <a:prstClr val="black"/>
                </a:solidFill>
                <a:latin typeface="Calibri" panose="020F0502020204030204"/>
              </a:rPr>
              <a:t>Mereo</a:t>
            </a:r>
            <a:r>
              <a:rPr lang="en-US" sz="1200" dirty="0">
                <a:solidFill>
                  <a:prstClr val="black"/>
                </a:solidFill>
                <a:latin typeface="Calibri" panose="020F0502020204030204"/>
              </a:rPr>
              <a:t>), 8/23 (UAB)</a:t>
            </a:r>
          </a:p>
        </p:txBody>
      </p:sp>
      <p:sp>
        <p:nvSpPr>
          <p:cNvPr id="80" name="TextBox 79">
            <a:extLst>
              <a:ext uri="{FF2B5EF4-FFF2-40B4-BE49-F238E27FC236}">
                <a16:creationId xmlns:a16="http://schemas.microsoft.com/office/drawing/2014/main" id="{2C6BAF6D-419D-DF45-94E6-38EF7795DDE4}"/>
              </a:ext>
            </a:extLst>
          </p:cNvPr>
          <p:cNvSpPr txBox="1"/>
          <p:nvPr/>
        </p:nvSpPr>
        <p:spPr>
          <a:xfrm>
            <a:off x="3026114" y="5247148"/>
            <a:ext cx="2054793"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“P2 ready”, awaiting financing</a:t>
            </a:r>
          </a:p>
        </p:txBody>
      </p:sp>
      <p:sp>
        <p:nvSpPr>
          <p:cNvPr id="95" name="TextBox 94">
            <a:extLst>
              <a:ext uri="{FF2B5EF4-FFF2-40B4-BE49-F238E27FC236}">
                <a16:creationId xmlns:a16="http://schemas.microsoft.com/office/drawing/2014/main" id="{61B124D4-6127-2647-A3FC-A001FDAB8BC0}"/>
              </a:ext>
            </a:extLst>
          </p:cNvPr>
          <p:cNvSpPr txBox="1"/>
          <p:nvPr/>
        </p:nvSpPr>
        <p:spPr>
          <a:xfrm>
            <a:off x="3611487" y="4787816"/>
            <a:ext cx="120712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P2 to start 1Q23</a:t>
            </a:r>
          </a:p>
        </p:txBody>
      </p:sp>
      <p:sp>
        <p:nvSpPr>
          <p:cNvPr id="81" name="TextBox 80">
            <a:extLst>
              <a:ext uri="{FF2B5EF4-FFF2-40B4-BE49-F238E27FC236}">
                <a16:creationId xmlns:a16="http://schemas.microsoft.com/office/drawing/2014/main" id="{2C59A4EE-F640-7840-B80C-80F874BA664E}"/>
              </a:ext>
            </a:extLst>
          </p:cNvPr>
          <p:cNvSpPr txBox="1"/>
          <p:nvPr/>
        </p:nvSpPr>
        <p:spPr>
          <a:xfrm>
            <a:off x="5360721" y="4344788"/>
            <a:ext cx="833883"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P2 - 12/26</a:t>
            </a:r>
          </a:p>
        </p:txBody>
      </p:sp>
      <p:sp>
        <p:nvSpPr>
          <p:cNvPr id="96" name="TextBox 95">
            <a:extLst>
              <a:ext uri="{FF2B5EF4-FFF2-40B4-BE49-F238E27FC236}">
                <a16:creationId xmlns:a16="http://schemas.microsoft.com/office/drawing/2014/main" id="{058C5296-660D-BB4D-BE4E-DC6BF809FA50}"/>
              </a:ext>
            </a:extLst>
          </p:cNvPr>
          <p:cNvSpPr txBox="1"/>
          <p:nvPr/>
        </p:nvSpPr>
        <p:spPr>
          <a:xfrm>
            <a:off x="2445011" y="679452"/>
            <a:ext cx="5406467" cy="307777"/>
          </a:xfrm>
          <a:prstGeom prst="rect">
            <a:avLst/>
          </a:prstGeom>
          <a:noFill/>
        </p:spPr>
        <p:txBody>
          <a:bodyPr wrap="square" rtlCol="0">
            <a:spAutoFit/>
          </a:bodyPr>
          <a:lstStyle/>
          <a:p>
            <a:pPr defTabSz="914446"/>
            <a:r>
              <a:rPr lang="en-US" sz="1400" dirty="0">
                <a:solidFill>
                  <a:prstClr val="black"/>
                </a:solidFill>
                <a:latin typeface="Calibri" panose="020F0502020204030204"/>
              </a:rPr>
              <a:t>Phase, Estimated Completion Date*, Therapy Type, as of 5-Mar-2023</a:t>
            </a:r>
          </a:p>
        </p:txBody>
      </p:sp>
      <p:sp>
        <p:nvSpPr>
          <p:cNvPr id="98" name="TextBox 97">
            <a:extLst>
              <a:ext uri="{FF2B5EF4-FFF2-40B4-BE49-F238E27FC236}">
                <a16:creationId xmlns:a16="http://schemas.microsoft.com/office/drawing/2014/main" id="{81DC0697-0376-2440-92F2-5CE820A7D06D}"/>
              </a:ext>
            </a:extLst>
          </p:cNvPr>
          <p:cNvSpPr txBox="1"/>
          <p:nvPr/>
        </p:nvSpPr>
        <p:spPr>
          <a:xfrm>
            <a:off x="10234139" y="3472018"/>
            <a:ext cx="1333314" cy="276999"/>
          </a:xfrm>
          <a:prstGeom prst="rect">
            <a:avLst/>
          </a:prstGeom>
          <a:noFill/>
        </p:spPr>
        <p:txBody>
          <a:bodyPr wrap="none" rtlCol="0">
            <a:spAutoFit/>
          </a:bodyPr>
          <a:lstStyle/>
          <a:p>
            <a:pPr defTabSz="914446"/>
            <a:r>
              <a:rPr lang="en-US" sz="1200" dirty="0">
                <a:solidFill>
                  <a:prstClr val="black"/>
                </a:solidFill>
                <a:latin typeface="Calibri" panose="020F0502020204030204"/>
              </a:rPr>
              <a:t>Oral Anti-protease</a:t>
            </a:r>
          </a:p>
        </p:txBody>
      </p:sp>
      <p:sp>
        <p:nvSpPr>
          <p:cNvPr id="99" name="TextBox 98">
            <a:extLst>
              <a:ext uri="{FF2B5EF4-FFF2-40B4-BE49-F238E27FC236}">
                <a16:creationId xmlns:a16="http://schemas.microsoft.com/office/drawing/2014/main" id="{BB6B50EE-4747-9C4D-9C81-C16CCBA5022B}"/>
              </a:ext>
            </a:extLst>
          </p:cNvPr>
          <p:cNvSpPr txBox="1"/>
          <p:nvPr/>
        </p:nvSpPr>
        <p:spPr>
          <a:xfrm>
            <a:off x="10254017" y="5222828"/>
            <a:ext cx="1333314" cy="276999"/>
          </a:xfrm>
          <a:prstGeom prst="rect">
            <a:avLst/>
          </a:prstGeom>
          <a:noFill/>
        </p:spPr>
        <p:txBody>
          <a:bodyPr wrap="none" rtlCol="0">
            <a:spAutoFit/>
          </a:bodyPr>
          <a:lstStyle/>
          <a:p>
            <a:pPr defTabSz="914446"/>
            <a:r>
              <a:rPr lang="en-US" sz="1200" dirty="0">
                <a:solidFill>
                  <a:prstClr val="black"/>
                </a:solidFill>
                <a:latin typeface="Calibri" panose="020F0502020204030204"/>
              </a:rPr>
              <a:t>Oral Anti-protease</a:t>
            </a:r>
          </a:p>
        </p:txBody>
      </p:sp>
      <p:sp>
        <p:nvSpPr>
          <p:cNvPr id="102" name="TextBox 101">
            <a:extLst>
              <a:ext uri="{FF2B5EF4-FFF2-40B4-BE49-F238E27FC236}">
                <a16:creationId xmlns:a16="http://schemas.microsoft.com/office/drawing/2014/main" id="{2F8BCE0A-D8D7-A741-8540-D70DDD2C5EA1}"/>
              </a:ext>
            </a:extLst>
          </p:cNvPr>
          <p:cNvSpPr txBox="1"/>
          <p:nvPr/>
        </p:nvSpPr>
        <p:spPr>
          <a:xfrm>
            <a:off x="10234140" y="4307996"/>
            <a:ext cx="125931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RNA Interference</a:t>
            </a:r>
          </a:p>
        </p:txBody>
      </p:sp>
      <p:sp>
        <p:nvSpPr>
          <p:cNvPr id="103" name="TextBox 102">
            <a:extLst>
              <a:ext uri="{FF2B5EF4-FFF2-40B4-BE49-F238E27FC236}">
                <a16:creationId xmlns:a16="http://schemas.microsoft.com/office/drawing/2014/main" id="{7139029F-023C-984B-8B39-E247807F0E4C}"/>
              </a:ext>
            </a:extLst>
          </p:cNvPr>
          <p:cNvSpPr txBox="1"/>
          <p:nvPr/>
        </p:nvSpPr>
        <p:spPr>
          <a:xfrm>
            <a:off x="10234140" y="3044722"/>
            <a:ext cx="125931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RNA Interference</a:t>
            </a:r>
          </a:p>
        </p:txBody>
      </p:sp>
      <p:sp>
        <p:nvSpPr>
          <p:cNvPr id="126" name="TextBox 125">
            <a:extLst>
              <a:ext uri="{FF2B5EF4-FFF2-40B4-BE49-F238E27FC236}">
                <a16:creationId xmlns:a16="http://schemas.microsoft.com/office/drawing/2014/main" id="{EB1AEE1E-C883-9942-9FE9-5F83BC10745A}"/>
              </a:ext>
            </a:extLst>
          </p:cNvPr>
          <p:cNvSpPr txBox="1"/>
          <p:nvPr/>
        </p:nvSpPr>
        <p:spPr>
          <a:xfrm>
            <a:off x="10234140" y="4772384"/>
            <a:ext cx="128932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Recombinant AAT</a:t>
            </a:r>
          </a:p>
        </p:txBody>
      </p:sp>
      <p:pic>
        <p:nvPicPr>
          <p:cNvPr id="9" name="Picture 8">
            <a:extLst>
              <a:ext uri="{FF2B5EF4-FFF2-40B4-BE49-F238E27FC236}">
                <a16:creationId xmlns:a16="http://schemas.microsoft.com/office/drawing/2014/main" id="{1639EC45-E6FE-6743-BE02-933062517DA4}"/>
              </a:ext>
            </a:extLst>
          </p:cNvPr>
          <p:cNvPicPr>
            <a:picLocks noChangeAspect="1"/>
          </p:cNvPicPr>
          <p:nvPr/>
        </p:nvPicPr>
        <p:blipFill>
          <a:blip r:embed="rId6"/>
          <a:stretch>
            <a:fillRect/>
          </a:stretch>
        </p:blipFill>
        <p:spPr>
          <a:xfrm>
            <a:off x="6935152" y="2059686"/>
            <a:ext cx="1490082" cy="425738"/>
          </a:xfrm>
          <a:prstGeom prst="rect">
            <a:avLst/>
          </a:prstGeom>
        </p:spPr>
      </p:pic>
      <p:sp>
        <p:nvSpPr>
          <p:cNvPr id="61" name="TextBox 60">
            <a:extLst>
              <a:ext uri="{FF2B5EF4-FFF2-40B4-BE49-F238E27FC236}">
                <a16:creationId xmlns:a16="http://schemas.microsoft.com/office/drawing/2014/main" id="{0BCA230F-2498-2448-989B-D398729F6026}"/>
              </a:ext>
            </a:extLst>
          </p:cNvPr>
          <p:cNvSpPr txBox="1"/>
          <p:nvPr/>
        </p:nvSpPr>
        <p:spPr>
          <a:xfrm>
            <a:off x="10239398" y="2151442"/>
            <a:ext cx="927626" cy="276999"/>
          </a:xfrm>
          <a:prstGeom prst="rect">
            <a:avLst/>
          </a:prstGeom>
          <a:noFill/>
        </p:spPr>
        <p:txBody>
          <a:bodyPr wrap="none" rtlCol="0">
            <a:spAutoFit/>
          </a:bodyPr>
          <a:lstStyle/>
          <a:p>
            <a:pPr defTabSz="914446"/>
            <a:r>
              <a:rPr lang="en-US" sz="1200" dirty="0">
                <a:solidFill>
                  <a:prstClr val="black"/>
                </a:solidFill>
                <a:latin typeface="Calibri" panose="020F0502020204030204"/>
              </a:rPr>
              <a:t>Inhaled AAT</a:t>
            </a:r>
          </a:p>
        </p:txBody>
      </p:sp>
      <p:sp>
        <p:nvSpPr>
          <p:cNvPr id="63" name="TextBox 62">
            <a:extLst>
              <a:ext uri="{FF2B5EF4-FFF2-40B4-BE49-F238E27FC236}">
                <a16:creationId xmlns:a16="http://schemas.microsoft.com/office/drawing/2014/main" id="{0897DFAA-B127-5C4B-866E-7FEE58CBA0D7}"/>
              </a:ext>
            </a:extLst>
          </p:cNvPr>
          <p:cNvSpPr txBox="1"/>
          <p:nvPr/>
        </p:nvSpPr>
        <p:spPr>
          <a:xfrm>
            <a:off x="8434793" y="2137218"/>
            <a:ext cx="75533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P3 - 6/26</a:t>
            </a:r>
          </a:p>
        </p:txBody>
      </p:sp>
      <p:pic>
        <p:nvPicPr>
          <p:cNvPr id="45" name="Picture 44">
            <a:extLst>
              <a:ext uri="{FF2B5EF4-FFF2-40B4-BE49-F238E27FC236}">
                <a16:creationId xmlns:a16="http://schemas.microsoft.com/office/drawing/2014/main" id="{124CED21-7D4B-3B44-92DA-8C862DD83DA7}"/>
              </a:ext>
            </a:extLst>
          </p:cNvPr>
          <p:cNvPicPr>
            <a:picLocks noChangeAspect="1"/>
          </p:cNvPicPr>
          <p:nvPr/>
        </p:nvPicPr>
        <p:blipFill rotWithShape="1">
          <a:blip r:embed="rId7"/>
          <a:srcRect t="32718" b="34622"/>
          <a:stretch/>
        </p:blipFill>
        <p:spPr>
          <a:xfrm>
            <a:off x="7030802" y="2504863"/>
            <a:ext cx="1228135" cy="401112"/>
          </a:xfrm>
          <a:prstGeom prst="rect">
            <a:avLst/>
          </a:prstGeom>
        </p:spPr>
      </p:pic>
      <p:sp>
        <p:nvSpPr>
          <p:cNvPr id="46" name="TextBox 45">
            <a:extLst>
              <a:ext uri="{FF2B5EF4-FFF2-40B4-BE49-F238E27FC236}">
                <a16:creationId xmlns:a16="http://schemas.microsoft.com/office/drawing/2014/main" id="{54575D59-937D-AD42-A506-B65172AEE1C9}"/>
              </a:ext>
            </a:extLst>
          </p:cNvPr>
          <p:cNvSpPr txBox="1"/>
          <p:nvPr/>
        </p:nvSpPr>
        <p:spPr>
          <a:xfrm>
            <a:off x="8440054" y="2579906"/>
            <a:ext cx="75533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P3 - 6/26</a:t>
            </a:r>
          </a:p>
        </p:txBody>
      </p:sp>
      <p:sp>
        <p:nvSpPr>
          <p:cNvPr id="47" name="TextBox 46">
            <a:extLst>
              <a:ext uri="{FF2B5EF4-FFF2-40B4-BE49-F238E27FC236}">
                <a16:creationId xmlns:a16="http://schemas.microsoft.com/office/drawing/2014/main" id="{E979A606-ADFE-C941-88E2-99951C81C24A}"/>
              </a:ext>
            </a:extLst>
          </p:cNvPr>
          <p:cNvSpPr txBox="1"/>
          <p:nvPr/>
        </p:nvSpPr>
        <p:spPr>
          <a:xfrm>
            <a:off x="10234148" y="2594126"/>
            <a:ext cx="108311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IV AAT Dosing </a:t>
            </a:r>
          </a:p>
        </p:txBody>
      </p:sp>
      <p:sp>
        <p:nvSpPr>
          <p:cNvPr id="48" name="TextBox 47">
            <a:extLst>
              <a:ext uri="{FF2B5EF4-FFF2-40B4-BE49-F238E27FC236}">
                <a16:creationId xmlns:a16="http://schemas.microsoft.com/office/drawing/2014/main" id="{2799A783-E0C6-DC4C-A516-E6B8151DDC25}"/>
              </a:ext>
            </a:extLst>
          </p:cNvPr>
          <p:cNvSpPr txBox="1"/>
          <p:nvPr/>
        </p:nvSpPr>
        <p:spPr>
          <a:xfrm>
            <a:off x="2552253" y="5661672"/>
            <a:ext cx="88517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P1/2, 3/24 </a:t>
            </a:r>
          </a:p>
        </p:txBody>
      </p:sp>
      <p:sp>
        <p:nvSpPr>
          <p:cNvPr id="50" name="TextBox 49">
            <a:extLst>
              <a:ext uri="{FF2B5EF4-FFF2-40B4-BE49-F238E27FC236}">
                <a16:creationId xmlns:a16="http://schemas.microsoft.com/office/drawing/2014/main" id="{97ACE5EA-6D78-F043-BB0D-1AAAEF39E594}"/>
              </a:ext>
            </a:extLst>
          </p:cNvPr>
          <p:cNvSpPr txBox="1"/>
          <p:nvPr/>
        </p:nvSpPr>
        <p:spPr>
          <a:xfrm>
            <a:off x="10239400" y="5660090"/>
            <a:ext cx="134254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Subcutaneous AAT</a:t>
            </a:r>
          </a:p>
        </p:txBody>
      </p:sp>
      <p:sp>
        <p:nvSpPr>
          <p:cNvPr id="53" name="TextBox 52">
            <a:extLst>
              <a:ext uri="{FF2B5EF4-FFF2-40B4-BE49-F238E27FC236}">
                <a16:creationId xmlns:a16="http://schemas.microsoft.com/office/drawing/2014/main" id="{1168CA97-1D02-DD46-AA8E-1C3D895E49F2}"/>
              </a:ext>
            </a:extLst>
          </p:cNvPr>
          <p:cNvSpPr txBox="1"/>
          <p:nvPr/>
        </p:nvSpPr>
        <p:spPr>
          <a:xfrm>
            <a:off x="2876311" y="6527160"/>
            <a:ext cx="383117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*As recorded in </a:t>
            </a:r>
            <a:r>
              <a:rPr lang="en-US" sz="1200" dirty="0" err="1">
                <a:solidFill>
                  <a:prstClr val="black"/>
                </a:solidFill>
                <a:latin typeface="Calibri" panose="020F0502020204030204"/>
              </a:rPr>
              <a:t>ClinicalTrials.gov</a:t>
            </a:r>
            <a:r>
              <a:rPr lang="en-US" sz="1200" dirty="0">
                <a:solidFill>
                  <a:prstClr val="black"/>
                </a:solidFill>
                <a:latin typeface="Calibri" panose="020F0502020204030204"/>
              </a:rPr>
              <a:t> or </a:t>
            </a:r>
            <a:r>
              <a:rPr lang="en-US" sz="1200" dirty="0" err="1">
                <a:solidFill>
                  <a:prstClr val="black"/>
                </a:solidFill>
                <a:latin typeface="Calibri" panose="020F0502020204030204"/>
              </a:rPr>
              <a:t>Clinicaltrialsregistry.eu</a:t>
            </a:r>
            <a:endParaRPr lang="en-US" sz="1200" dirty="0">
              <a:solidFill>
                <a:prstClr val="black"/>
              </a:solidFill>
              <a:latin typeface="Calibri" panose="020F0502020204030204"/>
            </a:endParaRPr>
          </a:p>
        </p:txBody>
      </p:sp>
      <p:pic>
        <p:nvPicPr>
          <p:cNvPr id="84" name="Picture 83">
            <a:extLst>
              <a:ext uri="{FF2B5EF4-FFF2-40B4-BE49-F238E27FC236}">
                <a16:creationId xmlns:a16="http://schemas.microsoft.com/office/drawing/2014/main" id="{BD5909F3-D70C-934F-811B-3ECDD032AE41}"/>
              </a:ext>
            </a:extLst>
          </p:cNvPr>
          <p:cNvPicPr>
            <a:picLocks noChangeAspect="1"/>
          </p:cNvPicPr>
          <p:nvPr/>
        </p:nvPicPr>
        <p:blipFill rotWithShape="1">
          <a:blip r:embed="rId8"/>
          <a:srcRect l="51388" r="23495" b="70291"/>
          <a:stretch/>
        </p:blipFill>
        <p:spPr>
          <a:xfrm>
            <a:off x="11683223" y="5178484"/>
            <a:ext cx="290671" cy="289157"/>
          </a:xfrm>
          <a:prstGeom prst="rect">
            <a:avLst/>
          </a:prstGeom>
        </p:spPr>
      </p:pic>
      <p:pic>
        <p:nvPicPr>
          <p:cNvPr id="85" name="Picture 84">
            <a:extLst>
              <a:ext uri="{FF2B5EF4-FFF2-40B4-BE49-F238E27FC236}">
                <a16:creationId xmlns:a16="http://schemas.microsoft.com/office/drawing/2014/main" id="{7DE0F6C3-6EBB-D347-8504-6104B7D7E871}"/>
              </a:ext>
            </a:extLst>
          </p:cNvPr>
          <p:cNvPicPr>
            <a:picLocks noChangeAspect="1"/>
          </p:cNvPicPr>
          <p:nvPr/>
        </p:nvPicPr>
        <p:blipFill rotWithShape="1">
          <a:blip r:embed="rId8"/>
          <a:srcRect l="51388" r="23495" b="70291"/>
          <a:stretch/>
        </p:blipFill>
        <p:spPr>
          <a:xfrm>
            <a:off x="11683223" y="4777475"/>
            <a:ext cx="290671" cy="289157"/>
          </a:xfrm>
          <a:prstGeom prst="rect">
            <a:avLst/>
          </a:prstGeom>
        </p:spPr>
      </p:pic>
      <p:pic>
        <p:nvPicPr>
          <p:cNvPr id="86" name="Picture 85">
            <a:extLst>
              <a:ext uri="{FF2B5EF4-FFF2-40B4-BE49-F238E27FC236}">
                <a16:creationId xmlns:a16="http://schemas.microsoft.com/office/drawing/2014/main" id="{B365B479-6E26-B74C-AF4B-AD7CC1E935DE}"/>
              </a:ext>
            </a:extLst>
          </p:cNvPr>
          <p:cNvPicPr>
            <a:picLocks noChangeAspect="1"/>
          </p:cNvPicPr>
          <p:nvPr/>
        </p:nvPicPr>
        <p:blipFill rotWithShape="1">
          <a:blip r:embed="rId8"/>
          <a:srcRect l="51388" r="23495" b="70291"/>
          <a:stretch/>
        </p:blipFill>
        <p:spPr>
          <a:xfrm>
            <a:off x="11683223" y="2110342"/>
            <a:ext cx="290671" cy="289157"/>
          </a:xfrm>
          <a:prstGeom prst="rect">
            <a:avLst/>
          </a:prstGeom>
        </p:spPr>
      </p:pic>
      <p:pic>
        <p:nvPicPr>
          <p:cNvPr id="87" name="Picture 86">
            <a:extLst>
              <a:ext uri="{FF2B5EF4-FFF2-40B4-BE49-F238E27FC236}">
                <a16:creationId xmlns:a16="http://schemas.microsoft.com/office/drawing/2014/main" id="{23ECF081-48A4-D549-A113-863932ED6113}"/>
              </a:ext>
            </a:extLst>
          </p:cNvPr>
          <p:cNvPicPr>
            <a:picLocks noChangeAspect="1"/>
          </p:cNvPicPr>
          <p:nvPr/>
        </p:nvPicPr>
        <p:blipFill rotWithShape="1">
          <a:blip r:embed="rId8"/>
          <a:srcRect l="51388" r="23495" b="70291"/>
          <a:stretch/>
        </p:blipFill>
        <p:spPr>
          <a:xfrm>
            <a:off x="11683223" y="2613790"/>
            <a:ext cx="290671" cy="289157"/>
          </a:xfrm>
          <a:prstGeom prst="rect">
            <a:avLst/>
          </a:prstGeom>
        </p:spPr>
      </p:pic>
      <p:pic>
        <p:nvPicPr>
          <p:cNvPr id="88" name="Picture 87">
            <a:extLst>
              <a:ext uri="{FF2B5EF4-FFF2-40B4-BE49-F238E27FC236}">
                <a16:creationId xmlns:a16="http://schemas.microsoft.com/office/drawing/2014/main" id="{83B903AD-6AA1-BD49-8557-9D24367A547E}"/>
              </a:ext>
            </a:extLst>
          </p:cNvPr>
          <p:cNvPicPr>
            <a:picLocks noChangeAspect="1"/>
          </p:cNvPicPr>
          <p:nvPr/>
        </p:nvPicPr>
        <p:blipFill rotWithShape="1">
          <a:blip r:embed="rId8"/>
          <a:srcRect l="51388" r="23495" b="70291"/>
          <a:stretch/>
        </p:blipFill>
        <p:spPr>
          <a:xfrm>
            <a:off x="11683223" y="3494922"/>
            <a:ext cx="290671" cy="289157"/>
          </a:xfrm>
          <a:prstGeom prst="rect">
            <a:avLst/>
          </a:prstGeom>
        </p:spPr>
      </p:pic>
      <p:pic>
        <p:nvPicPr>
          <p:cNvPr id="89" name="Picture 88">
            <a:extLst>
              <a:ext uri="{FF2B5EF4-FFF2-40B4-BE49-F238E27FC236}">
                <a16:creationId xmlns:a16="http://schemas.microsoft.com/office/drawing/2014/main" id="{983CFA0A-5DE6-CF48-803A-3B3291F5884E}"/>
              </a:ext>
            </a:extLst>
          </p:cNvPr>
          <p:cNvPicPr>
            <a:picLocks noChangeAspect="1"/>
          </p:cNvPicPr>
          <p:nvPr/>
        </p:nvPicPr>
        <p:blipFill rotWithShape="1">
          <a:blip r:embed="rId8"/>
          <a:srcRect l="51388" r="23495" b="70291"/>
          <a:stretch/>
        </p:blipFill>
        <p:spPr>
          <a:xfrm>
            <a:off x="11683223" y="5640325"/>
            <a:ext cx="290671" cy="289157"/>
          </a:xfrm>
          <a:prstGeom prst="rect">
            <a:avLst/>
          </a:prstGeom>
        </p:spPr>
      </p:pic>
      <p:pic>
        <p:nvPicPr>
          <p:cNvPr id="91" name="Picture 90">
            <a:extLst>
              <a:ext uri="{FF2B5EF4-FFF2-40B4-BE49-F238E27FC236}">
                <a16:creationId xmlns:a16="http://schemas.microsoft.com/office/drawing/2014/main" id="{7D4210C9-51C2-0B45-83F7-88C55CDC1177}"/>
              </a:ext>
            </a:extLst>
          </p:cNvPr>
          <p:cNvPicPr>
            <a:picLocks noChangeAspect="1"/>
          </p:cNvPicPr>
          <p:nvPr/>
        </p:nvPicPr>
        <p:blipFill rotWithShape="1">
          <a:blip r:embed="rId8"/>
          <a:srcRect t="37364" r="74883" b="32927"/>
          <a:stretch/>
        </p:blipFill>
        <p:spPr>
          <a:xfrm>
            <a:off x="11693162" y="3055356"/>
            <a:ext cx="290671" cy="304146"/>
          </a:xfrm>
          <a:prstGeom prst="rect">
            <a:avLst/>
          </a:prstGeom>
        </p:spPr>
      </p:pic>
      <p:pic>
        <p:nvPicPr>
          <p:cNvPr id="92" name="Picture 91">
            <a:extLst>
              <a:ext uri="{FF2B5EF4-FFF2-40B4-BE49-F238E27FC236}">
                <a16:creationId xmlns:a16="http://schemas.microsoft.com/office/drawing/2014/main" id="{D13C84CD-B4A0-1843-AC97-C1B94D531BDF}"/>
              </a:ext>
            </a:extLst>
          </p:cNvPr>
          <p:cNvPicPr>
            <a:picLocks noChangeAspect="1"/>
          </p:cNvPicPr>
          <p:nvPr/>
        </p:nvPicPr>
        <p:blipFill rotWithShape="1">
          <a:blip r:embed="rId8"/>
          <a:srcRect t="37364" r="74883" b="32927"/>
          <a:stretch/>
        </p:blipFill>
        <p:spPr>
          <a:xfrm>
            <a:off x="11683223" y="4333266"/>
            <a:ext cx="290671" cy="304146"/>
          </a:xfrm>
          <a:prstGeom prst="rect">
            <a:avLst/>
          </a:prstGeom>
        </p:spPr>
      </p:pic>
      <p:pic>
        <p:nvPicPr>
          <p:cNvPr id="25" name="Picture 24" descr="Icon&#10;&#10;Description automatically generated">
            <a:extLst>
              <a:ext uri="{FF2B5EF4-FFF2-40B4-BE49-F238E27FC236}">
                <a16:creationId xmlns:a16="http://schemas.microsoft.com/office/drawing/2014/main" id="{8B85B043-4069-1702-5CD2-ED7318D0CBDB}"/>
              </a:ext>
            </a:extLst>
          </p:cNvPr>
          <p:cNvPicPr>
            <a:picLocks noChangeAspect="1"/>
          </p:cNvPicPr>
          <p:nvPr/>
        </p:nvPicPr>
        <p:blipFill>
          <a:blip r:embed="rId9"/>
          <a:stretch>
            <a:fillRect/>
          </a:stretch>
        </p:blipFill>
        <p:spPr>
          <a:xfrm>
            <a:off x="2215866" y="5147054"/>
            <a:ext cx="848961" cy="419916"/>
          </a:xfrm>
          <a:prstGeom prst="rect">
            <a:avLst/>
          </a:prstGeom>
        </p:spPr>
      </p:pic>
      <p:sp>
        <p:nvSpPr>
          <p:cNvPr id="36" name="TextBox 35">
            <a:extLst>
              <a:ext uri="{FF2B5EF4-FFF2-40B4-BE49-F238E27FC236}">
                <a16:creationId xmlns:a16="http://schemas.microsoft.com/office/drawing/2014/main" id="{E6F2B3F9-7817-A80B-3629-35844E859BD2}"/>
              </a:ext>
            </a:extLst>
          </p:cNvPr>
          <p:cNvSpPr txBox="1"/>
          <p:nvPr/>
        </p:nvSpPr>
        <p:spPr>
          <a:xfrm>
            <a:off x="2683786" y="4207562"/>
            <a:ext cx="1221745" cy="523220"/>
          </a:xfrm>
          <a:prstGeom prst="rect">
            <a:avLst/>
          </a:prstGeom>
          <a:noFill/>
        </p:spPr>
        <p:txBody>
          <a:bodyPr wrap="none" rtlCol="0">
            <a:spAutoFit/>
          </a:bodyPr>
          <a:lstStyle/>
          <a:p>
            <a:pPr defTabSz="914446"/>
            <a:r>
              <a:rPr lang="en-US" sz="1400" dirty="0">
                <a:solidFill>
                  <a:prstClr val="white">
                    <a:lumMod val="50000"/>
                  </a:prstClr>
                </a:solidFill>
                <a:latin typeface="Calibri" panose="020F0502020204030204"/>
              </a:rPr>
              <a:t>(subsidiary of</a:t>
            </a:r>
          </a:p>
          <a:p>
            <a:pPr defTabSz="914446"/>
            <a:r>
              <a:rPr lang="en-US" sz="1400" dirty="0">
                <a:solidFill>
                  <a:prstClr val="white">
                    <a:lumMod val="50000"/>
                  </a:prstClr>
                </a:solidFill>
                <a:latin typeface="Calibri" panose="020F0502020204030204"/>
              </a:rPr>
              <a:t>Novo Nordisk)</a:t>
            </a:r>
          </a:p>
        </p:txBody>
      </p:sp>
      <p:sp>
        <p:nvSpPr>
          <p:cNvPr id="37" name="TextBox 36">
            <a:extLst>
              <a:ext uri="{FF2B5EF4-FFF2-40B4-BE49-F238E27FC236}">
                <a16:creationId xmlns:a16="http://schemas.microsoft.com/office/drawing/2014/main" id="{CA0E014F-BAAC-DE73-C8D3-659AB85ED301}"/>
              </a:ext>
            </a:extLst>
          </p:cNvPr>
          <p:cNvSpPr txBox="1"/>
          <p:nvPr/>
        </p:nvSpPr>
        <p:spPr>
          <a:xfrm>
            <a:off x="854210" y="5196004"/>
            <a:ext cx="1425005" cy="307777"/>
          </a:xfrm>
          <a:prstGeom prst="rect">
            <a:avLst/>
          </a:prstGeom>
          <a:noFill/>
        </p:spPr>
        <p:txBody>
          <a:bodyPr wrap="none" rtlCol="0">
            <a:spAutoFit/>
          </a:bodyPr>
          <a:lstStyle/>
          <a:p>
            <a:pPr defTabSz="914446"/>
            <a:r>
              <a:rPr lang="en-US" sz="1400" dirty="0">
                <a:solidFill>
                  <a:prstClr val="white">
                    <a:lumMod val="50000"/>
                  </a:prstClr>
                </a:solidFill>
                <a:latin typeface="Calibri" panose="020F0502020204030204"/>
              </a:rPr>
              <a:t>(was Ph-Pharma)</a:t>
            </a:r>
          </a:p>
        </p:txBody>
      </p:sp>
      <p:pic>
        <p:nvPicPr>
          <p:cNvPr id="38" name="Picture 37">
            <a:extLst>
              <a:ext uri="{FF2B5EF4-FFF2-40B4-BE49-F238E27FC236}">
                <a16:creationId xmlns:a16="http://schemas.microsoft.com/office/drawing/2014/main" id="{F8A02DAB-349E-9D84-3340-EC20AAD53633}"/>
              </a:ext>
            </a:extLst>
          </p:cNvPr>
          <p:cNvPicPr>
            <a:picLocks noChangeAspect="1"/>
          </p:cNvPicPr>
          <p:nvPr/>
        </p:nvPicPr>
        <p:blipFill>
          <a:blip r:embed="rId10"/>
          <a:stretch>
            <a:fillRect/>
          </a:stretch>
        </p:blipFill>
        <p:spPr>
          <a:xfrm>
            <a:off x="9372408" y="317137"/>
            <a:ext cx="2564873" cy="656365"/>
          </a:xfrm>
          <a:prstGeom prst="rect">
            <a:avLst/>
          </a:prstGeom>
        </p:spPr>
      </p:pic>
      <p:pic>
        <p:nvPicPr>
          <p:cNvPr id="41" name="Picture 40">
            <a:extLst>
              <a:ext uri="{FF2B5EF4-FFF2-40B4-BE49-F238E27FC236}">
                <a16:creationId xmlns:a16="http://schemas.microsoft.com/office/drawing/2014/main" id="{CCE0F143-F660-FCA0-FDAE-A12AC574D6AD}"/>
              </a:ext>
            </a:extLst>
          </p:cNvPr>
          <p:cNvPicPr>
            <a:picLocks noChangeAspect="1"/>
          </p:cNvPicPr>
          <p:nvPr/>
        </p:nvPicPr>
        <p:blipFill rotWithShape="1">
          <a:blip r:embed="rId7"/>
          <a:srcRect t="32718" b="34622"/>
          <a:stretch/>
        </p:blipFill>
        <p:spPr>
          <a:xfrm>
            <a:off x="1302780" y="5599241"/>
            <a:ext cx="1228135" cy="401112"/>
          </a:xfrm>
          <a:prstGeom prst="rect">
            <a:avLst/>
          </a:prstGeom>
        </p:spPr>
      </p:pic>
      <p:sp>
        <p:nvSpPr>
          <p:cNvPr id="43" name="Oval 42">
            <a:extLst>
              <a:ext uri="{FF2B5EF4-FFF2-40B4-BE49-F238E27FC236}">
                <a16:creationId xmlns:a16="http://schemas.microsoft.com/office/drawing/2014/main" id="{58AD6C52-7A65-C081-7918-A9EF732459EF}"/>
              </a:ext>
            </a:extLst>
          </p:cNvPr>
          <p:cNvSpPr/>
          <p:nvPr/>
        </p:nvSpPr>
        <p:spPr>
          <a:xfrm>
            <a:off x="1396241" y="2093474"/>
            <a:ext cx="1840311" cy="4599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600">
              <a:solidFill>
                <a:prstClr val="white"/>
              </a:solidFill>
              <a:latin typeface="Calibri" panose="020F0502020204030204"/>
            </a:endParaRPr>
          </a:p>
        </p:txBody>
      </p:sp>
      <p:sp>
        <p:nvSpPr>
          <p:cNvPr id="51" name="TextBox 50">
            <a:extLst>
              <a:ext uri="{FF2B5EF4-FFF2-40B4-BE49-F238E27FC236}">
                <a16:creationId xmlns:a16="http://schemas.microsoft.com/office/drawing/2014/main" id="{22A9E3B7-4482-E1EB-5001-6D31BE8CB801}"/>
              </a:ext>
            </a:extLst>
          </p:cNvPr>
          <p:cNvSpPr txBox="1"/>
          <p:nvPr/>
        </p:nvSpPr>
        <p:spPr>
          <a:xfrm>
            <a:off x="1482294" y="2158915"/>
            <a:ext cx="1776320" cy="338554"/>
          </a:xfrm>
          <a:prstGeom prst="rect">
            <a:avLst/>
          </a:prstGeom>
          <a:noFill/>
          <a:ln>
            <a:noFill/>
          </a:ln>
        </p:spPr>
        <p:txBody>
          <a:bodyPr wrap="none" rtlCol="0">
            <a:spAutoFit/>
          </a:bodyPr>
          <a:lstStyle/>
          <a:p>
            <a:pPr defTabSz="914446"/>
            <a:r>
              <a:rPr lang="en-US" sz="1600" dirty="0">
                <a:solidFill>
                  <a:prstClr val="black"/>
                </a:solidFill>
                <a:latin typeface="Bell MT" panose="02020503060305020303" pitchFamily="18" charset="77"/>
                <a:cs typeface="Cavolini" panose="020B0604020202020204" pitchFamily="34" charset="0"/>
              </a:rPr>
              <a:t>Not To Time Scale</a:t>
            </a:r>
          </a:p>
        </p:txBody>
      </p:sp>
      <p:pic>
        <p:nvPicPr>
          <p:cNvPr id="4" name="Picture 3">
            <a:extLst>
              <a:ext uri="{FF2B5EF4-FFF2-40B4-BE49-F238E27FC236}">
                <a16:creationId xmlns:a16="http://schemas.microsoft.com/office/drawing/2014/main" id="{4BF897D7-8B35-3893-25C4-4FF41F915D6A}"/>
              </a:ext>
            </a:extLst>
          </p:cNvPr>
          <p:cNvPicPr>
            <a:picLocks noChangeAspect="1"/>
          </p:cNvPicPr>
          <p:nvPr/>
        </p:nvPicPr>
        <p:blipFill>
          <a:blip r:embed="rId11"/>
          <a:stretch>
            <a:fillRect/>
          </a:stretch>
        </p:blipFill>
        <p:spPr>
          <a:xfrm>
            <a:off x="4451645" y="3849243"/>
            <a:ext cx="689409" cy="371919"/>
          </a:xfrm>
          <a:prstGeom prst="rect">
            <a:avLst/>
          </a:prstGeom>
        </p:spPr>
      </p:pic>
      <p:sp>
        <p:nvSpPr>
          <p:cNvPr id="5" name="TextBox 4">
            <a:extLst>
              <a:ext uri="{FF2B5EF4-FFF2-40B4-BE49-F238E27FC236}">
                <a16:creationId xmlns:a16="http://schemas.microsoft.com/office/drawing/2014/main" id="{E19A2759-8518-E2EB-2425-5E5CC83D833C}"/>
              </a:ext>
            </a:extLst>
          </p:cNvPr>
          <p:cNvSpPr txBox="1"/>
          <p:nvPr/>
        </p:nvSpPr>
        <p:spPr>
          <a:xfrm>
            <a:off x="10226699" y="3807040"/>
            <a:ext cx="1412880" cy="461665"/>
          </a:xfrm>
          <a:prstGeom prst="rect">
            <a:avLst/>
          </a:prstGeom>
          <a:noFill/>
        </p:spPr>
        <p:txBody>
          <a:bodyPr wrap="square" rtlCol="0">
            <a:spAutoFit/>
          </a:bodyPr>
          <a:lstStyle/>
          <a:p>
            <a:pPr defTabSz="914446"/>
            <a:r>
              <a:rPr lang="en-US" sz="1200" dirty="0">
                <a:solidFill>
                  <a:prstClr val="black"/>
                </a:solidFill>
                <a:latin typeface="Calibri" panose="020F0502020204030204"/>
              </a:rPr>
              <a:t>Small Molecule - Corrector</a:t>
            </a:r>
          </a:p>
        </p:txBody>
      </p:sp>
      <p:grpSp>
        <p:nvGrpSpPr>
          <p:cNvPr id="6" name="Group 5">
            <a:extLst>
              <a:ext uri="{FF2B5EF4-FFF2-40B4-BE49-F238E27FC236}">
                <a16:creationId xmlns:a16="http://schemas.microsoft.com/office/drawing/2014/main" id="{3DA7EF02-D29E-575E-AE69-2B280018DE5E}"/>
              </a:ext>
            </a:extLst>
          </p:cNvPr>
          <p:cNvGrpSpPr/>
          <p:nvPr/>
        </p:nvGrpSpPr>
        <p:grpSpPr>
          <a:xfrm>
            <a:off x="11551439" y="3884483"/>
            <a:ext cx="536677" cy="304147"/>
            <a:chOff x="11590699" y="5267808"/>
            <a:chExt cx="536677" cy="304147"/>
          </a:xfrm>
        </p:grpSpPr>
        <p:pic>
          <p:nvPicPr>
            <p:cNvPr id="7" name="Picture 6">
              <a:extLst>
                <a:ext uri="{FF2B5EF4-FFF2-40B4-BE49-F238E27FC236}">
                  <a16:creationId xmlns:a16="http://schemas.microsoft.com/office/drawing/2014/main" id="{2EA39DBA-F637-E8E6-2FDD-8B50AAD17CA8}"/>
                </a:ext>
              </a:extLst>
            </p:cNvPr>
            <p:cNvPicPr>
              <a:picLocks noChangeAspect="1"/>
            </p:cNvPicPr>
            <p:nvPr/>
          </p:nvPicPr>
          <p:blipFill rotWithShape="1">
            <a:blip r:embed="rId8"/>
            <a:srcRect l="51388" r="23495" b="70291"/>
            <a:stretch/>
          </p:blipFill>
          <p:spPr>
            <a:xfrm>
              <a:off x="11590699" y="5267808"/>
              <a:ext cx="290671" cy="289157"/>
            </a:xfrm>
            <a:prstGeom prst="rect">
              <a:avLst/>
            </a:prstGeom>
          </p:spPr>
        </p:pic>
        <p:pic>
          <p:nvPicPr>
            <p:cNvPr id="8" name="Picture 7">
              <a:extLst>
                <a:ext uri="{FF2B5EF4-FFF2-40B4-BE49-F238E27FC236}">
                  <a16:creationId xmlns:a16="http://schemas.microsoft.com/office/drawing/2014/main" id="{BD6E862A-3FF2-B8B4-6C05-82A4FC12C0B2}"/>
                </a:ext>
              </a:extLst>
            </p:cNvPr>
            <p:cNvPicPr>
              <a:picLocks noChangeAspect="1"/>
            </p:cNvPicPr>
            <p:nvPr/>
          </p:nvPicPr>
          <p:blipFill rotWithShape="1">
            <a:blip r:embed="rId8"/>
            <a:srcRect t="37364" r="74883" b="32927"/>
            <a:stretch/>
          </p:blipFill>
          <p:spPr>
            <a:xfrm>
              <a:off x="11836705" y="5267809"/>
              <a:ext cx="290671" cy="304146"/>
            </a:xfrm>
            <a:prstGeom prst="rect">
              <a:avLst/>
            </a:prstGeom>
          </p:spPr>
        </p:pic>
      </p:grpSp>
      <p:sp>
        <p:nvSpPr>
          <p:cNvPr id="10" name="TextBox 9">
            <a:extLst>
              <a:ext uri="{FF2B5EF4-FFF2-40B4-BE49-F238E27FC236}">
                <a16:creationId xmlns:a16="http://schemas.microsoft.com/office/drawing/2014/main" id="{140DE9E6-E39A-DDAD-40F2-FF87ADBA2E86}"/>
              </a:ext>
            </a:extLst>
          </p:cNvPr>
          <p:cNvSpPr txBox="1"/>
          <p:nvPr/>
        </p:nvSpPr>
        <p:spPr>
          <a:xfrm>
            <a:off x="299512" y="3802842"/>
            <a:ext cx="1799210" cy="461665"/>
          </a:xfrm>
          <a:prstGeom prst="rect">
            <a:avLst/>
          </a:prstGeom>
          <a:noFill/>
        </p:spPr>
        <p:txBody>
          <a:bodyPr wrap="none" rtlCol="0">
            <a:spAutoFit/>
          </a:bodyPr>
          <a:lstStyle/>
          <a:p>
            <a:pPr defTabSz="914446"/>
            <a:r>
              <a:rPr lang="en-US" sz="1200" dirty="0">
                <a:solidFill>
                  <a:prstClr val="black"/>
                </a:solidFill>
                <a:latin typeface="Calibri" panose="020F0502020204030204"/>
              </a:rPr>
              <a:t>              VX-634: P1 – 4/23</a:t>
            </a:r>
          </a:p>
          <a:p>
            <a:pPr defTabSz="914446"/>
            <a:r>
              <a:rPr lang="en-US" sz="1200" dirty="0">
                <a:solidFill>
                  <a:prstClr val="black"/>
                </a:solidFill>
                <a:latin typeface="Calibri" panose="020F0502020204030204"/>
              </a:rPr>
              <a:t>VX-668: P1 – 1/24 </a:t>
            </a:r>
          </a:p>
        </p:txBody>
      </p:sp>
      <p:grpSp>
        <p:nvGrpSpPr>
          <p:cNvPr id="23" name="Group 22">
            <a:extLst>
              <a:ext uri="{FF2B5EF4-FFF2-40B4-BE49-F238E27FC236}">
                <a16:creationId xmlns:a16="http://schemas.microsoft.com/office/drawing/2014/main" id="{11868071-B7D0-B077-638F-491EBC386505}"/>
              </a:ext>
            </a:extLst>
          </p:cNvPr>
          <p:cNvGrpSpPr/>
          <p:nvPr/>
        </p:nvGrpSpPr>
        <p:grpSpPr>
          <a:xfrm>
            <a:off x="5160706" y="3004825"/>
            <a:ext cx="1778037" cy="309896"/>
            <a:chOff x="5760145" y="3004825"/>
            <a:chExt cx="1778037" cy="309896"/>
          </a:xfrm>
        </p:grpSpPr>
        <p:pic>
          <p:nvPicPr>
            <p:cNvPr id="76" name="Picture 75">
              <a:extLst>
                <a:ext uri="{FF2B5EF4-FFF2-40B4-BE49-F238E27FC236}">
                  <a16:creationId xmlns:a16="http://schemas.microsoft.com/office/drawing/2014/main" id="{F8510089-6E59-A242-B6D3-165D3F118B67}"/>
                </a:ext>
              </a:extLst>
            </p:cNvPr>
            <p:cNvPicPr>
              <a:picLocks noChangeAspect="1"/>
            </p:cNvPicPr>
            <p:nvPr/>
          </p:nvPicPr>
          <p:blipFill rotWithShape="1">
            <a:blip r:embed="rId12"/>
            <a:srcRect l="11639" t="31112" r="5119" b="34289"/>
            <a:stretch/>
          </p:blipFill>
          <p:spPr>
            <a:xfrm>
              <a:off x="5760145" y="3031117"/>
              <a:ext cx="1161041" cy="241299"/>
            </a:xfrm>
            <a:prstGeom prst="rect">
              <a:avLst/>
            </a:prstGeom>
          </p:spPr>
        </p:pic>
        <p:pic>
          <p:nvPicPr>
            <p:cNvPr id="11" name="Picture 10">
              <a:extLst>
                <a:ext uri="{FF2B5EF4-FFF2-40B4-BE49-F238E27FC236}">
                  <a16:creationId xmlns:a16="http://schemas.microsoft.com/office/drawing/2014/main" id="{2E426005-4D5F-FC62-9585-1F3EACC1357A}"/>
                </a:ext>
              </a:extLst>
            </p:cNvPr>
            <p:cNvPicPr>
              <a:picLocks noChangeAspect="1"/>
            </p:cNvPicPr>
            <p:nvPr/>
          </p:nvPicPr>
          <p:blipFill rotWithShape="1">
            <a:blip r:embed="rId13"/>
            <a:srcRect l="17658" t="29621" r="17751" b="29709"/>
            <a:stretch/>
          </p:blipFill>
          <p:spPr>
            <a:xfrm>
              <a:off x="6824175" y="3031117"/>
              <a:ext cx="714007" cy="247118"/>
            </a:xfrm>
            <a:prstGeom prst="rect">
              <a:avLst/>
            </a:prstGeom>
          </p:spPr>
        </p:pic>
        <p:cxnSp>
          <p:nvCxnSpPr>
            <p:cNvPr id="16" name="Straight Connector 15">
              <a:extLst>
                <a:ext uri="{FF2B5EF4-FFF2-40B4-BE49-F238E27FC236}">
                  <a16:creationId xmlns:a16="http://schemas.microsoft.com/office/drawing/2014/main" id="{EA790F30-256B-C600-9710-119F51CFB968}"/>
                </a:ext>
              </a:extLst>
            </p:cNvPr>
            <p:cNvCxnSpPr>
              <a:cxnSpLocks/>
            </p:cNvCxnSpPr>
            <p:nvPr/>
          </p:nvCxnSpPr>
          <p:spPr>
            <a:xfrm flipH="1">
              <a:off x="6746215" y="3004825"/>
              <a:ext cx="164007" cy="30989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E1B737B-D076-B3AE-2276-A5CF85C49BE5}"/>
              </a:ext>
            </a:extLst>
          </p:cNvPr>
          <p:cNvSpPr txBox="1"/>
          <p:nvPr/>
        </p:nvSpPr>
        <p:spPr>
          <a:xfrm>
            <a:off x="2921611" y="3027176"/>
            <a:ext cx="230646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P2 – 8/23 (RCT), 8/24 (open label)</a:t>
            </a:r>
          </a:p>
        </p:txBody>
      </p:sp>
      <p:sp>
        <p:nvSpPr>
          <p:cNvPr id="24" name="TextBox 23">
            <a:extLst>
              <a:ext uri="{FF2B5EF4-FFF2-40B4-BE49-F238E27FC236}">
                <a16:creationId xmlns:a16="http://schemas.microsoft.com/office/drawing/2014/main" id="{CCD5AF43-CDC4-8BF4-3D3F-FA79C3C9B0CE}"/>
              </a:ext>
            </a:extLst>
          </p:cNvPr>
          <p:cNvSpPr txBox="1"/>
          <p:nvPr/>
        </p:nvSpPr>
        <p:spPr>
          <a:xfrm>
            <a:off x="5207614" y="3901818"/>
            <a:ext cx="1384033" cy="276999"/>
          </a:xfrm>
          <a:prstGeom prst="rect">
            <a:avLst/>
          </a:prstGeom>
          <a:noFill/>
        </p:spPr>
        <p:txBody>
          <a:bodyPr wrap="none" rtlCol="0">
            <a:spAutoFit/>
          </a:bodyPr>
          <a:lstStyle/>
          <a:p>
            <a:pPr defTabSz="914446"/>
            <a:r>
              <a:rPr lang="en-US" sz="1200" dirty="0">
                <a:solidFill>
                  <a:prstClr val="black"/>
                </a:solidFill>
                <a:latin typeface="Calibri" panose="020F0502020204030204"/>
              </a:rPr>
              <a:t>VX-864: P2 – 12/24</a:t>
            </a:r>
          </a:p>
        </p:txBody>
      </p:sp>
      <p:pic>
        <p:nvPicPr>
          <p:cNvPr id="13" name="Picture 12">
            <a:extLst>
              <a:ext uri="{FF2B5EF4-FFF2-40B4-BE49-F238E27FC236}">
                <a16:creationId xmlns:a16="http://schemas.microsoft.com/office/drawing/2014/main" id="{D32A3561-4B8B-6D08-CBC5-27A60B3D301A}"/>
              </a:ext>
            </a:extLst>
          </p:cNvPr>
          <p:cNvPicPr>
            <a:picLocks noChangeAspect="1"/>
          </p:cNvPicPr>
          <p:nvPr/>
        </p:nvPicPr>
        <p:blipFill rotWithShape="1">
          <a:blip r:embed="rId14"/>
          <a:srcRect t="10761" b="19899"/>
          <a:stretch/>
        </p:blipFill>
        <p:spPr>
          <a:xfrm>
            <a:off x="9334734" y="1666100"/>
            <a:ext cx="920686" cy="355741"/>
          </a:xfrm>
          <a:prstGeom prst="rect">
            <a:avLst/>
          </a:prstGeom>
        </p:spPr>
      </p:pic>
      <p:sp>
        <p:nvSpPr>
          <p:cNvPr id="17" name="TextBox 16">
            <a:extLst>
              <a:ext uri="{FF2B5EF4-FFF2-40B4-BE49-F238E27FC236}">
                <a16:creationId xmlns:a16="http://schemas.microsoft.com/office/drawing/2014/main" id="{244C0544-6E96-A406-F5F3-B8D905D84E7D}"/>
              </a:ext>
            </a:extLst>
          </p:cNvPr>
          <p:cNvSpPr txBox="1"/>
          <p:nvPr/>
        </p:nvSpPr>
        <p:spPr>
          <a:xfrm>
            <a:off x="9587717" y="1289903"/>
            <a:ext cx="420308" cy="369332"/>
          </a:xfrm>
          <a:prstGeom prst="rect">
            <a:avLst/>
          </a:prstGeom>
          <a:noFill/>
        </p:spPr>
        <p:txBody>
          <a:bodyPr wrap="none" rtlCol="0">
            <a:spAutoFit/>
          </a:bodyPr>
          <a:lstStyle/>
          <a:p>
            <a:pPr algn="ctr" defTabSz="914446"/>
            <a:r>
              <a:rPr lang="en-US" dirty="0">
                <a:solidFill>
                  <a:prstClr val="white"/>
                </a:solidFill>
                <a:latin typeface="Calibri" panose="020F0502020204030204"/>
              </a:rPr>
              <a:t>P4</a:t>
            </a:r>
          </a:p>
        </p:txBody>
      </p:sp>
      <p:sp>
        <p:nvSpPr>
          <p:cNvPr id="21" name="TextBox 20">
            <a:extLst>
              <a:ext uri="{FF2B5EF4-FFF2-40B4-BE49-F238E27FC236}">
                <a16:creationId xmlns:a16="http://schemas.microsoft.com/office/drawing/2014/main" id="{B5D32710-6F8F-6E5D-9798-1FCC9A0D9B90}"/>
              </a:ext>
            </a:extLst>
          </p:cNvPr>
          <p:cNvSpPr txBox="1"/>
          <p:nvPr/>
        </p:nvSpPr>
        <p:spPr>
          <a:xfrm>
            <a:off x="10234148" y="1700046"/>
            <a:ext cx="108311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IV AAT Dosing </a:t>
            </a:r>
          </a:p>
        </p:txBody>
      </p:sp>
      <p:pic>
        <p:nvPicPr>
          <p:cNvPr id="22" name="Picture 21">
            <a:extLst>
              <a:ext uri="{FF2B5EF4-FFF2-40B4-BE49-F238E27FC236}">
                <a16:creationId xmlns:a16="http://schemas.microsoft.com/office/drawing/2014/main" id="{0BAD191D-A6FF-8E82-7A81-2254E88C9285}"/>
              </a:ext>
            </a:extLst>
          </p:cNvPr>
          <p:cNvPicPr>
            <a:picLocks noChangeAspect="1"/>
          </p:cNvPicPr>
          <p:nvPr/>
        </p:nvPicPr>
        <p:blipFill rotWithShape="1">
          <a:blip r:embed="rId8"/>
          <a:srcRect l="51388" r="23495" b="70291"/>
          <a:stretch/>
        </p:blipFill>
        <p:spPr>
          <a:xfrm>
            <a:off x="11683223" y="1719710"/>
            <a:ext cx="290671" cy="289157"/>
          </a:xfrm>
          <a:prstGeom prst="rect">
            <a:avLst/>
          </a:prstGeom>
        </p:spPr>
      </p:pic>
      <p:sp>
        <p:nvSpPr>
          <p:cNvPr id="26" name="TextBox 25">
            <a:extLst>
              <a:ext uri="{FF2B5EF4-FFF2-40B4-BE49-F238E27FC236}">
                <a16:creationId xmlns:a16="http://schemas.microsoft.com/office/drawing/2014/main" id="{EDBF1073-49FA-696D-152F-E215986AA8DB}"/>
              </a:ext>
            </a:extLst>
          </p:cNvPr>
          <p:cNvSpPr txBox="1"/>
          <p:nvPr/>
        </p:nvSpPr>
        <p:spPr>
          <a:xfrm>
            <a:off x="8129992" y="1720658"/>
            <a:ext cx="127284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(P4 – Starts 1/24)</a:t>
            </a:r>
          </a:p>
        </p:txBody>
      </p:sp>
      <p:cxnSp>
        <p:nvCxnSpPr>
          <p:cNvPr id="27" name="Straight Connector 26">
            <a:extLst>
              <a:ext uri="{FF2B5EF4-FFF2-40B4-BE49-F238E27FC236}">
                <a16:creationId xmlns:a16="http://schemas.microsoft.com/office/drawing/2014/main" id="{FB1D877F-97F0-6EC6-FE7F-6D2EBB9DB6C7}"/>
              </a:ext>
            </a:extLst>
          </p:cNvPr>
          <p:cNvCxnSpPr>
            <a:cxnSpLocks/>
          </p:cNvCxnSpPr>
          <p:nvPr/>
        </p:nvCxnSpPr>
        <p:spPr>
          <a:xfrm flipV="1">
            <a:off x="9333326" y="1756124"/>
            <a:ext cx="0" cy="490058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66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AF0C12C-A3BE-0707-E5D5-377926FEC8A2}"/>
              </a:ext>
            </a:extLst>
          </p:cNvPr>
          <p:cNvSpPr/>
          <p:nvPr/>
        </p:nvSpPr>
        <p:spPr>
          <a:xfrm>
            <a:off x="293725" y="4009270"/>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5779858-D0A7-F181-ED2B-953365DA4EEC}"/>
              </a:ext>
            </a:extLst>
          </p:cNvPr>
          <p:cNvSpPr/>
          <p:nvPr/>
        </p:nvSpPr>
        <p:spPr>
          <a:xfrm>
            <a:off x="293725" y="2998140"/>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1E9BB8A8-D0C3-0843-AE74-9204BF379A60}"/>
              </a:ext>
            </a:extLst>
          </p:cNvPr>
          <p:cNvSpPr/>
          <p:nvPr/>
        </p:nvSpPr>
        <p:spPr>
          <a:xfrm>
            <a:off x="293725" y="1978712"/>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26546DA8-1CC3-B918-CE67-B68118C79FBF}"/>
              </a:ext>
            </a:extLst>
          </p:cNvPr>
          <p:cNvSpPr/>
          <p:nvPr/>
        </p:nvSpPr>
        <p:spPr>
          <a:xfrm>
            <a:off x="293725" y="5029906"/>
            <a:ext cx="9879420" cy="51049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cxnSp>
        <p:nvCxnSpPr>
          <p:cNvPr id="140" name="Straight Connector 139">
            <a:extLst>
              <a:ext uri="{FF2B5EF4-FFF2-40B4-BE49-F238E27FC236}">
                <a16:creationId xmlns:a16="http://schemas.microsoft.com/office/drawing/2014/main" id="{4BE50002-3B7C-A74D-9CDC-3D559BD6CF4A}"/>
              </a:ext>
            </a:extLst>
          </p:cNvPr>
          <p:cNvCxnSpPr>
            <a:cxnSpLocks/>
          </p:cNvCxnSpPr>
          <p:nvPr/>
        </p:nvCxnSpPr>
        <p:spPr>
          <a:xfrm flipV="1">
            <a:off x="4910339" y="1651692"/>
            <a:ext cx="0" cy="466782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686E03BE-CBE5-AD46-8E4B-D4C01024808E}"/>
              </a:ext>
            </a:extLst>
          </p:cNvPr>
          <p:cNvSpPr/>
          <p:nvPr/>
        </p:nvSpPr>
        <p:spPr>
          <a:xfrm>
            <a:off x="273268" y="1453471"/>
            <a:ext cx="9911251" cy="32004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ABC5CD8A-32A1-0641-932D-85DE11164E42}"/>
              </a:ext>
            </a:extLst>
          </p:cNvPr>
          <p:cNvSpPr>
            <a:spLocks noGrp="1"/>
          </p:cNvSpPr>
          <p:nvPr>
            <p:ph type="title"/>
          </p:nvPr>
        </p:nvSpPr>
        <p:spPr>
          <a:xfrm>
            <a:off x="117426" y="237837"/>
            <a:ext cx="9911251" cy="904049"/>
          </a:xfrm>
        </p:spPr>
        <p:txBody>
          <a:bodyPr>
            <a:noAutofit/>
          </a:bodyPr>
          <a:lstStyle/>
          <a:p>
            <a:pPr algn="ctr"/>
            <a:r>
              <a:rPr lang="en-US" sz="3200" dirty="0"/>
              <a:t>Publicly-Announced* AATD Programs </a:t>
            </a:r>
            <a:br>
              <a:rPr lang="en-US" sz="3200" dirty="0"/>
            </a:br>
            <a:r>
              <a:rPr lang="en-US" sz="3200" dirty="0"/>
              <a:t>In Preclinical Development as of 3/23</a:t>
            </a:r>
          </a:p>
        </p:txBody>
      </p:sp>
      <p:sp>
        <p:nvSpPr>
          <p:cNvPr id="13" name="TextBox 12">
            <a:extLst>
              <a:ext uri="{FF2B5EF4-FFF2-40B4-BE49-F238E27FC236}">
                <a16:creationId xmlns:a16="http://schemas.microsoft.com/office/drawing/2014/main" id="{0595B408-1473-F44C-8F71-E41950D9FF47}"/>
              </a:ext>
            </a:extLst>
          </p:cNvPr>
          <p:cNvSpPr txBox="1"/>
          <p:nvPr/>
        </p:nvSpPr>
        <p:spPr>
          <a:xfrm>
            <a:off x="1239482" y="1420756"/>
            <a:ext cx="2388987" cy="369332"/>
          </a:xfrm>
          <a:prstGeom prst="rect">
            <a:avLst/>
          </a:prstGeom>
          <a:noFill/>
        </p:spPr>
        <p:txBody>
          <a:bodyPr wrap="none" rtlCol="0">
            <a:spAutoFit/>
          </a:bodyPr>
          <a:lstStyle/>
          <a:p>
            <a:pPr defTabSz="914446"/>
            <a:r>
              <a:rPr lang="en-US" dirty="0">
                <a:solidFill>
                  <a:prstClr val="white"/>
                </a:solidFill>
                <a:latin typeface="Calibri" panose="020F0502020204030204"/>
              </a:rPr>
              <a:t>Discovery/Optimization</a:t>
            </a:r>
          </a:p>
        </p:txBody>
      </p:sp>
      <p:sp>
        <p:nvSpPr>
          <p:cNvPr id="14" name="TextBox 13">
            <a:extLst>
              <a:ext uri="{FF2B5EF4-FFF2-40B4-BE49-F238E27FC236}">
                <a16:creationId xmlns:a16="http://schemas.microsoft.com/office/drawing/2014/main" id="{62D5636E-E617-454E-ADCA-BAD3A9155436}"/>
              </a:ext>
            </a:extLst>
          </p:cNvPr>
          <p:cNvSpPr txBox="1"/>
          <p:nvPr/>
        </p:nvSpPr>
        <p:spPr>
          <a:xfrm>
            <a:off x="5151886" y="1410497"/>
            <a:ext cx="3809954" cy="369332"/>
          </a:xfrm>
          <a:prstGeom prst="rect">
            <a:avLst/>
          </a:prstGeom>
          <a:noFill/>
        </p:spPr>
        <p:txBody>
          <a:bodyPr wrap="none" rtlCol="0">
            <a:spAutoFit/>
          </a:bodyPr>
          <a:lstStyle/>
          <a:p>
            <a:pPr algn="ctr" defTabSz="914446"/>
            <a:r>
              <a:rPr lang="en-US" dirty="0">
                <a:solidFill>
                  <a:prstClr val="white"/>
                </a:solidFill>
                <a:latin typeface="Calibri" panose="020F0502020204030204"/>
              </a:rPr>
              <a:t>IND-Enabling (w/ Expected Filing Date)</a:t>
            </a:r>
          </a:p>
        </p:txBody>
      </p:sp>
      <p:sp>
        <p:nvSpPr>
          <p:cNvPr id="52" name="TextBox 51">
            <a:extLst>
              <a:ext uri="{FF2B5EF4-FFF2-40B4-BE49-F238E27FC236}">
                <a16:creationId xmlns:a16="http://schemas.microsoft.com/office/drawing/2014/main" id="{4D2F715A-C306-1349-914C-07BD9746C080}"/>
              </a:ext>
            </a:extLst>
          </p:cNvPr>
          <p:cNvSpPr txBox="1"/>
          <p:nvPr/>
        </p:nvSpPr>
        <p:spPr>
          <a:xfrm>
            <a:off x="10226699" y="1980386"/>
            <a:ext cx="919804" cy="461665"/>
          </a:xfrm>
          <a:prstGeom prst="rect">
            <a:avLst/>
          </a:prstGeom>
          <a:noFill/>
        </p:spPr>
        <p:txBody>
          <a:bodyPr wrap="none" rtlCol="0">
            <a:spAutoFit/>
          </a:bodyPr>
          <a:lstStyle/>
          <a:p>
            <a:pPr defTabSz="914446"/>
            <a:r>
              <a:rPr lang="en-US" sz="1200" dirty="0">
                <a:solidFill>
                  <a:prstClr val="black"/>
                </a:solidFill>
                <a:latin typeface="Calibri" panose="020F0502020204030204"/>
              </a:rPr>
              <a:t>ADAR</a:t>
            </a:r>
          </a:p>
          <a:p>
            <a:pPr defTabSz="914446"/>
            <a:r>
              <a:rPr lang="en-US" sz="1200" dirty="0">
                <a:solidFill>
                  <a:prstClr val="black"/>
                </a:solidFill>
                <a:latin typeface="Calibri" panose="020F0502020204030204"/>
              </a:rPr>
              <a:t>RNA Editing</a:t>
            </a:r>
          </a:p>
        </p:txBody>
      </p:sp>
      <p:sp>
        <p:nvSpPr>
          <p:cNvPr id="53" name="TextBox 52">
            <a:extLst>
              <a:ext uri="{FF2B5EF4-FFF2-40B4-BE49-F238E27FC236}">
                <a16:creationId xmlns:a16="http://schemas.microsoft.com/office/drawing/2014/main" id="{1168CA97-1D02-DD46-AA8E-1C3D895E49F2}"/>
              </a:ext>
            </a:extLst>
          </p:cNvPr>
          <p:cNvSpPr txBox="1"/>
          <p:nvPr/>
        </p:nvSpPr>
        <p:spPr>
          <a:xfrm>
            <a:off x="3562111" y="6497342"/>
            <a:ext cx="348691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*Sources: Company Websites, Investor Presentations</a:t>
            </a:r>
          </a:p>
        </p:txBody>
      </p:sp>
      <p:sp>
        <p:nvSpPr>
          <p:cNvPr id="68" name="TextBox 67">
            <a:extLst>
              <a:ext uri="{FF2B5EF4-FFF2-40B4-BE49-F238E27FC236}">
                <a16:creationId xmlns:a16="http://schemas.microsoft.com/office/drawing/2014/main" id="{8BC91EF1-5F6C-3A41-894A-243E1ACA4221}"/>
              </a:ext>
            </a:extLst>
          </p:cNvPr>
          <p:cNvSpPr txBox="1"/>
          <p:nvPr/>
        </p:nvSpPr>
        <p:spPr>
          <a:xfrm>
            <a:off x="10226699" y="2591722"/>
            <a:ext cx="942246" cy="276999"/>
          </a:xfrm>
          <a:prstGeom prst="rect">
            <a:avLst/>
          </a:prstGeom>
          <a:noFill/>
        </p:spPr>
        <p:txBody>
          <a:bodyPr wrap="none" rtlCol="0">
            <a:spAutoFit/>
          </a:bodyPr>
          <a:lstStyle/>
          <a:p>
            <a:pPr defTabSz="914446"/>
            <a:r>
              <a:rPr lang="en-US" sz="1200" dirty="0">
                <a:solidFill>
                  <a:prstClr val="black"/>
                </a:solidFill>
                <a:latin typeface="Calibri" panose="020F0502020204030204"/>
              </a:rPr>
              <a:t>Base Editing</a:t>
            </a:r>
          </a:p>
        </p:txBody>
      </p:sp>
      <p:pic>
        <p:nvPicPr>
          <p:cNvPr id="19" name="Picture 18">
            <a:extLst>
              <a:ext uri="{FF2B5EF4-FFF2-40B4-BE49-F238E27FC236}">
                <a16:creationId xmlns:a16="http://schemas.microsoft.com/office/drawing/2014/main" id="{99558246-9F67-BA41-9D5F-19AFE7753254}"/>
              </a:ext>
            </a:extLst>
          </p:cNvPr>
          <p:cNvPicPr>
            <a:picLocks noChangeAspect="1"/>
          </p:cNvPicPr>
          <p:nvPr/>
        </p:nvPicPr>
        <p:blipFill>
          <a:blip r:embed="rId3"/>
          <a:stretch>
            <a:fillRect/>
          </a:stretch>
        </p:blipFill>
        <p:spPr>
          <a:xfrm>
            <a:off x="6369230" y="3033728"/>
            <a:ext cx="1211136" cy="447594"/>
          </a:xfrm>
          <a:prstGeom prst="rect">
            <a:avLst/>
          </a:prstGeom>
        </p:spPr>
      </p:pic>
      <p:pic>
        <p:nvPicPr>
          <p:cNvPr id="5" name="Picture 4">
            <a:extLst>
              <a:ext uri="{FF2B5EF4-FFF2-40B4-BE49-F238E27FC236}">
                <a16:creationId xmlns:a16="http://schemas.microsoft.com/office/drawing/2014/main" id="{93431A5C-F1C8-C246-A0E8-45A00EB5FB16}"/>
              </a:ext>
            </a:extLst>
          </p:cNvPr>
          <p:cNvPicPr>
            <a:picLocks noChangeAspect="1"/>
          </p:cNvPicPr>
          <p:nvPr/>
        </p:nvPicPr>
        <p:blipFill rotWithShape="1">
          <a:blip r:embed="rId4"/>
          <a:srcRect l="3522" t="42307" r="8661" b="43255"/>
          <a:stretch/>
        </p:blipFill>
        <p:spPr>
          <a:xfrm>
            <a:off x="5702668" y="5070150"/>
            <a:ext cx="2544262" cy="418291"/>
          </a:xfrm>
          <a:prstGeom prst="rect">
            <a:avLst/>
          </a:prstGeom>
        </p:spPr>
      </p:pic>
      <p:pic>
        <p:nvPicPr>
          <p:cNvPr id="16" name="Picture 15">
            <a:extLst>
              <a:ext uri="{FF2B5EF4-FFF2-40B4-BE49-F238E27FC236}">
                <a16:creationId xmlns:a16="http://schemas.microsoft.com/office/drawing/2014/main" id="{1AAB5F36-307D-554E-99D6-9DBD27AED92A}"/>
              </a:ext>
            </a:extLst>
          </p:cNvPr>
          <p:cNvPicPr>
            <a:picLocks noChangeAspect="1"/>
          </p:cNvPicPr>
          <p:nvPr/>
        </p:nvPicPr>
        <p:blipFill>
          <a:blip r:embed="rId5"/>
          <a:stretch>
            <a:fillRect/>
          </a:stretch>
        </p:blipFill>
        <p:spPr>
          <a:xfrm>
            <a:off x="758457" y="1999131"/>
            <a:ext cx="1470707" cy="458752"/>
          </a:xfrm>
          <a:prstGeom prst="rect">
            <a:avLst/>
          </a:prstGeom>
        </p:spPr>
      </p:pic>
      <p:pic>
        <p:nvPicPr>
          <p:cNvPr id="6" name="Picture 5">
            <a:extLst>
              <a:ext uri="{FF2B5EF4-FFF2-40B4-BE49-F238E27FC236}">
                <a16:creationId xmlns:a16="http://schemas.microsoft.com/office/drawing/2014/main" id="{5E7DBF0D-085A-134C-9913-1D1981ED4B58}"/>
              </a:ext>
            </a:extLst>
          </p:cNvPr>
          <p:cNvPicPr>
            <a:picLocks noChangeAspect="1"/>
          </p:cNvPicPr>
          <p:nvPr/>
        </p:nvPicPr>
        <p:blipFill rotWithShape="1">
          <a:blip r:embed="rId6"/>
          <a:srcRect t="25674" b="24171"/>
          <a:stretch/>
        </p:blipFill>
        <p:spPr>
          <a:xfrm>
            <a:off x="2508784" y="1993266"/>
            <a:ext cx="1837118" cy="459764"/>
          </a:xfrm>
          <a:prstGeom prst="rect">
            <a:avLst/>
          </a:prstGeom>
        </p:spPr>
      </p:pic>
      <p:pic>
        <p:nvPicPr>
          <p:cNvPr id="8" name="Picture 7">
            <a:extLst>
              <a:ext uri="{FF2B5EF4-FFF2-40B4-BE49-F238E27FC236}">
                <a16:creationId xmlns:a16="http://schemas.microsoft.com/office/drawing/2014/main" id="{1104BD60-4388-7542-BA4F-2C0E6E791541}"/>
              </a:ext>
            </a:extLst>
          </p:cNvPr>
          <p:cNvPicPr>
            <a:picLocks noChangeAspect="1"/>
          </p:cNvPicPr>
          <p:nvPr/>
        </p:nvPicPr>
        <p:blipFill rotWithShape="1">
          <a:blip r:embed="rId7"/>
          <a:srcRect t="26365" b="24297"/>
          <a:stretch/>
        </p:blipFill>
        <p:spPr>
          <a:xfrm>
            <a:off x="6509353" y="2004907"/>
            <a:ext cx="930893" cy="459283"/>
          </a:xfrm>
          <a:prstGeom prst="rect">
            <a:avLst/>
          </a:prstGeom>
        </p:spPr>
      </p:pic>
      <p:pic>
        <p:nvPicPr>
          <p:cNvPr id="7" name="Picture 6">
            <a:extLst>
              <a:ext uri="{FF2B5EF4-FFF2-40B4-BE49-F238E27FC236}">
                <a16:creationId xmlns:a16="http://schemas.microsoft.com/office/drawing/2014/main" id="{7B24E296-F2D5-C34F-B901-487AB6CEBCEB}"/>
              </a:ext>
            </a:extLst>
          </p:cNvPr>
          <p:cNvPicPr>
            <a:picLocks noChangeAspect="1"/>
          </p:cNvPicPr>
          <p:nvPr/>
        </p:nvPicPr>
        <p:blipFill>
          <a:blip r:embed="rId8"/>
          <a:stretch>
            <a:fillRect/>
          </a:stretch>
        </p:blipFill>
        <p:spPr>
          <a:xfrm>
            <a:off x="1917153" y="2461826"/>
            <a:ext cx="1089641" cy="517916"/>
          </a:xfrm>
          <a:prstGeom prst="rect">
            <a:avLst/>
          </a:prstGeom>
        </p:spPr>
      </p:pic>
      <p:pic>
        <p:nvPicPr>
          <p:cNvPr id="11" name="Picture 10">
            <a:extLst>
              <a:ext uri="{FF2B5EF4-FFF2-40B4-BE49-F238E27FC236}">
                <a16:creationId xmlns:a16="http://schemas.microsoft.com/office/drawing/2014/main" id="{03F6B2A5-CB76-FD48-8458-BFC3D87A4C97}"/>
              </a:ext>
            </a:extLst>
          </p:cNvPr>
          <p:cNvPicPr>
            <a:picLocks noChangeAspect="1"/>
          </p:cNvPicPr>
          <p:nvPr/>
        </p:nvPicPr>
        <p:blipFill>
          <a:blip r:embed="rId9"/>
          <a:stretch>
            <a:fillRect/>
          </a:stretch>
        </p:blipFill>
        <p:spPr>
          <a:xfrm>
            <a:off x="2744556" y="3077444"/>
            <a:ext cx="1179950" cy="369718"/>
          </a:xfrm>
          <a:prstGeom prst="rect">
            <a:avLst/>
          </a:prstGeom>
        </p:spPr>
      </p:pic>
      <p:grpSp>
        <p:nvGrpSpPr>
          <p:cNvPr id="20" name="Group 19">
            <a:extLst>
              <a:ext uri="{FF2B5EF4-FFF2-40B4-BE49-F238E27FC236}">
                <a16:creationId xmlns:a16="http://schemas.microsoft.com/office/drawing/2014/main" id="{C562149B-2544-5543-845F-295B129120F3}"/>
              </a:ext>
            </a:extLst>
          </p:cNvPr>
          <p:cNvGrpSpPr/>
          <p:nvPr/>
        </p:nvGrpSpPr>
        <p:grpSpPr>
          <a:xfrm>
            <a:off x="11551439" y="2125151"/>
            <a:ext cx="536677" cy="304147"/>
            <a:chOff x="11615083" y="4606392"/>
            <a:chExt cx="536677" cy="304147"/>
          </a:xfrm>
        </p:grpSpPr>
        <p:pic>
          <p:nvPicPr>
            <p:cNvPr id="71" name="Picture 70">
              <a:extLst>
                <a:ext uri="{FF2B5EF4-FFF2-40B4-BE49-F238E27FC236}">
                  <a16:creationId xmlns:a16="http://schemas.microsoft.com/office/drawing/2014/main" id="{D2C69A4A-1335-164B-855A-6ED730A7CDB9}"/>
                </a:ext>
              </a:extLst>
            </p:cNvPr>
            <p:cNvPicPr>
              <a:picLocks noChangeAspect="1"/>
            </p:cNvPicPr>
            <p:nvPr/>
          </p:nvPicPr>
          <p:blipFill rotWithShape="1">
            <a:blip r:embed="rId10"/>
            <a:srcRect l="51388" r="23495" b="70291"/>
            <a:stretch/>
          </p:blipFill>
          <p:spPr>
            <a:xfrm>
              <a:off x="11615083" y="4606392"/>
              <a:ext cx="290671" cy="289157"/>
            </a:xfrm>
            <a:prstGeom prst="rect">
              <a:avLst/>
            </a:prstGeom>
          </p:spPr>
        </p:pic>
        <p:pic>
          <p:nvPicPr>
            <p:cNvPr id="72" name="Picture 71">
              <a:extLst>
                <a:ext uri="{FF2B5EF4-FFF2-40B4-BE49-F238E27FC236}">
                  <a16:creationId xmlns:a16="http://schemas.microsoft.com/office/drawing/2014/main" id="{1BDE3533-85EF-D24A-8DB7-85B3CAC0A528}"/>
                </a:ext>
              </a:extLst>
            </p:cNvPr>
            <p:cNvPicPr>
              <a:picLocks noChangeAspect="1"/>
            </p:cNvPicPr>
            <p:nvPr/>
          </p:nvPicPr>
          <p:blipFill rotWithShape="1">
            <a:blip r:embed="rId10"/>
            <a:srcRect t="37364" r="74883" b="32927"/>
            <a:stretch/>
          </p:blipFill>
          <p:spPr>
            <a:xfrm>
              <a:off x="11861089" y="4606393"/>
              <a:ext cx="290671" cy="304146"/>
            </a:xfrm>
            <a:prstGeom prst="rect">
              <a:avLst/>
            </a:prstGeom>
          </p:spPr>
        </p:pic>
      </p:grpSp>
      <p:grpSp>
        <p:nvGrpSpPr>
          <p:cNvPr id="23" name="Group 22">
            <a:extLst>
              <a:ext uri="{FF2B5EF4-FFF2-40B4-BE49-F238E27FC236}">
                <a16:creationId xmlns:a16="http://schemas.microsoft.com/office/drawing/2014/main" id="{4C277DF6-0DEA-1540-9025-FA7D46C27AF5}"/>
              </a:ext>
            </a:extLst>
          </p:cNvPr>
          <p:cNvGrpSpPr/>
          <p:nvPr/>
        </p:nvGrpSpPr>
        <p:grpSpPr>
          <a:xfrm>
            <a:off x="11551439" y="4076717"/>
            <a:ext cx="536677" cy="304147"/>
            <a:chOff x="11602891" y="4950816"/>
            <a:chExt cx="536677" cy="304147"/>
          </a:xfrm>
        </p:grpSpPr>
        <p:pic>
          <p:nvPicPr>
            <p:cNvPr id="73" name="Picture 72">
              <a:extLst>
                <a:ext uri="{FF2B5EF4-FFF2-40B4-BE49-F238E27FC236}">
                  <a16:creationId xmlns:a16="http://schemas.microsoft.com/office/drawing/2014/main" id="{04C312A7-A7DD-E849-A413-05B599F6B99F}"/>
                </a:ext>
              </a:extLst>
            </p:cNvPr>
            <p:cNvPicPr>
              <a:picLocks noChangeAspect="1"/>
            </p:cNvPicPr>
            <p:nvPr/>
          </p:nvPicPr>
          <p:blipFill rotWithShape="1">
            <a:blip r:embed="rId10"/>
            <a:srcRect l="51388" r="23495" b="70291"/>
            <a:stretch/>
          </p:blipFill>
          <p:spPr>
            <a:xfrm>
              <a:off x="11602891" y="4950816"/>
              <a:ext cx="290671" cy="289157"/>
            </a:xfrm>
            <a:prstGeom prst="rect">
              <a:avLst/>
            </a:prstGeom>
          </p:spPr>
        </p:pic>
        <p:pic>
          <p:nvPicPr>
            <p:cNvPr id="74" name="Picture 73">
              <a:extLst>
                <a:ext uri="{FF2B5EF4-FFF2-40B4-BE49-F238E27FC236}">
                  <a16:creationId xmlns:a16="http://schemas.microsoft.com/office/drawing/2014/main" id="{3BCCD08E-52A5-6F41-A201-76ED4AAB2B52}"/>
                </a:ext>
              </a:extLst>
            </p:cNvPr>
            <p:cNvPicPr>
              <a:picLocks noChangeAspect="1"/>
            </p:cNvPicPr>
            <p:nvPr/>
          </p:nvPicPr>
          <p:blipFill rotWithShape="1">
            <a:blip r:embed="rId10"/>
            <a:srcRect t="37364" r="74883" b="32927"/>
            <a:stretch/>
          </p:blipFill>
          <p:spPr>
            <a:xfrm>
              <a:off x="11848897" y="4950817"/>
              <a:ext cx="290671" cy="304146"/>
            </a:xfrm>
            <a:prstGeom prst="rect">
              <a:avLst/>
            </a:prstGeom>
          </p:spPr>
        </p:pic>
      </p:grpSp>
      <p:grpSp>
        <p:nvGrpSpPr>
          <p:cNvPr id="21" name="Group 20">
            <a:extLst>
              <a:ext uri="{FF2B5EF4-FFF2-40B4-BE49-F238E27FC236}">
                <a16:creationId xmlns:a16="http://schemas.microsoft.com/office/drawing/2014/main" id="{AAF8C958-92A2-6E4A-B834-49240D65B3AA}"/>
              </a:ext>
            </a:extLst>
          </p:cNvPr>
          <p:cNvGrpSpPr/>
          <p:nvPr/>
        </p:nvGrpSpPr>
        <p:grpSpPr>
          <a:xfrm>
            <a:off x="11551439" y="2624644"/>
            <a:ext cx="536677" cy="304147"/>
            <a:chOff x="11596795" y="5886552"/>
            <a:chExt cx="536677" cy="304147"/>
          </a:xfrm>
        </p:grpSpPr>
        <p:pic>
          <p:nvPicPr>
            <p:cNvPr id="82" name="Picture 81">
              <a:extLst>
                <a:ext uri="{FF2B5EF4-FFF2-40B4-BE49-F238E27FC236}">
                  <a16:creationId xmlns:a16="http://schemas.microsoft.com/office/drawing/2014/main" id="{58EDC33B-4E7A-6F44-9308-AD6978EB2645}"/>
                </a:ext>
              </a:extLst>
            </p:cNvPr>
            <p:cNvPicPr>
              <a:picLocks noChangeAspect="1"/>
            </p:cNvPicPr>
            <p:nvPr/>
          </p:nvPicPr>
          <p:blipFill rotWithShape="1">
            <a:blip r:embed="rId10"/>
            <a:srcRect l="51388" r="23495" b="70291"/>
            <a:stretch/>
          </p:blipFill>
          <p:spPr>
            <a:xfrm>
              <a:off x="11596795" y="5886552"/>
              <a:ext cx="290671" cy="289157"/>
            </a:xfrm>
            <a:prstGeom prst="rect">
              <a:avLst/>
            </a:prstGeom>
          </p:spPr>
        </p:pic>
        <p:pic>
          <p:nvPicPr>
            <p:cNvPr id="83" name="Picture 82">
              <a:extLst>
                <a:ext uri="{FF2B5EF4-FFF2-40B4-BE49-F238E27FC236}">
                  <a16:creationId xmlns:a16="http://schemas.microsoft.com/office/drawing/2014/main" id="{58FE7977-4563-FF44-BCB9-B6A6B73DF95A}"/>
                </a:ext>
              </a:extLst>
            </p:cNvPr>
            <p:cNvPicPr>
              <a:picLocks noChangeAspect="1"/>
            </p:cNvPicPr>
            <p:nvPr/>
          </p:nvPicPr>
          <p:blipFill rotWithShape="1">
            <a:blip r:embed="rId10"/>
            <a:srcRect t="37364" r="74883" b="32927"/>
            <a:stretch/>
          </p:blipFill>
          <p:spPr>
            <a:xfrm>
              <a:off x="11842801" y="5886553"/>
              <a:ext cx="290671" cy="304146"/>
            </a:xfrm>
            <a:prstGeom prst="rect">
              <a:avLst/>
            </a:prstGeom>
          </p:spPr>
        </p:pic>
      </p:grpSp>
      <p:pic>
        <p:nvPicPr>
          <p:cNvPr id="90" name="Picture 89">
            <a:extLst>
              <a:ext uri="{FF2B5EF4-FFF2-40B4-BE49-F238E27FC236}">
                <a16:creationId xmlns:a16="http://schemas.microsoft.com/office/drawing/2014/main" id="{990A6EF6-A53E-6649-9C91-3E378259FABB}"/>
              </a:ext>
            </a:extLst>
          </p:cNvPr>
          <p:cNvPicPr>
            <a:picLocks noChangeAspect="1"/>
          </p:cNvPicPr>
          <p:nvPr/>
        </p:nvPicPr>
        <p:blipFill rotWithShape="1">
          <a:blip r:embed="rId10"/>
          <a:srcRect t="37364" r="74883" b="32927"/>
          <a:stretch/>
        </p:blipFill>
        <p:spPr>
          <a:xfrm>
            <a:off x="11697888" y="3545086"/>
            <a:ext cx="290671" cy="304146"/>
          </a:xfrm>
          <a:prstGeom prst="rect">
            <a:avLst/>
          </a:prstGeom>
        </p:spPr>
      </p:pic>
      <p:pic>
        <p:nvPicPr>
          <p:cNvPr id="24" name="Picture 23">
            <a:extLst>
              <a:ext uri="{FF2B5EF4-FFF2-40B4-BE49-F238E27FC236}">
                <a16:creationId xmlns:a16="http://schemas.microsoft.com/office/drawing/2014/main" id="{4A9BC04A-5113-C349-822C-1655D8C9C82F}"/>
              </a:ext>
            </a:extLst>
          </p:cNvPr>
          <p:cNvPicPr>
            <a:picLocks noChangeAspect="1"/>
          </p:cNvPicPr>
          <p:nvPr/>
        </p:nvPicPr>
        <p:blipFill>
          <a:blip r:embed="rId11"/>
          <a:stretch>
            <a:fillRect/>
          </a:stretch>
        </p:blipFill>
        <p:spPr>
          <a:xfrm>
            <a:off x="1863948" y="5571166"/>
            <a:ext cx="1185980" cy="511889"/>
          </a:xfrm>
          <a:prstGeom prst="rect">
            <a:avLst/>
          </a:prstGeom>
        </p:spPr>
      </p:pic>
      <p:sp>
        <p:nvSpPr>
          <p:cNvPr id="93" name="TextBox 92">
            <a:extLst>
              <a:ext uri="{FF2B5EF4-FFF2-40B4-BE49-F238E27FC236}">
                <a16:creationId xmlns:a16="http://schemas.microsoft.com/office/drawing/2014/main" id="{5B28DE9F-0183-E046-972B-ADB570B5F075}"/>
              </a:ext>
            </a:extLst>
          </p:cNvPr>
          <p:cNvSpPr txBox="1"/>
          <p:nvPr/>
        </p:nvSpPr>
        <p:spPr>
          <a:xfrm>
            <a:off x="10226700" y="5637520"/>
            <a:ext cx="1242776" cy="276999"/>
          </a:xfrm>
          <a:prstGeom prst="rect">
            <a:avLst/>
          </a:prstGeom>
          <a:noFill/>
        </p:spPr>
        <p:txBody>
          <a:bodyPr wrap="none" rtlCol="0">
            <a:spAutoFit/>
          </a:bodyPr>
          <a:lstStyle/>
          <a:p>
            <a:pPr defTabSz="914446"/>
            <a:r>
              <a:rPr lang="en-US" sz="1200" dirty="0">
                <a:solidFill>
                  <a:prstClr val="black"/>
                </a:solidFill>
                <a:latin typeface="Calibri" panose="020F0502020204030204"/>
              </a:rPr>
              <a:t>IV AAT Adv. Tech </a:t>
            </a:r>
          </a:p>
        </p:txBody>
      </p:sp>
      <p:pic>
        <p:nvPicPr>
          <p:cNvPr id="94" name="Picture 93">
            <a:extLst>
              <a:ext uri="{FF2B5EF4-FFF2-40B4-BE49-F238E27FC236}">
                <a16:creationId xmlns:a16="http://schemas.microsoft.com/office/drawing/2014/main" id="{E30F4961-4F2B-B349-BA3D-B3A280326EB7}"/>
              </a:ext>
            </a:extLst>
          </p:cNvPr>
          <p:cNvPicPr>
            <a:picLocks noChangeAspect="1"/>
          </p:cNvPicPr>
          <p:nvPr/>
        </p:nvPicPr>
        <p:blipFill rotWithShape="1">
          <a:blip r:embed="rId10"/>
          <a:srcRect l="51388" r="23495" b="70291"/>
          <a:stretch/>
        </p:blipFill>
        <p:spPr>
          <a:xfrm>
            <a:off x="11674442" y="4657242"/>
            <a:ext cx="290671" cy="289157"/>
          </a:xfrm>
          <a:prstGeom prst="rect">
            <a:avLst/>
          </a:prstGeom>
        </p:spPr>
      </p:pic>
      <p:pic>
        <p:nvPicPr>
          <p:cNvPr id="97" name="Picture 96">
            <a:extLst>
              <a:ext uri="{FF2B5EF4-FFF2-40B4-BE49-F238E27FC236}">
                <a16:creationId xmlns:a16="http://schemas.microsoft.com/office/drawing/2014/main" id="{74B45BB4-8551-FBD6-A724-865E5205FE1F}"/>
              </a:ext>
            </a:extLst>
          </p:cNvPr>
          <p:cNvPicPr>
            <a:picLocks noChangeAspect="1"/>
          </p:cNvPicPr>
          <p:nvPr/>
        </p:nvPicPr>
        <p:blipFill>
          <a:blip r:embed="rId12"/>
          <a:stretch>
            <a:fillRect/>
          </a:stretch>
        </p:blipFill>
        <p:spPr>
          <a:xfrm>
            <a:off x="9372408" y="317137"/>
            <a:ext cx="2564873" cy="656365"/>
          </a:xfrm>
          <a:prstGeom prst="rect">
            <a:avLst/>
          </a:prstGeom>
        </p:spPr>
      </p:pic>
      <p:sp>
        <p:nvSpPr>
          <p:cNvPr id="12" name="TextBox 11">
            <a:extLst>
              <a:ext uri="{FF2B5EF4-FFF2-40B4-BE49-F238E27FC236}">
                <a16:creationId xmlns:a16="http://schemas.microsoft.com/office/drawing/2014/main" id="{E425E0BC-819D-4768-4D85-5DBD9F1F25F8}"/>
              </a:ext>
            </a:extLst>
          </p:cNvPr>
          <p:cNvSpPr txBox="1"/>
          <p:nvPr/>
        </p:nvSpPr>
        <p:spPr>
          <a:xfrm>
            <a:off x="8355885" y="2068500"/>
            <a:ext cx="49885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2023</a:t>
            </a:r>
          </a:p>
        </p:txBody>
      </p:sp>
      <p:pic>
        <p:nvPicPr>
          <p:cNvPr id="108" name="Picture 107">
            <a:extLst>
              <a:ext uri="{FF2B5EF4-FFF2-40B4-BE49-F238E27FC236}">
                <a16:creationId xmlns:a16="http://schemas.microsoft.com/office/drawing/2014/main" id="{3B9BBD33-31AE-2716-58EF-D34B0C4FD9C7}"/>
              </a:ext>
            </a:extLst>
          </p:cNvPr>
          <p:cNvPicPr>
            <a:picLocks noChangeAspect="1"/>
          </p:cNvPicPr>
          <p:nvPr/>
        </p:nvPicPr>
        <p:blipFill>
          <a:blip r:embed="rId13"/>
          <a:stretch>
            <a:fillRect/>
          </a:stretch>
        </p:blipFill>
        <p:spPr>
          <a:xfrm>
            <a:off x="2847968" y="3936984"/>
            <a:ext cx="1158750" cy="653255"/>
          </a:xfrm>
          <a:prstGeom prst="rect">
            <a:avLst/>
          </a:prstGeom>
        </p:spPr>
      </p:pic>
      <p:pic>
        <p:nvPicPr>
          <p:cNvPr id="34" name="Picture 33" descr="Icon&#10;&#10;Description automatically generated with medium confidence">
            <a:extLst>
              <a:ext uri="{FF2B5EF4-FFF2-40B4-BE49-F238E27FC236}">
                <a16:creationId xmlns:a16="http://schemas.microsoft.com/office/drawing/2014/main" id="{6BC9B36E-F42E-B2CD-3A77-0467FCA58D31}"/>
              </a:ext>
            </a:extLst>
          </p:cNvPr>
          <p:cNvPicPr>
            <a:picLocks noChangeAspect="1"/>
          </p:cNvPicPr>
          <p:nvPr/>
        </p:nvPicPr>
        <p:blipFill>
          <a:blip r:embed="rId14"/>
          <a:stretch>
            <a:fillRect/>
          </a:stretch>
        </p:blipFill>
        <p:spPr>
          <a:xfrm>
            <a:off x="617545" y="4043667"/>
            <a:ext cx="1752531" cy="459284"/>
          </a:xfrm>
          <a:prstGeom prst="rect">
            <a:avLst/>
          </a:prstGeom>
        </p:spPr>
      </p:pic>
      <p:sp>
        <p:nvSpPr>
          <p:cNvPr id="35" name="TextBox 34">
            <a:extLst>
              <a:ext uri="{FF2B5EF4-FFF2-40B4-BE49-F238E27FC236}">
                <a16:creationId xmlns:a16="http://schemas.microsoft.com/office/drawing/2014/main" id="{7095D8DA-6CC1-E407-5001-C8E79F5BE6F5}"/>
              </a:ext>
            </a:extLst>
          </p:cNvPr>
          <p:cNvSpPr txBox="1"/>
          <p:nvPr/>
        </p:nvSpPr>
        <p:spPr>
          <a:xfrm>
            <a:off x="10238422" y="5036293"/>
            <a:ext cx="1412880" cy="461665"/>
          </a:xfrm>
          <a:prstGeom prst="rect">
            <a:avLst/>
          </a:prstGeom>
          <a:noFill/>
        </p:spPr>
        <p:txBody>
          <a:bodyPr wrap="square" rtlCol="0">
            <a:spAutoFit/>
          </a:bodyPr>
          <a:lstStyle/>
          <a:p>
            <a:pPr defTabSz="914446"/>
            <a:r>
              <a:rPr lang="en-US" sz="1200" dirty="0">
                <a:solidFill>
                  <a:prstClr val="black"/>
                </a:solidFill>
                <a:latin typeface="Calibri" panose="020F0502020204030204"/>
              </a:rPr>
              <a:t>Small Molecule – Polymer Clearance</a:t>
            </a:r>
          </a:p>
        </p:txBody>
      </p:sp>
      <p:sp>
        <p:nvSpPr>
          <p:cNvPr id="41" name="TextBox 40">
            <a:extLst>
              <a:ext uri="{FF2B5EF4-FFF2-40B4-BE49-F238E27FC236}">
                <a16:creationId xmlns:a16="http://schemas.microsoft.com/office/drawing/2014/main" id="{31BC5465-875D-A807-BCBA-354DCC984607}"/>
              </a:ext>
            </a:extLst>
          </p:cNvPr>
          <p:cNvSpPr txBox="1"/>
          <p:nvPr/>
        </p:nvSpPr>
        <p:spPr>
          <a:xfrm>
            <a:off x="5434666" y="3104818"/>
            <a:ext cx="965777" cy="276999"/>
          </a:xfrm>
          <a:prstGeom prst="rect">
            <a:avLst/>
          </a:prstGeom>
          <a:noFill/>
        </p:spPr>
        <p:txBody>
          <a:bodyPr wrap="none" rtlCol="0">
            <a:spAutoFit/>
          </a:bodyPr>
          <a:lstStyle/>
          <a:p>
            <a:pPr defTabSz="914446"/>
            <a:r>
              <a:rPr lang="en-US" sz="1200" dirty="0">
                <a:solidFill>
                  <a:prstClr val="white">
                    <a:lumMod val="50000"/>
                  </a:prstClr>
                </a:solidFill>
                <a:latin typeface="Calibri" panose="020F0502020204030204"/>
              </a:rPr>
              <a:t>(NTLA-3001)</a:t>
            </a:r>
          </a:p>
        </p:txBody>
      </p:sp>
      <p:sp>
        <p:nvSpPr>
          <p:cNvPr id="43" name="TextBox 42">
            <a:extLst>
              <a:ext uri="{FF2B5EF4-FFF2-40B4-BE49-F238E27FC236}">
                <a16:creationId xmlns:a16="http://schemas.microsoft.com/office/drawing/2014/main" id="{0DC30D40-5885-605D-3FFE-D1B55724F771}"/>
              </a:ext>
            </a:extLst>
          </p:cNvPr>
          <p:cNvSpPr txBox="1"/>
          <p:nvPr/>
        </p:nvSpPr>
        <p:spPr>
          <a:xfrm>
            <a:off x="5436162" y="3630236"/>
            <a:ext cx="965777" cy="276999"/>
          </a:xfrm>
          <a:prstGeom prst="rect">
            <a:avLst/>
          </a:prstGeom>
          <a:noFill/>
        </p:spPr>
        <p:txBody>
          <a:bodyPr wrap="none" rtlCol="0">
            <a:spAutoFit/>
          </a:bodyPr>
          <a:lstStyle/>
          <a:p>
            <a:pPr defTabSz="914446"/>
            <a:r>
              <a:rPr lang="en-US" sz="1200" dirty="0">
                <a:solidFill>
                  <a:prstClr val="white">
                    <a:lumMod val="50000"/>
                  </a:prstClr>
                </a:solidFill>
                <a:latin typeface="Calibri" panose="020F0502020204030204"/>
              </a:rPr>
              <a:t>(NTLA-2003)</a:t>
            </a:r>
          </a:p>
        </p:txBody>
      </p:sp>
      <p:sp>
        <p:nvSpPr>
          <p:cNvPr id="51" name="TextBox 50">
            <a:extLst>
              <a:ext uri="{FF2B5EF4-FFF2-40B4-BE49-F238E27FC236}">
                <a16:creationId xmlns:a16="http://schemas.microsoft.com/office/drawing/2014/main" id="{05DA6D84-57C4-82E5-A9D0-36F7DD6FBB94}"/>
              </a:ext>
            </a:extLst>
          </p:cNvPr>
          <p:cNvSpPr txBox="1"/>
          <p:nvPr/>
        </p:nvSpPr>
        <p:spPr>
          <a:xfrm>
            <a:off x="10250145" y="3574826"/>
            <a:ext cx="1135632" cy="276999"/>
          </a:xfrm>
          <a:prstGeom prst="rect">
            <a:avLst/>
          </a:prstGeom>
          <a:noFill/>
        </p:spPr>
        <p:txBody>
          <a:bodyPr wrap="none" rtlCol="0">
            <a:spAutoFit/>
          </a:bodyPr>
          <a:lstStyle/>
          <a:p>
            <a:pPr defTabSz="914446"/>
            <a:r>
              <a:rPr lang="en-US" sz="1200" dirty="0">
                <a:solidFill>
                  <a:prstClr val="black"/>
                </a:solidFill>
                <a:latin typeface="Calibri" panose="020F0502020204030204"/>
              </a:rPr>
              <a:t>Gene Knockout</a:t>
            </a:r>
          </a:p>
        </p:txBody>
      </p:sp>
      <p:sp>
        <p:nvSpPr>
          <p:cNvPr id="55" name="TextBox 54">
            <a:extLst>
              <a:ext uri="{FF2B5EF4-FFF2-40B4-BE49-F238E27FC236}">
                <a16:creationId xmlns:a16="http://schemas.microsoft.com/office/drawing/2014/main" id="{44B23384-7B86-51CD-2D2E-1C044240E9E3}"/>
              </a:ext>
            </a:extLst>
          </p:cNvPr>
          <p:cNvSpPr txBox="1"/>
          <p:nvPr/>
        </p:nvSpPr>
        <p:spPr>
          <a:xfrm>
            <a:off x="10226700" y="4075118"/>
            <a:ext cx="1289648" cy="276999"/>
          </a:xfrm>
          <a:prstGeom prst="rect">
            <a:avLst/>
          </a:prstGeom>
          <a:noFill/>
        </p:spPr>
        <p:txBody>
          <a:bodyPr wrap="none" rtlCol="0">
            <a:spAutoFit/>
          </a:bodyPr>
          <a:lstStyle/>
          <a:p>
            <a:pPr defTabSz="914446"/>
            <a:r>
              <a:rPr lang="en-US" sz="1200" dirty="0">
                <a:solidFill>
                  <a:prstClr val="black"/>
                </a:solidFill>
                <a:latin typeface="Calibri" panose="020F0502020204030204"/>
              </a:rPr>
              <a:t>Silence &amp; Replace</a:t>
            </a:r>
          </a:p>
        </p:txBody>
      </p:sp>
      <p:pic>
        <p:nvPicPr>
          <p:cNvPr id="62" name="Picture 61">
            <a:extLst>
              <a:ext uri="{FF2B5EF4-FFF2-40B4-BE49-F238E27FC236}">
                <a16:creationId xmlns:a16="http://schemas.microsoft.com/office/drawing/2014/main" id="{88B81C32-E991-DB9D-0489-5DDDA215E4CD}"/>
              </a:ext>
            </a:extLst>
          </p:cNvPr>
          <p:cNvPicPr>
            <a:picLocks noChangeAspect="1"/>
          </p:cNvPicPr>
          <p:nvPr/>
        </p:nvPicPr>
        <p:blipFill rotWithShape="1">
          <a:blip r:embed="rId10"/>
          <a:srcRect t="37364" r="74883" b="32927"/>
          <a:stretch/>
        </p:blipFill>
        <p:spPr>
          <a:xfrm>
            <a:off x="11686165" y="5115452"/>
            <a:ext cx="290671" cy="304146"/>
          </a:xfrm>
          <a:prstGeom prst="rect">
            <a:avLst/>
          </a:prstGeom>
        </p:spPr>
      </p:pic>
      <p:sp>
        <p:nvSpPr>
          <p:cNvPr id="69" name="TextBox 68">
            <a:extLst>
              <a:ext uri="{FF2B5EF4-FFF2-40B4-BE49-F238E27FC236}">
                <a16:creationId xmlns:a16="http://schemas.microsoft.com/office/drawing/2014/main" id="{5A143995-8FD0-B0C3-3105-9B4743244FAE}"/>
              </a:ext>
            </a:extLst>
          </p:cNvPr>
          <p:cNvSpPr txBox="1"/>
          <p:nvPr/>
        </p:nvSpPr>
        <p:spPr>
          <a:xfrm>
            <a:off x="8305085" y="3105034"/>
            <a:ext cx="673582"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2H2023</a:t>
            </a:r>
          </a:p>
        </p:txBody>
      </p:sp>
      <p:sp>
        <p:nvSpPr>
          <p:cNvPr id="101" name="TextBox 100">
            <a:extLst>
              <a:ext uri="{FF2B5EF4-FFF2-40B4-BE49-F238E27FC236}">
                <a16:creationId xmlns:a16="http://schemas.microsoft.com/office/drawing/2014/main" id="{B86C63B8-3C09-CFD6-420B-677323168E73}"/>
              </a:ext>
            </a:extLst>
          </p:cNvPr>
          <p:cNvSpPr txBox="1"/>
          <p:nvPr/>
        </p:nvSpPr>
        <p:spPr>
          <a:xfrm>
            <a:off x="8367608" y="5154886"/>
            <a:ext cx="516488"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2H23</a:t>
            </a:r>
          </a:p>
        </p:txBody>
      </p:sp>
      <p:pic>
        <p:nvPicPr>
          <p:cNvPr id="105" name="Picture 104">
            <a:extLst>
              <a:ext uri="{FF2B5EF4-FFF2-40B4-BE49-F238E27FC236}">
                <a16:creationId xmlns:a16="http://schemas.microsoft.com/office/drawing/2014/main" id="{C74CADCF-FABE-BA8D-9E14-B98EFEDBF4B5}"/>
              </a:ext>
            </a:extLst>
          </p:cNvPr>
          <p:cNvPicPr>
            <a:picLocks noChangeAspect="1"/>
          </p:cNvPicPr>
          <p:nvPr/>
        </p:nvPicPr>
        <p:blipFill>
          <a:blip r:embed="rId3"/>
          <a:stretch>
            <a:fillRect/>
          </a:stretch>
        </p:blipFill>
        <p:spPr>
          <a:xfrm>
            <a:off x="6369230" y="3534910"/>
            <a:ext cx="1211136" cy="447594"/>
          </a:xfrm>
          <a:prstGeom prst="rect">
            <a:avLst/>
          </a:prstGeom>
        </p:spPr>
      </p:pic>
      <p:sp>
        <p:nvSpPr>
          <p:cNvPr id="4" name="TextBox 3">
            <a:extLst>
              <a:ext uri="{FF2B5EF4-FFF2-40B4-BE49-F238E27FC236}">
                <a16:creationId xmlns:a16="http://schemas.microsoft.com/office/drawing/2014/main" id="{9F265E23-8CD9-E019-456D-79A13697DBCD}"/>
              </a:ext>
            </a:extLst>
          </p:cNvPr>
          <p:cNvSpPr txBox="1"/>
          <p:nvPr/>
        </p:nvSpPr>
        <p:spPr>
          <a:xfrm>
            <a:off x="10238424" y="3097374"/>
            <a:ext cx="110959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Gene Insertion</a:t>
            </a:r>
          </a:p>
        </p:txBody>
      </p:sp>
      <p:pic>
        <p:nvPicPr>
          <p:cNvPr id="9" name="Picture 8">
            <a:extLst>
              <a:ext uri="{FF2B5EF4-FFF2-40B4-BE49-F238E27FC236}">
                <a16:creationId xmlns:a16="http://schemas.microsoft.com/office/drawing/2014/main" id="{270D7EF4-8B24-D8B0-1879-91A1C93AB228}"/>
              </a:ext>
            </a:extLst>
          </p:cNvPr>
          <p:cNvPicPr>
            <a:picLocks noChangeAspect="1"/>
          </p:cNvPicPr>
          <p:nvPr/>
        </p:nvPicPr>
        <p:blipFill rotWithShape="1">
          <a:blip r:embed="rId10"/>
          <a:srcRect l="51388" r="23495" b="70291"/>
          <a:stretch/>
        </p:blipFill>
        <p:spPr>
          <a:xfrm>
            <a:off x="11674443" y="3112138"/>
            <a:ext cx="290671" cy="289157"/>
          </a:xfrm>
          <a:prstGeom prst="rect">
            <a:avLst/>
          </a:prstGeom>
        </p:spPr>
      </p:pic>
      <p:pic>
        <p:nvPicPr>
          <p:cNvPr id="15" name="Picture 14">
            <a:extLst>
              <a:ext uri="{FF2B5EF4-FFF2-40B4-BE49-F238E27FC236}">
                <a16:creationId xmlns:a16="http://schemas.microsoft.com/office/drawing/2014/main" id="{938C9C58-AB61-8334-41A3-6647B68F022D}"/>
              </a:ext>
            </a:extLst>
          </p:cNvPr>
          <p:cNvPicPr>
            <a:picLocks noChangeAspect="1"/>
          </p:cNvPicPr>
          <p:nvPr/>
        </p:nvPicPr>
        <p:blipFill rotWithShape="1">
          <a:blip r:embed="rId15"/>
          <a:srcRect l="5469" t="34936" r="3953" b="35239"/>
          <a:stretch/>
        </p:blipFill>
        <p:spPr>
          <a:xfrm>
            <a:off x="538480" y="3082508"/>
            <a:ext cx="1970304" cy="322346"/>
          </a:xfrm>
          <a:prstGeom prst="rect">
            <a:avLst/>
          </a:prstGeom>
          <a:noFill/>
        </p:spPr>
      </p:pic>
      <p:pic>
        <p:nvPicPr>
          <p:cNvPr id="10" name="Picture 9">
            <a:extLst>
              <a:ext uri="{FF2B5EF4-FFF2-40B4-BE49-F238E27FC236}">
                <a16:creationId xmlns:a16="http://schemas.microsoft.com/office/drawing/2014/main" id="{78D0DE2D-58CF-AFB1-8FF2-237C5C362706}"/>
              </a:ext>
            </a:extLst>
          </p:cNvPr>
          <p:cNvPicPr>
            <a:picLocks noChangeAspect="1"/>
          </p:cNvPicPr>
          <p:nvPr/>
        </p:nvPicPr>
        <p:blipFill rotWithShape="1">
          <a:blip r:embed="rId16"/>
          <a:srcRect l="826" t="17468" r="3905" b="19607"/>
          <a:stretch/>
        </p:blipFill>
        <p:spPr>
          <a:xfrm>
            <a:off x="1350210" y="4539688"/>
            <a:ext cx="2213456" cy="459737"/>
          </a:xfrm>
          <a:prstGeom prst="rect">
            <a:avLst/>
          </a:prstGeom>
        </p:spPr>
      </p:pic>
      <p:sp>
        <p:nvSpPr>
          <p:cNvPr id="26" name="TextBox 25">
            <a:extLst>
              <a:ext uri="{FF2B5EF4-FFF2-40B4-BE49-F238E27FC236}">
                <a16:creationId xmlns:a16="http://schemas.microsoft.com/office/drawing/2014/main" id="{8DC6A75C-CFAC-C41A-835A-B4AEE0C3AA12}"/>
              </a:ext>
            </a:extLst>
          </p:cNvPr>
          <p:cNvSpPr txBox="1"/>
          <p:nvPr/>
        </p:nvSpPr>
        <p:spPr>
          <a:xfrm>
            <a:off x="10238423" y="4540240"/>
            <a:ext cx="1055995" cy="461665"/>
          </a:xfrm>
          <a:prstGeom prst="rect">
            <a:avLst/>
          </a:prstGeom>
          <a:noFill/>
        </p:spPr>
        <p:txBody>
          <a:bodyPr wrap="none" rtlCol="0">
            <a:spAutoFit/>
          </a:bodyPr>
          <a:lstStyle/>
          <a:p>
            <a:pPr defTabSz="914446"/>
            <a:r>
              <a:rPr lang="en-US" sz="1200" dirty="0">
                <a:solidFill>
                  <a:prstClr val="black"/>
                </a:solidFill>
                <a:latin typeface="Calibri" panose="020F0502020204030204"/>
              </a:rPr>
              <a:t>Inhaled </a:t>
            </a:r>
          </a:p>
          <a:p>
            <a:pPr defTabSz="914446"/>
            <a:r>
              <a:rPr lang="en-US" sz="1200" dirty="0">
                <a:solidFill>
                  <a:prstClr val="black"/>
                </a:solidFill>
                <a:latin typeface="Calibri" panose="020F0502020204030204"/>
              </a:rPr>
              <a:t>Gene Therapy</a:t>
            </a:r>
          </a:p>
        </p:txBody>
      </p:sp>
      <p:pic>
        <p:nvPicPr>
          <p:cNvPr id="27" name="Picture 26">
            <a:extLst>
              <a:ext uri="{FF2B5EF4-FFF2-40B4-BE49-F238E27FC236}">
                <a16:creationId xmlns:a16="http://schemas.microsoft.com/office/drawing/2014/main" id="{49869D0E-476D-8EBF-9074-B5A683829120}"/>
              </a:ext>
            </a:extLst>
          </p:cNvPr>
          <p:cNvPicPr>
            <a:picLocks noChangeAspect="1"/>
          </p:cNvPicPr>
          <p:nvPr/>
        </p:nvPicPr>
        <p:blipFill rotWithShape="1">
          <a:blip r:embed="rId10"/>
          <a:srcRect l="51388" r="23495" b="70291"/>
          <a:stretch/>
        </p:blipFill>
        <p:spPr>
          <a:xfrm>
            <a:off x="11684602" y="5693562"/>
            <a:ext cx="290671" cy="289157"/>
          </a:xfrm>
          <a:prstGeom prst="rect">
            <a:avLst/>
          </a:prstGeom>
        </p:spPr>
      </p:pic>
    </p:spTree>
    <p:extLst>
      <p:ext uri="{BB962C8B-B14F-4D97-AF65-F5344CB8AC3E}">
        <p14:creationId xmlns:p14="http://schemas.microsoft.com/office/powerpoint/2010/main" val="292005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F782-D604-DA20-CBCF-64F18A78FF32}"/>
              </a:ext>
            </a:extLst>
          </p:cNvPr>
          <p:cNvSpPr>
            <a:spLocks noGrp="1"/>
          </p:cNvSpPr>
          <p:nvPr>
            <p:ph type="ctrTitle"/>
          </p:nvPr>
        </p:nvSpPr>
        <p:spPr/>
        <p:txBody>
          <a:bodyPr/>
          <a:lstStyle/>
          <a:p>
            <a:r>
              <a:rPr lang="en-US" sz="4400" dirty="0"/>
              <a:t>Chapter 2b</a:t>
            </a:r>
            <a:br>
              <a:rPr lang="en-US" dirty="0"/>
            </a:br>
            <a:r>
              <a:rPr lang="en-US" b="1" dirty="0"/>
              <a:t>The problem: </a:t>
            </a:r>
            <a:br>
              <a:rPr lang="en-US" b="1" dirty="0"/>
            </a:br>
            <a:r>
              <a:rPr lang="en-US" b="1" i="1" dirty="0"/>
              <a:t>the valley of death</a:t>
            </a:r>
          </a:p>
        </p:txBody>
      </p:sp>
      <p:pic>
        <p:nvPicPr>
          <p:cNvPr id="3" name="Picture 2" descr="Welcome - Alpha-1 Foundation">
            <a:extLst>
              <a:ext uri="{FF2B5EF4-FFF2-40B4-BE49-F238E27FC236}">
                <a16:creationId xmlns:a16="http://schemas.microsoft.com/office/drawing/2014/main" id="{6A6EA6CD-E694-B0C6-0C9D-AD2CEA887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
            <a:ext cx="972015" cy="136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63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C4F54F3-C349-4609-AFEE-01462D5C7942}" type="slidenum">
              <a:rPr lang="en-GB" smtClean="0"/>
              <a:pPr/>
              <a:t>19</a:t>
            </a:fld>
            <a:endParaRPr lang="en-GB" dirty="0"/>
          </a:p>
        </p:txBody>
      </p:sp>
      <p:pic>
        <p:nvPicPr>
          <p:cNvPr id="1026" name="Picture 2" descr="Bildresultat för drug development cost">
            <a:hlinkClick r:id="rId2"/>
          </p:cNvPr>
          <p:cNvPicPr>
            <a:picLocks noChangeAspect="1" noChangeArrowheads="1"/>
          </p:cNvPicPr>
          <p:nvPr/>
        </p:nvPicPr>
        <p:blipFill>
          <a:blip r:embed="rId3"/>
          <a:srcRect/>
          <a:stretch>
            <a:fillRect/>
          </a:stretch>
        </p:blipFill>
        <p:spPr bwMode="auto">
          <a:xfrm>
            <a:off x="2206524" y="975783"/>
            <a:ext cx="7046891" cy="5593925"/>
          </a:xfrm>
          <a:prstGeom prst="rect">
            <a:avLst/>
          </a:prstGeom>
          <a:noFill/>
        </p:spPr>
      </p:pic>
      <p:sp>
        <p:nvSpPr>
          <p:cNvPr id="8" name="Title 1"/>
          <p:cNvSpPr>
            <a:spLocks noGrp="1"/>
          </p:cNvSpPr>
          <p:nvPr>
            <p:ph type="title"/>
          </p:nvPr>
        </p:nvSpPr>
        <p:spPr>
          <a:xfrm>
            <a:off x="2591859" y="188214"/>
            <a:ext cx="5789083" cy="583865"/>
          </a:xfrm>
        </p:spPr>
        <p:txBody>
          <a:bodyPr/>
          <a:lstStyle/>
          <a:p>
            <a:r>
              <a:rPr lang="sv-SE" altLang="zh-CN" sz="2667" dirty="0">
                <a:solidFill>
                  <a:schemeClr val="tx2"/>
                </a:solidFill>
              </a:rPr>
              <a:t>The </a:t>
            </a:r>
            <a:r>
              <a:rPr lang="sv-SE" altLang="zh-CN" sz="2667" dirty="0" err="1">
                <a:solidFill>
                  <a:schemeClr val="tx2"/>
                </a:solidFill>
              </a:rPr>
              <a:t>Cost</a:t>
            </a:r>
            <a:r>
              <a:rPr lang="sv-SE" altLang="zh-CN" sz="2667" dirty="0">
                <a:solidFill>
                  <a:schemeClr val="tx2"/>
                </a:solidFill>
              </a:rPr>
              <a:t> of Developing a </a:t>
            </a:r>
            <a:r>
              <a:rPr lang="sv-SE" altLang="zh-CN" sz="2667" dirty="0" err="1">
                <a:solidFill>
                  <a:schemeClr val="tx2"/>
                </a:solidFill>
              </a:rPr>
              <a:t>Drug</a:t>
            </a:r>
            <a:endParaRPr lang="sv-SE" altLang="zh-CN" sz="2667" dirty="0">
              <a:solidFill>
                <a:schemeClr val="tx2"/>
              </a:solidFill>
            </a:endParaRPr>
          </a:p>
        </p:txBody>
      </p:sp>
    </p:spTree>
    <p:extLst>
      <p:ext uri="{BB962C8B-B14F-4D97-AF65-F5344CB8AC3E}">
        <p14:creationId xmlns:p14="http://schemas.microsoft.com/office/powerpoint/2010/main" val="67384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BBF7-45C0-F85F-E528-13BA3B63FFC3}"/>
              </a:ext>
            </a:extLst>
          </p:cNvPr>
          <p:cNvSpPr>
            <a:spLocks noGrp="1"/>
          </p:cNvSpPr>
          <p:nvPr>
            <p:ph type="title"/>
          </p:nvPr>
        </p:nvSpPr>
        <p:spPr/>
        <p:txBody>
          <a:bodyPr/>
          <a:lstStyle/>
          <a:p>
            <a:r>
              <a:rPr lang="en-US" dirty="0"/>
              <a:t>Preface</a:t>
            </a:r>
          </a:p>
        </p:txBody>
      </p:sp>
      <p:sp>
        <p:nvSpPr>
          <p:cNvPr id="3" name="Content Placeholder 2">
            <a:extLst>
              <a:ext uri="{FF2B5EF4-FFF2-40B4-BE49-F238E27FC236}">
                <a16:creationId xmlns:a16="http://schemas.microsoft.com/office/drawing/2014/main" id="{9904146D-A760-11CC-B959-C3A166A0899A}"/>
              </a:ext>
            </a:extLst>
          </p:cNvPr>
          <p:cNvSpPr>
            <a:spLocks noGrp="1"/>
          </p:cNvSpPr>
          <p:nvPr>
            <p:ph idx="1"/>
          </p:nvPr>
        </p:nvSpPr>
        <p:spPr/>
        <p:txBody>
          <a:bodyPr/>
          <a:lstStyle/>
          <a:p>
            <a:r>
              <a:rPr lang="en-US" dirty="0"/>
              <a:t>For 30 years there have been no new treatments for alpha 1 anti-trypsin deficiency</a:t>
            </a:r>
          </a:p>
          <a:p>
            <a:r>
              <a:rPr lang="en-US" dirty="0"/>
              <a:t>This is despite striking scientific advances</a:t>
            </a:r>
          </a:p>
          <a:p>
            <a:endParaRPr lang="en-US" dirty="0"/>
          </a:p>
          <a:p>
            <a:r>
              <a:rPr lang="en-US" dirty="0"/>
              <a:t>What are the weak links and how can they/it be fixed</a:t>
            </a:r>
          </a:p>
        </p:txBody>
      </p:sp>
    </p:spTree>
    <p:extLst>
      <p:ext uri="{BB962C8B-B14F-4D97-AF65-F5344CB8AC3E}">
        <p14:creationId xmlns:p14="http://schemas.microsoft.com/office/powerpoint/2010/main" val="1884659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B00D77-C000-1B79-2B1B-16AA42CE4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723" y="-3098943"/>
            <a:ext cx="8897436" cy="9329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2F8D98-B43C-D5DE-8FE1-83DFFCC809F3}"/>
              </a:ext>
            </a:extLst>
          </p:cNvPr>
          <p:cNvSpPr txBox="1"/>
          <p:nvPr/>
        </p:nvSpPr>
        <p:spPr>
          <a:xfrm>
            <a:off x="78058" y="6230408"/>
            <a:ext cx="12745239" cy="553998"/>
          </a:xfrm>
          <a:prstGeom prst="rect">
            <a:avLst/>
          </a:prstGeom>
          <a:noFill/>
        </p:spPr>
        <p:txBody>
          <a:bodyPr wrap="square" rtlCol="0">
            <a:spAutoFit/>
          </a:bodyPr>
          <a:lstStyle/>
          <a:p>
            <a:r>
              <a:rPr lang="en-US" sz="1600" dirty="0"/>
              <a:t>Congressional Budget Office 2021:  </a:t>
            </a:r>
            <a:r>
              <a:rPr lang="en-US" sz="1400" dirty="0"/>
              <a:t>https://</a:t>
            </a:r>
            <a:r>
              <a:rPr lang="en-US" sz="1400" dirty="0" err="1"/>
              <a:t>www.cbo.gov</a:t>
            </a:r>
            <a:r>
              <a:rPr lang="en-US" sz="1400" dirty="0"/>
              <a:t>/publication/57126#:~:text=In%20the%20sample%20just%20described,%24282%20million%20in%20phase%20III.</a:t>
            </a:r>
          </a:p>
        </p:txBody>
      </p:sp>
      <p:sp>
        <p:nvSpPr>
          <p:cNvPr id="4" name="Rectangle 3">
            <a:extLst>
              <a:ext uri="{FF2B5EF4-FFF2-40B4-BE49-F238E27FC236}">
                <a16:creationId xmlns:a16="http://schemas.microsoft.com/office/drawing/2014/main" id="{765BDB45-9CDA-5DFC-0722-AB3C080C235E}"/>
              </a:ext>
            </a:extLst>
          </p:cNvPr>
          <p:cNvSpPr/>
          <p:nvPr/>
        </p:nvSpPr>
        <p:spPr>
          <a:xfrm>
            <a:off x="1361531" y="-345688"/>
            <a:ext cx="9041627" cy="187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47AB8A-0906-53FA-B2C0-A660CB732CED}"/>
              </a:ext>
            </a:extLst>
          </p:cNvPr>
          <p:cNvSpPr txBox="1"/>
          <p:nvPr/>
        </p:nvSpPr>
        <p:spPr>
          <a:xfrm>
            <a:off x="1361532" y="518950"/>
            <a:ext cx="8797229" cy="646331"/>
          </a:xfrm>
          <a:prstGeom prst="rect">
            <a:avLst/>
          </a:prstGeom>
          <a:noFill/>
        </p:spPr>
        <p:txBody>
          <a:bodyPr wrap="square" rtlCol="0">
            <a:spAutoFit/>
          </a:bodyPr>
          <a:lstStyle/>
          <a:p>
            <a:pPr algn="ctr"/>
            <a:r>
              <a:rPr lang="en-US" sz="3600" dirty="0"/>
              <a:t>FDA approvals of new drugs</a:t>
            </a:r>
          </a:p>
        </p:txBody>
      </p:sp>
    </p:spTree>
    <p:extLst>
      <p:ext uri="{BB962C8B-B14F-4D97-AF65-F5344CB8AC3E}">
        <p14:creationId xmlns:p14="http://schemas.microsoft.com/office/powerpoint/2010/main" val="163494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B00D77-C000-1B79-2B1B-16AA42CE4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722" y="-2742104"/>
            <a:ext cx="8897436" cy="9329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2F8D98-B43C-D5DE-8FE1-83DFFCC809F3}"/>
              </a:ext>
            </a:extLst>
          </p:cNvPr>
          <p:cNvSpPr txBox="1"/>
          <p:nvPr/>
        </p:nvSpPr>
        <p:spPr>
          <a:xfrm>
            <a:off x="78058" y="6230408"/>
            <a:ext cx="12745239" cy="553998"/>
          </a:xfrm>
          <a:prstGeom prst="rect">
            <a:avLst/>
          </a:prstGeom>
          <a:noFill/>
        </p:spPr>
        <p:txBody>
          <a:bodyPr wrap="square" rtlCol="0">
            <a:spAutoFit/>
          </a:bodyPr>
          <a:lstStyle/>
          <a:p>
            <a:r>
              <a:rPr lang="en-US" sz="1600" dirty="0"/>
              <a:t>Congressional Budget Office 2021:  </a:t>
            </a:r>
            <a:r>
              <a:rPr lang="en-US" sz="1400" dirty="0"/>
              <a:t>https://</a:t>
            </a:r>
            <a:r>
              <a:rPr lang="en-US" sz="1400" dirty="0" err="1"/>
              <a:t>www.cbo.gov</a:t>
            </a:r>
            <a:r>
              <a:rPr lang="en-US" sz="1400" dirty="0"/>
              <a:t>/publication/57126#:~:text=In%20the%20sample%20just%20described,%24282%20million%20in%20phase%20III.</a:t>
            </a:r>
          </a:p>
        </p:txBody>
      </p:sp>
      <p:sp>
        <p:nvSpPr>
          <p:cNvPr id="4" name="Rectangle 3">
            <a:extLst>
              <a:ext uri="{FF2B5EF4-FFF2-40B4-BE49-F238E27FC236}">
                <a16:creationId xmlns:a16="http://schemas.microsoft.com/office/drawing/2014/main" id="{765BDB45-9CDA-5DFC-0722-AB3C080C235E}"/>
              </a:ext>
            </a:extLst>
          </p:cNvPr>
          <p:cNvSpPr/>
          <p:nvPr/>
        </p:nvSpPr>
        <p:spPr>
          <a:xfrm>
            <a:off x="1361531" y="-345688"/>
            <a:ext cx="9041627" cy="187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47AB8A-0906-53FA-B2C0-A660CB732CED}"/>
              </a:ext>
            </a:extLst>
          </p:cNvPr>
          <p:cNvSpPr txBox="1"/>
          <p:nvPr/>
        </p:nvSpPr>
        <p:spPr>
          <a:xfrm>
            <a:off x="1361532" y="518950"/>
            <a:ext cx="8797229" cy="646331"/>
          </a:xfrm>
          <a:prstGeom prst="rect">
            <a:avLst/>
          </a:prstGeom>
          <a:noFill/>
        </p:spPr>
        <p:txBody>
          <a:bodyPr wrap="square" rtlCol="0">
            <a:spAutoFit/>
          </a:bodyPr>
          <a:lstStyle/>
          <a:p>
            <a:pPr algn="ctr"/>
            <a:r>
              <a:rPr lang="en-US" sz="3600" dirty="0"/>
              <a:t>FDA approvals of new drugs</a:t>
            </a:r>
          </a:p>
        </p:txBody>
      </p:sp>
      <p:pic>
        <p:nvPicPr>
          <p:cNvPr id="1026" name="Picture 2" descr="Asthma &amp; COPD Medications Chart - National Asthma Council ...">
            <a:extLst>
              <a:ext uri="{FF2B5EF4-FFF2-40B4-BE49-F238E27FC236}">
                <a16:creationId xmlns:a16="http://schemas.microsoft.com/office/drawing/2014/main" id="{A17B30D4-E8F0-F95D-AF0A-35AA37D5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530" y="167423"/>
            <a:ext cx="9324748" cy="661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8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C4F54F3-C349-4609-AFEE-01462D5C7942}" type="slidenum">
              <a:rPr lang="en-GB" smtClean="0"/>
              <a:pPr/>
              <a:t>22</a:t>
            </a:fld>
            <a:endParaRPr lang="en-GB" dirty="0"/>
          </a:p>
        </p:txBody>
      </p:sp>
      <p:sp>
        <p:nvSpPr>
          <p:cNvPr id="7" name="Title 1"/>
          <p:cNvSpPr txBox="1">
            <a:spLocks/>
          </p:cNvSpPr>
          <p:nvPr/>
        </p:nvSpPr>
        <p:spPr>
          <a:xfrm>
            <a:off x="609601" y="1"/>
            <a:ext cx="10206009" cy="541087"/>
          </a:xfrm>
          <a:prstGeom prst="rect">
            <a:avLst/>
          </a:prstGeom>
        </p:spPr>
        <p:txBody>
          <a:bodyPr anchor="ctr"/>
          <a:lstStyle/>
          <a:p>
            <a:pPr algn="ctr">
              <a:defRPr/>
            </a:pPr>
            <a:r>
              <a:rPr lang="sv-SE" altLang="zh-CN" sz="2667" b="1" dirty="0">
                <a:solidFill>
                  <a:schemeClr val="tx2"/>
                </a:solidFill>
                <a:latin typeface="+mj-lt"/>
                <a:cs typeface="+mj-cs"/>
              </a:rPr>
              <a:t>The </a:t>
            </a:r>
            <a:r>
              <a:rPr lang="sv-SE" altLang="zh-CN" sz="2667" b="1" dirty="0" err="1">
                <a:solidFill>
                  <a:schemeClr val="tx2"/>
                </a:solidFill>
                <a:latin typeface="+mj-lt"/>
                <a:cs typeface="+mj-cs"/>
              </a:rPr>
              <a:t>Drug</a:t>
            </a:r>
            <a:r>
              <a:rPr lang="sv-SE" altLang="zh-CN" sz="2667" b="1" dirty="0">
                <a:solidFill>
                  <a:schemeClr val="tx2"/>
                </a:solidFill>
                <a:latin typeface="+mj-lt"/>
                <a:cs typeface="+mj-cs"/>
              </a:rPr>
              <a:t> Development Process</a:t>
            </a:r>
          </a:p>
        </p:txBody>
      </p:sp>
      <p:sp>
        <p:nvSpPr>
          <p:cNvPr id="8" name="TextBox 6"/>
          <p:cNvSpPr txBox="1">
            <a:spLocks noChangeArrowheads="1"/>
          </p:cNvSpPr>
          <p:nvPr/>
        </p:nvSpPr>
        <p:spPr bwMode="auto">
          <a:xfrm>
            <a:off x="304801" y="5494534"/>
            <a:ext cx="8946148" cy="666977"/>
          </a:xfrm>
          <a:prstGeom prst="rect">
            <a:avLst/>
          </a:prstGeom>
          <a:noFill/>
          <a:ln w="9525">
            <a:noFill/>
            <a:miter lim="800000"/>
            <a:headEnd/>
            <a:tailEnd/>
          </a:ln>
        </p:spPr>
        <p:txBody>
          <a:bodyPr wrap="square">
            <a:spAutoFit/>
          </a:bodyPr>
          <a:lstStyle/>
          <a:p>
            <a:pPr eaLnBrk="0" hangingPunct="0">
              <a:buFont typeface="Arial" charset="0"/>
              <a:buChar char="•"/>
            </a:pPr>
            <a:r>
              <a:rPr lang="sv-SE" altLang="zh-CN" sz="1867" dirty="0">
                <a:solidFill>
                  <a:srgbClr val="000000"/>
                </a:solidFill>
                <a:latin typeface="Calibri" pitchFamily="34" charset="0"/>
              </a:rPr>
              <a:t> Drug </a:t>
            </a:r>
            <a:r>
              <a:rPr lang="sv-SE" altLang="zh-CN" sz="1867" dirty="0" err="1">
                <a:solidFill>
                  <a:srgbClr val="000000"/>
                </a:solidFill>
                <a:latin typeface="Calibri" pitchFamily="34" charset="0"/>
              </a:rPr>
              <a:t>development</a:t>
            </a:r>
            <a:r>
              <a:rPr lang="sv-SE" altLang="zh-CN" sz="1867" dirty="0">
                <a:solidFill>
                  <a:srgbClr val="000000"/>
                </a:solidFill>
                <a:latin typeface="Calibri" pitchFamily="34" charset="0"/>
              </a:rPr>
              <a:t> is a </a:t>
            </a:r>
            <a:r>
              <a:rPr lang="sv-SE" altLang="zh-CN" sz="1867" dirty="0" err="1">
                <a:solidFill>
                  <a:srgbClr val="000000"/>
                </a:solidFill>
                <a:latin typeface="Calibri" pitchFamily="34" charset="0"/>
              </a:rPr>
              <a:t>very</a:t>
            </a:r>
            <a:r>
              <a:rPr lang="sv-SE" altLang="zh-CN" sz="1867" dirty="0">
                <a:solidFill>
                  <a:srgbClr val="000000"/>
                </a:solidFill>
                <a:latin typeface="Calibri" pitchFamily="34" charset="0"/>
              </a:rPr>
              <a:t> time </a:t>
            </a:r>
            <a:r>
              <a:rPr lang="sv-SE" altLang="zh-CN" sz="1867" dirty="0" err="1">
                <a:solidFill>
                  <a:srgbClr val="000000"/>
                </a:solidFill>
                <a:latin typeface="Calibri" pitchFamily="34" charset="0"/>
              </a:rPr>
              <a:t>consuming</a:t>
            </a:r>
            <a:r>
              <a:rPr lang="sv-SE" altLang="zh-CN" sz="1867" dirty="0">
                <a:solidFill>
                  <a:srgbClr val="000000"/>
                </a:solidFill>
                <a:latin typeface="Calibri" pitchFamily="34" charset="0"/>
              </a:rPr>
              <a:t> process. It </a:t>
            </a:r>
            <a:r>
              <a:rPr lang="sv-SE" altLang="zh-CN" sz="1867" dirty="0" err="1">
                <a:solidFill>
                  <a:srgbClr val="000000"/>
                </a:solidFill>
                <a:latin typeface="Calibri" pitchFamily="34" charset="0"/>
              </a:rPr>
              <a:t>takes</a:t>
            </a:r>
            <a:r>
              <a:rPr lang="sv-SE" altLang="zh-CN" sz="1867" dirty="0">
                <a:solidFill>
                  <a:srgbClr val="000000"/>
                </a:solidFill>
                <a:latin typeface="Calibri" pitchFamily="34" charset="0"/>
              </a:rPr>
              <a:t> on </a:t>
            </a:r>
            <a:r>
              <a:rPr lang="sv-SE" altLang="zh-CN" sz="1867" dirty="0" err="1">
                <a:solidFill>
                  <a:srgbClr val="000000"/>
                </a:solidFill>
                <a:latin typeface="Calibri" pitchFamily="34" charset="0"/>
              </a:rPr>
              <a:t>average</a:t>
            </a:r>
            <a:r>
              <a:rPr lang="sv-SE" altLang="zh-CN" sz="1867" dirty="0">
                <a:solidFill>
                  <a:srgbClr val="000000"/>
                </a:solidFill>
                <a:latin typeface="Calibri" pitchFamily="34" charset="0"/>
              </a:rPr>
              <a:t> 13 </a:t>
            </a:r>
            <a:r>
              <a:rPr lang="sv-SE" altLang="zh-CN" sz="1867" dirty="0" err="1">
                <a:solidFill>
                  <a:srgbClr val="000000"/>
                </a:solidFill>
                <a:latin typeface="Calibri" pitchFamily="34" charset="0"/>
              </a:rPr>
              <a:t>years</a:t>
            </a:r>
            <a:r>
              <a:rPr lang="sv-SE" altLang="zh-CN" sz="1867" dirty="0">
                <a:solidFill>
                  <a:srgbClr val="000000"/>
                </a:solidFill>
                <a:latin typeface="Calibri" pitchFamily="34" charset="0"/>
              </a:rPr>
              <a:t> to get a new </a:t>
            </a:r>
            <a:r>
              <a:rPr lang="sv-SE" altLang="zh-CN" sz="1867" dirty="0" err="1">
                <a:solidFill>
                  <a:srgbClr val="000000"/>
                </a:solidFill>
                <a:latin typeface="Calibri" pitchFamily="34" charset="0"/>
              </a:rPr>
              <a:t>drug</a:t>
            </a:r>
            <a:r>
              <a:rPr lang="sv-SE" altLang="zh-CN" sz="1867" dirty="0">
                <a:solidFill>
                  <a:srgbClr val="000000"/>
                </a:solidFill>
                <a:latin typeface="Calibri" pitchFamily="34" charset="0"/>
              </a:rPr>
              <a:t> to the market </a:t>
            </a:r>
          </a:p>
        </p:txBody>
      </p:sp>
      <p:pic>
        <p:nvPicPr>
          <p:cNvPr id="9" name="Content Placeholder 8" descr="chengdu_talk1.gif"/>
          <p:cNvPicPr>
            <a:picLocks noChangeAspect="1"/>
          </p:cNvPicPr>
          <p:nvPr/>
        </p:nvPicPr>
        <p:blipFill>
          <a:blip r:embed="rId2"/>
          <a:srcRect/>
          <a:stretch>
            <a:fillRect/>
          </a:stretch>
        </p:blipFill>
        <p:spPr bwMode="auto">
          <a:xfrm>
            <a:off x="952501" y="670842"/>
            <a:ext cx="10421465" cy="4823692"/>
          </a:xfrm>
          <a:prstGeom prst="rect">
            <a:avLst/>
          </a:prstGeom>
          <a:noFill/>
          <a:ln w="9525">
            <a:noFill/>
            <a:miter lim="800000"/>
            <a:headEnd/>
            <a:tailEnd/>
          </a:ln>
        </p:spPr>
      </p:pic>
      <p:sp>
        <p:nvSpPr>
          <p:cNvPr id="10" name="TextBox 8"/>
          <p:cNvSpPr txBox="1">
            <a:spLocks noChangeArrowheads="1"/>
          </p:cNvSpPr>
          <p:nvPr/>
        </p:nvSpPr>
        <p:spPr bwMode="auto">
          <a:xfrm>
            <a:off x="8192168" y="6149474"/>
            <a:ext cx="3657600" cy="379656"/>
          </a:xfrm>
          <a:prstGeom prst="rect">
            <a:avLst/>
          </a:prstGeom>
          <a:noFill/>
          <a:ln w="9525">
            <a:noFill/>
            <a:miter lim="800000"/>
            <a:headEnd/>
            <a:tailEnd/>
          </a:ln>
        </p:spPr>
        <p:txBody>
          <a:bodyPr>
            <a:spAutoFit/>
          </a:bodyPr>
          <a:lstStyle/>
          <a:p>
            <a:pPr eaLnBrk="0" hangingPunct="0"/>
            <a:r>
              <a:rPr lang="sv-SE" altLang="zh-CN" sz="1867" dirty="0" err="1">
                <a:solidFill>
                  <a:srgbClr val="FF0000"/>
                </a:solidFill>
                <a:latin typeface="Calibri" pitchFamily="34" charset="0"/>
              </a:rPr>
              <a:t>Source</a:t>
            </a:r>
            <a:r>
              <a:rPr lang="sv-SE" altLang="zh-CN" sz="1867" dirty="0">
                <a:solidFill>
                  <a:srgbClr val="FF0000"/>
                </a:solidFill>
                <a:latin typeface="Calibri" pitchFamily="34" charset="0"/>
              </a:rPr>
              <a:t>: </a:t>
            </a:r>
            <a:r>
              <a:rPr lang="sv-SE" altLang="zh-CN" sz="1867" dirty="0" err="1">
                <a:solidFill>
                  <a:srgbClr val="FF0000"/>
                </a:solidFill>
                <a:latin typeface="Calibri" pitchFamily="34" charset="0"/>
              </a:rPr>
              <a:t>www.innovation.org</a:t>
            </a:r>
            <a:endParaRPr lang="sv-SE" altLang="zh-CN" sz="1867" dirty="0">
              <a:solidFill>
                <a:srgbClr val="FF0000"/>
              </a:solidFill>
              <a:latin typeface="Calibri" pitchFamily="34" charset="0"/>
            </a:endParaRPr>
          </a:p>
        </p:txBody>
      </p:sp>
      <p:sp>
        <p:nvSpPr>
          <p:cNvPr id="2" name="Rectangle 1">
            <a:extLst>
              <a:ext uri="{FF2B5EF4-FFF2-40B4-BE49-F238E27FC236}">
                <a16:creationId xmlns:a16="http://schemas.microsoft.com/office/drawing/2014/main" id="{BAA2D8D2-82D3-78A6-1D8A-21899E842DEF}"/>
              </a:ext>
            </a:extLst>
          </p:cNvPr>
          <p:cNvSpPr/>
          <p:nvPr/>
        </p:nvSpPr>
        <p:spPr>
          <a:xfrm>
            <a:off x="11173522" y="5832088"/>
            <a:ext cx="802888" cy="8462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92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C4F54F3-C349-4609-AFEE-01462D5C7942}" type="slidenum">
              <a:rPr lang="en-GB" smtClean="0"/>
              <a:pPr/>
              <a:t>23</a:t>
            </a:fld>
            <a:endParaRPr lang="en-GB" dirty="0"/>
          </a:p>
        </p:txBody>
      </p:sp>
      <p:sp>
        <p:nvSpPr>
          <p:cNvPr id="7" name="Title 1"/>
          <p:cNvSpPr txBox="1">
            <a:spLocks/>
          </p:cNvSpPr>
          <p:nvPr/>
        </p:nvSpPr>
        <p:spPr>
          <a:xfrm>
            <a:off x="609601" y="1"/>
            <a:ext cx="10206009" cy="541087"/>
          </a:xfrm>
          <a:prstGeom prst="rect">
            <a:avLst/>
          </a:prstGeom>
        </p:spPr>
        <p:txBody>
          <a:bodyPr anchor="ctr"/>
          <a:lstStyle/>
          <a:p>
            <a:pPr algn="ctr">
              <a:defRPr/>
            </a:pPr>
            <a:r>
              <a:rPr lang="sv-SE" altLang="zh-CN" sz="2667" b="1" dirty="0">
                <a:solidFill>
                  <a:schemeClr val="tx2"/>
                </a:solidFill>
                <a:latin typeface="+mj-lt"/>
                <a:cs typeface="+mj-cs"/>
              </a:rPr>
              <a:t>The </a:t>
            </a:r>
            <a:r>
              <a:rPr lang="sv-SE" altLang="zh-CN" sz="2667" b="1" dirty="0" err="1">
                <a:solidFill>
                  <a:schemeClr val="tx2"/>
                </a:solidFill>
                <a:latin typeface="+mj-lt"/>
                <a:cs typeface="+mj-cs"/>
              </a:rPr>
              <a:t>Drug</a:t>
            </a:r>
            <a:r>
              <a:rPr lang="sv-SE" altLang="zh-CN" sz="2667" b="1" dirty="0">
                <a:solidFill>
                  <a:schemeClr val="tx2"/>
                </a:solidFill>
                <a:latin typeface="+mj-lt"/>
                <a:cs typeface="+mj-cs"/>
              </a:rPr>
              <a:t> Development Process</a:t>
            </a:r>
          </a:p>
        </p:txBody>
      </p:sp>
      <p:sp>
        <p:nvSpPr>
          <p:cNvPr id="8" name="TextBox 6"/>
          <p:cNvSpPr txBox="1">
            <a:spLocks noChangeArrowheads="1"/>
          </p:cNvSpPr>
          <p:nvPr/>
        </p:nvSpPr>
        <p:spPr bwMode="auto">
          <a:xfrm>
            <a:off x="304801" y="5494534"/>
            <a:ext cx="8946148" cy="666977"/>
          </a:xfrm>
          <a:prstGeom prst="rect">
            <a:avLst/>
          </a:prstGeom>
          <a:noFill/>
          <a:ln w="9525">
            <a:noFill/>
            <a:miter lim="800000"/>
            <a:headEnd/>
            <a:tailEnd/>
          </a:ln>
        </p:spPr>
        <p:txBody>
          <a:bodyPr wrap="square">
            <a:spAutoFit/>
          </a:bodyPr>
          <a:lstStyle/>
          <a:p>
            <a:pPr eaLnBrk="0" hangingPunct="0">
              <a:buFont typeface="Arial" charset="0"/>
              <a:buChar char="•"/>
            </a:pPr>
            <a:r>
              <a:rPr lang="sv-SE" altLang="zh-CN" sz="1867" dirty="0">
                <a:solidFill>
                  <a:srgbClr val="000000"/>
                </a:solidFill>
                <a:latin typeface="Calibri" pitchFamily="34" charset="0"/>
              </a:rPr>
              <a:t> Drug </a:t>
            </a:r>
            <a:r>
              <a:rPr lang="sv-SE" altLang="zh-CN" sz="1867" dirty="0" err="1">
                <a:solidFill>
                  <a:srgbClr val="000000"/>
                </a:solidFill>
                <a:latin typeface="Calibri" pitchFamily="34" charset="0"/>
              </a:rPr>
              <a:t>development</a:t>
            </a:r>
            <a:r>
              <a:rPr lang="sv-SE" altLang="zh-CN" sz="1867" dirty="0">
                <a:solidFill>
                  <a:srgbClr val="000000"/>
                </a:solidFill>
                <a:latin typeface="Calibri" pitchFamily="34" charset="0"/>
              </a:rPr>
              <a:t> is a </a:t>
            </a:r>
            <a:r>
              <a:rPr lang="sv-SE" altLang="zh-CN" sz="1867" dirty="0" err="1">
                <a:solidFill>
                  <a:srgbClr val="000000"/>
                </a:solidFill>
                <a:latin typeface="Calibri" pitchFamily="34" charset="0"/>
              </a:rPr>
              <a:t>very</a:t>
            </a:r>
            <a:r>
              <a:rPr lang="sv-SE" altLang="zh-CN" sz="1867" dirty="0">
                <a:solidFill>
                  <a:srgbClr val="000000"/>
                </a:solidFill>
                <a:latin typeface="Calibri" pitchFamily="34" charset="0"/>
              </a:rPr>
              <a:t> time </a:t>
            </a:r>
            <a:r>
              <a:rPr lang="sv-SE" altLang="zh-CN" sz="1867" dirty="0" err="1">
                <a:solidFill>
                  <a:srgbClr val="000000"/>
                </a:solidFill>
                <a:latin typeface="Calibri" pitchFamily="34" charset="0"/>
              </a:rPr>
              <a:t>consuming</a:t>
            </a:r>
            <a:r>
              <a:rPr lang="sv-SE" altLang="zh-CN" sz="1867" dirty="0">
                <a:solidFill>
                  <a:srgbClr val="000000"/>
                </a:solidFill>
                <a:latin typeface="Calibri" pitchFamily="34" charset="0"/>
              </a:rPr>
              <a:t> process. It </a:t>
            </a:r>
            <a:r>
              <a:rPr lang="sv-SE" altLang="zh-CN" sz="1867" dirty="0" err="1">
                <a:solidFill>
                  <a:srgbClr val="000000"/>
                </a:solidFill>
                <a:latin typeface="Calibri" pitchFamily="34" charset="0"/>
              </a:rPr>
              <a:t>takes</a:t>
            </a:r>
            <a:r>
              <a:rPr lang="sv-SE" altLang="zh-CN" sz="1867" dirty="0">
                <a:solidFill>
                  <a:srgbClr val="000000"/>
                </a:solidFill>
                <a:latin typeface="Calibri" pitchFamily="34" charset="0"/>
              </a:rPr>
              <a:t> on </a:t>
            </a:r>
            <a:r>
              <a:rPr lang="sv-SE" altLang="zh-CN" sz="1867" dirty="0" err="1">
                <a:solidFill>
                  <a:srgbClr val="000000"/>
                </a:solidFill>
                <a:latin typeface="Calibri" pitchFamily="34" charset="0"/>
              </a:rPr>
              <a:t>average</a:t>
            </a:r>
            <a:r>
              <a:rPr lang="sv-SE" altLang="zh-CN" sz="1867" dirty="0">
                <a:solidFill>
                  <a:srgbClr val="000000"/>
                </a:solidFill>
                <a:latin typeface="Calibri" pitchFamily="34" charset="0"/>
              </a:rPr>
              <a:t> 13 </a:t>
            </a:r>
            <a:r>
              <a:rPr lang="sv-SE" altLang="zh-CN" sz="1867" dirty="0" err="1">
                <a:solidFill>
                  <a:srgbClr val="000000"/>
                </a:solidFill>
                <a:latin typeface="Calibri" pitchFamily="34" charset="0"/>
              </a:rPr>
              <a:t>years</a:t>
            </a:r>
            <a:r>
              <a:rPr lang="sv-SE" altLang="zh-CN" sz="1867" dirty="0">
                <a:solidFill>
                  <a:srgbClr val="000000"/>
                </a:solidFill>
                <a:latin typeface="Calibri" pitchFamily="34" charset="0"/>
              </a:rPr>
              <a:t> to get a new </a:t>
            </a:r>
            <a:r>
              <a:rPr lang="sv-SE" altLang="zh-CN" sz="1867" dirty="0" err="1">
                <a:solidFill>
                  <a:srgbClr val="000000"/>
                </a:solidFill>
                <a:latin typeface="Calibri" pitchFamily="34" charset="0"/>
              </a:rPr>
              <a:t>drug</a:t>
            </a:r>
            <a:r>
              <a:rPr lang="sv-SE" altLang="zh-CN" sz="1867" dirty="0">
                <a:solidFill>
                  <a:srgbClr val="000000"/>
                </a:solidFill>
                <a:latin typeface="Calibri" pitchFamily="34" charset="0"/>
              </a:rPr>
              <a:t> to the market </a:t>
            </a:r>
          </a:p>
        </p:txBody>
      </p:sp>
      <p:pic>
        <p:nvPicPr>
          <p:cNvPr id="9" name="Content Placeholder 8" descr="chengdu_talk1.gif"/>
          <p:cNvPicPr>
            <a:picLocks noChangeAspect="1"/>
          </p:cNvPicPr>
          <p:nvPr/>
        </p:nvPicPr>
        <p:blipFill>
          <a:blip r:embed="rId2"/>
          <a:srcRect/>
          <a:stretch>
            <a:fillRect/>
          </a:stretch>
        </p:blipFill>
        <p:spPr bwMode="auto">
          <a:xfrm>
            <a:off x="952501" y="670842"/>
            <a:ext cx="10421465" cy="4823692"/>
          </a:xfrm>
          <a:prstGeom prst="rect">
            <a:avLst/>
          </a:prstGeom>
          <a:noFill/>
          <a:ln w="9525">
            <a:noFill/>
            <a:miter lim="800000"/>
            <a:headEnd/>
            <a:tailEnd/>
          </a:ln>
        </p:spPr>
      </p:pic>
      <p:sp>
        <p:nvSpPr>
          <p:cNvPr id="10" name="TextBox 8"/>
          <p:cNvSpPr txBox="1">
            <a:spLocks noChangeArrowheads="1"/>
          </p:cNvSpPr>
          <p:nvPr/>
        </p:nvSpPr>
        <p:spPr bwMode="auto">
          <a:xfrm>
            <a:off x="8192168" y="6149474"/>
            <a:ext cx="3657600" cy="379656"/>
          </a:xfrm>
          <a:prstGeom prst="rect">
            <a:avLst/>
          </a:prstGeom>
          <a:noFill/>
          <a:ln w="9525">
            <a:noFill/>
            <a:miter lim="800000"/>
            <a:headEnd/>
            <a:tailEnd/>
          </a:ln>
        </p:spPr>
        <p:txBody>
          <a:bodyPr>
            <a:spAutoFit/>
          </a:bodyPr>
          <a:lstStyle/>
          <a:p>
            <a:pPr eaLnBrk="0" hangingPunct="0"/>
            <a:r>
              <a:rPr lang="sv-SE" altLang="zh-CN" sz="1867" dirty="0" err="1">
                <a:solidFill>
                  <a:srgbClr val="FF0000"/>
                </a:solidFill>
                <a:latin typeface="Calibri" pitchFamily="34" charset="0"/>
              </a:rPr>
              <a:t>Source</a:t>
            </a:r>
            <a:r>
              <a:rPr lang="sv-SE" altLang="zh-CN" sz="1867" dirty="0">
                <a:solidFill>
                  <a:srgbClr val="FF0000"/>
                </a:solidFill>
                <a:latin typeface="Calibri" pitchFamily="34" charset="0"/>
              </a:rPr>
              <a:t>: </a:t>
            </a:r>
            <a:r>
              <a:rPr lang="sv-SE" altLang="zh-CN" sz="1867" dirty="0" err="1">
                <a:solidFill>
                  <a:srgbClr val="FF0000"/>
                </a:solidFill>
                <a:latin typeface="Calibri" pitchFamily="34" charset="0"/>
              </a:rPr>
              <a:t>www.innovation.org</a:t>
            </a:r>
            <a:endParaRPr lang="sv-SE" altLang="zh-CN" sz="1867" dirty="0">
              <a:solidFill>
                <a:srgbClr val="FF0000"/>
              </a:solidFill>
              <a:latin typeface="Calibri" pitchFamily="34" charset="0"/>
            </a:endParaRPr>
          </a:p>
        </p:txBody>
      </p:sp>
      <p:sp>
        <p:nvSpPr>
          <p:cNvPr id="2" name="Rectangle 1">
            <a:extLst>
              <a:ext uri="{FF2B5EF4-FFF2-40B4-BE49-F238E27FC236}">
                <a16:creationId xmlns:a16="http://schemas.microsoft.com/office/drawing/2014/main" id="{BAA2D8D2-82D3-78A6-1D8A-21899E842DEF}"/>
              </a:ext>
            </a:extLst>
          </p:cNvPr>
          <p:cNvSpPr/>
          <p:nvPr/>
        </p:nvSpPr>
        <p:spPr>
          <a:xfrm>
            <a:off x="11173522" y="5832088"/>
            <a:ext cx="802888" cy="8462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xplosion 1 3">
            <a:extLst>
              <a:ext uri="{FF2B5EF4-FFF2-40B4-BE49-F238E27FC236}">
                <a16:creationId xmlns:a16="http://schemas.microsoft.com/office/drawing/2014/main" id="{72459079-258B-1807-6BD0-71546FE3823F}"/>
              </a:ext>
            </a:extLst>
          </p:cNvPr>
          <p:cNvSpPr/>
          <p:nvPr/>
        </p:nvSpPr>
        <p:spPr>
          <a:xfrm>
            <a:off x="2743199" y="4245603"/>
            <a:ext cx="6096668" cy="2779671"/>
          </a:xfrm>
          <a:prstGeom prst="irregularSeal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$2,000,000,000</a:t>
            </a:r>
          </a:p>
          <a:p>
            <a:pPr algn="ctr"/>
            <a:r>
              <a:rPr lang="en-US" sz="2800" dirty="0"/>
              <a:t>Two billion dollars</a:t>
            </a:r>
          </a:p>
        </p:txBody>
      </p:sp>
    </p:spTree>
    <p:extLst>
      <p:ext uri="{BB962C8B-B14F-4D97-AF65-F5344CB8AC3E}">
        <p14:creationId xmlns:p14="http://schemas.microsoft.com/office/powerpoint/2010/main" val="84717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38A9-FF08-4FF7-93D5-508D55A5EA80}"/>
              </a:ext>
            </a:extLst>
          </p:cNvPr>
          <p:cNvSpPr>
            <a:spLocks noGrp="1"/>
          </p:cNvSpPr>
          <p:nvPr>
            <p:ph type="title"/>
          </p:nvPr>
        </p:nvSpPr>
        <p:spPr/>
        <p:txBody>
          <a:bodyPr/>
          <a:lstStyle/>
          <a:p>
            <a:r>
              <a:rPr lang="en-GB" dirty="0"/>
              <a:t>Project success rates</a:t>
            </a:r>
          </a:p>
        </p:txBody>
      </p:sp>
      <p:sp>
        <p:nvSpPr>
          <p:cNvPr id="4" name="Slide Number Placeholder 3">
            <a:extLst>
              <a:ext uri="{FF2B5EF4-FFF2-40B4-BE49-F238E27FC236}">
                <a16:creationId xmlns:a16="http://schemas.microsoft.com/office/drawing/2014/main" id="{5CADCAD0-4091-4D66-A8F6-4F1FBD1BE202}"/>
              </a:ext>
            </a:extLst>
          </p:cNvPr>
          <p:cNvSpPr>
            <a:spLocks noGrp="1"/>
          </p:cNvSpPr>
          <p:nvPr>
            <p:ph type="sldNum" sz="quarter" idx="4"/>
          </p:nvPr>
        </p:nvSpPr>
        <p:spPr/>
        <p:txBody>
          <a:bodyPr/>
          <a:lstStyle/>
          <a:p>
            <a:fld id="{3C4F54F3-C349-4609-AFEE-01462D5C7942}" type="slidenum">
              <a:rPr lang="en-GB" smtClean="0"/>
              <a:pPr/>
              <a:t>24</a:t>
            </a:fld>
            <a:endParaRPr lang="en-GB"/>
          </a:p>
        </p:txBody>
      </p:sp>
      <p:sp>
        <p:nvSpPr>
          <p:cNvPr id="5" name="Footer Placeholder 4">
            <a:extLst>
              <a:ext uri="{FF2B5EF4-FFF2-40B4-BE49-F238E27FC236}">
                <a16:creationId xmlns:a16="http://schemas.microsoft.com/office/drawing/2014/main" id="{1E871105-B95C-42D2-ABBC-3956C58CED67}"/>
              </a:ext>
            </a:extLst>
          </p:cNvPr>
          <p:cNvSpPr>
            <a:spLocks noGrp="1"/>
          </p:cNvSpPr>
          <p:nvPr>
            <p:ph type="ftr" sz="quarter" idx="3"/>
          </p:nvPr>
        </p:nvSpPr>
        <p:spPr/>
        <p:txBody>
          <a:bodyPr/>
          <a:lstStyle/>
          <a:p>
            <a:pPr defTabSz="1219170">
              <a:lnSpc>
                <a:spcPct val="100000"/>
              </a:lnSpc>
              <a:defRPr/>
            </a:pPr>
            <a:r>
              <a:rPr lang="en-GB" kern="0">
                <a:latin typeface="Arial"/>
                <a:cs typeface="Arial"/>
              </a:rPr>
              <a:t>IMED Biotech Unit I IMED RIA</a:t>
            </a:r>
          </a:p>
        </p:txBody>
      </p:sp>
      <p:sp>
        <p:nvSpPr>
          <p:cNvPr id="9" name="TextBox 8">
            <a:extLst>
              <a:ext uri="{FF2B5EF4-FFF2-40B4-BE49-F238E27FC236}">
                <a16:creationId xmlns:a16="http://schemas.microsoft.com/office/drawing/2014/main" id="{DB7F572A-AD9D-414F-86CE-9F384AE5B26C}"/>
              </a:ext>
            </a:extLst>
          </p:cNvPr>
          <p:cNvSpPr txBox="1"/>
          <p:nvPr/>
        </p:nvSpPr>
        <p:spPr>
          <a:xfrm>
            <a:off x="6096000" y="6436647"/>
            <a:ext cx="5636957" cy="21000685"/>
          </a:xfrm>
          <a:prstGeom prst="rect">
            <a:avLst/>
          </a:prstGeom>
          <a:noFill/>
        </p:spPr>
        <p:txBody>
          <a:bodyPr wrap="square" rtlCol="0">
            <a:spAutoFit/>
          </a:bodyPr>
          <a:lstStyle/>
          <a:p>
            <a:r>
              <a:rPr lang="en-GB" sz="1467" dirty="0"/>
              <a:t>Morgan et al. Nature Reviews Drug Discovery 17: 167, 2018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3" name="Picture 2">
            <a:extLst>
              <a:ext uri="{FF2B5EF4-FFF2-40B4-BE49-F238E27FC236}">
                <a16:creationId xmlns:a16="http://schemas.microsoft.com/office/drawing/2014/main" id="{9B83ADA8-2822-4200-AA99-B2093D51B9CD}"/>
              </a:ext>
            </a:extLst>
          </p:cNvPr>
          <p:cNvPicPr>
            <a:picLocks noChangeAspect="1"/>
          </p:cNvPicPr>
          <p:nvPr/>
        </p:nvPicPr>
        <p:blipFill>
          <a:blip r:embed="rId2"/>
          <a:stretch>
            <a:fillRect/>
          </a:stretch>
        </p:blipFill>
        <p:spPr>
          <a:xfrm>
            <a:off x="1204422" y="829202"/>
            <a:ext cx="9288087" cy="5199597"/>
          </a:xfrm>
          <a:prstGeom prst="rect">
            <a:avLst/>
          </a:prstGeom>
        </p:spPr>
      </p:pic>
    </p:spTree>
    <p:extLst>
      <p:ext uri="{BB962C8B-B14F-4D97-AF65-F5344CB8AC3E}">
        <p14:creationId xmlns:p14="http://schemas.microsoft.com/office/powerpoint/2010/main" val="4024812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625-471D-D052-4915-A91D1D05BE9B}"/>
              </a:ext>
            </a:extLst>
          </p:cNvPr>
          <p:cNvSpPr>
            <a:spLocks noGrp="1"/>
          </p:cNvSpPr>
          <p:nvPr>
            <p:ph type="title"/>
          </p:nvPr>
        </p:nvSpPr>
        <p:spPr>
          <a:xfrm>
            <a:off x="0" y="190314"/>
            <a:ext cx="12062012" cy="1450227"/>
          </a:xfrm>
        </p:spPr>
        <p:txBody>
          <a:bodyPr/>
          <a:lstStyle/>
          <a:p>
            <a:pPr algn="ctr"/>
            <a:r>
              <a:rPr lang="en-US" b="1" dirty="0"/>
              <a:t>Costs per phase: where is the valley of death?</a:t>
            </a:r>
            <a:br>
              <a:rPr lang="en-US" dirty="0"/>
            </a:br>
            <a:r>
              <a:rPr lang="en-US" dirty="0"/>
              <a:t>	</a:t>
            </a:r>
            <a:r>
              <a:rPr lang="en-US" sz="2800" dirty="0"/>
              <a:t>Estimates vary with methods*</a:t>
            </a:r>
          </a:p>
        </p:txBody>
      </p:sp>
      <p:sp>
        <p:nvSpPr>
          <p:cNvPr id="3" name="Content Placeholder 2">
            <a:extLst>
              <a:ext uri="{FF2B5EF4-FFF2-40B4-BE49-F238E27FC236}">
                <a16:creationId xmlns:a16="http://schemas.microsoft.com/office/drawing/2014/main" id="{38632393-809A-8729-A26E-1DF81C30FDAF}"/>
              </a:ext>
            </a:extLst>
          </p:cNvPr>
          <p:cNvSpPr>
            <a:spLocks noGrp="1"/>
          </p:cNvSpPr>
          <p:nvPr>
            <p:ph idx="1"/>
          </p:nvPr>
        </p:nvSpPr>
        <p:spPr>
          <a:xfrm>
            <a:off x="487456" y="1701316"/>
            <a:ext cx="11087099" cy="4259264"/>
          </a:xfrm>
        </p:spPr>
        <p:txBody>
          <a:bodyPr/>
          <a:lstStyle/>
          <a:p>
            <a:pPr marL="0" indent="0">
              <a:buNone/>
            </a:pPr>
            <a:r>
              <a:rPr lang="en-US" dirty="0"/>
              <a:t>Phase					Cost		 			Time</a:t>
            </a:r>
          </a:p>
          <a:p>
            <a:pPr marL="0" indent="0">
              <a:buNone/>
            </a:pPr>
            <a:r>
              <a:rPr lang="en-US" dirty="0"/>
              <a:t>Preclinical				$474M				35 months</a:t>
            </a:r>
          </a:p>
          <a:p>
            <a:pPr marL="0" indent="0">
              <a:buNone/>
            </a:pPr>
            <a:endParaRPr lang="en-US" dirty="0"/>
          </a:p>
          <a:p>
            <a:pPr marL="0" indent="0">
              <a:buNone/>
            </a:pPr>
            <a:r>
              <a:rPr lang="en-US" dirty="0"/>
              <a:t>Clinical				$1,065M				95 months</a:t>
            </a:r>
          </a:p>
          <a:p>
            <a:pPr marL="0" indent="0">
              <a:buNone/>
            </a:pPr>
            <a:r>
              <a:rPr lang="en-US" dirty="0"/>
              <a:t>	phase 1			           	  $28M</a:t>
            </a:r>
          </a:p>
          <a:p>
            <a:pPr marL="0" indent="0">
              <a:buNone/>
            </a:pPr>
            <a:r>
              <a:rPr lang="en-US" dirty="0"/>
              <a:t>	phase 2				  $65M</a:t>
            </a:r>
          </a:p>
          <a:p>
            <a:pPr marL="0" indent="0">
              <a:buNone/>
            </a:pPr>
            <a:r>
              <a:rPr lang="en-US" dirty="0"/>
              <a:t>	phase 3				$282M</a:t>
            </a:r>
          </a:p>
          <a:p>
            <a:pPr marL="0" indent="0">
              <a:buNone/>
            </a:pPr>
            <a:r>
              <a:rPr lang="en-US" dirty="0"/>
              <a:t>	discontinued programs		$690M</a:t>
            </a:r>
          </a:p>
        </p:txBody>
      </p:sp>
      <p:sp>
        <p:nvSpPr>
          <p:cNvPr id="5" name="TextBox 4">
            <a:extLst>
              <a:ext uri="{FF2B5EF4-FFF2-40B4-BE49-F238E27FC236}">
                <a16:creationId xmlns:a16="http://schemas.microsoft.com/office/drawing/2014/main" id="{A84050B4-42EE-6E08-2A69-83E14ECFAD9B}"/>
              </a:ext>
            </a:extLst>
          </p:cNvPr>
          <p:cNvSpPr txBox="1"/>
          <p:nvPr/>
        </p:nvSpPr>
        <p:spPr>
          <a:xfrm>
            <a:off x="228600" y="6021355"/>
            <a:ext cx="8337176" cy="646331"/>
          </a:xfrm>
          <a:prstGeom prst="rect">
            <a:avLst/>
          </a:prstGeom>
          <a:noFill/>
        </p:spPr>
        <p:txBody>
          <a:bodyPr wrap="square">
            <a:spAutoFit/>
          </a:bodyPr>
          <a:lstStyle/>
          <a:p>
            <a:r>
              <a:rPr lang="en-US" sz="1800" dirty="0"/>
              <a:t>*https://</a:t>
            </a:r>
            <a:r>
              <a:rPr lang="en-US" sz="1800" dirty="0" err="1"/>
              <a:t>www.cbo.gov</a:t>
            </a:r>
            <a:r>
              <a:rPr lang="en-US" sz="1800" dirty="0"/>
              <a:t>/publication/57126#:~:text=In%20the%20sample%20just%20described,%24282%20million%20in%20phase%20III.</a:t>
            </a:r>
            <a:endParaRPr lang="en-US" dirty="0"/>
          </a:p>
        </p:txBody>
      </p:sp>
      <p:cxnSp>
        <p:nvCxnSpPr>
          <p:cNvPr id="6" name="Straight Arrow Connector 5">
            <a:extLst>
              <a:ext uri="{FF2B5EF4-FFF2-40B4-BE49-F238E27FC236}">
                <a16:creationId xmlns:a16="http://schemas.microsoft.com/office/drawing/2014/main" id="{A14AFBC2-E7F0-AAFD-033D-687504486251}"/>
              </a:ext>
            </a:extLst>
          </p:cNvPr>
          <p:cNvCxnSpPr>
            <a:cxnSpLocks/>
          </p:cNvCxnSpPr>
          <p:nvPr/>
        </p:nvCxnSpPr>
        <p:spPr>
          <a:xfrm flipH="1">
            <a:off x="7170235" y="4482790"/>
            <a:ext cx="170613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7401B28-0D3C-1DA5-E8C2-34735043C747}"/>
              </a:ext>
            </a:extLst>
          </p:cNvPr>
          <p:cNvSpPr txBox="1"/>
          <p:nvPr/>
        </p:nvSpPr>
        <p:spPr>
          <a:xfrm>
            <a:off x="8876371" y="4009974"/>
            <a:ext cx="1965025" cy="923330"/>
          </a:xfrm>
          <a:prstGeom prst="rect">
            <a:avLst/>
          </a:prstGeom>
          <a:noFill/>
        </p:spPr>
        <p:txBody>
          <a:bodyPr wrap="none" rtlCol="0">
            <a:spAutoFit/>
          </a:bodyPr>
          <a:lstStyle/>
          <a:p>
            <a:r>
              <a:rPr lang="en-US" dirty="0"/>
              <a:t>The weak link</a:t>
            </a:r>
          </a:p>
          <a:p>
            <a:r>
              <a:rPr lang="en-US" dirty="0"/>
              <a:t>The valley of death</a:t>
            </a:r>
          </a:p>
          <a:p>
            <a:r>
              <a:rPr lang="en-US" dirty="0"/>
              <a:t>The pricey bit</a:t>
            </a:r>
          </a:p>
        </p:txBody>
      </p:sp>
    </p:spTree>
    <p:extLst>
      <p:ext uri="{BB962C8B-B14F-4D97-AF65-F5344CB8AC3E}">
        <p14:creationId xmlns:p14="http://schemas.microsoft.com/office/powerpoint/2010/main" val="203035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38B7-188B-60C0-903D-44F612479D42}"/>
              </a:ext>
            </a:extLst>
          </p:cNvPr>
          <p:cNvSpPr>
            <a:spLocks noGrp="1"/>
          </p:cNvSpPr>
          <p:nvPr>
            <p:ph type="title"/>
          </p:nvPr>
        </p:nvSpPr>
        <p:spPr/>
        <p:txBody>
          <a:bodyPr>
            <a:normAutofit/>
          </a:bodyPr>
          <a:lstStyle/>
          <a:p>
            <a:r>
              <a:rPr lang="en-US" sz="5400" b="1" dirty="0">
                <a:latin typeface="+mn-lt"/>
              </a:rPr>
              <a:t>Fiduciary responsibility</a:t>
            </a:r>
          </a:p>
        </p:txBody>
      </p:sp>
      <p:sp>
        <p:nvSpPr>
          <p:cNvPr id="3" name="Content Placeholder 2">
            <a:extLst>
              <a:ext uri="{FF2B5EF4-FFF2-40B4-BE49-F238E27FC236}">
                <a16:creationId xmlns:a16="http://schemas.microsoft.com/office/drawing/2014/main" id="{A11FF02E-EB72-B015-A115-AE5E6806772D}"/>
              </a:ext>
            </a:extLst>
          </p:cNvPr>
          <p:cNvSpPr>
            <a:spLocks noGrp="1"/>
          </p:cNvSpPr>
          <p:nvPr>
            <p:ph idx="1"/>
          </p:nvPr>
        </p:nvSpPr>
        <p:spPr/>
        <p:txBody>
          <a:bodyPr>
            <a:normAutofit/>
          </a:bodyPr>
          <a:lstStyle/>
          <a:p>
            <a:r>
              <a:rPr lang="en-US" sz="5400" dirty="0"/>
              <a:t>Where the money goes</a:t>
            </a:r>
          </a:p>
          <a:p>
            <a:endParaRPr lang="en-US" sz="5400" dirty="0"/>
          </a:p>
          <a:p>
            <a:r>
              <a:rPr lang="en-US" sz="5400" dirty="0"/>
              <a:t>Investment wants success</a:t>
            </a:r>
          </a:p>
          <a:p>
            <a:pPr lvl="1"/>
            <a:r>
              <a:rPr lang="en-US" sz="5400" dirty="0"/>
              <a:t>Management of risk</a:t>
            </a:r>
          </a:p>
        </p:txBody>
      </p:sp>
    </p:spTree>
    <p:extLst>
      <p:ext uri="{BB962C8B-B14F-4D97-AF65-F5344CB8AC3E}">
        <p14:creationId xmlns:p14="http://schemas.microsoft.com/office/powerpoint/2010/main" val="291232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AF0C12C-A3BE-0707-E5D5-377926FEC8A2}"/>
              </a:ext>
            </a:extLst>
          </p:cNvPr>
          <p:cNvSpPr/>
          <p:nvPr/>
        </p:nvSpPr>
        <p:spPr>
          <a:xfrm>
            <a:off x="293725" y="4009270"/>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5779858-D0A7-F181-ED2B-953365DA4EEC}"/>
              </a:ext>
            </a:extLst>
          </p:cNvPr>
          <p:cNvSpPr/>
          <p:nvPr/>
        </p:nvSpPr>
        <p:spPr>
          <a:xfrm>
            <a:off x="293725" y="2998140"/>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1E9BB8A8-D0C3-0843-AE74-9204BF379A60}"/>
              </a:ext>
            </a:extLst>
          </p:cNvPr>
          <p:cNvSpPr/>
          <p:nvPr/>
        </p:nvSpPr>
        <p:spPr>
          <a:xfrm>
            <a:off x="293725" y="1978712"/>
            <a:ext cx="9879420" cy="5104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26546DA8-1CC3-B918-CE67-B68118C79FBF}"/>
              </a:ext>
            </a:extLst>
          </p:cNvPr>
          <p:cNvSpPr/>
          <p:nvPr/>
        </p:nvSpPr>
        <p:spPr>
          <a:xfrm>
            <a:off x="293725" y="5029906"/>
            <a:ext cx="9879420" cy="51049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cxnSp>
        <p:nvCxnSpPr>
          <p:cNvPr id="140" name="Straight Connector 139">
            <a:extLst>
              <a:ext uri="{FF2B5EF4-FFF2-40B4-BE49-F238E27FC236}">
                <a16:creationId xmlns:a16="http://schemas.microsoft.com/office/drawing/2014/main" id="{4BE50002-3B7C-A74D-9CDC-3D559BD6CF4A}"/>
              </a:ext>
            </a:extLst>
          </p:cNvPr>
          <p:cNvCxnSpPr>
            <a:cxnSpLocks/>
          </p:cNvCxnSpPr>
          <p:nvPr/>
        </p:nvCxnSpPr>
        <p:spPr>
          <a:xfrm flipV="1">
            <a:off x="4910339" y="1651692"/>
            <a:ext cx="0" cy="466782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686E03BE-CBE5-AD46-8E4B-D4C01024808E}"/>
              </a:ext>
            </a:extLst>
          </p:cNvPr>
          <p:cNvSpPr/>
          <p:nvPr/>
        </p:nvSpPr>
        <p:spPr>
          <a:xfrm>
            <a:off x="273268" y="1453471"/>
            <a:ext cx="9911251" cy="32004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ABC5CD8A-32A1-0641-932D-85DE11164E42}"/>
              </a:ext>
            </a:extLst>
          </p:cNvPr>
          <p:cNvSpPr>
            <a:spLocks noGrp="1"/>
          </p:cNvSpPr>
          <p:nvPr>
            <p:ph type="title"/>
          </p:nvPr>
        </p:nvSpPr>
        <p:spPr>
          <a:xfrm>
            <a:off x="117426" y="237837"/>
            <a:ext cx="9911251" cy="904049"/>
          </a:xfrm>
        </p:spPr>
        <p:txBody>
          <a:bodyPr>
            <a:noAutofit/>
          </a:bodyPr>
          <a:lstStyle/>
          <a:p>
            <a:pPr algn="ctr"/>
            <a:r>
              <a:rPr lang="en-US" sz="3200" dirty="0"/>
              <a:t>Publicly-Announced* AATD Programs </a:t>
            </a:r>
            <a:br>
              <a:rPr lang="en-US" sz="3200" dirty="0"/>
            </a:br>
            <a:r>
              <a:rPr lang="en-US" sz="3200" dirty="0"/>
              <a:t>In Preclinical Development as of 3/23</a:t>
            </a:r>
          </a:p>
        </p:txBody>
      </p:sp>
      <p:sp>
        <p:nvSpPr>
          <p:cNvPr id="13" name="TextBox 12">
            <a:extLst>
              <a:ext uri="{FF2B5EF4-FFF2-40B4-BE49-F238E27FC236}">
                <a16:creationId xmlns:a16="http://schemas.microsoft.com/office/drawing/2014/main" id="{0595B408-1473-F44C-8F71-E41950D9FF47}"/>
              </a:ext>
            </a:extLst>
          </p:cNvPr>
          <p:cNvSpPr txBox="1"/>
          <p:nvPr/>
        </p:nvSpPr>
        <p:spPr>
          <a:xfrm>
            <a:off x="1239482" y="1420756"/>
            <a:ext cx="2388987" cy="369332"/>
          </a:xfrm>
          <a:prstGeom prst="rect">
            <a:avLst/>
          </a:prstGeom>
          <a:noFill/>
        </p:spPr>
        <p:txBody>
          <a:bodyPr wrap="none" rtlCol="0">
            <a:spAutoFit/>
          </a:bodyPr>
          <a:lstStyle/>
          <a:p>
            <a:pPr defTabSz="914446"/>
            <a:r>
              <a:rPr lang="en-US" dirty="0">
                <a:solidFill>
                  <a:prstClr val="white"/>
                </a:solidFill>
                <a:latin typeface="Calibri" panose="020F0502020204030204"/>
              </a:rPr>
              <a:t>Discovery/Optimization</a:t>
            </a:r>
          </a:p>
        </p:txBody>
      </p:sp>
      <p:sp>
        <p:nvSpPr>
          <p:cNvPr id="14" name="TextBox 13">
            <a:extLst>
              <a:ext uri="{FF2B5EF4-FFF2-40B4-BE49-F238E27FC236}">
                <a16:creationId xmlns:a16="http://schemas.microsoft.com/office/drawing/2014/main" id="{62D5636E-E617-454E-ADCA-BAD3A9155436}"/>
              </a:ext>
            </a:extLst>
          </p:cNvPr>
          <p:cNvSpPr txBox="1"/>
          <p:nvPr/>
        </p:nvSpPr>
        <p:spPr>
          <a:xfrm>
            <a:off x="5151886" y="1410497"/>
            <a:ext cx="3809954" cy="369332"/>
          </a:xfrm>
          <a:prstGeom prst="rect">
            <a:avLst/>
          </a:prstGeom>
          <a:noFill/>
        </p:spPr>
        <p:txBody>
          <a:bodyPr wrap="none" rtlCol="0">
            <a:spAutoFit/>
          </a:bodyPr>
          <a:lstStyle/>
          <a:p>
            <a:pPr algn="ctr" defTabSz="914446"/>
            <a:r>
              <a:rPr lang="en-US" dirty="0">
                <a:solidFill>
                  <a:prstClr val="white"/>
                </a:solidFill>
                <a:latin typeface="Calibri" panose="020F0502020204030204"/>
              </a:rPr>
              <a:t>IND-Enabling (w/ Expected Filing Date)</a:t>
            </a:r>
          </a:p>
        </p:txBody>
      </p:sp>
      <p:sp>
        <p:nvSpPr>
          <p:cNvPr id="52" name="TextBox 51">
            <a:extLst>
              <a:ext uri="{FF2B5EF4-FFF2-40B4-BE49-F238E27FC236}">
                <a16:creationId xmlns:a16="http://schemas.microsoft.com/office/drawing/2014/main" id="{4D2F715A-C306-1349-914C-07BD9746C080}"/>
              </a:ext>
            </a:extLst>
          </p:cNvPr>
          <p:cNvSpPr txBox="1"/>
          <p:nvPr/>
        </p:nvSpPr>
        <p:spPr>
          <a:xfrm>
            <a:off x="10226699" y="1980386"/>
            <a:ext cx="919804" cy="461665"/>
          </a:xfrm>
          <a:prstGeom prst="rect">
            <a:avLst/>
          </a:prstGeom>
          <a:noFill/>
        </p:spPr>
        <p:txBody>
          <a:bodyPr wrap="none" rtlCol="0">
            <a:spAutoFit/>
          </a:bodyPr>
          <a:lstStyle/>
          <a:p>
            <a:pPr defTabSz="914446"/>
            <a:r>
              <a:rPr lang="en-US" sz="1200" dirty="0">
                <a:solidFill>
                  <a:prstClr val="black"/>
                </a:solidFill>
                <a:latin typeface="Calibri" panose="020F0502020204030204"/>
              </a:rPr>
              <a:t>ADAR</a:t>
            </a:r>
          </a:p>
          <a:p>
            <a:pPr defTabSz="914446"/>
            <a:r>
              <a:rPr lang="en-US" sz="1200" dirty="0">
                <a:solidFill>
                  <a:prstClr val="black"/>
                </a:solidFill>
                <a:latin typeface="Calibri" panose="020F0502020204030204"/>
              </a:rPr>
              <a:t>RNA Editing</a:t>
            </a:r>
          </a:p>
        </p:txBody>
      </p:sp>
      <p:sp>
        <p:nvSpPr>
          <p:cNvPr id="53" name="TextBox 52">
            <a:extLst>
              <a:ext uri="{FF2B5EF4-FFF2-40B4-BE49-F238E27FC236}">
                <a16:creationId xmlns:a16="http://schemas.microsoft.com/office/drawing/2014/main" id="{1168CA97-1D02-DD46-AA8E-1C3D895E49F2}"/>
              </a:ext>
            </a:extLst>
          </p:cNvPr>
          <p:cNvSpPr txBox="1"/>
          <p:nvPr/>
        </p:nvSpPr>
        <p:spPr>
          <a:xfrm>
            <a:off x="3562111" y="6497342"/>
            <a:ext cx="3486917" cy="276999"/>
          </a:xfrm>
          <a:prstGeom prst="rect">
            <a:avLst/>
          </a:prstGeom>
          <a:noFill/>
        </p:spPr>
        <p:txBody>
          <a:bodyPr wrap="none" rtlCol="0">
            <a:spAutoFit/>
          </a:bodyPr>
          <a:lstStyle/>
          <a:p>
            <a:pPr defTabSz="914446"/>
            <a:r>
              <a:rPr lang="en-US" sz="1200" dirty="0">
                <a:solidFill>
                  <a:prstClr val="black"/>
                </a:solidFill>
                <a:latin typeface="Calibri" panose="020F0502020204030204"/>
              </a:rPr>
              <a:t>*Sources: Company Websites, Investor Presentations</a:t>
            </a:r>
          </a:p>
        </p:txBody>
      </p:sp>
      <p:sp>
        <p:nvSpPr>
          <p:cNvPr id="68" name="TextBox 67">
            <a:extLst>
              <a:ext uri="{FF2B5EF4-FFF2-40B4-BE49-F238E27FC236}">
                <a16:creationId xmlns:a16="http://schemas.microsoft.com/office/drawing/2014/main" id="{8BC91EF1-5F6C-3A41-894A-243E1ACA4221}"/>
              </a:ext>
            </a:extLst>
          </p:cNvPr>
          <p:cNvSpPr txBox="1"/>
          <p:nvPr/>
        </p:nvSpPr>
        <p:spPr>
          <a:xfrm>
            <a:off x="10226699" y="2591722"/>
            <a:ext cx="942246" cy="276999"/>
          </a:xfrm>
          <a:prstGeom prst="rect">
            <a:avLst/>
          </a:prstGeom>
          <a:noFill/>
        </p:spPr>
        <p:txBody>
          <a:bodyPr wrap="none" rtlCol="0">
            <a:spAutoFit/>
          </a:bodyPr>
          <a:lstStyle/>
          <a:p>
            <a:pPr defTabSz="914446"/>
            <a:r>
              <a:rPr lang="en-US" sz="1200" dirty="0">
                <a:solidFill>
                  <a:prstClr val="black"/>
                </a:solidFill>
                <a:latin typeface="Calibri" panose="020F0502020204030204"/>
              </a:rPr>
              <a:t>Base Editing</a:t>
            </a:r>
          </a:p>
        </p:txBody>
      </p:sp>
      <p:pic>
        <p:nvPicPr>
          <p:cNvPr id="19" name="Picture 18">
            <a:extLst>
              <a:ext uri="{FF2B5EF4-FFF2-40B4-BE49-F238E27FC236}">
                <a16:creationId xmlns:a16="http://schemas.microsoft.com/office/drawing/2014/main" id="{99558246-9F67-BA41-9D5F-19AFE7753254}"/>
              </a:ext>
            </a:extLst>
          </p:cNvPr>
          <p:cNvPicPr>
            <a:picLocks noChangeAspect="1"/>
          </p:cNvPicPr>
          <p:nvPr/>
        </p:nvPicPr>
        <p:blipFill>
          <a:blip r:embed="rId3"/>
          <a:stretch>
            <a:fillRect/>
          </a:stretch>
        </p:blipFill>
        <p:spPr>
          <a:xfrm>
            <a:off x="6369230" y="3033728"/>
            <a:ext cx="1211136" cy="447594"/>
          </a:xfrm>
          <a:prstGeom prst="rect">
            <a:avLst/>
          </a:prstGeom>
        </p:spPr>
      </p:pic>
      <p:pic>
        <p:nvPicPr>
          <p:cNvPr id="5" name="Picture 4">
            <a:extLst>
              <a:ext uri="{FF2B5EF4-FFF2-40B4-BE49-F238E27FC236}">
                <a16:creationId xmlns:a16="http://schemas.microsoft.com/office/drawing/2014/main" id="{93431A5C-F1C8-C246-A0E8-45A00EB5FB16}"/>
              </a:ext>
            </a:extLst>
          </p:cNvPr>
          <p:cNvPicPr>
            <a:picLocks noChangeAspect="1"/>
          </p:cNvPicPr>
          <p:nvPr/>
        </p:nvPicPr>
        <p:blipFill rotWithShape="1">
          <a:blip r:embed="rId4"/>
          <a:srcRect l="3522" t="42307" r="8661" b="43255"/>
          <a:stretch/>
        </p:blipFill>
        <p:spPr>
          <a:xfrm>
            <a:off x="5702668" y="5070150"/>
            <a:ext cx="2544262" cy="418291"/>
          </a:xfrm>
          <a:prstGeom prst="rect">
            <a:avLst/>
          </a:prstGeom>
        </p:spPr>
      </p:pic>
      <p:pic>
        <p:nvPicPr>
          <p:cNvPr id="16" name="Picture 15">
            <a:extLst>
              <a:ext uri="{FF2B5EF4-FFF2-40B4-BE49-F238E27FC236}">
                <a16:creationId xmlns:a16="http://schemas.microsoft.com/office/drawing/2014/main" id="{1AAB5F36-307D-554E-99D6-9DBD27AED92A}"/>
              </a:ext>
            </a:extLst>
          </p:cNvPr>
          <p:cNvPicPr>
            <a:picLocks noChangeAspect="1"/>
          </p:cNvPicPr>
          <p:nvPr/>
        </p:nvPicPr>
        <p:blipFill>
          <a:blip r:embed="rId5"/>
          <a:stretch>
            <a:fillRect/>
          </a:stretch>
        </p:blipFill>
        <p:spPr>
          <a:xfrm>
            <a:off x="758457" y="1999131"/>
            <a:ext cx="1470707" cy="458752"/>
          </a:xfrm>
          <a:prstGeom prst="rect">
            <a:avLst/>
          </a:prstGeom>
        </p:spPr>
      </p:pic>
      <p:pic>
        <p:nvPicPr>
          <p:cNvPr id="6" name="Picture 5">
            <a:extLst>
              <a:ext uri="{FF2B5EF4-FFF2-40B4-BE49-F238E27FC236}">
                <a16:creationId xmlns:a16="http://schemas.microsoft.com/office/drawing/2014/main" id="{5E7DBF0D-085A-134C-9913-1D1981ED4B58}"/>
              </a:ext>
            </a:extLst>
          </p:cNvPr>
          <p:cNvPicPr>
            <a:picLocks noChangeAspect="1"/>
          </p:cNvPicPr>
          <p:nvPr/>
        </p:nvPicPr>
        <p:blipFill rotWithShape="1">
          <a:blip r:embed="rId6"/>
          <a:srcRect t="25674" b="24171"/>
          <a:stretch/>
        </p:blipFill>
        <p:spPr>
          <a:xfrm>
            <a:off x="2508784" y="1993266"/>
            <a:ext cx="1837118" cy="459764"/>
          </a:xfrm>
          <a:prstGeom prst="rect">
            <a:avLst/>
          </a:prstGeom>
        </p:spPr>
      </p:pic>
      <p:pic>
        <p:nvPicPr>
          <p:cNvPr id="8" name="Picture 7">
            <a:extLst>
              <a:ext uri="{FF2B5EF4-FFF2-40B4-BE49-F238E27FC236}">
                <a16:creationId xmlns:a16="http://schemas.microsoft.com/office/drawing/2014/main" id="{1104BD60-4388-7542-BA4F-2C0E6E791541}"/>
              </a:ext>
            </a:extLst>
          </p:cNvPr>
          <p:cNvPicPr>
            <a:picLocks noChangeAspect="1"/>
          </p:cNvPicPr>
          <p:nvPr/>
        </p:nvPicPr>
        <p:blipFill rotWithShape="1">
          <a:blip r:embed="rId7"/>
          <a:srcRect t="26365" b="24297"/>
          <a:stretch/>
        </p:blipFill>
        <p:spPr>
          <a:xfrm>
            <a:off x="6509353" y="2004907"/>
            <a:ext cx="930893" cy="459283"/>
          </a:xfrm>
          <a:prstGeom prst="rect">
            <a:avLst/>
          </a:prstGeom>
        </p:spPr>
      </p:pic>
      <p:pic>
        <p:nvPicPr>
          <p:cNvPr id="7" name="Picture 6">
            <a:extLst>
              <a:ext uri="{FF2B5EF4-FFF2-40B4-BE49-F238E27FC236}">
                <a16:creationId xmlns:a16="http://schemas.microsoft.com/office/drawing/2014/main" id="{7B24E296-F2D5-C34F-B901-487AB6CEBCEB}"/>
              </a:ext>
            </a:extLst>
          </p:cNvPr>
          <p:cNvPicPr>
            <a:picLocks noChangeAspect="1"/>
          </p:cNvPicPr>
          <p:nvPr/>
        </p:nvPicPr>
        <p:blipFill>
          <a:blip r:embed="rId8"/>
          <a:stretch>
            <a:fillRect/>
          </a:stretch>
        </p:blipFill>
        <p:spPr>
          <a:xfrm>
            <a:off x="1917153" y="2461826"/>
            <a:ext cx="1089641" cy="517916"/>
          </a:xfrm>
          <a:prstGeom prst="rect">
            <a:avLst/>
          </a:prstGeom>
        </p:spPr>
      </p:pic>
      <p:pic>
        <p:nvPicPr>
          <p:cNvPr id="11" name="Picture 10">
            <a:extLst>
              <a:ext uri="{FF2B5EF4-FFF2-40B4-BE49-F238E27FC236}">
                <a16:creationId xmlns:a16="http://schemas.microsoft.com/office/drawing/2014/main" id="{03F6B2A5-CB76-FD48-8458-BFC3D87A4C97}"/>
              </a:ext>
            </a:extLst>
          </p:cNvPr>
          <p:cNvPicPr>
            <a:picLocks noChangeAspect="1"/>
          </p:cNvPicPr>
          <p:nvPr/>
        </p:nvPicPr>
        <p:blipFill>
          <a:blip r:embed="rId9"/>
          <a:stretch>
            <a:fillRect/>
          </a:stretch>
        </p:blipFill>
        <p:spPr>
          <a:xfrm>
            <a:off x="2744556" y="3077444"/>
            <a:ext cx="1179950" cy="369718"/>
          </a:xfrm>
          <a:prstGeom prst="rect">
            <a:avLst/>
          </a:prstGeom>
        </p:spPr>
      </p:pic>
      <p:grpSp>
        <p:nvGrpSpPr>
          <p:cNvPr id="20" name="Group 19">
            <a:extLst>
              <a:ext uri="{FF2B5EF4-FFF2-40B4-BE49-F238E27FC236}">
                <a16:creationId xmlns:a16="http://schemas.microsoft.com/office/drawing/2014/main" id="{C562149B-2544-5543-845F-295B129120F3}"/>
              </a:ext>
            </a:extLst>
          </p:cNvPr>
          <p:cNvGrpSpPr/>
          <p:nvPr/>
        </p:nvGrpSpPr>
        <p:grpSpPr>
          <a:xfrm>
            <a:off x="11551439" y="2125151"/>
            <a:ext cx="536677" cy="304147"/>
            <a:chOff x="11615083" y="4606392"/>
            <a:chExt cx="536677" cy="304147"/>
          </a:xfrm>
        </p:grpSpPr>
        <p:pic>
          <p:nvPicPr>
            <p:cNvPr id="71" name="Picture 70">
              <a:extLst>
                <a:ext uri="{FF2B5EF4-FFF2-40B4-BE49-F238E27FC236}">
                  <a16:creationId xmlns:a16="http://schemas.microsoft.com/office/drawing/2014/main" id="{D2C69A4A-1335-164B-855A-6ED730A7CDB9}"/>
                </a:ext>
              </a:extLst>
            </p:cNvPr>
            <p:cNvPicPr>
              <a:picLocks noChangeAspect="1"/>
            </p:cNvPicPr>
            <p:nvPr/>
          </p:nvPicPr>
          <p:blipFill rotWithShape="1">
            <a:blip r:embed="rId10"/>
            <a:srcRect l="51388" r="23495" b="70291"/>
            <a:stretch/>
          </p:blipFill>
          <p:spPr>
            <a:xfrm>
              <a:off x="11615083" y="4606392"/>
              <a:ext cx="290671" cy="289157"/>
            </a:xfrm>
            <a:prstGeom prst="rect">
              <a:avLst/>
            </a:prstGeom>
          </p:spPr>
        </p:pic>
        <p:pic>
          <p:nvPicPr>
            <p:cNvPr id="72" name="Picture 71">
              <a:extLst>
                <a:ext uri="{FF2B5EF4-FFF2-40B4-BE49-F238E27FC236}">
                  <a16:creationId xmlns:a16="http://schemas.microsoft.com/office/drawing/2014/main" id="{1BDE3533-85EF-D24A-8DB7-85B3CAC0A528}"/>
                </a:ext>
              </a:extLst>
            </p:cNvPr>
            <p:cNvPicPr>
              <a:picLocks noChangeAspect="1"/>
            </p:cNvPicPr>
            <p:nvPr/>
          </p:nvPicPr>
          <p:blipFill rotWithShape="1">
            <a:blip r:embed="rId10"/>
            <a:srcRect t="37364" r="74883" b="32927"/>
            <a:stretch/>
          </p:blipFill>
          <p:spPr>
            <a:xfrm>
              <a:off x="11861089" y="4606393"/>
              <a:ext cx="290671" cy="304146"/>
            </a:xfrm>
            <a:prstGeom prst="rect">
              <a:avLst/>
            </a:prstGeom>
          </p:spPr>
        </p:pic>
      </p:grpSp>
      <p:grpSp>
        <p:nvGrpSpPr>
          <p:cNvPr id="23" name="Group 22">
            <a:extLst>
              <a:ext uri="{FF2B5EF4-FFF2-40B4-BE49-F238E27FC236}">
                <a16:creationId xmlns:a16="http://schemas.microsoft.com/office/drawing/2014/main" id="{4C277DF6-0DEA-1540-9025-FA7D46C27AF5}"/>
              </a:ext>
            </a:extLst>
          </p:cNvPr>
          <p:cNvGrpSpPr/>
          <p:nvPr/>
        </p:nvGrpSpPr>
        <p:grpSpPr>
          <a:xfrm>
            <a:off x="11551439" y="4076717"/>
            <a:ext cx="536677" cy="304147"/>
            <a:chOff x="11602891" y="4950816"/>
            <a:chExt cx="536677" cy="304147"/>
          </a:xfrm>
        </p:grpSpPr>
        <p:pic>
          <p:nvPicPr>
            <p:cNvPr id="73" name="Picture 72">
              <a:extLst>
                <a:ext uri="{FF2B5EF4-FFF2-40B4-BE49-F238E27FC236}">
                  <a16:creationId xmlns:a16="http://schemas.microsoft.com/office/drawing/2014/main" id="{04C312A7-A7DD-E849-A413-05B599F6B99F}"/>
                </a:ext>
              </a:extLst>
            </p:cNvPr>
            <p:cNvPicPr>
              <a:picLocks noChangeAspect="1"/>
            </p:cNvPicPr>
            <p:nvPr/>
          </p:nvPicPr>
          <p:blipFill rotWithShape="1">
            <a:blip r:embed="rId10"/>
            <a:srcRect l="51388" r="23495" b="70291"/>
            <a:stretch/>
          </p:blipFill>
          <p:spPr>
            <a:xfrm>
              <a:off x="11602891" y="4950816"/>
              <a:ext cx="290671" cy="289157"/>
            </a:xfrm>
            <a:prstGeom prst="rect">
              <a:avLst/>
            </a:prstGeom>
          </p:spPr>
        </p:pic>
        <p:pic>
          <p:nvPicPr>
            <p:cNvPr id="74" name="Picture 73">
              <a:extLst>
                <a:ext uri="{FF2B5EF4-FFF2-40B4-BE49-F238E27FC236}">
                  <a16:creationId xmlns:a16="http://schemas.microsoft.com/office/drawing/2014/main" id="{3BCCD08E-52A5-6F41-A201-76ED4AAB2B52}"/>
                </a:ext>
              </a:extLst>
            </p:cNvPr>
            <p:cNvPicPr>
              <a:picLocks noChangeAspect="1"/>
            </p:cNvPicPr>
            <p:nvPr/>
          </p:nvPicPr>
          <p:blipFill rotWithShape="1">
            <a:blip r:embed="rId10"/>
            <a:srcRect t="37364" r="74883" b="32927"/>
            <a:stretch/>
          </p:blipFill>
          <p:spPr>
            <a:xfrm>
              <a:off x="11848897" y="4950817"/>
              <a:ext cx="290671" cy="304146"/>
            </a:xfrm>
            <a:prstGeom prst="rect">
              <a:avLst/>
            </a:prstGeom>
          </p:spPr>
        </p:pic>
      </p:grpSp>
      <p:grpSp>
        <p:nvGrpSpPr>
          <p:cNvPr id="21" name="Group 20">
            <a:extLst>
              <a:ext uri="{FF2B5EF4-FFF2-40B4-BE49-F238E27FC236}">
                <a16:creationId xmlns:a16="http://schemas.microsoft.com/office/drawing/2014/main" id="{AAF8C958-92A2-6E4A-B834-49240D65B3AA}"/>
              </a:ext>
            </a:extLst>
          </p:cNvPr>
          <p:cNvGrpSpPr/>
          <p:nvPr/>
        </p:nvGrpSpPr>
        <p:grpSpPr>
          <a:xfrm>
            <a:off x="11551439" y="2624644"/>
            <a:ext cx="536677" cy="304147"/>
            <a:chOff x="11596795" y="5886552"/>
            <a:chExt cx="536677" cy="304147"/>
          </a:xfrm>
        </p:grpSpPr>
        <p:pic>
          <p:nvPicPr>
            <p:cNvPr id="82" name="Picture 81">
              <a:extLst>
                <a:ext uri="{FF2B5EF4-FFF2-40B4-BE49-F238E27FC236}">
                  <a16:creationId xmlns:a16="http://schemas.microsoft.com/office/drawing/2014/main" id="{58EDC33B-4E7A-6F44-9308-AD6978EB2645}"/>
                </a:ext>
              </a:extLst>
            </p:cNvPr>
            <p:cNvPicPr>
              <a:picLocks noChangeAspect="1"/>
            </p:cNvPicPr>
            <p:nvPr/>
          </p:nvPicPr>
          <p:blipFill rotWithShape="1">
            <a:blip r:embed="rId10"/>
            <a:srcRect l="51388" r="23495" b="70291"/>
            <a:stretch/>
          </p:blipFill>
          <p:spPr>
            <a:xfrm>
              <a:off x="11596795" y="5886552"/>
              <a:ext cx="290671" cy="289157"/>
            </a:xfrm>
            <a:prstGeom prst="rect">
              <a:avLst/>
            </a:prstGeom>
          </p:spPr>
        </p:pic>
        <p:pic>
          <p:nvPicPr>
            <p:cNvPr id="83" name="Picture 82">
              <a:extLst>
                <a:ext uri="{FF2B5EF4-FFF2-40B4-BE49-F238E27FC236}">
                  <a16:creationId xmlns:a16="http://schemas.microsoft.com/office/drawing/2014/main" id="{58FE7977-4563-FF44-BCB9-B6A6B73DF95A}"/>
                </a:ext>
              </a:extLst>
            </p:cNvPr>
            <p:cNvPicPr>
              <a:picLocks noChangeAspect="1"/>
            </p:cNvPicPr>
            <p:nvPr/>
          </p:nvPicPr>
          <p:blipFill rotWithShape="1">
            <a:blip r:embed="rId10"/>
            <a:srcRect t="37364" r="74883" b="32927"/>
            <a:stretch/>
          </p:blipFill>
          <p:spPr>
            <a:xfrm>
              <a:off x="11842801" y="5886553"/>
              <a:ext cx="290671" cy="304146"/>
            </a:xfrm>
            <a:prstGeom prst="rect">
              <a:avLst/>
            </a:prstGeom>
          </p:spPr>
        </p:pic>
      </p:grpSp>
      <p:pic>
        <p:nvPicPr>
          <p:cNvPr id="90" name="Picture 89">
            <a:extLst>
              <a:ext uri="{FF2B5EF4-FFF2-40B4-BE49-F238E27FC236}">
                <a16:creationId xmlns:a16="http://schemas.microsoft.com/office/drawing/2014/main" id="{990A6EF6-A53E-6649-9C91-3E378259FABB}"/>
              </a:ext>
            </a:extLst>
          </p:cNvPr>
          <p:cNvPicPr>
            <a:picLocks noChangeAspect="1"/>
          </p:cNvPicPr>
          <p:nvPr/>
        </p:nvPicPr>
        <p:blipFill rotWithShape="1">
          <a:blip r:embed="rId10"/>
          <a:srcRect t="37364" r="74883" b="32927"/>
          <a:stretch/>
        </p:blipFill>
        <p:spPr>
          <a:xfrm>
            <a:off x="11697888" y="3545086"/>
            <a:ext cx="290671" cy="304146"/>
          </a:xfrm>
          <a:prstGeom prst="rect">
            <a:avLst/>
          </a:prstGeom>
        </p:spPr>
      </p:pic>
      <p:pic>
        <p:nvPicPr>
          <p:cNvPr id="24" name="Picture 23">
            <a:extLst>
              <a:ext uri="{FF2B5EF4-FFF2-40B4-BE49-F238E27FC236}">
                <a16:creationId xmlns:a16="http://schemas.microsoft.com/office/drawing/2014/main" id="{4A9BC04A-5113-C349-822C-1655D8C9C82F}"/>
              </a:ext>
            </a:extLst>
          </p:cNvPr>
          <p:cNvPicPr>
            <a:picLocks noChangeAspect="1"/>
          </p:cNvPicPr>
          <p:nvPr/>
        </p:nvPicPr>
        <p:blipFill>
          <a:blip r:embed="rId11"/>
          <a:stretch>
            <a:fillRect/>
          </a:stretch>
        </p:blipFill>
        <p:spPr>
          <a:xfrm>
            <a:off x="1863948" y="5571166"/>
            <a:ext cx="1185980" cy="511889"/>
          </a:xfrm>
          <a:prstGeom prst="rect">
            <a:avLst/>
          </a:prstGeom>
        </p:spPr>
      </p:pic>
      <p:sp>
        <p:nvSpPr>
          <p:cNvPr id="93" name="TextBox 92">
            <a:extLst>
              <a:ext uri="{FF2B5EF4-FFF2-40B4-BE49-F238E27FC236}">
                <a16:creationId xmlns:a16="http://schemas.microsoft.com/office/drawing/2014/main" id="{5B28DE9F-0183-E046-972B-ADB570B5F075}"/>
              </a:ext>
            </a:extLst>
          </p:cNvPr>
          <p:cNvSpPr txBox="1"/>
          <p:nvPr/>
        </p:nvSpPr>
        <p:spPr>
          <a:xfrm>
            <a:off x="10226700" y="5637520"/>
            <a:ext cx="1242776" cy="276999"/>
          </a:xfrm>
          <a:prstGeom prst="rect">
            <a:avLst/>
          </a:prstGeom>
          <a:noFill/>
        </p:spPr>
        <p:txBody>
          <a:bodyPr wrap="none" rtlCol="0">
            <a:spAutoFit/>
          </a:bodyPr>
          <a:lstStyle/>
          <a:p>
            <a:pPr defTabSz="914446"/>
            <a:r>
              <a:rPr lang="en-US" sz="1200" dirty="0">
                <a:solidFill>
                  <a:prstClr val="black"/>
                </a:solidFill>
                <a:latin typeface="Calibri" panose="020F0502020204030204"/>
              </a:rPr>
              <a:t>IV AAT Adv. Tech </a:t>
            </a:r>
          </a:p>
        </p:txBody>
      </p:sp>
      <p:pic>
        <p:nvPicPr>
          <p:cNvPr id="94" name="Picture 93">
            <a:extLst>
              <a:ext uri="{FF2B5EF4-FFF2-40B4-BE49-F238E27FC236}">
                <a16:creationId xmlns:a16="http://schemas.microsoft.com/office/drawing/2014/main" id="{E30F4961-4F2B-B349-BA3D-B3A280326EB7}"/>
              </a:ext>
            </a:extLst>
          </p:cNvPr>
          <p:cNvPicPr>
            <a:picLocks noChangeAspect="1"/>
          </p:cNvPicPr>
          <p:nvPr/>
        </p:nvPicPr>
        <p:blipFill rotWithShape="1">
          <a:blip r:embed="rId10"/>
          <a:srcRect l="51388" r="23495" b="70291"/>
          <a:stretch/>
        </p:blipFill>
        <p:spPr>
          <a:xfrm>
            <a:off x="11674442" y="4657242"/>
            <a:ext cx="290671" cy="289157"/>
          </a:xfrm>
          <a:prstGeom prst="rect">
            <a:avLst/>
          </a:prstGeom>
        </p:spPr>
      </p:pic>
      <p:pic>
        <p:nvPicPr>
          <p:cNvPr id="97" name="Picture 96">
            <a:extLst>
              <a:ext uri="{FF2B5EF4-FFF2-40B4-BE49-F238E27FC236}">
                <a16:creationId xmlns:a16="http://schemas.microsoft.com/office/drawing/2014/main" id="{74B45BB4-8551-FBD6-A724-865E5205FE1F}"/>
              </a:ext>
            </a:extLst>
          </p:cNvPr>
          <p:cNvPicPr>
            <a:picLocks noChangeAspect="1"/>
          </p:cNvPicPr>
          <p:nvPr/>
        </p:nvPicPr>
        <p:blipFill>
          <a:blip r:embed="rId12"/>
          <a:stretch>
            <a:fillRect/>
          </a:stretch>
        </p:blipFill>
        <p:spPr>
          <a:xfrm>
            <a:off x="9372408" y="317137"/>
            <a:ext cx="2564873" cy="656365"/>
          </a:xfrm>
          <a:prstGeom prst="rect">
            <a:avLst/>
          </a:prstGeom>
        </p:spPr>
      </p:pic>
      <p:sp>
        <p:nvSpPr>
          <p:cNvPr id="12" name="TextBox 11">
            <a:extLst>
              <a:ext uri="{FF2B5EF4-FFF2-40B4-BE49-F238E27FC236}">
                <a16:creationId xmlns:a16="http://schemas.microsoft.com/office/drawing/2014/main" id="{E425E0BC-819D-4768-4D85-5DBD9F1F25F8}"/>
              </a:ext>
            </a:extLst>
          </p:cNvPr>
          <p:cNvSpPr txBox="1"/>
          <p:nvPr/>
        </p:nvSpPr>
        <p:spPr>
          <a:xfrm>
            <a:off x="8355885" y="2068500"/>
            <a:ext cx="498855"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2023</a:t>
            </a:r>
          </a:p>
        </p:txBody>
      </p:sp>
      <p:pic>
        <p:nvPicPr>
          <p:cNvPr id="108" name="Picture 107">
            <a:extLst>
              <a:ext uri="{FF2B5EF4-FFF2-40B4-BE49-F238E27FC236}">
                <a16:creationId xmlns:a16="http://schemas.microsoft.com/office/drawing/2014/main" id="{3B9BBD33-31AE-2716-58EF-D34B0C4FD9C7}"/>
              </a:ext>
            </a:extLst>
          </p:cNvPr>
          <p:cNvPicPr>
            <a:picLocks noChangeAspect="1"/>
          </p:cNvPicPr>
          <p:nvPr/>
        </p:nvPicPr>
        <p:blipFill>
          <a:blip r:embed="rId13"/>
          <a:stretch>
            <a:fillRect/>
          </a:stretch>
        </p:blipFill>
        <p:spPr>
          <a:xfrm>
            <a:off x="2847968" y="3936984"/>
            <a:ext cx="1158750" cy="653255"/>
          </a:xfrm>
          <a:prstGeom prst="rect">
            <a:avLst/>
          </a:prstGeom>
        </p:spPr>
      </p:pic>
      <p:pic>
        <p:nvPicPr>
          <p:cNvPr id="34" name="Picture 33" descr="Icon&#10;&#10;Description automatically generated with medium confidence">
            <a:extLst>
              <a:ext uri="{FF2B5EF4-FFF2-40B4-BE49-F238E27FC236}">
                <a16:creationId xmlns:a16="http://schemas.microsoft.com/office/drawing/2014/main" id="{6BC9B36E-F42E-B2CD-3A77-0467FCA58D31}"/>
              </a:ext>
            </a:extLst>
          </p:cNvPr>
          <p:cNvPicPr>
            <a:picLocks noChangeAspect="1"/>
          </p:cNvPicPr>
          <p:nvPr/>
        </p:nvPicPr>
        <p:blipFill>
          <a:blip r:embed="rId14"/>
          <a:stretch>
            <a:fillRect/>
          </a:stretch>
        </p:blipFill>
        <p:spPr>
          <a:xfrm>
            <a:off x="617545" y="4043667"/>
            <a:ext cx="1752531" cy="459284"/>
          </a:xfrm>
          <a:prstGeom prst="rect">
            <a:avLst/>
          </a:prstGeom>
        </p:spPr>
      </p:pic>
      <p:sp>
        <p:nvSpPr>
          <p:cNvPr id="35" name="TextBox 34">
            <a:extLst>
              <a:ext uri="{FF2B5EF4-FFF2-40B4-BE49-F238E27FC236}">
                <a16:creationId xmlns:a16="http://schemas.microsoft.com/office/drawing/2014/main" id="{7095D8DA-6CC1-E407-5001-C8E79F5BE6F5}"/>
              </a:ext>
            </a:extLst>
          </p:cNvPr>
          <p:cNvSpPr txBox="1"/>
          <p:nvPr/>
        </p:nvSpPr>
        <p:spPr>
          <a:xfrm>
            <a:off x="10238422" y="5036293"/>
            <a:ext cx="1412880" cy="461665"/>
          </a:xfrm>
          <a:prstGeom prst="rect">
            <a:avLst/>
          </a:prstGeom>
          <a:noFill/>
        </p:spPr>
        <p:txBody>
          <a:bodyPr wrap="square" rtlCol="0">
            <a:spAutoFit/>
          </a:bodyPr>
          <a:lstStyle/>
          <a:p>
            <a:pPr defTabSz="914446"/>
            <a:r>
              <a:rPr lang="en-US" sz="1200" dirty="0">
                <a:solidFill>
                  <a:prstClr val="black"/>
                </a:solidFill>
                <a:latin typeface="Calibri" panose="020F0502020204030204"/>
              </a:rPr>
              <a:t>Small Molecule – Polymer Clearance</a:t>
            </a:r>
          </a:p>
        </p:txBody>
      </p:sp>
      <p:sp>
        <p:nvSpPr>
          <p:cNvPr id="41" name="TextBox 40">
            <a:extLst>
              <a:ext uri="{FF2B5EF4-FFF2-40B4-BE49-F238E27FC236}">
                <a16:creationId xmlns:a16="http://schemas.microsoft.com/office/drawing/2014/main" id="{31BC5465-875D-A807-BCBA-354DCC984607}"/>
              </a:ext>
            </a:extLst>
          </p:cNvPr>
          <p:cNvSpPr txBox="1"/>
          <p:nvPr/>
        </p:nvSpPr>
        <p:spPr>
          <a:xfrm>
            <a:off x="5434666" y="3104818"/>
            <a:ext cx="965777" cy="276999"/>
          </a:xfrm>
          <a:prstGeom prst="rect">
            <a:avLst/>
          </a:prstGeom>
          <a:noFill/>
        </p:spPr>
        <p:txBody>
          <a:bodyPr wrap="none" rtlCol="0">
            <a:spAutoFit/>
          </a:bodyPr>
          <a:lstStyle/>
          <a:p>
            <a:pPr defTabSz="914446"/>
            <a:r>
              <a:rPr lang="en-US" sz="1200" dirty="0">
                <a:solidFill>
                  <a:prstClr val="white">
                    <a:lumMod val="50000"/>
                  </a:prstClr>
                </a:solidFill>
                <a:latin typeface="Calibri" panose="020F0502020204030204"/>
              </a:rPr>
              <a:t>(NTLA-3001)</a:t>
            </a:r>
          </a:p>
        </p:txBody>
      </p:sp>
      <p:sp>
        <p:nvSpPr>
          <p:cNvPr id="43" name="TextBox 42">
            <a:extLst>
              <a:ext uri="{FF2B5EF4-FFF2-40B4-BE49-F238E27FC236}">
                <a16:creationId xmlns:a16="http://schemas.microsoft.com/office/drawing/2014/main" id="{0DC30D40-5885-605D-3FFE-D1B55724F771}"/>
              </a:ext>
            </a:extLst>
          </p:cNvPr>
          <p:cNvSpPr txBox="1"/>
          <p:nvPr/>
        </p:nvSpPr>
        <p:spPr>
          <a:xfrm>
            <a:off x="5436162" y="3630236"/>
            <a:ext cx="965777" cy="276999"/>
          </a:xfrm>
          <a:prstGeom prst="rect">
            <a:avLst/>
          </a:prstGeom>
          <a:noFill/>
        </p:spPr>
        <p:txBody>
          <a:bodyPr wrap="none" rtlCol="0">
            <a:spAutoFit/>
          </a:bodyPr>
          <a:lstStyle/>
          <a:p>
            <a:pPr defTabSz="914446"/>
            <a:r>
              <a:rPr lang="en-US" sz="1200" dirty="0">
                <a:solidFill>
                  <a:prstClr val="white">
                    <a:lumMod val="50000"/>
                  </a:prstClr>
                </a:solidFill>
                <a:latin typeface="Calibri" panose="020F0502020204030204"/>
              </a:rPr>
              <a:t>(NTLA-2003)</a:t>
            </a:r>
          </a:p>
        </p:txBody>
      </p:sp>
      <p:sp>
        <p:nvSpPr>
          <p:cNvPr id="51" name="TextBox 50">
            <a:extLst>
              <a:ext uri="{FF2B5EF4-FFF2-40B4-BE49-F238E27FC236}">
                <a16:creationId xmlns:a16="http://schemas.microsoft.com/office/drawing/2014/main" id="{05DA6D84-57C4-82E5-A9D0-36F7DD6FBB94}"/>
              </a:ext>
            </a:extLst>
          </p:cNvPr>
          <p:cNvSpPr txBox="1"/>
          <p:nvPr/>
        </p:nvSpPr>
        <p:spPr>
          <a:xfrm>
            <a:off x="10250145" y="3574826"/>
            <a:ext cx="1135632" cy="276999"/>
          </a:xfrm>
          <a:prstGeom prst="rect">
            <a:avLst/>
          </a:prstGeom>
          <a:noFill/>
        </p:spPr>
        <p:txBody>
          <a:bodyPr wrap="none" rtlCol="0">
            <a:spAutoFit/>
          </a:bodyPr>
          <a:lstStyle/>
          <a:p>
            <a:pPr defTabSz="914446"/>
            <a:r>
              <a:rPr lang="en-US" sz="1200" dirty="0">
                <a:solidFill>
                  <a:prstClr val="black"/>
                </a:solidFill>
                <a:latin typeface="Calibri" panose="020F0502020204030204"/>
              </a:rPr>
              <a:t>Gene Knockout</a:t>
            </a:r>
          </a:p>
        </p:txBody>
      </p:sp>
      <p:sp>
        <p:nvSpPr>
          <p:cNvPr id="55" name="TextBox 54">
            <a:extLst>
              <a:ext uri="{FF2B5EF4-FFF2-40B4-BE49-F238E27FC236}">
                <a16:creationId xmlns:a16="http://schemas.microsoft.com/office/drawing/2014/main" id="{44B23384-7B86-51CD-2D2E-1C044240E9E3}"/>
              </a:ext>
            </a:extLst>
          </p:cNvPr>
          <p:cNvSpPr txBox="1"/>
          <p:nvPr/>
        </p:nvSpPr>
        <p:spPr>
          <a:xfrm>
            <a:off x="10226700" y="4075118"/>
            <a:ext cx="1289648" cy="276999"/>
          </a:xfrm>
          <a:prstGeom prst="rect">
            <a:avLst/>
          </a:prstGeom>
          <a:noFill/>
        </p:spPr>
        <p:txBody>
          <a:bodyPr wrap="none" rtlCol="0">
            <a:spAutoFit/>
          </a:bodyPr>
          <a:lstStyle/>
          <a:p>
            <a:pPr defTabSz="914446"/>
            <a:r>
              <a:rPr lang="en-US" sz="1200" dirty="0">
                <a:solidFill>
                  <a:prstClr val="black"/>
                </a:solidFill>
                <a:latin typeface="Calibri" panose="020F0502020204030204"/>
              </a:rPr>
              <a:t>Silence &amp; Replace</a:t>
            </a:r>
          </a:p>
        </p:txBody>
      </p:sp>
      <p:pic>
        <p:nvPicPr>
          <p:cNvPr id="62" name="Picture 61">
            <a:extLst>
              <a:ext uri="{FF2B5EF4-FFF2-40B4-BE49-F238E27FC236}">
                <a16:creationId xmlns:a16="http://schemas.microsoft.com/office/drawing/2014/main" id="{88B81C32-E991-DB9D-0489-5DDDA215E4CD}"/>
              </a:ext>
            </a:extLst>
          </p:cNvPr>
          <p:cNvPicPr>
            <a:picLocks noChangeAspect="1"/>
          </p:cNvPicPr>
          <p:nvPr/>
        </p:nvPicPr>
        <p:blipFill rotWithShape="1">
          <a:blip r:embed="rId10"/>
          <a:srcRect t="37364" r="74883" b="32927"/>
          <a:stretch/>
        </p:blipFill>
        <p:spPr>
          <a:xfrm>
            <a:off x="11686165" y="5115452"/>
            <a:ext cx="290671" cy="304146"/>
          </a:xfrm>
          <a:prstGeom prst="rect">
            <a:avLst/>
          </a:prstGeom>
        </p:spPr>
      </p:pic>
      <p:sp>
        <p:nvSpPr>
          <p:cNvPr id="69" name="TextBox 68">
            <a:extLst>
              <a:ext uri="{FF2B5EF4-FFF2-40B4-BE49-F238E27FC236}">
                <a16:creationId xmlns:a16="http://schemas.microsoft.com/office/drawing/2014/main" id="{5A143995-8FD0-B0C3-3105-9B4743244FAE}"/>
              </a:ext>
            </a:extLst>
          </p:cNvPr>
          <p:cNvSpPr txBox="1"/>
          <p:nvPr/>
        </p:nvSpPr>
        <p:spPr>
          <a:xfrm>
            <a:off x="8305085" y="3105034"/>
            <a:ext cx="673582"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2H2023</a:t>
            </a:r>
          </a:p>
        </p:txBody>
      </p:sp>
      <p:sp>
        <p:nvSpPr>
          <p:cNvPr id="101" name="TextBox 100">
            <a:extLst>
              <a:ext uri="{FF2B5EF4-FFF2-40B4-BE49-F238E27FC236}">
                <a16:creationId xmlns:a16="http://schemas.microsoft.com/office/drawing/2014/main" id="{B86C63B8-3C09-CFD6-420B-677323168E73}"/>
              </a:ext>
            </a:extLst>
          </p:cNvPr>
          <p:cNvSpPr txBox="1"/>
          <p:nvPr/>
        </p:nvSpPr>
        <p:spPr>
          <a:xfrm>
            <a:off x="8367608" y="5154886"/>
            <a:ext cx="516488" cy="276999"/>
          </a:xfrm>
          <a:prstGeom prst="rect">
            <a:avLst/>
          </a:prstGeom>
          <a:noFill/>
        </p:spPr>
        <p:txBody>
          <a:bodyPr wrap="none" rtlCol="0">
            <a:spAutoFit/>
          </a:bodyPr>
          <a:lstStyle/>
          <a:p>
            <a:pPr defTabSz="914446"/>
            <a:r>
              <a:rPr lang="en-US" sz="1200" dirty="0">
                <a:solidFill>
                  <a:prstClr val="black"/>
                </a:solidFill>
                <a:latin typeface="Calibri" panose="020F0502020204030204"/>
              </a:rPr>
              <a:t>2H23</a:t>
            </a:r>
          </a:p>
        </p:txBody>
      </p:sp>
      <p:pic>
        <p:nvPicPr>
          <p:cNvPr id="105" name="Picture 104">
            <a:extLst>
              <a:ext uri="{FF2B5EF4-FFF2-40B4-BE49-F238E27FC236}">
                <a16:creationId xmlns:a16="http://schemas.microsoft.com/office/drawing/2014/main" id="{C74CADCF-FABE-BA8D-9E14-B98EFEDBF4B5}"/>
              </a:ext>
            </a:extLst>
          </p:cNvPr>
          <p:cNvPicPr>
            <a:picLocks noChangeAspect="1"/>
          </p:cNvPicPr>
          <p:nvPr/>
        </p:nvPicPr>
        <p:blipFill>
          <a:blip r:embed="rId3"/>
          <a:stretch>
            <a:fillRect/>
          </a:stretch>
        </p:blipFill>
        <p:spPr>
          <a:xfrm>
            <a:off x="6369230" y="3534910"/>
            <a:ext cx="1211136" cy="447594"/>
          </a:xfrm>
          <a:prstGeom prst="rect">
            <a:avLst/>
          </a:prstGeom>
        </p:spPr>
      </p:pic>
      <p:sp>
        <p:nvSpPr>
          <p:cNvPr id="4" name="TextBox 3">
            <a:extLst>
              <a:ext uri="{FF2B5EF4-FFF2-40B4-BE49-F238E27FC236}">
                <a16:creationId xmlns:a16="http://schemas.microsoft.com/office/drawing/2014/main" id="{9F265E23-8CD9-E019-456D-79A13697DBCD}"/>
              </a:ext>
            </a:extLst>
          </p:cNvPr>
          <p:cNvSpPr txBox="1"/>
          <p:nvPr/>
        </p:nvSpPr>
        <p:spPr>
          <a:xfrm>
            <a:off x="10238424" y="3097374"/>
            <a:ext cx="1109599" cy="276999"/>
          </a:xfrm>
          <a:prstGeom prst="rect">
            <a:avLst/>
          </a:prstGeom>
          <a:noFill/>
        </p:spPr>
        <p:txBody>
          <a:bodyPr wrap="none" rtlCol="0">
            <a:spAutoFit/>
          </a:bodyPr>
          <a:lstStyle/>
          <a:p>
            <a:pPr defTabSz="914446"/>
            <a:r>
              <a:rPr lang="en-US" sz="1200" dirty="0">
                <a:solidFill>
                  <a:prstClr val="black"/>
                </a:solidFill>
                <a:latin typeface="Calibri" panose="020F0502020204030204"/>
              </a:rPr>
              <a:t>Gene Insertion</a:t>
            </a:r>
          </a:p>
        </p:txBody>
      </p:sp>
      <p:pic>
        <p:nvPicPr>
          <p:cNvPr id="9" name="Picture 8">
            <a:extLst>
              <a:ext uri="{FF2B5EF4-FFF2-40B4-BE49-F238E27FC236}">
                <a16:creationId xmlns:a16="http://schemas.microsoft.com/office/drawing/2014/main" id="{270D7EF4-8B24-D8B0-1879-91A1C93AB228}"/>
              </a:ext>
            </a:extLst>
          </p:cNvPr>
          <p:cNvPicPr>
            <a:picLocks noChangeAspect="1"/>
          </p:cNvPicPr>
          <p:nvPr/>
        </p:nvPicPr>
        <p:blipFill rotWithShape="1">
          <a:blip r:embed="rId10"/>
          <a:srcRect l="51388" r="23495" b="70291"/>
          <a:stretch/>
        </p:blipFill>
        <p:spPr>
          <a:xfrm>
            <a:off x="11674443" y="3112138"/>
            <a:ext cx="290671" cy="289157"/>
          </a:xfrm>
          <a:prstGeom prst="rect">
            <a:avLst/>
          </a:prstGeom>
        </p:spPr>
      </p:pic>
      <p:pic>
        <p:nvPicPr>
          <p:cNvPr id="15" name="Picture 14">
            <a:extLst>
              <a:ext uri="{FF2B5EF4-FFF2-40B4-BE49-F238E27FC236}">
                <a16:creationId xmlns:a16="http://schemas.microsoft.com/office/drawing/2014/main" id="{938C9C58-AB61-8334-41A3-6647B68F022D}"/>
              </a:ext>
            </a:extLst>
          </p:cNvPr>
          <p:cNvPicPr>
            <a:picLocks noChangeAspect="1"/>
          </p:cNvPicPr>
          <p:nvPr/>
        </p:nvPicPr>
        <p:blipFill rotWithShape="1">
          <a:blip r:embed="rId15"/>
          <a:srcRect l="5469" t="34936" r="3953" b="35239"/>
          <a:stretch/>
        </p:blipFill>
        <p:spPr>
          <a:xfrm>
            <a:off x="538480" y="3082508"/>
            <a:ext cx="1970304" cy="322346"/>
          </a:xfrm>
          <a:prstGeom prst="rect">
            <a:avLst/>
          </a:prstGeom>
          <a:noFill/>
        </p:spPr>
      </p:pic>
      <p:pic>
        <p:nvPicPr>
          <p:cNvPr id="10" name="Picture 9">
            <a:extLst>
              <a:ext uri="{FF2B5EF4-FFF2-40B4-BE49-F238E27FC236}">
                <a16:creationId xmlns:a16="http://schemas.microsoft.com/office/drawing/2014/main" id="{78D0DE2D-58CF-AFB1-8FF2-237C5C362706}"/>
              </a:ext>
            </a:extLst>
          </p:cNvPr>
          <p:cNvPicPr>
            <a:picLocks noChangeAspect="1"/>
          </p:cNvPicPr>
          <p:nvPr/>
        </p:nvPicPr>
        <p:blipFill rotWithShape="1">
          <a:blip r:embed="rId16"/>
          <a:srcRect l="826" t="17468" r="3905" b="19607"/>
          <a:stretch/>
        </p:blipFill>
        <p:spPr>
          <a:xfrm>
            <a:off x="1350210" y="4539688"/>
            <a:ext cx="2213456" cy="459737"/>
          </a:xfrm>
          <a:prstGeom prst="rect">
            <a:avLst/>
          </a:prstGeom>
        </p:spPr>
      </p:pic>
      <p:sp>
        <p:nvSpPr>
          <p:cNvPr id="26" name="TextBox 25">
            <a:extLst>
              <a:ext uri="{FF2B5EF4-FFF2-40B4-BE49-F238E27FC236}">
                <a16:creationId xmlns:a16="http://schemas.microsoft.com/office/drawing/2014/main" id="{8DC6A75C-CFAC-C41A-835A-B4AEE0C3AA12}"/>
              </a:ext>
            </a:extLst>
          </p:cNvPr>
          <p:cNvSpPr txBox="1"/>
          <p:nvPr/>
        </p:nvSpPr>
        <p:spPr>
          <a:xfrm>
            <a:off x="10238423" y="4540240"/>
            <a:ext cx="1055995" cy="461665"/>
          </a:xfrm>
          <a:prstGeom prst="rect">
            <a:avLst/>
          </a:prstGeom>
          <a:noFill/>
        </p:spPr>
        <p:txBody>
          <a:bodyPr wrap="none" rtlCol="0">
            <a:spAutoFit/>
          </a:bodyPr>
          <a:lstStyle/>
          <a:p>
            <a:pPr defTabSz="914446"/>
            <a:r>
              <a:rPr lang="en-US" sz="1200" dirty="0">
                <a:solidFill>
                  <a:prstClr val="black"/>
                </a:solidFill>
                <a:latin typeface="Calibri" panose="020F0502020204030204"/>
              </a:rPr>
              <a:t>Inhaled </a:t>
            </a:r>
          </a:p>
          <a:p>
            <a:pPr defTabSz="914446"/>
            <a:r>
              <a:rPr lang="en-US" sz="1200" dirty="0">
                <a:solidFill>
                  <a:prstClr val="black"/>
                </a:solidFill>
                <a:latin typeface="Calibri" panose="020F0502020204030204"/>
              </a:rPr>
              <a:t>Gene Therapy</a:t>
            </a:r>
          </a:p>
        </p:txBody>
      </p:sp>
      <p:pic>
        <p:nvPicPr>
          <p:cNvPr id="27" name="Picture 26">
            <a:extLst>
              <a:ext uri="{FF2B5EF4-FFF2-40B4-BE49-F238E27FC236}">
                <a16:creationId xmlns:a16="http://schemas.microsoft.com/office/drawing/2014/main" id="{49869D0E-476D-8EBF-9074-B5A683829120}"/>
              </a:ext>
            </a:extLst>
          </p:cNvPr>
          <p:cNvPicPr>
            <a:picLocks noChangeAspect="1"/>
          </p:cNvPicPr>
          <p:nvPr/>
        </p:nvPicPr>
        <p:blipFill rotWithShape="1">
          <a:blip r:embed="rId10"/>
          <a:srcRect l="51388" r="23495" b="70291"/>
          <a:stretch/>
        </p:blipFill>
        <p:spPr>
          <a:xfrm>
            <a:off x="11684602" y="5693562"/>
            <a:ext cx="290671" cy="289157"/>
          </a:xfrm>
          <a:prstGeom prst="rect">
            <a:avLst/>
          </a:prstGeom>
        </p:spPr>
      </p:pic>
    </p:spTree>
    <p:extLst>
      <p:ext uri="{BB962C8B-B14F-4D97-AF65-F5344CB8AC3E}">
        <p14:creationId xmlns:p14="http://schemas.microsoft.com/office/powerpoint/2010/main" val="2669626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F782-D604-DA20-CBCF-64F18A78FF32}"/>
              </a:ext>
            </a:extLst>
          </p:cNvPr>
          <p:cNvSpPr>
            <a:spLocks noGrp="1"/>
          </p:cNvSpPr>
          <p:nvPr>
            <p:ph type="ctrTitle"/>
          </p:nvPr>
        </p:nvSpPr>
        <p:spPr>
          <a:xfrm>
            <a:off x="1069041" y="2182712"/>
            <a:ext cx="10053918" cy="2938649"/>
          </a:xfrm>
        </p:spPr>
        <p:txBody>
          <a:bodyPr>
            <a:normAutofit fontScale="90000"/>
          </a:bodyPr>
          <a:lstStyle/>
          <a:p>
            <a:r>
              <a:rPr lang="en-US" sz="4400" dirty="0"/>
              <a:t>Chapter 3</a:t>
            </a:r>
            <a:br>
              <a:rPr lang="en-US" sz="4400" dirty="0"/>
            </a:br>
            <a:r>
              <a:rPr lang="en-US" sz="4400" i="1" dirty="0"/>
              <a:t>The solution</a:t>
            </a:r>
            <a:br>
              <a:rPr lang="en-US" sz="4400" i="1" dirty="0"/>
            </a:br>
            <a:br>
              <a:rPr lang="en-US" dirty="0"/>
            </a:br>
            <a:r>
              <a:rPr lang="en-US" b="1" dirty="0"/>
              <a:t>The Alpha 1 Foundation Therapeutic Development Network</a:t>
            </a:r>
            <a:endParaRPr lang="en-US" b="1" i="1" dirty="0"/>
          </a:p>
        </p:txBody>
      </p:sp>
    </p:spTree>
    <p:extLst>
      <p:ext uri="{BB962C8B-B14F-4D97-AF65-F5344CB8AC3E}">
        <p14:creationId xmlns:p14="http://schemas.microsoft.com/office/powerpoint/2010/main" val="253651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0853-A9A3-6D41-8EC5-EE9BECCACEFC}"/>
              </a:ext>
            </a:extLst>
          </p:cNvPr>
          <p:cNvSpPr>
            <a:spLocks noGrp="1"/>
          </p:cNvSpPr>
          <p:nvPr>
            <p:ph type="title"/>
          </p:nvPr>
        </p:nvSpPr>
        <p:spPr>
          <a:xfrm>
            <a:off x="310478" y="-30727"/>
            <a:ext cx="10515600" cy="1325563"/>
          </a:xfrm>
        </p:spPr>
        <p:txBody>
          <a:bodyPr/>
          <a:lstStyle/>
          <a:p>
            <a:r>
              <a:rPr lang="en-US" dirty="0"/>
              <a:t>Clinical trial: Alpha 1 TDN Value Opportunities</a:t>
            </a:r>
          </a:p>
        </p:txBody>
      </p:sp>
      <p:sp>
        <p:nvSpPr>
          <p:cNvPr id="4" name="TextBox 3">
            <a:extLst>
              <a:ext uri="{FF2B5EF4-FFF2-40B4-BE49-F238E27FC236}">
                <a16:creationId xmlns:a16="http://schemas.microsoft.com/office/drawing/2014/main" id="{7D62F5C9-C6AD-F44B-90C8-608A486E95E2}"/>
              </a:ext>
            </a:extLst>
          </p:cNvPr>
          <p:cNvSpPr txBox="1"/>
          <p:nvPr/>
        </p:nvSpPr>
        <p:spPr>
          <a:xfrm>
            <a:off x="5387724" y="1122765"/>
            <a:ext cx="1200970"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Sponsor</a:t>
            </a:r>
          </a:p>
        </p:txBody>
      </p:sp>
      <p:sp>
        <p:nvSpPr>
          <p:cNvPr id="8" name="TextBox 7">
            <a:extLst>
              <a:ext uri="{FF2B5EF4-FFF2-40B4-BE49-F238E27FC236}">
                <a16:creationId xmlns:a16="http://schemas.microsoft.com/office/drawing/2014/main" id="{5B058ED2-1EC5-A44F-8B6E-32ADFC68E844}"/>
              </a:ext>
            </a:extLst>
          </p:cNvPr>
          <p:cNvSpPr txBox="1"/>
          <p:nvPr/>
        </p:nvSpPr>
        <p:spPr>
          <a:xfrm>
            <a:off x="1518777" y="4312264"/>
            <a:ext cx="1586716" cy="461665"/>
          </a:xfrm>
          <a:prstGeom prst="rect">
            <a:avLst/>
          </a:prstGeom>
          <a:solidFill>
            <a:schemeClr val="bg1"/>
          </a:solid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12" name="TextBox 11">
            <a:extLst>
              <a:ext uri="{FF2B5EF4-FFF2-40B4-BE49-F238E27FC236}">
                <a16:creationId xmlns:a16="http://schemas.microsoft.com/office/drawing/2014/main" id="{92099DBE-E9CC-5D4F-A22D-8A04A04FBC34}"/>
              </a:ext>
            </a:extLst>
          </p:cNvPr>
          <p:cNvSpPr txBox="1"/>
          <p:nvPr/>
        </p:nvSpPr>
        <p:spPr>
          <a:xfrm>
            <a:off x="1080519" y="5882165"/>
            <a:ext cx="2632046" cy="461665"/>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Recruit Subjects</a:t>
            </a:r>
          </a:p>
        </p:txBody>
      </p:sp>
      <p:sp>
        <p:nvSpPr>
          <p:cNvPr id="15" name="TextBox 14">
            <a:extLst>
              <a:ext uri="{FF2B5EF4-FFF2-40B4-BE49-F238E27FC236}">
                <a16:creationId xmlns:a16="http://schemas.microsoft.com/office/drawing/2014/main" id="{1727479D-0077-1B48-8577-91A1226411CA}"/>
              </a:ext>
            </a:extLst>
          </p:cNvPr>
          <p:cNvSpPr txBox="1"/>
          <p:nvPr/>
        </p:nvSpPr>
        <p:spPr>
          <a:xfrm>
            <a:off x="6123803" y="3361676"/>
            <a:ext cx="1744750"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Regulators</a:t>
            </a:r>
          </a:p>
        </p:txBody>
      </p:sp>
      <p:cxnSp>
        <p:nvCxnSpPr>
          <p:cNvPr id="19" name="Straight Arrow Connector 18">
            <a:extLst>
              <a:ext uri="{FF2B5EF4-FFF2-40B4-BE49-F238E27FC236}">
                <a16:creationId xmlns:a16="http://schemas.microsoft.com/office/drawing/2014/main" id="{2A6EACEB-8A9F-4041-B54C-67CB86165ED0}"/>
              </a:ext>
            </a:extLst>
          </p:cNvPr>
          <p:cNvCxnSpPr>
            <a:cxnSpLocks/>
            <a:endCxn id="36" idx="3"/>
          </p:cNvCxnSpPr>
          <p:nvPr/>
        </p:nvCxnSpPr>
        <p:spPr>
          <a:xfrm flipH="1">
            <a:off x="3047701" y="1375501"/>
            <a:ext cx="2260338" cy="2023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35BC82-19B1-AA4B-8893-084F4BBCA4ED}"/>
              </a:ext>
            </a:extLst>
          </p:cNvPr>
          <p:cNvCxnSpPr>
            <a:cxnSpLocks/>
          </p:cNvCxnSpPr>
          <p:nvPr/>
        </p:nvCxnSpPr>
        <p:spPr>
          <a:xfrm flipH="1">
            <a:off x="2452434" y="1954335"/>
            <a:ext cx="1" cy="3948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F94F3B-E880-1446-A21D-1A7D9259E3A3}"/>
              </a:ext>
            </a:extLst>
          </p:cNvPr>
          <p:cNvCxnSpPr>
            <a:cxnSpLocks/>
          </p:cNvCxnSpPr>
          <p:nvPr/>
        </p:nvCxnSpPr>
        <p:spPr>
          <a:xfrm flipH="1">
            <a:off x="2263689" y="3759286"/>
            <a:ext cx="1" cy="48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945F623-7BC2-C94F-9D1B-3E385895E4B7}"/>
              </a:ext>
            </a:extLst>
          </p:cNvPr>
          <p:cNvCxnSpPr>
            <a:cxnSpLocks/>
          </p:cNvCxnSpPr>
          <p:nvPr/>
        </p:nvCxnSpPr>
        <p:spPr>
          <a:xfrm>
            <a:off x="1584726" y="4806897"/>
            <a:ext cx="86874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F93A070-A52E-3441-BEFA-B720AFACC72F}"/>
              </a:ext>
            </a:extLst>
          </p:cNvPr>
          <p:cNvCxnSpPr>
            <a:cxnSpLocks/>
            <a:stCxn id="15" idx="1"/>
          </p:cNvCxnSpPr>
          <p:nvPr/>
        </p:nvCxnSpPr>
        <p:spPr>
          <a:xfrm flipH="1">
            <a:off x="3437139" y="3592509"/>
            <a:ext cx="2686664" cy="73271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1EEF82B-776E-EC44-8C64-505083135822}"/>
              </a:ext>
            </a:extLst>
          </p:cNvPr>
          <p:cNvCxnSpPr>
            <a:cxnSpLocks/>
          </p:cNvCxnSpPr>
          <p:nvPr/>
        </p:nvCxnSpPr>
        <p:spPr>
          <a:xfrm flipH="1" flipV="1">
            <a:off x="4366617" y="1583078"/>
            <a:ext cx="1875665" cy="177199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ED3EC8E-2B40-1147-B060-11EC7308F5D1}"/>
              </a:ext>
            </a:extLst>
          </p:cNvPr>
          <p:cNvCxnSpPr>
            <a:cxnSpLocks/>
          </p:cNvCxnSpPr>
          <p:nvPr/>
        </p:nvCxnSpPr>
        <p:spPr>
          <a:xfrm flipV="1">
            <a:off x="6722080" y="3932186"/>
            <a:ext cx="430980" cy="787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332A90-140C-EF4A-9132-CE61FC21B088}"/>
              </a:ext>
            </a:extLst>
          </p:cNvPr>
          <p:cNvSpPr txBox="1"/>
          <p:nvPr/>
        </p:nvSpPr>
        <p:spPr>
          <a:xfrm>
            <a:off x="6938131" y="2486931"/>
            <a:ext cx="1302408"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Approval</a:t>
            </a:r>
          </a:p>
        </p:txBody>
      </p:sp>
      <p:cxnSp>
        <p:nvCxnSpPr>
          <p:cNvPr id="55" name="Straight Arrow Connector 54">
            <a:extLst>
              <a:ext uri="{FF2B5EF4-FFF2-40B4-BE49-F238E27FC236}">
                <a16:creationId xmlns:a16="http://schemas.microsoft.com/office/drawing/2014/main" id="{1663FCF2-77E0-0F48-8601-D4BC0D611F8D}"/>
              </a:ext>
            </a:extLst>
          </p:cNvPr>
          <p:cNvCxnSpPr>
            <a:cxnSpLocks/>
          </p:cNvCxnSpPr>
          <p:nvPr/>
        </p:nvCxnSpPr>
        <p:spPr>
          <a:xfrm>
            <a:off x="6804277" y="1465070"/>
            <a:ext cx="2901331" cy="18367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783CF19-0EFE-D245-8C42-E2BB7D282BF2}"/>
              </a:ext>
            </a:extLst>
          </p:cNvPr>
          <p:cNvSpPr txBox="1"/>
          <p:nvPr/>
        </p:nvSpPr>
        <p:spPr>
          <a:xfrm>
            <a:off x="8964116" y="3394352"/>
            <a:ext cx="1362874"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Decisions</a:t>
            </a:r>
          </a:p>
        </p:txBody>
      </p:sp>
      <p:sp>
        <p:nvSpPr>
          <p:cNvPr id="71" name="TextBox 70">
            <a:extLst>
              <a:ext uri="{FF2B5EF4-FFF2-40B4-BE49-F238E27FC236}">
                <a16:creationId xmlns:a16="http://schemas.microsoft.com/office/drawing/2014/main" id="{37863D94-C040-B94A-ADA2-A571EA78C95B}"/>
              </a:ext>
            </a:extLst>
          </p:cNvPr>
          <p:cNvSpPr txBox="1"/>
          <p:nvPr/>
        </p:nvSpPr>
        <p:spPr>
          <a:xfrm>
            <a:off x="9830171" y="1375903"/>
            <a:ext cx="1726435" cy="1200329"/>
          </a:xfrm>
          <a:prstGeom prst="rect">
            <a:avLst/>
          </a:prstGeom>
          <a:no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Payors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Competitors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Disease</a:t>
            </a:r>
          </a:p>
        </p:txBody>
      </p:sp>
      <p:cxnSp>
        <p:nvCxnSpPr>
          <p:cNvPr id="72" name="Straight Arrow Connector 71">
            <a:extLst>
              <a:ext uri="{FF2B5EF4-FFF2-40B4-BE49-F238E27FC236}">
                <a16:creationId xmlns:a16="http://schemas.microsoft.com/office/drawing/2014/main" id="{6C7F7F68-CCB6-C145-B2C9-777CB993FD05}"/>
              </a:ext>
            </a:extLst>
          </p:cNvPr>
          <p:cNvCxnSpPr>
            <a:cxnSpLocks/>
          </p:cNvCxnSpPr>
          <p:nvPr/>
        </p:nvCxnSpPr>
        <p:spPr>
          <a:xfrm flipH="1">
            <a:off x="8784217" y="2025183"/>
            <a:ext cx="921391" cy="551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7568BC-65BD-624C-97D7-070FC15610E2}"/>
              </a:ext>
            </a:extLst>
          </p:cNvPr>
          <p:cNvCxnSpPr>
            <a:cxnSpLocks/>
          </p:cNvCxnSpPr>
          <p:nvPr/>
        </p:nvCxnSpPr>
        <p:spPr>
          <a:xfrm>
            <a:off x="6414633" y="1834965"/>
            <a:ext cx="174163" cy="146092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CD61E59-C77B-D943-A36A-A8352A804D5A}"/>
              </a:ext>
            </a:extLst>
          </p:cNvPr>
          <p:cNvSpPr txBox="1"/>
          <p:nvPr/>
        </p:nvSpPr>
        <p:spPr>
          <a:xfrm>
            <a:off x="734996" y="5295781"/>
            <a:ext cx="1567561" cy="369332"/>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Data/Registry</a:t>
            </a:r>
          </a:p>
        </p:txBody>
      </p:sp>
      <p:cxnSp>
        <p:nvCxnSpPr>
          <p:cNvPr id="34" name="Straight Arrow Connector 33">
            <a:extLst>
              <a:ext uri="{FF2B5EF4-FFF2-40B4-BE49-F238E27FC236}">
                <a16:creationId xmlns:a16="http://schemas.microsoft.com/office/drawing/2014/main" id="{FC1EA44E-3F79-FB4A-B2C5-B54B2D0601A7}"/>
              </a:ext>
            </a:extLst>
          </p:cNvPr>
          <p:cNvCxnSpPr>
            <a:cxnSpLocks/>
          </p:cNvCxnSpPr>
          <p:nvPr/>
        </p:nvCxnSpPr>
        <p:spPr>
          <a:xfrm flipH="1">
            <a:off x="1999462" y="5037724"/>
            <a:ext cx="3970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46A7573-C423-0845-8268-362DEF22AE15}"/>
              </a:ext>
            </a:extLst>
          </p:cNvPr>
          <p:cNvSpPr txBox="1"/>
          <p:nvPr/>
        </p:nvSpPr>
        <p:spPr>
          <a:xfrm>
            <a:off x="5882821" y="4863279"/>
            <a:ext cx="1411746"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cxnSp>
        <p:nvCxnSpPr>
          <p:cNvPr id="40" name="Straight Arrow Connector 39">
            <a:extLst>
              <a:ext uri="{FF2B5EF4-FFF2-40B4-BE49-F238E27FC236}">
                <a16:creationId xmlns:a16="http://schemas.microsoft.com/office/drawing/2014/main" id="{31FBEAB6-54E5-5A42-B4BD-3188106291A9}"/>
              </a:ext>
            </a:extLst>
          </p:cNvPr>
          <p:cNvCxnSpPr>
            <a:cxnSpLocks/>
          </p:cNvCxnSpPr>
          <p:nvPr/>
        </p:nvCxnSpPr>
        <p:spPr>
          <a:xfrm>
            <a:off x="2462156" y="5200986"/>
            <a:ext cx="0" cy="5589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D8E98D9-ADF4-5B4C-84E5-2D7DBA8AD214}"/>
              </a:ext>
            </a:extLst>
          </p:cNvPr>
          <p:cNvSpPr txBox="1"/>
          <p:nvPr/>
        </p:nvSpPr>
        <p:spPr>
          <a:xfrm>
            <a:off x="1818775" y="1346993"/>
            <a:ext cx="1228926"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Protocol</a:t>
            </a:r>
          </a:p>
        </p:txBody>
      </p:sp>
      <p:sp>
        <p:nvSpPr>
          <p:cNvPr id="37" name="TextBox 36">
            <a:extLst>
              <a:ext uri="{FF2B5EF4-FFF2-40B4-BE49-F238E27FC236}">
                <a16:creationId xmlns:a16="http://schemas.microsoft.com/office/drawing/2014/main" id="{E8C7921C-3DE2-EB4E-B168-D5036EAF5A85}"/>
              </a:ext>
            </a:extLst>
          </p:cNvPr>
          <p:cNvSpPr txBox="1"/>
          <p:nvPr/>
        </p:nvSpPr>
        <p:spPr>
          <a:xfrm>
            <a:off x="1671177" y="4464664"/>
            <a:ext cx="1586716" cy="461665"/>
          </a:xfrm>
          <a:prstGeom prst="rect">
            <a:avLst/>
          </a:prstGeom>
          <a:solidFill>
            <a:schemeClr val="bg1"/>
          </a:solid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44" name="TextBox 43">
            <a:extLst>
              <a:ext uri="{FF2B5EF4-FFF2-40B4-BE49-F238E27FC236}">
                <a16:creationId xmlns:a16="http://schemas.microsoft.com/office/drawing/2014/main" id="{06E54659-E532-834A-915A-AA559E3D1F0F}"/>
              </a:ext>
            </a:extLst>
          </p:cNvPr>
          <p:cNvSpPr txBox="1"/>
          <p:nvPr/>
        </p:nvSpPr>
        <p:spPr>
          <a:xfrm>
            <a:off x="1823577" y="4617064"/>
            <a:ext cx="1586716" cy="461665"/>
          </a:xfrm>
          <a:prstGeom prst="rect">
            <a:avLst/>
          </a:prstGeom>
          <a:solidFill>
            <a:schemeClr val="bg1"/>
          </a:solid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45" name="TextBox 44">
            <a:extLst>
              <a:ext uri="{FF2B5EF4-FFF2-40B4-BE49-F238E27FC236}">
                <a16:creationId xmlns:a16="http://schemas.microsoft.com/office/drawing/2014/main" id="{CF715906-449F-1A4C-86C4-825CEEE24DFA}"/>
              </a:ext>
            </a:extLst>
          </p:cNvPr>
          <p:cNvSpPr txBox="1"/>
          <p:nvPr/>
        </p:nvSpPr>
        <p:spPr>
          <a:xfrm>
            <a:off x="4429095" y="5879488"/>
            <a:ext cx="2375181"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Enroll/Execute</a:t>
            </a:r>
          </a:p>
        </p:txBody>
      </p:sp>
      <p:cxnSp>
        <p:nvCxnSpPr>
          <p:cNvPr id="48" name="Straight Arrow Connector 47">
            <a:extLst>
              <a:ext uri="{FF2B5EF4-FFF2-40B4-BE49-F238E27FC236}">
                <a16:creationId xmlns:a16="http://schemas.microsoft.com/office/drawing/2014/main" id="{F5685800-7794-8646-A318-4C7042D8A32B}"/>
              </a:ext>
            </a:extLst>
          </p:cNvPr>
          <p:cNvCxnSpPr>
            <a:cxnSpLocks/>
          </p:cNvCxnSpPr>
          <p:nvPr/>
        </p:nvCxnSpPr>
        <p:spPr>
          <a:xfrm flipV="1">
            <a:off x="5650531" y="5444163"/>
            <a:ext cx="794059" cy="315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1BED8-A678-284B-AE55-C690A0786AC7}"/>
              </a:ext>
            </a:extLst>
          </p:cNvPr>
          <p:cNvCxnSpPr>
            <a:cxnSpLocks/>
            <a:endCxn id="45" idx="1"/>
          </p:cNvCxnSpPr>
          <p:nvPr/>
        </p:nvCxnSpPr>
        <p:spPr>
          <a:xfrm>
            <a:off x="3780840" y="6104126"/>
            <a:ext cx="648255" cy="61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B11A7D-5344-8443-A021-EFDCB029E3AA}"/>
              </a:ext>
            </a:extLst>
          </p:cNvPr>
          <p:cNvCxnSpPr>
            <a:cxnSpLocks/>
          </p:cNvCxnSpPr>
          <p:nvPr/>
        </p:nvCxnSpPr>
        <p:spPr>
          <a:xfrm flipV="1">
            <a:off x="7275821" y="2994224"/>
            <a:ext cx="308219" cy="3016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BC494C4-DD16-5745-B546-8F878DE87409}"/>
              </a:ext>
            </a:extLst>
          </p:cNvPr>
          <p:cNvCxnSpPr>
            <a:cxnSpLocks/>
          </p:cNvCxnSpPr>
          <p:nvPr/>
        </p:nvCxnSpPr>
        <p:spPr>
          <a:xfrm flipH="1" flipV="1">
            <a:off x="3965918" y="3056274"/>
            <a:ext cx="2143783" cy="407098"/>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148E4D1-9368-D843-AAA8-8754E4DC3EB3}"/>
              </a:ext>
            </a:extLst>
          </p:cNvPr>
          <p:cNvCxnSpPr>
            <a:cxnSpLocks/>
          </p:cNvCxnSpPr>
          <p:nvPr/>
        </p:nvCxnSpPr>
        <p:spPr>
          <a:xfrm flipH="1">
            <a:off x="5957301" y="1787235"/>
            <a:ext cx="159951" cy="293279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AD4B0D-174E-5940-BF24-1D1D7D2A0A64}"/>
              </a:ext>
            </a:extLst>
          </p:cNvPr>
          <p:cNvSpPr txBox="1"/>
          <p:nvPr/>
        </p:nvSpPr>
        <p:spPr>
          <a:xfrm>
            <a:off x="988766" y="2434218"/>
            <a:ext cx="2916807" cy="1200329"/>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Contract Research Organization/Internal Operations</a:t>
            </a:r>
          </a:p>
        </p:txBody>
      </p:sp>
      <p:cxnSp>
        <p:nvCxnSpPr>
          <p:cNvPr id="75" name="Straight Arrow Connector 74">
            <a:extLst>
              <a:ext uri="{FF2B5EF4-FFF2-40B4-BE49-F238E27FC236}">
                <a16:creationId xmlns:a16="http://schemas.microsoft.com/office/drawing/2014/main" id="{E86AFD8E-D780-B44B-AB21-E92E2CBD5E30}"/>
              </a:ext>
            </a:extLst>
          </p:cNvPr>
          <p:cNvCxnSpPr>
            <a:cxnSpLocks/>
          </p:cNvCxnSpPr>
          <p:nvPr/>
        </p:nvCxnSpPr>
        <p:spPr>
          <a:xfrm flipV="1">
            <a:off x="4014443" y="1658491"/>
            <a:ext cx="1620681" cy="1221095"/>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47729D-7A92-1749-82A4-2649FE3C8D8B}"/>
              </a:ext>
            </a:extLst>
          </p:cNvPr>
          <p:cNvCxnSpPr>
            <a:cxnSpLocks/>
          </p:cNvCxnSpPr>
          <p:nvPr/>
        </p:nvCxnSpPr>
        <p:spPr>
          <a:xfrm flipV="1">
            <a:off x="3526222" y="1739287"/>
            <a:ext cx="2306112" cy="2919205"/>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9AAB5D3-E28A-6F46-BBD3-905AE51E554B}"/>
              </a:ext>
            </a:extLst>
          </p:cNvPr>
          <p:cNvSpPr txBox="1"/>
          <p:nvPr/>
        </p:nvSpPr>
        <p:spPr>
          <a:xfrm>
            <a:off x="1267585" y="3800804"/>
            <a:ext cx="10294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selection</a:t>
            </a:r>
          </a:p>
        </p:txBody>
      </p:sp>
      <p:cxnSp>
        <p:nvCxnSpPr>
          <p:cNvPr id="81" name="Straight Arrow Connector 80">
            <a:extLst>
              <a:ext uri="{FF2B5EF4-FFF2-40B4-BE49-F238E27FC236}">
                <a16:creationId xmlns:a16="http://schemas.microsoft.com/office/drawing/2014/main" id="{38F1E8AF-55D0-934A-8A33-0F1095D68BF6}"/>
              </a:ext>
            </a:extLst>
          </p:cNvPr>
          <p:cNvCxnSpPr>
            <a:cxnSpLocks/>
          </p:cNvCxnSpPr>
          <p:nvPr/>
        </p:nvCxnSpPr>
        <p:spPr>
          <a:xfrm flipH="1">
            <a:off x="2628679" y="3776675"/>
            <a:ext cx="1" cy="48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4387E3D-EE61-9F49-B826-FC30A7E84C8D}"/>
              </a:ext>
            </a:extLst>
          </p:cNvPr>
          <p:cNvSpPr txBox="1"/>
          <p:nvPr/>
        </p:nvSpPr>
        <p:spPr>
          <a:xfrm>
            <a:off x="2627758" y="3794485"/>
            <a:ext cx="1047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oversight</a:t>
            </a:r>
          </a:p>
        </p:txBody>
      </p:sp>
    </p:spTree>
    <p:extLst>
      <p:ext uri="{BB962C8B-B14F-4D97-AF65-F5344CB8AC3E}">
        <p14:creationId xmlns:p14="http://schemas.microsoft.com/office/powerpoint/2010/main" val="191055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BBF7-45C0-F85F-E528-13BA3B63FFC3}"/>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904146D-A760-11CC-B959-C3A166A0899A}"/>
              </a:ext>
            </a:extLst>
          </p:cNvPr>
          <p:cNvSpPr>
            <a:spLocks noGrp="1"/>
          </p:cNvSpPr>
          <p:nvPr>
            <p:ph idx="1"/>
          </p:nvPr>
        </p:nvSpPr>
        <p:spPr/>
        <p:txBody>
          <a:bodyPr/>
          <a:lstStyle/>
          <a:p>
            <a:r>
              <a:rPr lang="en-US" dirty="0"/>
              <a:t>Overview of alpha 1 antitrypsin, therapy and therapeutic opportunities</a:t>
            </a:r>
          </a:p>
          <a:p>
            <a:r>
              <a:rPr lang="en-US" dirty="0"/>
              <a:t>Review hurdles to new drug development</a:t>
            </a:r>
          </a:p>
          <a:p>
            <a:r>
              <a:rPr lang="en-US" dirty="0"/>
              <a:t>Review the strategy for the A1 Therapeutic Development Network to accelerate drug development</a:t>
            </a:r>
          </a:p>
        </p:txBody>
      </p:sp>
    </p:spTree>
    <p:extLst>
      <p:ext uri="{BB962C8B-B14F-4D97-AF65-F5344CB8AC3E}">
        <p14:creationId xmlns:p14="http://schemas.microsoft.com/office/powerpoint/2010/main" val="2300774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4E53B2-91CC-EA7D-DB56-645C25ADDA4A}"/>
              </a:ext>
            </a:extLst>
          </p:cNvPr>
          <p:cNvGraphicFramePr>
            <a:graphicFrameLocks noGrp="1"/>
          </p:cNvGraphicFramePr>
          <p:nvPr/>
        </p:nvGraphicFramePr>
        <p:xfrm>
          <a:off x="1214014" y="1398493"/>
          <a:ext cx="10031503" cy="4437527"/>
        </p:xfrm>
        <a:graphic>
          <a:graphicData uri="http://schemas.openxmlformats.org/drawingml/2006/table">
            <a:tbl>
              <a:tblPr>
                <a:tableStyleId>{5C22544A-7EE6-4342-B048-85BDC9FD1C3A}</a:tableStyleId>
              </a:tblPr>
              <a:tblGrid>
                <a:gridCol w="2157151">
                  <a:extLst>
                    <a:ext uri="{9D8B030D-6E8A-4147-A177-3AD203B41FA5}">
                      <a16:colId xmlns:a16="http://schemas.microsoft.com/office/drawing/2014/main" val="3847757281"/>
                    </a:ext>
                  </a:extLst>
                </a:gridCol>
                <a:gridCol w="1312392">
                  <a:extLst>
                    <a:ext uri="{9D8B030D-6E8A-4147-A177-3AD203B41FA5}">
                      <a16:colId xmlns:a16="http://schemas.microsoft.com/office/drawing/2014/main" val="3491353940"/>
                    </a:ext>
                  </a:extLst>
                </a:gridCol>
                <a:gridCol w="1312392">
                  <a:extLst>
                    <a:ext uri="{9D8B030D-6E8A-4147-A177-3AD203B41FA5}">
                      <a16:colId xmlns:a16="http://schemas.microsoft.com/office/drawing/2014/main" val="1682645790"/>
                    </a:ext>
                  </a:extLst>
                </a:gridCol>
                <a:gridCol w="1312392">
                  <a:extLst>
                    <a:ext uri="{9D8B030D-6E8A-4147-A177-3AD203B41FA5}">
                      <a16:colId xmlns:a16="http://schemas.microsoft.com/office/drawing/2014/main" val="2413907141"/>
                    </a:ext>
                  </a:extLst>
                </a:gridCol>
                <a:gridCol w="1312392">
                  <a:extLst>
                    <a:ext uri="{9D8B030D-6E8A-4147-A177-3AD203B41FA5}">
                      <a16:colId xmlns:a16="http://schemas.microsoft.com/office/drawing/2014/main" val="2205497826"/>
                    </a:ext>
                  </a:extLst>
                </a:gridCol>
                <a:gridCol w="1312392">
                  <a:extLst>
                    <a:ext uri="{9D8B030D-6E8A-4147-A177-3AD203B41FA5}">
                      <a16:colId xmlns:a16="http://schemas.microsoft.com/office/drawing/2014/main" val="3652573341"/>
                    </a:ext>
                  </a:extLst>
                </a:gridCol>
                <a:gridCol w="1312392">
                  <a:extLst>
                    <a:ext uri="{9D8B030D-6E8A-4147-A177-3AD203B41FA5}">
                      <a16:colId xmlns:a16="http://schemas.microsoft.com/office/drawing/2014/main" val="1997469543"/>
                    </a:ext>
                  </a:extLst>
                </a:gridCol>
              </a:tblGrid>
              <a:tr h="1014293">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Subjects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duration (weeks)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start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completion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sites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Enrolment</a:t>
                      </a:r>
                    </a:p>
                    <a:p>
                      <a:pPr algn="ctr" fontAlgn="b"/>
                      <a:r>
                        <a:rPr lang="en-US" sz="2000" u="none" strike="noStrike" dirty="0">
                          <a:effectLst/>
                        </a:rPr>
                        <a:t>per</a:t>
                      </a:r>
                    </a:p>
                    <a:p>
                      <a:pPr algn="ctr" fontAlgn="b"/>
                      <a:r>
                        <a:rPr lang="en-US" sz="2000" u="none" strike="noStrike" dirty="0">
                          <a:effectLst/>
                        </a:rPr>
                        <a:t>site/year</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8896958"/>
                  </a:ext>
                </a:extLst>
              </a:tr>
              <a:tr h="633932">
                <a:tc>
                  <a:txBody>
                    <a:bodyPr/>
                    <a:lstStyle/>
                    <a:p>
                      <a:pPr algn="ctr" fontAlgn="b"/>
                      <a:r>
                        <a:rPr lang="en-US" sz="2000" u="none" strike="noStrike">
                          <a:effectLst/>
                        </a:rPr>
                        <a:t>NCT03636347</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99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10/29/18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3/2/22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1.2</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9121536"/>
                  </a:ext>
                </a:extLst>
              </a:tr>
              <a:tr h="633932">
                <a:tc>
                  <a:txBody>
                    <a:bodyPr/>
                    <a:lstStyle/>
                    <a:p>
                      <a:pPr algn="ctr" fontAlgn="b"/>
                      <a:r>
                        <a:rPr lang="en-US" sz="2000" u="none" strike="noStrike">
                          <a:effectLst/>
                        </a:rPr>
                        <a:t>NCT02363946</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65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2/1/15</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11/1/16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9.3</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5766935"/>
                  </a:ext>
                </a:extLst>
              </a:tr>
              <a:tr h="633932">
                <a:tc>
                  <a:txBody>
                    <a:bodyPr/>
                    <a:lstStyle/>
                    <a:p>
                      <a:pPr algn="ctr" fontAlgn="b"/>
                      <a:r>
                        <a:rPr lang="en-US" sz="2000" u="none" strike="noStrike">
                          <a:effectLst/>
                        </a:rPr>
                        <a:t>NCT02870309</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7/29/16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3/15/17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4.4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6487674"/>
                  </a:ext>
                </a:extLst>
              </a:tr>
              <a:tr h="507146">
                <a:tc>
                  <a:txBody>
                    <a:bodyPr/>
                    <a:lstStyle/>
                    <a:p>
                      <a:pPr algn="ctr" fontAlgn="b"/>
                      <a:r>
                        <a:rPr lang="en-US" sz="2000" u="none" strike="noStrike">
                          <a:effectLst/>
                        </a:rPr>
                        <a:t>NCT02870348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228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42580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44243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7.3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5420713"/>
                  </a:ext>
                </a:extLst>
              </a:tr>
              <a:tr h="507146">
                <a:tc>
                  <a:txBody>
                    <a:bodyPr/>
                    <a:lstStyle/>
                    <a:p>
                      <a:pPr algn="ctr" fontAlgn="b"/>
                      <a:r>
                        <a:rPr lang="en-US" sz="2000" u="none" strike="noStrike">
                          <a:effectLst/>
                        </a:rPr>
                        <a:t>NCT02282527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41913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42370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4638104"/>
                  </a:ext>
                </a:extLst>
              </a:tr>
              <a:tr h="507146">
                <a:tc>
                  <a:txBody>
                    <a:bodyPr/>
                    <a:lstStyle/>
                    <a:p>
                      <a:pPr algn="ctr" fontAlgn="b"/>
                      <a:r>
                        <a:rPr lang="en-US" sz="2000" u="none" strike="noStrike" dirty="0">
                          <a:solidFill>
                            <a:schemeClr val="tx1"/>
                          </a:solidFill>
                          <a:effectLst/>
                        </a:rPr>
                        <a:t>NCT00261833</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a:solidFill>
                            <a:schemeClr val="tx1"/>
                          </a:solidFill>
                          <a:effectLst/>
                        </a:rPr>
                        <a:t>180</a:t>
                      </a:r>
                      <a:endParaRPr lang="en-US" sz="2000" b="0" i="0" u="none" strike="noStrike">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208</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38777</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40909</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28</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3.5</a:t>
                      </a:r>
                      <a:endParaRPr lang="en-US" sz="20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14719"/>
                  </a:ext>
                </a:extLst>
              </a:tr>
            </a:tbl>
          </a:graphicData>
        </a:graphic>
      </p:graphicFrame>
      <p:sp>
        <p:nvSpPr>
          <p:cNvPr id="3" name="TextBox 2">
            <a:extLst>
              <a:ext uri="{FF2B5EF4-FFF2-40B4-BE49-F238E27FC236}">
                <a16:creationId xmlns:a16="http://schemas.microsoft.com/office/drawing/2014/main" id="{FB647E9C-26F8-02EE-006D-0EE2378CA6B3}"/>
              </a:ext>
            </a:extLst>
          </p:cNvPr>
          <p:cNvSpPr txBox="1"/>
          <p:nvPr/>
        </p:nvSpPr>
        <p:spPr>
          <a:xfrm>
            <a:off x="1209115" y="491753"/>
            <a:ext cx="10036402" cy="646331"/>
          </a:xfrm>
          <a:prstGeom prst="rect">
            <a:avLst/>
          </a:prstGeom>
          <a:noFill/>
        </p:spPr>
        <p:txBody>
          <a:bodyPr wrap="none" rtlCol="0">
            <a:spAutoFit/>
          </a:bodyPr>
          <a:lstStyle/>
          <a:p>
            <a:r>
              <a:rPr lang="en-US" sz="3600" dirty="0"/>
              <a:t>Enrollment rates for recent Alpha 1 anti-trypsin trials</a:t>
            </a:r>
          </a:p>
        </p:txBody>
      </p:sp>
    </p:spTree>
    <p:extLst>
      <p:ext uri="{BB962C8B-B14F-4D97-AF65-F5344CB8AC3E}">
        <p14:creationId xmlns:p14="http://schemas.microsoft.com/office/powerpoint/2010/main" val="1669534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0853-A9A3-6D41-8EC5-EE9BECCACEFC}"/>
              </a:ext>
            </a:extLst>
          </p:cNvPr>
          <p:cNvSpPr>
            <a:spLocks noGrp="1"/>
          </p:cNvSpPr>
          <p:nvPr>
            <p:ph type="title"/>
          </p:nvPr>
        </p:nvSpPr>
        <p:spPr>
          <a:xfrm>
            <a:off x="310478" y="-30727"/>
            <a:ext cx="10515600" cy="1325563"/>
          </a:xfrm>
        </p:spPr>
        <p:txBody>
          <a:bodyPr/>
          <a:lstStyle/>
          <a:p>
            <a:r>
              <a:rPr lang="en-US" dirty="0"/>
              <a:t>Clinical trial: Alpha 1 TDN Value Opportunities</a:t>
            </a:r>
          </a:p>
        </p:txBody>
      </p:sp>
      <p:sp>
        <p:nvSpPr>
          <p:cNvPr id="4" name="TextBox 3">
            <a:extLst>
              <a:ext uri="{FF2B5EF4-FFF2-40B4-BE49-F238E27FC236}">
                <a16:creationId xmlns:a16="http://schemas.microsoft.com/office/drawing/2014/main" id="{7D62F5C9-C6AD-F44B-90C8-608A486E95E2}"/>
              </a:ext>
            </a:extLst>
          </p:cNvPr>
          <p:cNvSpPr txBox="1"/>
          <p:nvPr/>
        </p:nvSpPr>
        <p:spPr>
          <a:xfrm>
            <a:off x="5387724" y="1122765"/>
            <a:ext cx="1200970"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Sponsor</a:t>
            </a:r>
          </a:p>
        </p:txBody>
      </p:sp>
      <p:sp>
        <p:nvSpPr>
          <p:cNvPr id="8" name="TextBox 7">
            <a:extLst>
              <a:ext uri="{FF2B5EF4-FFF2-40B4-BE49-F238E27FC236}">
                <a16:creationId xmlns:a16="http://schemas.microsoft.com/office/drawing/2014/main" id="{5B058ED2-1EC5-A44F-8B6E-32ADFC68E844}"/>
              </a:ext>
            </a:extLst>
          </p:cNvPr>
          <p:cNvSpPr txBox="1"/>
          <p:nvPr/>
        </p:nvSpPr>
        <p:spPr>
          <a:xfrm>
            <a:off x="1518777" y="4312264"/>
            <a:ext cx="1586716" cy="461665"/>
          </a:xfrm>
          <a:prstGeom prst="rect">
            <a:avLst/>
          </a:prstGeom>
          <a:solidFill>
            <a:schemeClr val="bg1"/>
          </a:solidFill>
          <a:ln w="571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12" name="TextBox 11">
            <a:extLst>
              <a:ext uri="{FF2B5EF4-FFF2-40B4-BE49-F238E27FC236}">
                <a16:creationId xmlns:a16="http://schemas.microsoft.com/office/drawing/2014/main" id="{92099DBE-E9CC-5D4F-A22D-8A04A04FBC34}"/>
              </a:ext>
            </a:extLst>
          </p:cNvPr>
          <p:cNvSpPr txBox="1"/>
          <p:nvPr/>
        </p:nvSpPr>
        <p:spPr>
          <a:xfrm>
            <a:off x="1080519" y="5882165"/>
            <a:ext cx="2632046" cy="461665"/>
          </a:xfrm>
          <a:prstGeom prst="rect">
            <a:avLst/>
          </a:prstGeom>
          <a:noFill/>
          <a:ln w="762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Recruit Subjects</a:t>
            </a:r>
          </a:p>
        </p:txBody>
      </p:sp>
      <p:sp>
        <p:nvSpPr>
          <p:cNvPr id="15" name="TextBox 14">
            <a:extLst>
              <a:ext uri="{FF2B5EF4-FFF2-40B4-BE49-F238E27FC236}">
                <a16:creationId xmlns:a16="http://schemas.microsoft.com/office/drawing/2014/main" id="{1727479D-0077-1B48-8577-91A1226411CA}"/>
              </a:ext>
            </a:extLst>
          </p:cNvPr>
          <p:cNvSpPr txBox="1"/>
          <p:nvPr/>
        </p:nvSpPr>
        <p:spPr>
          <a:xfrm>
            <a:off x="6123803" y="3361676"/>
            <a:ext cx="1744750"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Regulators</a:t>
            </a:r>
          </a:p>
        </p:txBody>
      </p:sp>
      <p:cxnSp>
        <p:nvCxnSpPr>
          <p:cNvPr id="19" name="Straight Arrow Connector 18">
            <a:extLst>
              <a:ext uri="{FF2B5EF4-FFF2-40B4-BE49-F238E27FC236}">
                <a16:creationId xmlns:a16="http://schemas.microsoft.com/office/drawing/2014/main" id="{2A6EACEB-8A9F-4041-B54C-67CB86165ED0}"/>
              </a:ext>
            </a:extLst>
          </p:cNvPr>
          <p:cNvCxnSpPr>
            <a:cxnSpLocks/>
            <a:endCxn id="36" idx="3"/>
          </p:cNvCxnSpPr>
          <p:nvPr/>
        </p:nvCxnSpPr>
        <p:spPr>
          <a:xfrm flipH="1">
            <a:off x="3047701" y="1375501"/>
            <a:ext cx="2260338" cy="2023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35BC82-19B1-AA4B-8893-084F4BBCA4ED}"/>
              </a:ext>
            </a:extLst>
          </p:cNvPr>
          <p:cNvCxnSpPr>
            <a:cxnSpLocks/>
          </p:cNvCxnSpPr>
          <p:nvPr/>
        </p:nvCxnSpPr>
        <p:spPr>
          <a:xfrm flipH="1">
            <a:off x="2452434" y="1954335"/>
            <a:ext cx="1" cy="3948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F94F3B-E880-1446-A21D-1A7D9259E3A3}"/>
              </a:ext>
            </a:extLst>
          </p:cNvPr>
          <p:cNvCxnSpPr>
            <a:cxnSpLocks/>
          </p:cNvCxnSpPr>
          <p:nvPr/>
        </p:nvCxnSpPr>
        <p:spPr>
          <a:xfrm flipH="1">
            <a:off x="2263689" y="3759286"/>
            <a:ext cx="1" cy="48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945F623-7BC2-C94F-9D1B-3E385895E4B7}"/>
              </a:ext>
            </a:extLst>
          </p:cNvPr>
          <p:cNvCxnSpPr>
            <a:cxnSpLocks/>
          </p:cNvCxnSpPr>
          <p:nvPr/>
        </p:nvCxnSpPr>
        <p:spPr>
          <a:xfrm>
            <a:off x="1584726" y="4806897"/>
            <a:ext cx="86874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F93A070-A52E-3441-BEFA-B720AFACC72F}"/>
              </a:ext>
            </a:extLst>
          </p:cNvPr>
          <p:cNvCxnSpPr>
            <a:cxnSpLocks/>
            <a:stCxn id="15" idx="1"/>
          </p:cNvCxnSpPr>
          <p:nvPr/>
        </p:nvCxnSpPr>
        <p:spPr>
          <a:xfrm flipH="1">
            <a:off x="3437139" y="3592509"/>
            <a:ext cx="2686664" cy="73271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1EEF82B-776E-EC44-8C64-505083135822}"/>
              </a:ext>
            </a:extLst>
          </p:cNvPr>
          <p:cNvCxnSpPr>
            <a:cxnSpLocks/>
          </p:cNvCxnSpPr>
          <p:nvPr/>
        </p:nvCxnSpPr>
        <p:spPr>
          <a:xfrm flipH="1" flipV="1">
            <a:off x="4366617" y="1583078"/>
            <a:ext cx="1875665" cy="177199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ED3EC8E-2B40-1147-B060-11EC7308F5D1}"/>
              </a:ext>
            </a:extLst>
          </p:cNvPr>
          <p:cNvCxnSpPr>
            <a:cxnSpLocks/>
          </p:cNvCxnSpPr>
          <p:nvPr/>
        </p:nvCxnSpPr>
        <p:spPr>
          <a:xfrm flipV="1">
            <a:off x="6722080" y="3932186"/>
            <a:ext cx="430980" cy="787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332A90-140C-EF4A-9132-CE61FC21B088}"/>
              </a:ext>
            </a:extLst>
          </p:cNvPr>
          <p:cNvSpPr txBox="1"/>
          <p:nvPr/>
        </p:nvSpPr>
        <p:spPr>
          <a:xfrm>
            <a:off x="6938131" y="2486931"/>
            <a:ext cx="1302408"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Approval</a:t>
            </a:r>
          </a:p>
        </p:txBody>
      </p:sp>
      <p:cxnSp>
        <p:nvCxnSpPr>
          <p:cNvPr id="55" name="Straight Arrow Connector 54">
            <a:extLst>
              <a:ext uri="{FF2B5EF4-FFF2-40B4-BE49-F238E27FC236}">
                <a16:creationId xmlns:a16="http://schemas.microsoft.com/office/drawing/2014/main" id="{1663FCF2-77E0-0F48-8601-D4BC0D611F8D}"/>
              </a:ext>
            </a:extLst>
          </p:cNvPr>
          <p:cNvCxnSpPr>
            <a:cxnSpLocks/>
          </p:cNvCxnSpPr>
          <p:nvPr/>
        </p:nvCxnSpPr>
        <p:spPr>
          <a:xfrm>
            <a:off x="6804277" y="1465070"/>
            <a:ext cx="2901331" cy="18367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783CF19-0EFE-D245-8C42-E2BB7D282BF2}"/>
              </a:ext>
            </a:extLst>
          </p:cNvPr>
          <p:cNvSpPr txBox="1"/>
          <p:nvPr/>
        </p:nvSpPr>
        <p:spPr>
          <a:xfrm>
            <a:off x="8964116" y="3394352"/>
            <a:ext cx="1362874"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Decisions</a:t>
            </a:r>
          </a:p>
        </p:txBody>
      </p:sp>
      <p:sp>
        <p:nvSpPr>
          <p:cNvPr id="71" name="TextBox 70">
            <a:extLst>
              <a:ext uri="{FF2B5EF4-FFF2-40B4-BE49-F238E27FC236}">
                <a16:creationId xmlns:a16="http://schemas.microsoft.com/office/drawing/2014/main" id="{37863D94-C040-B94A-ADA2-A571EA78C95B}"/>
              </a:ext>
            </a:extLst>
          </p:cNvPr>
          <p:cNvSpPr txBox="1"/>
          <p:nvPr/>
        </p:nvSpPr>
        <p:spPr>
          <a:xfrm>
            <a:off x="9830171" y="1375903"/>
            <a:ext cx="1726435" cy="1200329"/>
          </a:xfrm>
          <a:prstGeom prst="rect">
            <a:avLst/>
          </a:prstGeom>
          <a:no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Payors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Competitors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Disease</a:t>
            </a:r>
          </a:p>
        </p:txBody>
      </p:sp>
      <p:cxnSp>
        <p:nvCxnSpPr>
          <p:cNvPr id="72" name="Straight Arrow Connector 71">
            <a:extLst>
              <a:ext uri="{FF2B5EF4-FFF2-40B4-BE49-F238E27FC236}">
                <a16:creationId xmlns:a16="http://schemas.microsoft.com/office/drawing/2014/main" id="{6C7F7F68-CCB6-C145-B2C9-777CB993FD05}"/>
              </a:ext>
            </a:extLst>
          </p:cNvPr>
          <p:cNvCxnSpPr>
            <a:cxnSpLocks/>
          </p:cNvCxnSpPr>
          <p:nvPr/>
        </p:nvCxnSpPr>
        <p:spPr>
          <a:xfrm flipH="1">
            <a:off x="8784217" y="2025183"/>
            <a:ext cx="921391" cy="551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7568BC-65BD-624C-97D7-070FC15610E2}"/>
              </a:ext>
            </a:extLst>
          </p:cNvPr>
          <p:cNvCxnSpPr>
            <a:cxnSpLocks/>
          </p:cNvCxnSpPr>
          <p:nvPr/>
        </p:nvCxnSpPr>
        <p:spPr>
          <a:xfrm>
            <a:off x="6414633" y="1834965"/>
            <a:ext cx="174163" cy="146092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CD61E59-C77B-D943-A36A-A8352A804D5A}"/>
              </a:ext>
            </a:extLst>
          </p:cNvPr>
          <p:cNvSpPr txBox="1"/>
          <p:nvPr/>
        </p:nvSpPr>
        <p:spPr>
          <a:xfrm>
            <a:off x="734996" y="5295781"/>
            <a:ext cx="1567561" cy="369332"/>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Data/Registry</a:t>
            </a:r>
          </a:p>
        </p:txBody>
      </p:sp>
      <p:cxnSp>
        <p:nvCxnSpPr>
          <p:cNvPr id="34" name="Straight Arrow Connector 33">
            <a:extLst>
              <a:ext uri="{FF2B5EF4-FFF2-40B4-BE49-F238E27FC236}">
                <a16:creationId xmlns:a16="http://schemas.microsoft.com/office/drawing/2014/main" id="{FC1EA44E-3F79-FB4A-B2C5-B54B2D0601A7}"/>
              </a:ext>
            </a:extLst>
          </p:cNvPr>
          <p:cNvCxnSpPr>
            <a:cxnSpLocks/>
          </p:cNvCxnSpPr>
          <p:nvPr/>
        </p:nvCxnSpPr>
        <p:spPr>
          <a:xfrm flipH="1">
            <a:off x="1999462" y="5037724"/>
            <a:ext cx="3970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46A7573-C423-0845-8268-362DEF22AE15}"/>
              </a:ext>
            </a:extLst>
          </p:cNvPr>
          <p:cNvSpPr txBox="1"/>
          <p:nvPr/>
        </p:nvSpPr>
        <p:spPr>
          <a:xfrm>
            <a:off x="5882821" y="4863279"/>
            <a:ext cx="1411746"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cxnSp>
        <p:nvCxnSpPr>
          <p:cNvPr id="40" name="Straight Arrow Connector 39">
            <a:extLst>
              <a:ext uri="{FF2B5EF4-FFF2-40B4-BE49-F238E27FC236}">
                <a16:creationId xmlns:a16="http://schemas.microsoft.com/office/drawing/2014/main" id="{31FBEAB6-54E5-5A42-B4BD-3188106291A9}"/>
              </a:ext>
            </a:extLst>
          </p:cNvPr>
          <p:cNvCxnSpPr>
            <a:cxnSpLocks/>
          </p:cNvCxnSpPr>
          <p:nvPr/>
        </p:nvCxnSpPr>
        <p:spPr>
          <a:xfrm>
            <a:off x="2462156" y="5200986"/>
            <a:ext cx="0" cy="5589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D8E98D9-ADF4-5B4C-84E5-2D7DBA8AD214}"/>
              </a:ext>
            </a:extLst>
          </p:cNvPr>
          <p:cNvSpPr txBox="1"/>
          <p:nvPr/>
        </p:nvSpPr>
        <p:spPr>
          <a:xfrm>
            <a:off x="1818775" y="1346993"/>
            <a:ext cx="1228926" cy="461665"/>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Protocol</a:t>
            </a:r>
          </a:p>
        </p:txBody>
      </p:sp>
      <p:sp>
        <p:nvSpPr>
          <p:cNvPr id="37" name="TextBox 36">
            <a:extLst>
              <a:ext uri="{FF2B5EF4-FFF2-40B4-BE49-F238E27FC236}">
                <a16:creationId xmlns:a16="http://schemas.microsoft.com/office/drawing/2014/main" id="{E8C7921C-3DE2-EB4E-B168-D5036EAF5A85}"/>
              </a:ext>
            </a:extLst>
          </p:cNvPr>
          <p:cNvSpPr txBox="1"/>
          <p:nvPr/>
        </p:nvSpPr>
        <p:spPr>
          <a:xfrm>
            <a:off x="1671177" y="4464664"/>
            <a:ext cx="1586716" cy="461665"/>
          </a:xfrm>
          <a:prstGeom prst="rect">
            <a:avLst/>
          </a:prstGeom>
          <a:solidFill>
            <a:schemeClr val="bg1"/>
          </a:solidFill>
          <a:ln w="571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44" name="TextBox 43">
            <a:extLst>
              <a:ext uri="{FF2B5EF4-FFF2-40B4-BE49-F238E27FC236}">
                <a16:creationId xmlns:a16="http://schemas.microsoft.com/office/drawing/2014/main" id="{06E54659-E532-834A-915A-AA559E3D1F0F}"/>
              </a:ext>
            </a:extLst>
          </p:cNvPr>
          <p:cNvSpPr txBox="1"/>
          <p:nvPr/>
        </p:nvSpPr>
        <p:spPr>
          <a:xfrm>
            <a:off x="1823577" y="4617064"/>
            <a:ext cx="1586716" cy="461665"/>
          </a:xfrm>
          <a:prstGeom prst="rect">
            <a:avLst/>
          </a:prstGeom>
          <a:solidFill>
            <a:schemeClr val="bg1"/>
          </a:solidFill>
          <a:ln w="571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Study Sites</a:t>
            </a:r>
          </a:p>
        </p:txBody>
      </p:sp>
      <p:sp>
        <p:nvSpPr>
          <p:cNvPr id="45" name="TextBox 44">
            <a:extLst>
              <a:ext uri="{FF2B5EF4-FFF2-40B4-BE49-F238E27FC236}">
                <a16:creationId xmlns:a16="http://schemas.microsoft.com/office/drawing/2014/main" id="{CF715906-449F-1A4C-86C4-825CEEE24DFA}"/>
              </a:ext>
            </a:extLst>
          </p:cNvPr>
          <p:cNvSpPr txBox="1"/>
          <p:nvPr/>
        </p:nvSpPr>
        <p:spPr>
          <a:xfrm>
            <a:off x="4429095" y="5879488"/>
            <a:ext cx="2375181"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Enroll/Execute</a:t>
            </a:r>
          </a:p>
        </p:txBody>
      </p:sp>
      <p:cxnSp>
        <p:nvCxnSpPr>
          <p:cNvPr id="48" name="Straight Arrow Connector 47">
            <a:extLst>
              <a:ext uri="{FF2B5EF4-FFF2-40B4-BE49-F238E27FC236}">
                <a16:creationId xmlns:a16="http://schemas.microsoft.com/office/drawing/2014/main" id="{F5685800-7794-8646-A318-4C7042D8A32B}"/>
              </a:ext>
            </a:extLst>
          </p:cNvPr>
          <p:cNvCxnSpPr>
            <a:cxnSpLocks/>
          </p:cNvCxnSpPr>
          <p:nvPr/>
        </p:nvCxnSpPr>
        <p:spPr>
          <a:xfrm flipV="1">
            <a:off x="5650531" y="5444163"/>
            <a:ext cx="794059" cy="315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1BED8-A678-284B-AE55-C690A0786AC7}"/>
              </a:ext>
            </a:extLst>
          </p:cNvPr>
          <p:cNvCxnSpPr>
            <a:cxnSpLocks/>
            <a:endCxn id="45" idx="1"/>
          </p:cNvCxnSpPr>
          <p:nvPr/>
        </p:nvCxnSpPr>
        <p:spPr>
          <a:xfrm>
            <a:off x="3780840" y="6104126"/>
            <a:ext cx="648255" cy="61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034E3AC-4537-CC4B-8A6F-279414B88285}"/>
              </a:ext>
            </a:extLst>
          </p:cNvPr>
          <p:cNvSpPr txBox="1"/>
          <p:nvPr/>
        </p:nvSpPr>
        <p:spPr>
          <a:xfrm>
            <a:off x="190674" y="4224027"/>
            <a:ext cx="723275" cy="461665"/>
          </a:xfrm>
          <a:prstGeom prst="rect">
            <a:avLst/>
          </a:prstGeom>
          <a:noFill/>
          <a:ln w="190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TDN</a:t>
            </a:r>
          </a:p>
        </p:txBody>
      </p:sp>
      <p:cxnSp>
        <p:nvCxnSpPr>
          <p:cNvPr id="58" name="Straight Arrow Connector 57">
            <a:extLst>
              <a:ext uri="{FF2B5EF4-FFF2-40B4-BE49-F238E27FC236}">
                <a16:creationId xmlns:a16="http://schemas.microsoft.com/office/drawing/2014/main" id="{A1B11A7D-5344-8443-A021-EFDCB029E3AA}"/>
              </a:ext>
            </a:extLst>
          </p:cNvPr>
          <p:cNvCxnSpPr>
            <a:cxnSpLocks/>
          </p:cNvCxnSpPr>
          <p:nvPr/>
        </p:nvCxnSpPr>
        <p:spPr>
          <a:xfrm flipV="1">
            <a:off x="7275821" y="2994224"/>
            <a:ext cx="308219" cy="3016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BC494C4-DD16-5745-B546-8F878DE87409}"/>
              </a:ext>
            </a:extLst>
          </p:cNvPr>
          <p:cNvCxnSpPr>
            <a:cxnSpLocks/>
          </p:cNvCxnSpPr>
          <p:nvPr/>
        </p:nvCxnSpPr>
        <p:spPr>
          <a:xfrm flipH="1" flipV="1">
            <a:off x="3965918" y="3056274"/>
            <a:ext cx="2143783" cy="407098"/>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148E4D1-9368-D843-AAA8-8754E4DC3EB3}"/>
              </a:ext>
            </a:extLst>
          </p:cNvPr>
          <p:cNvCxnSpPr>
            <a:cxnSpLocks/>
          </p:cNvCxnSpPr>
          <p:nvPr/>
        </p:nvCxnSpPr>
        <p:spPr>
          <a:xfrm flipH="1">
            <a:off x="5957301" y="1787235"/>
            <a:ext cx="159951" cy="293279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6AA00C0-E4E5-2A41-9250-1FF330EA443B}"/>
              </a:ext>
            </a:extLst>
          </p:cNvPr>
          <p:cNvSpPr txBox="1"/>
          <p:nvPr/>
        </p:nvSpPr>
        <p:spPr>
          <a:xfrm>
            <a:off x="7492540" y="4674137"/>
            <a:ext cx="4474608" cy="193899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TDN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•Protocol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•Site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•Subject identification/prescreening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•Other: payor/regulator interactions</a:t>
            </a:r>
          </a:p>
        </p:txBody>
      </p:sp>
      <p:cxnSp>
        <p:nvCxnSpPr>
          <p:cNvPr id="69" name="Straight Arrow Connector 68">
            <a:extLst>
              <a:ext uri="{FF2B5EF4-FFF2-40B4-BE49-F238E27FC236}">
                <a16:creationId xmlns:a16="http://schemas.microsoft.com/office/drawing/2014/main" id="{7D27157E-FDEE-D34D-B1E4-F746B0716B1A}"/>
              </a:ext>
            </a:extLst>
          </p:cNvPr>
          <p:cNvCxnSpPr>
            <a:cxnSpLocks/>
          </p:cNvCxnSpPr>
          <p:nvPr/>
        </p:nvCxnSpPr>
        <p:spPr>
          <a:xfrm flipV="1">
            <a:off x="981215" y="1583078"/>
            <a:ext cx="3139698" cy="2536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AD4B0D-174E-5940-BF24-1D1D7D2A0A64}"/>
              </a:ext>
            </a:extLst>
          </p:cNvPr>
          <p:cNvSpPr txBox="1"/>
          <p:nvPr/>
        </p:nvSpPr>
        <p:spPr>
          <a:xfrm>
            <a:off x="988766" y="2434218"/>
            <a:ext cx="2916807" cy="1200329"/>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Contract Research Organization/Internal Operations</a:t>
            </a:r>
          </a:p>
        </p:txBody>
      </p:sp>
      <p:cxnSp>
        <p:nvCxnSpPr>
          <p:cNvPr id="73" name="Straight Arrow Connector 72">
            <a:extLst>
              <a:ext uri="{FF2B5EF4-FFF2-40B4-BE49-F238E27FC236}">
                <a16:creationId xmlns:a16="http://schemas.microsoft.com/office/drawing/2014/main" id="{37AD326D-DC11-6C49-9C89-A63B21EEDE1E}"/>
              </a:ext>
            </a:extLst>
          </p:cNvPr>
          <p:cNvCxnSpPr>
            <a:cxnSpLocks/>
          </p:cNvCxnSpPr>
          <p:nvPr/>
        </p:nvCxnSpPr>
        <p:spPr>
          <a:xfrm>
            <a:off x="988817" y="4539528"/>
            <a:ext cx="452815" cy="6614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86AFD8E-D780-B44B-AB21-E92E2CBD5E30}"/>
              </a:ext>
            </a:extLst>
          </p:cNvPr>
          <p:cNvCxnSpPr>
            <a:cxnSpLocks/>
          </p:cNvCxnSpPr>
          <p:nvPr/>
        </p:nvCxnSpPr>
        <p:spPr>
          <a:xfrm flipV="1">
            <a:off x="4014443" y="1658491"/>
            <a:ext cx="1620681" cy="1221095"/>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47729D-7A92-1749-82A4-2649FE3C8D8B}"/>
              </a:ext>
            </a:extLst>
          </p:cNvPr>
          <p:cNvCxnSpPr>
            <a:cxnSpLocks/>
          </p:cNvCxnSpPr>
          <p:nvPr/>
        </p:nvCxnSpPr>
        <p:spPr>
          <a:xfrm flipV="1">
            <a:off x="3526222" y="1739287"/>
            <a:ext cx="2306112" cy="2919205"/>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9AAB5D3-E28A-6F46-BBD3-905AE51E554B}"/>
              </a:ext>
            </a:extLst>
          </p:cNvPr>
          <p:cNvSpPr txBox="1"/>
          <p:nvPr/>
        </p:nvSpPr>
        <p:spPr>
          <a:xfrm>
            <a:off x="1267585" y="3800804"/>
            <a:ext cx="10294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selection</a:t>
            </a:r>
          </a:p>
        </p:txBody>
      </p:sp>
      <p:cxnSp>
        <p:nvCxnSpPr>
          <p:cNvPr id="81" name="Straight Arrow Connector 80">
            <a:extLst>
              <a:ext uri="{FF2B5EF4-FFF2-40B4-BE49-F238E27FC236}">
                <a16:creationId xmlns:a16="http://schemas.microsoft.com/office/drawing/2014/main" id="{38F1E8AF-55D0-934A-8A33-0F1095D68BF6}"/>
              </a:ext>
            </a:extLst>
          </p:cNvPr>
          <p:cNvCxnSpPr>
            <a:cxnSpLocks/>
          </p:cNvCxnSpPr>
          <p:nvPr/>
        </p:nvCxnSpPr>
        <p:spPr>
          <a:xfrm flipH="1">
            <a:off x="2628679" y="3776675"/>
            <a:ext cx="1" cy="489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4387E3D-EE61-9F49-B826-FC30A7E84C8D}"/>
              </a:ext>
            </a:extLst>
          </p:cNvPr>
          <p:cNvSpPr txBox="1"/>
          <p:nvPr/>
        </p:nvSpPr>
        <p:spPr>
          <a:xfrm>
            <a:off x="2627758" y="3794485"/>
            <a:ext cx="1047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oversight</a:t>
            </a:r>
          </a:p>
        </p:txBody>
      </p:sp>
      <p:cxnSp>
        <p:nvCxnSpPr>
          <p:cNvPr id="83" name="Straight Arrow Connector 82">
            <a:extLst>
              <a:ext uri="{FF2B5EF4-FFF2-40B4-BE49-F238E27FC236}">
                <a16:creationId xmlns:a16="http://schemas.microsoft.com/office/drawing/2014/main" id="{8884EBAF-923C-8145-96CE-365FD240E048}"/>
              </a:ext>
            </a:extLst>
          </p:cNvPr>
          <p:cNvCxnSpPr>
            <a:cxnSpLocks/>
          </p:cNvCxnSpPr>
          <p:nvPr/>
        </p:nvCxnSpPr>
        <p:spPr>
          <a:xfrm flipV="1">
            <a:off x="995095" y="4119940"/>
            <a:ext cx="446537" cy="269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54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3F2F-267D-C7B4-0FAE-FA0ECEAA5458}"/>
              </a:ext>
            </a:extLst>
          </p:cNvPr>
          <p:cNvSpPr>
            <a:spLocks noGrp="1"/>
          </p:cNvSpPr>
          <p:nvPr>
            <p:ph type="title"/>
          </p:nvPr>
        </p:nvSpPr>
        <p:spPr/>
        <p:txBody>
          <a:bodyPr/>
          <a:lstStyle/>
          <a:p>
            <a:r>
              <a:rPr lang="en-US" dirty="0"/>
              <a:t>The Wild West</a:t>
            </a:r>
          </a:p>
        </p:txBody>
      </p:sp>
      <p:sp>
        <p:nvSpPr>
          <p:cNvPr id="3" name="Content Placeholder 2">
            <a:extLst>
              <a:ext uri="{FF2B5EF4-FFF2-40B4-BE49-F238E27FC236}">
                <a16:creationId xmlns:a16="http://schemas.microsoft.com/office/drawing/2014/main" id="{D1217FD1-78F9-B509-24B7-F546F2A304A6}"/>
              </a:ext>
            </a:extLst>
          </p:cNvPr>
          <p:cNvSpPr>
            <a:spLocks noGrp="1"/>
          </p:cNvSpPr>
          <p:nvPr>
            <p:ph idx="1"/>
          </p:nvPr>
        </p:nvSpPr>
        <p:spPr/>
        <p:txBody>
          <a:bodyPr/>
          <a:lstStyle/>
          <a:p>
            <a:r>
              <a:rPr lang="en-US" dirty="0"/>
              <a:t>Clinical studies are slow</a:t>
            </a:r>
          </a:p>
          <a:p>
            <a:r>
              <a:rPr lang="en-US" dirty="0"/>
              <a:t>There are quite a few</a:t>
            </a:r>
          </a:p>
          <a:p>
            <a:r>
              <a:rPr lang="en-US" dirty="0"/>
              <a:t>Many are post-marketing differentiation or promise only marginal improvement</a:t>
            </a:r>
          </a:p>
          <a:p>
            <a:r>
              <a:rPr lang="en-US" dirty="0"/>
              <a:t>Priorities are based on investment (cash flow)</a:t>
            </a:r>
          </a:p>
          <a:p>
            <a:pPr lvl="1"/>
            <a:r>
              <a:rPr lang="en-US" dirty="0"/>
              <a:t>Golden rule (D. Stansky): </a:t>
            </a:r>
            <a:r>
              <a:rPr lang="en-US" i="1" dirty="0"/>
              <a:t>He who has the gold makes the rule.</a:t>
            </a:r>
          </a:p>
        </p:txBody>
      </p:sp>
    </p:spTree>
    <p:extLst>
      <p:ext uri="{BB962C8B-B14F-4D97-AF65-F5344CB8AC3E}">
        <p14:creationId xmlns:p14="http://schemas.microsoft.com/office/powerpoint/2010/main" val="59464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312"/>
          <p:cNvSpPr>
            <a:spLocks noChangeArrowheads="1"/>
          </p:cNvSpPr>
          <p:nvPr/>
        </p:nvSpPr>
        <p:spPr bwMode="auto">
          <a:xfrm>
            <a:off x="609600" y="1039414"/>
            <a:ext cx="10972800" cy="2651105"/>
          </a:xfrm>
          <a:prstGeom prst="rect">
            <a:avLst/>
          </a:prstGeom>
          <a:blipFill>
            <a:blip r:embed="rId2"/>
            <a:stretch>
              <a:fillRect/>
            </a:stretch>
          </a:blip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0" name="Group 359"/>
          <p:cNvGrpSpPr/>
          <p:nvPr/>
        </p:nvGrpSpPr>
        <p:grpSpPr>
          <a:xfrm>
            <a:off x="7696778" y="4789175"/>
            <a:ext cx="881229" cy="1444107"/>
            <a:chOff x="6315151" y="3655924"/>
            <a:chExt cx="881229" cy="1444107"/>
          </a:xfrm>
        </p:grpSpPr>
        <p:sp>
          <p:nvSpPr>
            <p:cNvPr id="221" name="Freeform 84"/>
            <p:cNvSpPr>
              <a:spLocks/>
            </p:cNvSpPr>
            <p:nvPr/>
          </p:nvSpPr>
          <p:spPr bwMode="auto">
            <a:xfrm>
              <a:off x="6315151" y="3655924"/>
              <a:ext cx="881229" cy="885841"/>
            </a:xfrm>
            <a:custGeom>
              <a:avLst/>
              <a:gdLst>
                <a:gd name="T0" fmla="*/ 0 w 191"/>
                <a:gd name="T1" fmla="*/ 35 h 192"/>
                <a:gd name="T2" fmla="*/ 35 w 191"/>
                <a:gd name="T3" fmla="*/ 0 h 192"/>
                <a:gd name="T4" fmla="*/ 191 w 191"/>
                <a:gd name="T5" fmla="*/ 157 h 192"/>
                <a:gd name="T6" fmla="*/ 156 w 191"/>
                <a:gd name="T7" fmla="*/ 192 h 192"/>
                <a:gd name="T8" fmla="*/ 0 w 191"/>
                <a:gd name="T9" fmla="*/ 35 h 192"/>
              </a:gdLst>
              <a:ahLst/>
              <a:cxnLst>
                <a:cxn ang="0">
                  <a:pos x="T0" y="T1"/>
                </a:cxn>
                <a:cxn ang="0">
                  <a:pos x="T2" y="T3"/>
                </a:cxn>
                <a:cxn ang="0">
                  <a:pos x="T4" y="T5"/>
                </a:cxn>
                <a:cxn ang="0">
                  <a:pos x="T6" y="T7"/>
                </a:cxn>
                <a:cxn ang="0">
                  <a:pos x="T8" y="T9"/>
                </a:cxn>
              </a:cxnLst>
              <a:rect l="0" t="0" r="r" b="b"/>
              <a:pathLst>
                <a:path w="191" h="192">
                  <a:moveTo>
                    <a:pt x="0" y="35"/>
                  </a:moveTo>
                  <a:lnTo>
                    <a:pt x="35" y="0"/>
                  </a:lnTo>
                  <a:lnTo>
                    <a:pt x="191" y="157"/>
                  </a:lnTo>
                  <a:lnTo>
                    <a:pt x="156" y="192"/>
                  </a:lnTo>
                  <a:lnTo>
                    <a:pt x="0" y="35"/>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85"/>
            <p:cNvSpPr>
              <a:spLocks/>
            </p:cNvSpPr>
            <p:nvPr/>
          </p:nvSpPr>
          <p:spPr bwMode="auto">
            <a:xfrm>
              <a:off x="6315151" y="4218802"/>
              <a:ext cx="881229" cy="881229"/>
            </a:xfrm>
            <a:custGeom>
              <a:avLst/>
              <a:gdLst>
                <a:gd name="T0" fmla="*/ 156 w 191"/>
                <a:gd name="T1" fmla="*/ 0 h 191"/>
                <a:gd name="T2" fmla="*/ 191 w 191"/>
                <a:gd name="T3" fmla="*/ 35 h 191"/>
                <a:gd name="T4" fmla="*/ 35 w 191"/>
                <a:gd name="T5" fmla="*/ 191 h 191"/>
                <a:gd name="T6" fmla="*/ 0 w 191"/>
                <a:gd name="T7" fmla="*/ 156 h 191"/>
                <a:gd name="T8" fmla="*/ 156 w 191"/>
                <a:gd name="T9" fmla="*/ 0 h 191"/>
              </a:gdLst>
              <a:ahLst/>
              <a:cxnLst>
                <a:cxn ang="0">
                  <a:pos x="T0" y="T1"/>
                </a:cxn>
                <a:cxn ang="0">
                  <a:pos x="T2" y="T3"/>
                </a:cxn>
                <a:cxn ang="0">
                  <a:pos x="T4" y="T5"/>
                </a:cxn>
                <a:cxn ang="0">
                  <a:pos x="T6" y="T7"/>
                </a:cxn>
                <a:cxn ang="0">
                  <a:pos x="T8" y="T9"/>
                </a:cxn>
              </a:cxnLst>
              <a:rect l="0" t="0" r="r" b="b"/>
              <a:pathLst>
                <a:path w="191" h="191">
                  <a:moveTo>
                    <a:pt x="156" y="0"/>
                  </a:moveTo>
                  <a:lnTo>
                    <a:pt x="191" y="35"/>
                  </a:lnTo>
                  <a:lnTo>
                    <a:pt x="35" y="191"/>
                  </a:lnTo>
                  <a:lnTo>
                    <a:pt x="0" y="156"/>
                  </a:lnTo>
                  <a:lnTo>
                    <a:pt x="156" y="0"/>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3" name="Rectangle 342"/>
          <p:cNvSpPr/>
          <p:nvPr/>
        </p:nvSpPr>
        <p:spPr>
          <a:xfrm>
            <a:off x="0" y="1312496"/>
            <a:ext cx="609600" cy="2116505"/>
          </a:xfrm>
          <a:prstGeom prst="rect">
            <a:avLst/>
          </a:prstGeom>
          <a:solidFill>
            <a:srgbClr val="24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Title 1"/>
          <p:cNvSpPr txBox="1">
            <a:spLocks/>
          </p:cNvSpPr>
          <p:nvPr/>
        </p:nvSpPr>
        <p:spPr>
          <a:xfrm>
            <a:off x="3617437" y="4693138"/>
            <a:ext cx="4177290"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7A4591"/>
                </a:solidFill>
                <a:effectLst/>
                <a:uLnTx/>
                <a:uFillTx/>
                <a:latin typeface="Calibri"/>
                <a:ea typeface="+mj-ea"/>
                <a:cs typeface="+mj-cs"/>
              </a:rPr>
              <a:t>Clinical Resource Centers (CRCs) with clinical experience and research infrastructure</a:t>
            </a:r>
          </a:p>
        </p:txBody>
      </p:sp>
      <p:sp>
        <p:nvSpPr>
          <p:cNvPr id="349" name="Title 1"/>
          <p:cNvSpPr txBox="1">
            <a:spLocks/>
          </p:cNvSpPr>
          <p:nvPr/>
        </p:nvSpPr>
        <p:spPr>
          <a:xfrm>
            <a:off x="7444421" y="5206720"/>
            <a:ext cx="437393"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4ABAB"/>
                </a:solidFill>
                <a:effectLst/>
                <a:uLnTx/>
                <a:uFillTx/>
                <a:latin typeface="Calibri"/>
                <a:ea typeface="+mj-ea"/>
                <a:cs typeface="+mj-cs"/>
              </a:rPr>
              <a:t>2</a:t>
            </a:r>
            <a:endParaRPr kumimoji="0" lang="en-US" sz="2400" b="1" i="0" u="none" strike="noStrike" kern="1200" cap="none" spc="0" normalizeH="0" baseline="0" noProof="0" dirty="0">
              <a:ln>
                <a:noFill/>
              </a:ln>
              <a:solidFill>
                <a:srgbClr val="24ABAB"/>
              </a:solidFill>
              <a:effectLst/>
              <a:uLnTx/>
              <a:uFillTx/>
              <a:latin typeface="Calibri"/>
              <a:ea typeface="+mj-ea"/>
              <a:cs typeface="+mj-cs"/>
            </a:endParaRPr>
          </a:p>
        </p:txBody>
      </p:sp>
      <p:sp>
        <p:nvSpPr>
          <p:cNvPr id="354" name="Rectangle 353"/>
          <p:cNvSpPr/>
          <p:nvPr/>
        </p:nvSpPr>
        <p:spPr>
          <a:xfrm>
            <a:off x="3412024" y="4509332"/>
            <a:ext cx="89566" cy="1903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Rectangle 354"/>
          <p:cNvSpPr/>
          <p:nvPr/>
        </p:nvSpPr>
        <p:spPr>
          <a:xfrm>
            <a:off x="8627545" y="4446546"/>
            <a:ext cx="89566" cy="1903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4" name="Rectangle 363"/>
          <p:cNvSpPr/>
          <p:nvPr/>
        </p:nvSpPr>
        <p:spPr>
          <a:xfrm>
            <a:off x="1554776" y="3690519"/>
            <a:ext cx="9072911" cy="531510"/>
          </a:xfrm>
          <a:prstGeom prst="rect">
            <a:avLst/>
          </a:prstGeom>
          <a:noFill/>
          <a:ln>
            <a:solidFill>
              <a:srgbClr val="7A4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65" name="Group 364"/>
          <p:cNvGrpSpPr/>
          <p:nvPr/>
        </p:nvGrpSpPr>
        <p:grpSpPr>
          <a:xfrm>
            <a:off x="2327972" y="4789175"/>
            <a:ext cx="881229" cy="1444107"/>
            <a:chOff x="6315151" y="3655924"/>
            <a:chExt cx="881229" cy="1444107"/>
          </a:xfrm>
        </p:grpSpPr>
        <p:sp>
          <p:nvSpPr>
            <p:cNvPr id="366" name="Freeform 84"/>
            <p:cNvSpPr>
              <a:spLocks/>
            </p:cNvSpPr>
            <p:nvPr/>
          </p:nvSpPr>
          <p:spPr bwMode="auto">
            <a:xfrm>
              <a:off x="6315151" y="3655924"/>
              <a:ext cx="881229" cy="885841"/>
            </a:xfrm>
            <a:custGeom>
              <a:avLst/>
              <a:gdLst>
                <a:gd name="T0" fmla="*/ 0 w 191"/>
                <a:gd name="T1" fmla="*/ 35 h 192"/>
                <a:gd name="T2" fmla="*/ 35 w 191"/>
                <a:gd name="T3" fmla="*/ 0 h 192"/>
                <a:gd name="T4" fmla="*/ 191 w 191"/>
                <a:gd name="T5" fmla="*/ 157 h 192"/>
                <a:gd name="T6" fmla="*/ 156 w 191"/>
                <a:gd name="T7" fmla="*/ 192 h 192"/>
                <a:gd name="T8" fmla="*/ 0 w 191"/>
                <a:gd name="T9" fmla="*/ 35 h 192"/>
              </a:gdLst>
              <a:ahLst/>
              <a:cxnLst>
                <a:cxn ang="0">
                  <a:pos x="T0" y="T1"/>
                </a:cxn>
                <a:cxn ang="0">
                  <a:pos x="T2" y="T3"/>
                </a:cxn>
                <a:cxn ang="0">
                  <a:pos x="T4" y="T5"/>
                </a:cxn>
                <a:cxn ang="0">
                  <a:pos x="T6" y="T7"/>
                </a:cxn>
                <a:cxn ang="0">
                  <a:pos x="T8" y="T9"/>
                </a:cxn>
              </a:cxnLst>
              <a:rect l="0" t="0" r="r" b="b"/>
              <a:pathLst>
                <a:path w="191" h="192">
                  <a:moveTo>
                    <a:pt x="0" y="35"/>
                  </a:moveTo>
                  <a:lnTo>
                    <a:pt x="35" y="0"/>
                  </a:lnTo>
                  <a:lnTo>
                    <a:pt x="191" y="157"/>
                  </a:lnTo>
                  <a:lnTo>
                    <a:pt x="156" y="192"/>
                  </a:lnTo>
                  <a:lnTo>
                    <a:pt x="0" y="35"/>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Freeform 85"/>
            <p:cNvSpPr>
              <a:spLocks/>
            </p:cNvSpPr>
            <p:nvPr/>
          </p:nvSpPr>
          <p:spPr bwMode="auto">
            <a:xfrm>
              <a:off x="6315151" y="4218802"/>
              <a:ext cx="881229" cy="881229"/>
            </a:xfrm>
            <a:custGeom>
              <a:avLst/>
              <a:gdLst>
                <a:gd name="T0" fmla="*/ 156 w 191"/>
                <a:gd name="T1" fmla="*/ 0 h 191"/>
                <a:gd name="T2" fmla="*/ 191 w 191"/>
                <a:gd name="T3" fmla="*/ 35 h 191"/>
                <a:gd name="T4" fmla="*/ 35 w 191"/>
                <a:gd name="T5" fmla="*/ 191 h 191"/>
                <a:gd name="T6" fmla="*/ 0 w 191"/>
                <a:gd name="T7" fmla="*/ 156 h 191"/>
                <a:gd name="T8" fmla="*/ 156 w 191"/>
                <a:gd name="T9" fmla="*/ 0 h 191"/>
              </a:gdLst>
              <a:ahLst/>
              <a:cxnLst>
                <a:cxn ang="0">
                  <a:pos x="T0" y="T1"/>
                </a:cxn>
                <a:cxn ang="0">
                  <a:pos x="T2" y="T3"/>
                </a:cxn>
                <a:cxn ang="0">
                  <a:pos x="T4" y="T5"/>
                </a:cxn>
                <a:cxn ang="0">
                  <a:pos x="T6" y="T7"/>
                </a:cxn>
                <a:cxn ang="0">
                  <a:pos x="T8" y="T9"/>
                </a:cxn>
              </a:cxnLst>
              <a:rect l="0" t="0" r="r" b="b"/>
              <a:pathLst>
                <a:path w="191" h="191">
                  <a:moveTo>
                    <a:pt x="156" y="0"/>
                  </a:moveTo>
                  <a:lnTo>
                    <a:pt x="191" y="35"/>
                  </a:lnTo>
                  <a:lnTo>
                    <a:pt x="35" y="191"/>
                  </a:lnTo>
                  <a:lnTo>
                    <a:pt x="0" y="156"/>
                  </a:lnTo>
                  <a:lnTo>
                    <a:pt x="156" y="0"/>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8" name="Title 1"/>
          <p:cNvSpPr txBox="1">
            <a:spLocks/>
          </p:cNvSpPr>
          <p:nvPr/>
        </p:nvSpPr>
        <p:spPr>
          <a:xfrm>
            <a:off x="291503" y="5177610"/>
            <a:ext cx="2186909"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7A4591"/>
                </a:solidFill>
                <a:effectLst/>
                <a:uLnTx/>
                <a:uFillTx/>
                <a:latin typeface="Calibri"/>
                <a:ea typeface="+mj-ea"/>
                <a:cs typeface="+mj-cs"/>
              </a:rPr>
              <a:t>Access to a large number of patients</a:t>
            </a:r>
          </a:p>
        </p:txBody>
      </p:sp>
      <p:sp>
        <p:nvSpPr>
          <p:cNvPr id="369" name="Title 1"/>
          <p:cNvSpPr txBox="1">
            <a:spLocks/>
          </p:cNvSpPr>
          <p:nvPr/>
        </p:nvSpPr>
        <p:spPr>
          <a:xfrm>
            <a:off x="2153991" y="5206720"/>
            <a:ext cx="437393"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4ABAB"/>
                </a:solidFill>
                <a:effectLst/>
                <a:uLnTx/>
                <a:uFillTx/>
                <a:latin typeface="Calibri"/>
                <a:ea typeface="+mj-ea"/>
                <a:cs typeface="+mj-cs"/>
              </a:rPr>
              <a:t>1</a:t>
            </a:r>
            <a:endParaRPr kumimoji="0" lang="en-US" sz="2400" b="1" i="0" u="none" strike="noStrike" kern="1200" cap="none" spc="0" normalizeH="0" baseline="0" noProof="0" dirty="0">
              <a:ln>
                <a:noFill/>
              </a:ln>
              <a:solidFill>
                <a:srgbClr val="24ABAB"/>
              </a:solidFill>
              <a:effectLst/>
              <a:uLnTx/>
              <a:uFillTx/>
              <a:latin typeface="Calibri"/>
              <a:ea typeface="+mj-ea"/>
              <a:cs typeface="+mj-cs"/>
            </a:endParaRPr>
          </a:p>
        </p:txBody>
      </p:sp>
      <p:grpSp>
        <p:nvGrpSpPr>
          <p:cNvPr id="371" name="Group 370"/>
          <p:cNvGrpSpPr/>
          <p:nvPr/>
        </p:nvGrpSpPr>
        <p:grpSpPr>
          <a:xfrm>
            <a:off x="10567015" y="4820808"/>
            <a:ext cx="881229" cy="1444107"/>
            <a:chOff x="6315151" y="3655924"/>
            <a:chExt cx="881229" cy="1444107"/>
          </a:xfrm>
        </p:grpSpPr>
        <p:sp>
          <p:nvSpPr>
            <p:cNvPr id="372" name="Freeform 84"/>
            <p:cNvSpPr>
              <a:spLocks/>
            </p:cNvSpPr>
            <p:nvPr/>
          </p:nvSpPr>
          <p:spPr bwMode="auto">
            <a:xfrm>
              <a:off x="6315151" y="3655924"/>
              <a:ext cx="881229" cy="885841"/>
            </a:xfrm>
            <a:custGeom>
              <a:avLst/>
              <a:gdLst>
                <a:gd name="T0" fmla="*/ 0 w 191"/>
                <a:gd name="T1" fmla="*/ 35 h 192"/>
                <a:gd name="T2" fmla="*/ 35 w 191"/>
                <a:gd name="T3" fmla="*/ 0 h 192"/>
                <a:gd name="T4" fmla="*/ 191 w 191"/>
                <a:gd name="T5" fmla="*/ 157 h 192"/>
                <a:gd name="T6" fmla="*/ 156 w 191"/>
                <a:gd name="T7" fmla="*/ 192 h 192"/>
                <a:gd name="T8" fmla="*/ 0 w 191"/>
                <a:gd name="T9" fmla="*/ 35 h 192"/>
              </a:gdLst>
              <a:ahLst/>
              <a:cxnLst>
                <a:cxn ang="0">
                  <a:pos x="T0" y="T1"/>
                </a:cxn>
                <a:cxn ang="0">
                  <a:pos x="T2" y="T3"/>
                </a:cxn>
                <a:cxn ang="0">
                  <a:pos x="T4" y="T5"/>
                </a:cxn>
                <a:cxn ang="0">
                  <a:pos x="T6" y="T7"/>
                </a:cxn>
                <a:cxn ang="0">
                  <a:pos x="T8" y="T9"/>
                </a:cxn>
              </a:cxnLst>
              <a:rect l="0" t="0" r="r" b="b"/>
              <a:pathLst>
                <a:path w="191" h="192">
                  <a:moveTo>
                    <a:pt x="0" y="35"/>
                  </a:moveTo>
                  <a:lnTo>
                    <a:pt x="35" y="0"/>
                  </a:lnTo>
                  <a:lnTo>
                    <a:pt x="191" y="157"/>
                  </a:lnTo>
                  <a:lnTo>
                    <a:pt x="156" y="192"/>
                  </a:lnTo>
                  <a:lnTo>
                    <a:pt x="0" y="35"/>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Freeform 85"/>
            <p:cNvSpPr>
              <a:spLocks/>
            </p:cNvSpPr>
            <p:nvPr/>
          </p:nvSpPr>
          <p:spPr bwMode="auto">
            <a:xfrm>
              <a:off x="6315151" y="4218802"/>
              <a:ext cx="881229" cy="881229"/>
            </a:xfrm>
            <a:custGeom>
              <a:avLst/>
              <a:gdLst>
                <a:gd name="T0" fmla="*/ 156 w 191"/>
                <a:gd name="T1" fmla="*/ 0 h 191"/>
                <a:gd name="T2" fmla="*/ 191 w 191"/>
                <a:gd name="T3" fmla="*/ 35 h 191"/>
                <a:gd name="T4" fmla="*/ 35 w 191"/>
                <a:gd name="T5" fmla="*/ 191 h 191"/>
                <a:gd name="T6" fmla="*/ 0 w 191"/>
                <a:gd name="T7" fmla="*/ 156 h 191"/>
                <a:gd name="T8" fmla="*/ 156 w 191"/>
                <a:gd name="T9" fmla="*/ 0 h 191"/>
              </a:gdLst>
              <a:ahLst/>
              <a:cxnLst>
                <a:cxn ang="0">
                  <a:pos x="T0" y="T1"/>
                </a:cxn>
                <a:cxn ang="0">
                  <a:pos x="T2" y="T3"/>
                </a:cxn>
                <a:cxn ang="0">
                  <a:pos x="T4" y="T5"/>
                </a:cxn>
                <a:cxn ang="0">
                  <a:pos x="T6" y="T7"/>
                </a:cxn>
                <a:cxn ang="0">
                  <a:pos x="T8" y="T9"/>
                </a:cxn>
              </a:cxnLst>
              <a:rect l="0" t="0" r="r" b="b"/>
              <a:pathLst>
                <a:path w="191" h="191">
                  <a:moveTo>
                    <a:pt x="156" y="0"/>
                  </a:moveTo>
                  <a:lnTo>
                    <a:pt x="191" y="35"/>
                  </a:lnTo>
                  <a:lnTo>
                    <a:pt x="35" y="191"/>
                  </a:lnTo>
                  <a:lnTo>
                    <a:pt x="0" y="156"/>
                  </a:lnTo>
                  <a:lnTo>
                    <a:pt x="156" y="0"/>
                  </a:lnTo>
                  <a:close/>
                </a:path>
              </a:pathLst>
            </a:custGeom>
            <a:solidFill>
              <a:srgbClr val="7A4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4" name="Title 1"/>
          <p:cNvSpPr txBox="1">
            <a:spLocks/>
          </p:cNvSpPr>
          <p:nvPr/>
        </p:nvSpPr>
        <p:spPr>
          <a:xfrm>
            <a:off x="8828169" y="5224960"/>
            <a:ext cx="2238832"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7A4591"/>
                </a:solidFill>
                <a:effectLst/>
                <a:uLnTx/>
                <a:uFillTx/>
                <a:latin typeface="Calibri"/>
                <a:ea typeface="+mj-ea"/>
                <a:cs typeface="+mj-cs"/>
              </a:rPr>
              <a:t>Access to regulator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7A4591"/>
                </a:solidFill>
                <a:effectLst/>
                <a:uLnTx/>
                <a:uFillTx/>
                <a:latin typeface="Calibri"/>
                <a:ea typeface="+mj-ea"/>
                <a:cs typeface="+mj-cs"/>
              </a:rPr>
              <a:t>and payors</a:t>
            </a:r>
          </a:p>
        </p:txBody>
      </p:sp>
      <p:sp>
        <p:nvSpPr>
          <p:cNvPr id="375" name="Title 1"/>
          <p:cNvSpPr txBox="1">
            <a:spLocks/>
          </p:cNvSpPr>
          <p:nvPr/>
        </p:nvSpPr>
        <p:spPr>
          <a:xfrm>
            <a:off x="10271114" y="5238353"/>
            <a:ext cx="437393" cy="640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4ABAB"/>
                </a:solidFill>
                <a:effectLst/>
                <a:uLnTx/>
                <a:uFillTx/>
                <a:latin typeface="Calibri"/>
                <a:ea typeface="+mj-ea"/>
                <a:cs typeface="+mj-cs"/>
              </a:rPr>
              <a:t>3</a:t>
            </a:r>
            <a:endParaRPr kumimoji="0" lang="en-US" sz="2400" b="1" i="0" u="none" strike="noStrike" kern="1200" cap="none" spc="0" normalizeH="0" baseline="0" noProof="0" dirty="0">
              <a:ln>
                <a:noFill/>
              </a:ln>
              <a:solidFill>
                <a:srgbClr val="24ABAB"/>
              </a:solidFill>
              <a:effectLst/>
              <a:uLnTx/>
              <a:uFillTx/>
              <a:latin typeface="Calibri"/>
              <a:ea typeface="+mj-ea"/>
              <a:cs typeface="+mj-cs"/>
            </a:endParaRPr>
          </a:p>
        </p:txBody>
      </p:sp>
      <p:sp>
        <p:nvSpPr>
          <p:cNvPr id="377" name="TextBox 376"/>
          <p:cNvSpPr txBox="1"/>
          <p:nvPr/>
        </p:nvSpPr>
        <p:spPr>
          <a:xfrm>
            <a:off x="3954932" y="5512543"/>
            <a:ext cx="3221972"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Recruit study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Conduct clinical trials</a:t>
            </a:r>
          </a:p>
        </p:txBody>
      </p:sp>
      <p:sp>
        <p:nvSpPr>
          <p:cNvPr id="29" name="Title 1">
            <a:extLst>
              <a:ext uri="{FF2B5EF4-FFF2-40B4-BE49-F238E27FC236}">
                <a16:creationId xmlns:a16="http://schemas.microsoft.com/office/drawing/2014/main" id="{17E1B810-D505-468F-809A-9B85A3F1CDA9}"/>
              </a:ext>
            </a:extLst>
          </p:cNvPr>
          <p:cNvSpPr>
            <a:spLocks noGrp="1"/>
          </p:cNvSpPr>
          <p:nvPr>
            <p:ph type="title"/>
          </p:nvPr>
        </p:nvSpPr>
        <p:spPr>
          <a:xfrm>
            <a:off x="609600" y="128063"/>
            <a:ext cx="10972800" cy="928451"/>
          </a:xfrm>
        </p:spPr>
        <p:txBody>
          <a:bodyPr>
            <a:normAutofit/>
          </a:bodyPr>
          <a:lstStyle/>
          <a:p>
            <a:r>
              <a:rPr lang="en-US" sz="3600" b="1" dirty="0">
                <a:latin typeface="+mn-lt"/>
              </a:rPr>
              <a:t>Rationale for a Foundation-based TDN</a:t>
            </a:r>
          </a:p>
        </p:txBody>
      </p:sp>
      <p:sp>
        <p:nvSpPr>
          <p:cNvPr id="5" name="Rectangle 4">
            <a:extLst>
              <a:ext uri="{FF2B5EF4-FFF2-40B4-BE49-F238E27FC236}">
                <a16:creationId xmlns:a16="http://schemas.microsoft.com/office/drawing/2014/main" id="{49C246B0-42BF-4AEE-93CE-E965EBCAD12F}"/>
              </a:ext>
            </a:extLst>
          </p:cNvPr>
          <p:cNvSpPr/>
          <p:nvPr/>
        </p:nvSpPr>
        <p:spPr>
          <a:xfrm>
            <a:off x="3299729" y="3617161"/>
            <a:ext cx="55830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Unique Strengths of the A1F</a:t>
            </a:r>
          </a:p>
        </p:txBody>
      </p:sp>
    </p:spTree>
    <p:extLst>
      <p:ext uri="{BB962C8B-B14F-4D97-AF65-F5344CB8AC3E}">
        <p14:creationId xmlns:p14="http://schemas.microsoft.com/office/powerpoint/2010/main" val="2421722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2109-6A39-ACDA-E382-872FCC97C8BC}"/>
              </a:ext>
            </a:extLst>
          </p:cNvPr>
          <p:cNvSpPr>
            <a:spLocks noGrp="1"/>
          </p:cNvSpPr>
          <p:nvPr>
            <p:ph type="title"/>
          </p:nvPr>
        </p:nvSpPr>
        <p:spPr/>
        <p:txBody>
          <a:bodyPr/>
          <a:lstStyle/>
          <a:p>
            <a:r>
              <a:rPr lang="en-US" dirty="0"/>
              <a:t>TDN work products</a:t>
            </a:r>
          </a:p>
        </p:txBody>
      </p:sp>
      <p:sp>
        <p:nvSpPr>
          <p:cNvPr id="3" name="Content Placeholder 2">
            <a:extLst>
              <a:ext uri="{FF2B5EF4-FFF2-40B4-BE49-F238E27FC236}">
                <a16:creationId xmlns:a16="http://schemas.microsoft.com/office/drawing/2014/main" id="{8A0470BD-FA91-7CAA-3D08-7A0ABA1164C9}"/>
              </a:ext>
            </a:extLst>
          </p:cNvPr>
          <p:cNvSpPr>
            <a:spLocks noGrp="1"/>
          </p:cNvSpPr>
          <p:nvPr>
            <p:ph idx="1"/>
          </p:nvPr>
        </p:nvSpPr>
        <p:spPr>
          <a:xfrm>
            <a:off x="637477" y="1479938"/>
            <a:ext cx="10602951" cy="5177340"/>
          </a:xfrm>
        </p:spPr>
        <p:txBody>
          <a:bodyPr>
            <a:normAutofit fontScale="92500" lnSpcReduction="10000"/>
          </a:bodyPr>
          <a:lstStyle/>
          <a:p>
            <a:r>
              <a:rPr lang="en-US" dirty="0"/>
              <a:t>Enroll sites: document and track capabilities</a:t>
            </a:r>
          </a:p>
          <a:p>
            <a:r>
              <a:rPr lang="en-US" dirty="0"/>
              <a:t>Enroll subjects and create database for potential study enrollment: </a:t>
            </a:r>
          </a:p>
          <a:p>
            <a:pPr lvl="1"/>
            <a:r>
              <a:rPr lang="en-US" dirty="0"/>
              <a:t>Eligibility</a:t>
            </a:r>
          </a:p>
          <a:p>
            <a:pPr lvl="1"/>
            <a:r>
              <a:rPr lang="en-US" dirty="0"/>
              <a:t>Exclusion</a:t>
            </a:r>
          </a:p>
          <a:p>
            <a:pPr lvl="1"/>
            <a:r>
              <a:rPr lang="en-US" dirty="0"/>
              <a:t>Logistics</a:t>
            </a:r>
          </a:p>
          <a:p>
            <a:pPr lvl="1"/>
            <a:endParaRPr lang="en-US" dirty="0"/>
          </a:p>
          <a:p>
            <a:pPr lvl="1"/>
            <a:r>
              <a:rPr lang="en-US" dirty="0"/>
              <a:t>Recontact subjects quarterly</a:t>
            </a:r>
          </a:p>
          <a:p>
            <a:pPr lvl="2"/>
            <a:r>
              <a:rPr lang="en-US" dirty="0"/>
              <a:t>Update data</a:t>
            </a:r>
          </a:p>
          <a:p>
            <a:pPr lvl="2"/>
            <a:r>
              <a:rPr lang="en-US" dirty="0"/>
              <a:t>Maintain subject engagement</a:t>
            </a:r>
          </a:p>
          <a:p>
            <a:r>
              <a:rPr lang="en-US" dirty="0"/>
              <a:t>Study planning</a:t>
            </a:r>
          </a:p>
          <a:p>
            <a:r>
              <a:rPr lang="en-US" dirty="0"/>
              <a:t>Site selection</a:t>
            </a:r>
          </a:p>
          <a:p>
            <a:r>
              <a:rPr lang="en-US" dirty="0"/>
              <a:t>Recruitment center:</a:t>
            </a:r>
          </a:p>
          <a:p>
            <a:pPr lvl="1"/>
            <a:r>
              <a:rPr lang="en-US" dirty="0"/>
              <a:t>Contact subjects</a:t>
            </a:r>
          </a:p>
          <a:p>
            <a:pPr lvl="1"/>
            <a:r>
              <a:rPr lang="en-US" dirty="0"/>
              <a:t>Schedule screening visits for studies</a:t>
            </a:r>
          </a:p>
        </p:txBody>
      </p:sp>
      <p:sp>
        <p:nvSpPr>
          <p:cNvPr id="4" name="Explosion 1 3">
            <a:extLst>
              <a:ext uri="{FF2B5EF4-FFF2-40B4-BE49-F238E27FC236}">
                <a16:creationId xmlns:a16="http://schemas.microsoft.com/office/drawing/2014/main" id="{0AB9737D-5779-E2F8-4B6F-254DA4FD95DA}"/>
              </a:ext>
            </a:extLst>
          </p:cNvPr>
          <p:cNvSpPr/>
          <p:nvPr/>
        </p:nvSpPr>
        <p:spPr>
          <a:xfrm>
            <a:off x="8569181" y="200722"/>
            <a:ext cx="3445727" cy="2207941"/>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delete</a:t>
            </a:r>
          </a:p>
        </p:txBody>
      </p:sp>
    </p:spTree>
    <p:extLst>
      <p:ext uri="{BB962C8B-B14F-4D97-AF65-F5344CB8AC3E}">
        <p14:creationId xmlns:p14="http://schemas.microsoft.com/office/powerpoint/2010/main" val="1850124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a:extLst>
              <a:ext uri="{FF2B5EF4-FFF2-40B4-BE49-F238E27FC236}">
                <a16:creationId xmlns:a16="http://schemas.microsoft.com/office/drawing/2014/main" id="{5CF300FB-0FBE-2E4E-A0D9-82B6DE4B0B39}"/>
              </a:ext>
            </a:extLst>
          </p:cNvPr>
          <p:cNvSpPr/>
          <p:nvPr/>
        </p:nvSpPr>
        <p:spPr>
          <a:xfrm>
            <a:off x="298796" y="1975224"/>
            <a:ext cx="638978" cy="55084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86C96FBF-486F-7843-BC5E-5B33DAC9D89A}"/>
              </a:ext>
            </a:extLst>
          </p:cNvPr>
          <p:cNvSpPr/>
          <p:nvPr/>
        </p:nvSpPr>
        <p:spPr>
          <a:xfrm>
            <a:off x="298796" y="2629936"/>
            <a:ext cx="638978" cy="55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0ED18C-D987-FC44-AB78-995CF1AA3A4A}"/>
              </a:ext>
            </a:extLst>
          </p:cNvPr>
          <p:cNvSpPr/>
          <p:nvPr/>
        </p:nvSpPr>
        <p:spPr>
          <a:xfrm>
            <a:off x="497099" y="3795760"/>
            <a:ext cx="275422" cy="2836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E27D24B-F405-0543-A842-E3AD20CFD4B0}"/>
              </a:ext>
            </a:extLst>
          </p:cNvPr>
          <p:cNvSpPr/>
          <p:nvPr/>
        </p:nvSpPr>
        <p:spPr>
          <a:xfrm>
            <a:off x="519133" y="5209989"/>
            <a:ext cx="121185" cy="17167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4334F2-77FD-BA4F-9E79-F6DDBC0A90B0}"/>
              </a:ext>
            </a:extLst>
          </p:cNvPr>
          <p:cNvSpPr txBox="1"/>
          <p:nvPr/>
        </p:nvSpPr>
        <p:spPr>
          <a:xfrm>
            <a:off x="1080993" y="2445270"/>
            <a:ext cx="1675202" cy="461665"/>
          </a:xfrm>
          <a:prstGeom prst="rect">
            <a:avLst/>
          </a:prstGeom>
          <a:noFill/>
        </p:spPr>
        <p:txBody>
          <a:bodyPr wrap="none" rtlCol="0">
            <a:spAutoFit/>
          </a:bodyPr>
          <a:lstStyle/>
          <a:p>
            <a:r>
              <a:rPr lang="en-US" sz="2400" dirty="0"/>
              <a:t>Primary site</a:t>
            </a:r>
          </a:p>
        </p:txBody>
      </p:sp>
      <p:sp>
        <p:nvSpPr>
          <p:cNvPr id="9" name="TextBox 8">
            <a:extLst>
              <a:ext uri="{FF2B5EF4-FFF2-40B4-BE49-F238E27FC236}">
                <a16:creationId xmlns:a16="http://schemas.microsoft.com/office/drawing/2014/main" id="{741C7C09-8CEF-3A4B-B15E-1B695E438468}"/>
              </a:ext>
            </a:extLst>
          </p:cNvPr>
          <p:cNvSpPr txBox="1"/>
          <p:nvPr/>
        </p:nvSpPr>
        <p:spPr>
          <a:xfrm>
            <a:off x="1080993" y="3775103"/>
            <a:ext cx="1630254" cy="461665"/>
          </a:xfrm>
          <a:prstGeom prst="rect">
            <a:avLst/>
          </a:prstGeom>
          <a:noFill/>
        </p:spPr>
        <p:txBody>
          <a:bodyPr wrap="none" rtlCol="0">
            <a:spAutoFit/>
          </a:bodyPr>
          <a:lstStyle/>
          <a:p>
            <a:r>
              <a:rPr lang="en-US" sz="2400" dirty="0"/>
              <a:t>Partner site</a:t>
            </a:r>
          </a:p>
        </p:txBody>
      </p:sp>
      <p:sp>
        <p:nvSpPr>
          <p:cNvPr id="10" name="TextBox 9">
            <a:extLst>
              <a:ext uri="{FF2B5EF4-FFF2-40B4-BE49-F238E27FC236}">
                <a16:creationId xmlns:a16="http://schemas.microsoft.com/office/drawing/2014/main" id="{5F3F15B7-7139-6F4B-9386-7B1141FAF198}"/>
              </a:ext>
            </a:extLst>
          </p:cNvPr>
          <p:cNvSpPr txBox="1"/>
          <p:nvPr/>
        </p:nvSpPr>
        <p:spPr>
          <a:xfrm>
            <a:off x="1080993" y="5111162"/>
            <a:ext cx="1832809" cy="461665"/>
          </a:xfrm>
          <a:prstGeom prst="rect">
            <a:avLst/>
          </a:prstGeom>
          <a:noFill/>
        </p:spPr>
        <p:txBody>
          <a:bodyPr wrap="none" rtlCol="0">
            <a:spAutoFit/>
          </a:bodyPr>
          <a:lstStyle/>
          <a:p>
            <a:r>
              <a:rPr lang="en-US" sz="2400" dirty="0"/>
              <a:t>Affiliated site</a:t>
            </a:r>
          </a:p>
        </p:txBody>
      </p:sp>
      <p:sp>
        <p:nvSpPr>
          <p:cNvPr id="63" name="TextBox 62">
            <a:extLst>
              <a:ext uri="{FF2B5EF4-FFF2-40B4-BE49-F238E27FC236}">
                <a16:creationId xmlns:a16="http://schemas.microsoft.com/office/drawing/2014/main" id="{5E412189-F102-1847-AD57-0982385BB62B}"/>
              </a:ext>
            </a:extLst>
          </p:cNvPr>
          <p:cNvSpPr txBox="1"/>
          <p:nvPr/>
        </p:nvSpPr>
        <p:spPr>
          <a:xfrm>
            <a:off x="3962461" y="2407005"/>
            <a:ext cx="2627910" cy="923330"/>
          </a:xfrm>
          <a:prstGeom prst="rect">
            <a:avLst/>
          </a:prstGeom>
          <a:noFill/>
        </p:spPr>
        <p:txBody>
          <a:bodyPr wrap="square" rtlCol="0">
            <a:spAutoFit/>
          </a:bodyPr>
          <a:lstStyle/>
          <a:p>
            <a:r>
              <a:rPr lang="en-US" dirty="0"/>
              <a:t>Full study execution</a:t>
            </a:r>
          </a:p>
          <a:p>
            <a:r>
              <a:rPr lang="en-US" dirty="0"/>
              <a:t>(with or without special capabilities)</a:t>
            </a:r>
          </a:p>
        </p:txBody>
      </p:sp>
      <p:sp>
        <p:nvSpPr>
          <p:cNvPr id="64" name="TextBox 63">
            <a:extLst>
              <a:ext uri="{FF2B5EF4-FFF2-40B4-BE49-F238E27FC236}">
                <a16:creationId xmlns:a16="http://schemas.microsoft.com/office/drawing/2014/main" id="{F3561B7C-A0C4-C141-80A0-99E2046FE800}"/>
              </a:ext>
            </a:extLst>
          </p:cNvPr>
          <p:cNvSpPr txBox="1"/>
          <p:nvPr/>
        </p:nvSpPr>
        <p:spPr>
          <a:xfrm>
            <a:off x="4018800" y="3719749"/>
            <a:ext cx="2213491" cy="646331"/>
          </a:xfrm>
          <a:prstGeom prst="rect">
            <a:avLst/>
          </a:prstGeom>
          <a:noFill/>
        </p:spPr>
        <p:txBody>
          <a:bodyPr wrap="none" rtlCol="0">
            <a:spAutoFit/>
          </a:bodyPr>
          <a:lstStyle/>
          <a:p>
            <a:r>
              <a:rPr lang="en-US" dirty="0"/>
              <a:t>Recruitment</a:t>
            </a:r>
          </a:p>
          <a:p>
            <a:r>
              <a:rPr lang="en-US" dirty="0"/>
              <a:t>Partial data collection</a:t>
            </a:r>
          </a:p>
        </p:txBody>
      </p:sp>
      <p:sp>
        <p:nvSpPr>
          <p:cNvPr id="65" name="TextBox 64">
            <a:extLst>
              <a:ext uri="{FF2B5EF4-FFF2-40B4-BE49-F238E27FC236}">
                <a16:creationId xmlns:a16="http://schemas.microsoft.com/office/drawing/2014/main" id="{CD5C8EFD-5D9B-9D4D-A157-FA6FF9D275C6}"/>
              </a:ext>
            </a:extLst>
          </p:cNvPr>
          <p:cNvSpPr txBox="1"/>
          <p:nvPr/>
        </p:nvSpPr>
        <p:spPr>
          <a:xfrm>
            <a:off x="4011224" y="5151959"/>
            <a:ext cx="1347100" cy="369332"/>
          </a:xfrm>
          <a:prstGeom prst="rect">
            <a:avLst/>
          </a:prstGeom>
          <a:noFill/>
        </p:spPr>
        <p:txBody>
          <a:bodyPr wrap="none" rtlCol="0">
            <a:spAutoFit/>
          </a:bodyPr>
          <a:lstStyle/>
          <a:p>
            <a:r>
              <a:rPr lang="en-US" dirty="0"/>
              <a:t>Recruitment</a:t>
            </a:r>
          </a:p>
        </p:txBody>
      </p:sp>
      <p:sp>
        <p:nvSpPr>
          <p:cNvPr id="43" name="Title 1">
            <a:extLst>
              <a:ext uri="{FF2B5EF4-FFF2-40B4-BE49-F238E27FC236}">
                <a16:creationId xmlns:a16="http://schemas.microsoft.com/office/drawing/2014/main" id="{5ED89B91-48DA-D045-BB02-36B0BE25676D}"/>
              </a:ext>
            </a:extLst>
          </p:cNvPr>
          <p:cNvSpPr>
            <a:spLocks noGrp="1"/>
          </p:cNvSpPr>
          <p:nvPr>
            <p:ph type="title"/>
          </p:nvPr>
        </p:nvSpPr>
        <p:spPr>
          <a:xfrm>
            <a:off x="1807275" y="120513"/>
            <a:ext cx="10515600" cy="1325563"/>
          </a:xfrm>
        </p:spPr>
        <p:txBody>
          <a:bodyPr/>
          <a:lstStyle/>
          <a:p>
            <a:r>
              <a:rPr lang="en-US" b="1" dirty="0"/>
              <a:t>Therapeutic Development Network: </a:t>
            </a:r>
            <a:br>
              <a:rPr lang="en-US" b="1" dirty="0"/>
            </a:br>
            <a:r>
              <a:rPr lang="en-US" dirty="0"/>
              <a:t>     </a:t>
            </a:r>
            <a:r>
              <a:rPr lang="en-US" sz="4000" dirty="0"/>
              <a:t>Site structure increases participation</a:t>
            </a:r>
          </a:p>
        </p:txBody>
      </p:sp>
      <p:pic>
        <p:nvPicPr>
          <p:cNvPr id="44" name="Picture 43">
            <a:extLst>
              <a:ext uri="{FF2B5EF4-FFF2-40B4-BE49-F238E27FC236}">
                <a16:creationId xmlns:a16="http://schemas.microsoft.com/office/drawing/2014/main" id="{9804AC39-3961-BD4F-8FC5-FA36A5A3719C}"/>
              </a:ext>
            </a:extLst>
          </p:cNvPr>
          <p:cNvPicPr>
            <a:picLocks noChangeAspect="1"/>
          </p:cNvPicPr>
          <p:nvPr/>
        </p:nvPicPr>
        <p:blipFill>
          <a:blip r:embed="rId2"/>
          <a:stretch>
            <a:fillRect/>
          </a:stretch>
        </p:blipFill>
        <p:spPr>
          <a:xfrm>
            <a:off x="123715" y="195745"/>
            <a:ext cx="1420838" cy="1209137"/>
          </a:xfrm>
          <a:prstGeom prst="rect">
            <a:avLst/>
          </a:prstGeom>
        </p:spPr>
      </p:pic>
      <p:grpSp>
        <p:nvGrpSpPr>
          <p:cNvPr id="45" name="Group 44">
            <a:extLst>
              <a:ext uri="{FF2B5EF4-FFF2-40B4-BE49-F238E27FC236}">
                <a16:creationId xmlns:a16="http://schemas.microsoft.com/office/drawing/2014/main" id="{C6D7E2C8-C893-F04E-8845-654E168A375D}"/>
              </a:ext>
            </a:extLst>
          </p:cNvPr>
          <p:cNvGrpSpPr/>
          <p:nvPr/>
        </p:nvGrpSpPr>
        <p:grpSpPr>
          <a:xfrm>
            <a:off x="7392448" y="2214526"/>
            <a:ext cx="4425864" cy="3729836"/>
            <a:chOff x="7324335" y="1147586"/>
            <a:chExt cx="4425864" cy="3729836"/>
          </a:xfrm>
        </p:grpSpPr>
        <p:cxnSp>
          <p:nvCxnSpPr>
            <p:cNvPr id="47" name="Straight Connector 46">
              <a:extLst>
                <a:ext uri="{FF2B5EF4-FFF2-40B4-BE49-F238E27FC236}">
                  <a16:creationId xmlns:a16="http://schemas.microsoft.com/office/drawing/2014/main" id="{6DADD5A6-8C31-6D4B-9B83-F93211554B09}"/>
                </a:ext>
              </a:extLst>
            </p:cNvPr>
            <p:cNvCxnSpPr>
              <a:cxnSpLocks/>
            </p:cNvCxnSpPr>
            <p:nvPr/>
          </p:nvCxnSpPr>
          <p:spPr>
            <a:xfrm>
              <a:off x="10080702" y="2671960"/>
              <a:ext cx="420578" cy="6988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5-Point Star 48">
              <a:extLst>
                <a:ext uri="{FF2B5EF4-FFF2-40B4-BE49-F238E27FC236}">
                  <a16:creationId xmlns:a16="http://schemas.microsoft.com/office/drawing/2014/main" id="{83982EEB-1344-714D-ACE0-20959B6DF44E}"/>
                </a:ext>
              </a:extLst>
            </p:cNvPr>
            <p:cNvSpPr/>
            <p:nvPr/>
          </p:nvSpPr>
          <p:spPr>
            <a:xfrm>
              <a:off x="8444623" y="3038162"/>
              <a:ext cx="638978" cy="55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AADAD040-E2E1-B64D-A100-27BF77AE8A7D}"/>
                </a:ext>
              </a:extLst>
            </p:cNvPr>
            <p:cNvSpPr/>
            <p:nvPr/>
          </p:nvSpPr>
          <p:spPr>
            <a:xfrm>
              <a:off x="9627275" y="1147586"/>
              <a:ext cx="638978" cy="55084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EA90B8-D288-1646-8337-8ED99871D028}"/>
                </a:ext>
              </a:extLst>
            </p:cNvPr>
            <p:cNvSpPr/>
            <p:nvPr/>
          </p:nvSpPr>
          <p:spPr>
            <a:xfrm>
              <a:off x="7324335" y="3542447"/>
              <a:ext cx="275422" cy="2836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470729E-85AD-E343-8991-1BB89A2503A4}"/>
                </a:ext>
              </a:extLst>
            </p:cNvPr>
            <p:cNvSpPr/>
            <p:nvPr/>
          </p:nvSpPr>
          <p:spPr>
            <a:xfrm>
              <a:off x="8251304" y="4374878"/>
              <a:ext cx="275422" cy="2836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9C3FF98F-AC9B-7445-94DF-5B1EC29EEEBF}"/>
                </a:ext>
              </a:extLst>
            </p:cNvPr>
            <p:cNvCxnSpPr>
              <a:cxnSpLocks/>
            </p:cNvCxnSpPr>
            <p:nvPr/>
          </p:nvCxnSpPr>
          <p:spPr>
            <a:xfrm>
              <a:off x="8532933" y="1810441"/>
              <a:ext cx="1094342" cy="4624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3D3335-006A-4142-A2CF-62BE32E0BFAC}"/>
                </a:ext>
              </a:extLst>
            </p:cNvPr>
            <p:cNvCxnSpPr>
              <a:cxnSpLocks/>
              <a:endCxn id="81" idx="0"/>
            </p:cNvCxnSpPr>
            <p:nvPr/>
          </p:nvCxnSpPr>
          <p:spPr>
            <a:xfrm flipH="1">
              <a:off x="9919139" y="1584073"/>
              <a:ext cx="27626" cy="6791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3CDE69F-618F-C44C-883D-9C6588BBA84B}"/>
                </a:ext>
              </a:extLst>
            </p:cNvPr>
            <p:cNvCxnSpPr>
              <a:cxnSpLocks/>
            </p:cNvCxnSpPr>
            <p:nvPr/>
          </p:nvCxnSpPr>
          <p:spPr>
            <a:xfrm flipV="1">
              <a:off x="10294589" y="2272917"/>
              <a:ext cx="1010755" cy="2003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D1E3896-F88E-354C-8480-10FD5C58694E}"/>
                </a:ext>
              </a:extLst>
            </p:cNvPr>
            <p:cNvCxnSpPr>
              <a:cxnSpLocks/>
            </p:cNvCxnSpPr>
            <p:nvPr/>
          </p:nvCxnSpPr>
          <p:spPr>
            <a:xfrm flipV="1">
              <a:off x="8824923" y="2654213"/>
              <a:ext cx="802352" cy="5964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6C2CC7F-C370-244C-8FCF-993961CE0468}"/>
                </a:ext>
              </a:extLst>
            </p:cNvPr>
            <p:cNvCxnSpPr>
              <a:cxnSpLocks/>
              <a:stCxn id="54" idx="7"/>
            </p:cNvCxnSpPr>
            <p:nvPr/>
          </p:nvCxnSpPr>
          <p:spPr>
            <a:xfrm flipV="1">
              <a:off x="8486391" y="2729885"/>
              <a:ext cx="1432747" cy="168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7B54757-07EA-3045-998B-1B65C5C7F8B9}"/>
                </a:ext>
              </a:extLst>
            </p:cNvPr>
            <p:cNvCxnSpPr>
              <a:cxnSpLocks/>
              <a:stCxn id="54" idx="0"/>
            </p:cNvCxnSpPr>
            <p:nvPr/>
          </p:nvCxnSpPr>
          <p:spPr>
            <a:xfrm flipV="1">
              <a:off x="8389015" y="3461531"/>
              <a:ext cx="372561" cy="9133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CEEC40-3AFD-8549-972D-9300DAEDA14D}"/>
                </a:ext>
              </a:extLst>
            </p:cNvPr>
            <p:cNvCxnSpPr>
              <a:cxnSpLocks/>
              <a:stCxn id="53" idx="6"/>
            </p:cNvCxnSpPr>
            <p:nvPr/>
          </p:nvCxnSpPr>
          <p:spPr>
            <a:xfrm flipV="1">
              <a:off x="7599757" y="3370817"/>
              <a:ext cx="1043761" cy="313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57EE823-5882-6048-9996-E5304AF5E7DB}"/>
                </a:ext>
              </a:extLst>
            </p:cNvPr>
            <p:cNvCxnSpPr>
              <a:cxnSpLocks/>
              <a:stCxn id="53" idx="7"/>
            </p:cNvCxnSpPr>
            <p:nvPr/>
          </p:nvCxnSpPr>
          <p:spPr>
            <a:xfrm flipV="1">
              <a:off x="7559422" y="2465708"/>
              <a:ext cx="1994391" cy="11182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3A9F55F-1738-DB4D-BF22-796667326C66}"/>
                </a:ext>
              </a:extLst>
            </p:cNvPr>
            <p:cNvCxnSpPr>
              <a:cxnSpLocks/>
            </p:cNvCxnSpPr>
            <p:nvPr/>
          </p:nvCxnSpPr>
          <p:spPr>
            <a:xfrm flipH="1" flipV="1">
              <a:off x="10294588" y="2654213"/>
              <a:ext cx="1395023" cy="165055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FF4DB17-D6E5-6A43-9750-904FF331FB33}"/>
                </a:ext>
              </a:extLst>
            </p:cNvPr>
            <p:cNvCxnSpPr>
              <a:cxnSpLocks/>
            </p:cNvCxnSpPr>
            <p:nvPr/>
          </p:nvCxnSpPr>
          <p:spPr>
            <a:xfrm flipH="1" flipV="1">
              <a:off x="9938835" y="2699663"/>
              <a:ext cx="338667" cy="20447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37B2516-EF15-0843-86C0-0B1B4EE54D13}"/>
                </a:ext>
              </a:extLst>
            </p:cNvPr>
            <p:cNvCxnSpPr>
              <a:cxnSpLocks/>
            </p:cNvCxnSpPr>
            <p:nvPr/>
          </p:nvCxnSpPr>
          <p:spPr>
            <a:xfrm flipV="1">
              <a:off x="10306135" y="3573154"/>
              <a:ext cx="202923" cy="1163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729E009-D788-A845-B3CD-7C6D9A8E9E6A}"/>
                </a:ext>
              </a:extLst>
            </p:cNvPr>
            <p:cNvCxnSpPr>
              <a:cxnSpLocks/>
              <a:endCxn id="74" idx="1"/>
            </p:cNvCxnSpPr>
            <p:nvPr/>
          </p:nvCxnSpPr>
          <p:spPr>
            <a:xfrm>
              <a:off x="10692012" y="3456607"/>
              <a:ext cx="374684" cy="6645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058F72B-16A3-B743-AACC-E517F812997D}"/>
                </a:ext>
              </a:extLst>
            </p:cNvPr>
            <p:cNvSpPr/>
            <p:nvPr/>
          </p:nvSpPr>
          <p:spPr>
            <a:xfrm>
              <a:off x="11026361" y="4079659"/>
              <a:ext cx="275422" cy="2836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673EA9B7-CAF2-2B4C-BEEC-042969A19371}"/>
                </a:ext>
              </a:extLst>
            </p:cNvPr>
            <p:cNvCxnSpPr>
              <a:cxnSpLocks/>
              <a:endCxn id="77" idx="2"/>
            </p:cNvCxnSpPr>
            <p:nvPr/>
          </p:nvCxnSpPr>
          <p:spPr>
            <a:xfrm flipV="1">
              <a:off x="11261954" y="4290849"/>
              <a:ext cx="367060" cy="6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5-Point Star 75">
              <a:extLst>
                <a:ext uri="{FF2B5EF4-FFF2-40B4-BE49-F238E27FC236}">
                  <a16:creationId xmlns:a16="http://schemas.microsoft.com/office/drawing/2014/main" id="{E806B86C-D5C6-9646-875C-7CD5673432B4}"/>
                </a:ext>
              </a:extLst>
            </p:cNvPr>
            <p:cNvSpPr/>
            <p:nvPr/>
          </p:nvSpPr>
          <p:spPr>
            <a:xfrm>
              <a:off x="10266253" y="3123353"/>
              <a:ext cx="638978" cy="55084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0F8283A-DF16-E34F-98DE-0DE4E6F95ACF}"/>
                </a:ext>
              </a:extLst>
            </p:cNvPr>
            <p:cNvSpPr/>
            <p:nvPr/>
          </p:nvSpPr>
          <p:spPr>
            <a:xfrm>
              <a:off x="11629014" y="4205009"/>
              <a:ext cx="121185" cy="17167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B5B5A56-6E77-FD43-BAFB-361872D89225}"/>
                </a:ext>
              </a:extLst>
            </p:cNvPr>
            <p:cNvSpPr/>
            <p:nvPr/>
          </p:nvSpPr>
          <p:spPr>
            <a:xfrm>
              <a:off x="10254831" y="4705743"/>
              <a:ext cx="121185" cy="17167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2CB0107E-22A2-404A-899A-DCC4B5BF39CB}"/>
                </a:ext>
              </a:extLst>
            </p:cNvPr>
            <p:cNvSpPr/>
            <p:nvPr/>
          </p:nvSpPr>
          <p:spPr>
            <a:xfrm>
              <a:off x="8107496" y="1462312"/>
              <a:ext cx="638978" cy="550842"/>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a:extLst>
                <a:ext uri="{FF2B5EF4-FFF2-40B4-BE49-F238E27FC236}">
                  <a16:creationId xmlns:a16="http://schemas.microsoft.com/office/drawing/2014/main" id="{207994DD-94AA-3149-A786-040791101BB3}"/>
                </a:ext>
              </a:extLst>
            </p:cNvPr>
            <p:cNvSpPr/>
            <p:nvPr/>
          </p:nvSpPr>
          <p:spPr>
            <a:xfrm>
              <a:off x="11083338" y="1943167"/>
              <a:ext cx="638978" cy="55084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7515259D-6C63-3D4E-8B56-436AAFFEB0A3}"/>
                </a:ext>
              </a:extLst>
            </p:cNvPr>
            <p:cNvSpPr txBox="1"/>
            <p:nvPr/>
          </p:nvSpPr>
          <p:spPr>
            <a:xfrm>
              <a:off x="9557501" y="2263176"/>
              <a:ext cx="723275" cy="461665"/>
            </a:xfrm>
            <a:prstGeom prst="rect">
              <a:avLst/>
            </a:prstGeom>
            <a:solidFill>
              <a:schemeClr val="bg1"/>
            </a:solidFill>
            <a:ln w="19050">
              <a:solidFill>
                <a:schemeClr val="tx1"/>
              </a:solidFill>
            </a:ln>
          </p:spPr>
          <p:txBody>
            <a:bodyPr wrap="none" rtlCol="0">
              <a:spAutoFit/>
            </a:bodyPr>
            <a:lstStyle/>
            <a:p>
              <a:r>
                <a:rPr lang="en-US" sz="2400" dirty="0"/>
                <a:t>TDN</a:t>
              </a:r>
            </a:p>
          </p:txBody>
        </p:sp>
      </p:grpSp>
      <p:sp>
        <p:nvSpPr>
          <p:cNvPr id="2" name="TextBox 1">
            <a:extLst>
              <a:ext uri="{FF2B5EF4-FFF2-40B4-BE49-F238E27FC236}">
                <a16:creationId xmlns:a16="http://schemas.microsoft.com/office/drawing/2014/main" id="{0F60D010-85E3-0448-808B-0E42BC3F4E4A}"/>
              </a:ext>
            </a:extLst>
          </p:cNvPr>
          <p:cNvSpPr txBox="1"/>
          <p:nvPr/>
        </p:nvSpPr>
        <p:spPr>
          <a:xfrm>
            <a:off x="3123611" y="2407005"/>
            <a:ext cx="418704" cy="369332"/>
          </a:xfrm>
          <a:prstGeom prst="rect">
            <a:avLst/>
          </a:prstGeom>
          <a:noFill/>
        </p:spPr>
        <p:txBody>
          <a:bodyPr wrap="none" rtlCol="0">
            <a:spAutoFit/>
          </a:bodyPr>
          <a:lstStyle/>
          <a:p>
            <a:r>
              <a:rPr lang="en-US" dirty="0"/>
              <a:t>10</a:t>
            </a:r>
          </a:p>
        </p:txBody>
      </p:sp>
      <p:sp>
        <p:nvSpPr>
          <p:cNvPr id="42" name="TextBox 41">
            <a:extLst>
              <a:ext uri="{FF2B5EF4-FFF2-40B4-BE49-F238E27FC236}">
                <a16:creationId xmlns:a16="http://schemas.microsoft.com/office/drawing/2014/main" id="{59853159-A55B-074E-8C07-CEB6A8ABCBBB}"/>
              </a:ext>
            </a:extLst>
          </p:cNvPr>
          <p:cNvSpPr txBox="1"/>
          <p:nvPr/>
        </p:nvSpPr>
        <p:spPr>
          <a:xfrm>
            <a:off x="2748667" y="1973907"/>
            <a:ext cx="1213794" cy="461665"/>
          </a:xfrm>
          <a:prstGeom prst="rect">
            <a:avLst/>
          </a:prstGeom>
          <a:noFill/>
        </p:spPr>
        <p:txBody>
          <a:bodyPr wrap="none" rtlCol="0">
            <a:spAutoFit/>
          </a:bodyPr>
          <a:lstStyle/>
          <a:p>
            <a:r>
              <a:rPr lang="en-US" sz="2400" dirty="0"/>
              <a:t>Number</a:t>
            </a:r>
          </a:p>
        </p:txBody>
      </p:sp>
      <p:sp>
        <p:nvSpPr>
          <p:cNvPr id="46" name="TextBox 45">
            <a:extLst>
              <a:ext uri="{FF2B5EF4-FFF2-40B4-BE49-F238E27FC236}">
                <a16:creationId xmlns:a16="http://schemas.microsoft.com/office/drawing/2014/main" id="{5AEB53F8-20C0-BC4D-815A-3440EE15742F}"/>
              </a:ext>
            </a:extLst>
          </p:cNvPr>
          <p:cNvSpPr txBox="1"/>
          <p:nvPr/>
        </p:nvSpPr>
        <p:spPr>
          <a:xfrm>
            <a:off x="3103394" y="3799051"/>
            <a:ext cx="418704" cy="369332"/>
          </a:xfrm>
          <a:prstGeom prst="rect">
            <a:avLst/>
          </a:prstGeom>
          <a:noFill/>
        </p:spPr>
        <p:txBody>
          <a:bodyPr wrap="none" rtlCol="0">
            <a:spAutoFit/>
          </a:bodyPr>
          <a:lstStyle/>
          <a:p>
            <a:r>
              <a:rPr lang="en-US" dirty="0"/>
              <a:t>10</a:t>
            </a:r>
          </a:p>
        </p:txBody>
      </p:sp>
      <p:sp>
        <p:nvSpPr>
          <p:cNvPr id="48" name="TextBox 47">
            <a:extLst>
              <a:ext uri="{FF2B5EF4-FFF2-40B4-BE49-F238E27FC236}">
                <a16:creationId xmlns:a16="http://schemas.microsoft.com/office/drawing/2014/main" id="{04E28911-150F-4047-823F-818BFB024555}"/>
              </a:ext>
            </a:extLst>
          </p:cNvPr>
          <p:cNvSpPr txBox="1"/>
          <p:nvPr/>
        </p:nvSpPr>
        <p:spPr>
          <a:xfrm>
            <a:off x="3116630" y="5157644"/>
            <a:ext cx="418704" cy="369332"/>
          </a:xfrm>
          <a:prstGeom prst="rect">
            <a:avLst/>
          </a:prstGeom>
          <a:noFill/>
        </p:spPr>
        <p:txBody>
          <a:bodyPr wrap="none" rtlCol="0">
            <a:spAutoFit/>
          </a:bodyPr>
          <a:lstStyle/>
          <a:p>
            <a:r>
              <a:rPr lang="en-US" dirty="0"/>
              <a:t>20</a:t>
            </a:r>
          </a:p>
        </p:txBody>
      </p:sp>
      <p:sp>
        <p:nvSpPr>
          <p:cNvPr id="11" name="TextBox 10">
            <a:extLst>
              <a:ext uri="{FF2B5EF4-FFF2-40B4-BE49-F238E27FC236}">
                <a16:creationId xmlns:a16="http://schemas.microsoft.com/office/drawing/2014/main" id="{7B9E54CF-3E5B-9C81-9EE8-BFBFFD614DED}"/>
              </a:ext>
            </a:extLst>
          </p:cNvPr>
          <p:cNvSpPr txBox="1"/>
          <p:nvPr/>
        </p:nvSpPr>
        <p:spPr>
          <a:xfrm>
            <a:off x="772521" y="5903359"/>
            <a:ext cx="4585803" cy="646331"/>
          </a:xfrm>
          <a:prstGeom prst="rect">
            <a:avLst/>
          </a:prstGeom>
          <a:noFill/>
          <a:ln>
            <a:solidFill>
              <a:schemeClr val="tx1"/>
            </a:solidFill>
          </a:ln>
        </p:spPr>
        <p:txBody>
          <a:bodyPr wrap="square" rtlCol="0">
            <a:spAutoFit/>
          </a:bodyPr>
          <a:lstStyle/>
          <a:p>
            <a:pPr algn="ctr"/>
            <a:r>
              <a:rPr lang="en-US" dirty="0"/>
              <a:t>Sites can participate in different studies in different capacities</a:t>
            </a:r>
          </a:p>
        </p:txBody>
      </p:sp>
      <p:sp>
        <p:nvSpPr>
          <p:cNvPr id="12" name="TextBox 11">
            <a:extLst>
              <a:ext uri="{FF2B5EF4-FFF2-40B4-BE49-F238E27FC236}">
                <a16:creationId xmlns:a16="http://schemas.microsoft.com/office/drawing/2014/main" id="{BEBA95D8-2E31-EB91-05ED-11E8C356091F}"/>
              </a:ext>
            </a:extLst>
          </p:cNvPr>
          <p:cNvSpPr txBox="1"/>
          <p:nvPr/>
        </p:nvSpPr>
        <p:spPr>
          <a:xfrm>
            <a:off x="1142484" y="1513160"/>
            <a:ext cx="1507272" cy="461665"/>
          </a:xfrm>
          <a:prstGeom prst="rect">
            <a:avLst/>
          </a:prstGeom>
          <a:noFill/>
        </p:spPr>
        <p:txBody>
          <a:bodyPr wrap="none" rtlCol="0">
            <a:spAutoFit/>
          </a:bodyPr>
          <a:lstStyle/>
          <a:p>
            <a:r>
              <a:rPr lang="en-US" sz="2400" dirty="0"/>
              <a:t>Study Role</a:t>
            </a:r>
          </a:p>
        </p:txBody>
      </p:sp>
    </p:spTree>
    <p:extLst>
      <p:ext uri="{BB962C8B-B14F-4D97-AF65-F5344CB8AC3E}">
        <p14:creationId xmlns:p14="http://schemas.microsoft.com/office/powerpoint/2010/main" val="808898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2109-6A39-ACDA-E382-872FCC97C8BC}"/>
              </a:ext>
            </a:extLst>
          </p:cNvPr>
          <p:cNvSpPr>
            <a:spLocks noGrp="1"/>
          </p:cNvSpPr>
          <p:nvPr>
            <p:ph type="title"/>
          </p:nvPr>
        </p:nvSpPr>
        <p:spPr>
          <a:xfrm>
            <a:off x="838200" y="154375"/>
            <a:ext cx="10515600" cy="1325563"/>
          </a:xfrm>
        </p:spPr>
        <p:txBody>
          <a:bodyPr/>
          <a:lstStyle/>
          <a:p>
            <a:r>
              <a:rPr lang="en-US" dirty="0"/>
              <a:t>Clinical cost template/TDN economics</a:t>
            </a:r>
          </a:p>
        </p:txBody>
      </p:sp>
      <p:sp>
        <p:nvSpPr>
          <p:cNvPr id="3" name="Content Placeholder 2">
            <a:extLst>
              <a:ext uri="{FF2B5EF4-FFF2-40B4-BE49-F238E27FC236}">
                <a16:creationId xmlns:a16="http://schemas.microsoft.com/office/drawing/2014/main" id="{8A0470BD-FA91-7CAA-3D08-7A0ABA1164C9}"/>
              </a:ext>
            </a:extLst>
          </p:cNvPr>
          <p:cNvSpPr>
            <a:spLocks noGrp="1"/>
          </p:cNvSpPr>
          <p:nvPr>
            <p:ph idx="1"/>
          </p:nvPr>
        </p:nvSpPr>
        <p:spPr>
          <a:xfrm>
            <a:off x="559419" y="1268064"/>
            <a:ext cx="10602951" cy="5177340"/>
          </a:xfrm>
        </p:spPr>
        <p:txBody>
          <a:bodyPr>
            <a:normAutofit/>
          </a:bodyPr>
          <a:lstStyle/>
          <a:p>
            <a:r>
              <a:rPr lang="en-US" dirty="0"/>
              <a:t>Sponsor personnel</a:t>
            </a:r>
          </a:p>
          <a:p>
            <a:r>
              <a:rPr lang="en-US" dirty="0"/>
              <a:t>Cost of goods</a:t>
            </a:r>
          </a:p>
          <a:p>
            <a:r>
              <a:rPr lang="en-US" dirty="0"/>
              <a:t>Capitated costs</a:t>
            </a:r>
          </a:p>
          <a:p>
            <a:endParaRPr lang="en-US" dirty="0"/>
          </a:p>
          <a:p>
            <a:r>
              <a:rPr lang="en-US" dirty="0"/>
              <a:t>Phase 2 average $150,000 per subject</a:t>
            </a:r>
          </a:p>
          <a:p>
            <a:pPr lvl="1"/>
            <a:r>
              <a:rPr lang="en-US" dirty="0"/>
              <a:t>Half fixed</a:t>
            </a:r>
          </a:p>
          <a:p>
            <a:pPr lvl="1"/>
            <a:r>
              <a:rPr lang="en-US" dirty="0"/>
              <a:t>Half time dependent</a:t>
            </a:r>
          </a:p>
          <a:p>
            <a:endParaRPr lang="en-US" dirty="0"/>
          </a:p>
          <a:p>
            <a:r>
              <a:rPr lang="en-US" dirty="0"/>
              <a:t>Cost of a 1 year/100 subject trial recruited over 18 months:  $15M</a:t>
            </a:r>
          </a:p>
          <a:p>
            <a:r>
              <a:rPr lang="en-US" dirty="0"/>
              <a:t>Cost (savings) of a 6 month delay (acceleration): $1.5M</a:t>
            </a:r>
          </a:p>
          <a:p>
            <a:endParaRPr lang="en-US" dirty="0"/>
          </a:p>
          <a:p>
            <a:endParaRPr lang="en-US" dirty="0"/>
          </a:p>
          <a:p>
            <a:endParaRPr lang="en-US" dirty="0"/>
          </a:p>
        </p:txBody>
      </p:sp>
    </p:spTree>
    <p:extLst>
      <p:ext uri="{BB962C8B-B14F-4D97-AF65-F5344CB8AC3E}">
        <p14:creationId xmlns:p14="http://schemas.microsoft.com/office/powerpoint/2010/main" val="47451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4E53B2-91CC-EA7D-DB56-645C25ADDA4A}"/>
              </a:ext>
            </a:extLst>
          </p:cNvPr>
          <p:cNvGraphicFramePr>
            <a:graphicFrameLocks noGrp="1"/>
          </p:cNvGraphicFramePr>
          <p:nvPr>
            <p:extLst>
              <p:ext uri="{D42A27DB-BD31-4B8C-83A1-F6EECF244321}">
                <p14:modId xmlns:p14="http://schemas.microsoft.com/office/powerpoint/2010/main" val="2234191936"/>
              </p:ext>
            </p:extLst>
          </p:nvPr>
        </p:nvGraphicFramePr>
        <p:xfrm>
          <a:off x="1214014" y="1398493"/>
          <a:ext cx="10031503" cy="4437527"/>
        </p:xfrm>
        <a:graphic>
          <a:graphicData uri="http://schemas.openxmlformats.org/drawingml/2006/table">
            <a:tbl>
              <a:tblPr>
                <a:tableStyleId>{5C22544A-7EE6-4342-B048-85BDC9FD1C3A}</a:tableStyleId>
              </a:tblPr>
              <a:tblGrid>
                <a:gridCol w="2157151">
                  <a:extLst>
                    <a:ext uri="{9D8B030D-6E8A-4147-A177-3AD203B41FA5}">
                      <a16:colId xmlns:a16="http://schemas.microsoft.com/office/drawing/2014/main" val="3847757281"/>
                    </a:ext>
                  </a:extLst>
                </a:gridCol>
                <a:gridCol w="1312392">
                  <a:extLst>
                    <a:ext uri="{9D8B030D-6E8A-4147-A177-3AD203B41FA5}">
                      <a16:colId xmlns:a16="http://schemas.microsoft.com/office/drawing/2014/main" val="3491353940"/>
                    </a:ext>
                  </a:extLst>
                </a:gridCol>
                <a:gridCol w="1312392">
                  <a:extLst>
                    <a:ext uri="{9D8B030D-6E8A-4147-A177-3AD203B41FA5}">
                      <a16:colId xmlns:a16="http://schemas.microsoft.com/office/drawing/2014/main" val="1682645790"/>
                    </a:ext>
                  </a:extLst>
                </a:gridCol>
                <a:gridCol w="1312392">
                  <a:extLst>
                    <a:ext uri="{9D8B030D-6E8A-4147-A177-3AD203B41FA5}">
                      <a16:colId xmlns:a16="http://schemas.microsoft.com/office/drawing/2014/main" val="2413907141"/>
                    </a:ext>
                  </a:extLst>
                </a:gridCol>
                <a:gridCol w="1312392">
                  <a:extLst>
                    <a:ext uri="{9D8B030D-6E8A-4147-A177-3AD203B41FA5}">
                      <a16:colId xmlns:a16="http://schemas.microsoft.com/office/drawing/2014/main" val="2205497826"/>
                    </a:ext>
                  </a:extLst>
                </a:gridCol>
                <a:gridCol w="1312392">
                  <a:extLst>
                    <a:ext uri="{9D8B030D-6E8A-4147-A177-3AD203B41FA5}">
                      <a16:colId xmlns:a16="http://schemas.microsoft.com/office/drawing/2014/main" val="3652573341"/>
                    </a:ext>
                  </a:extLst>
                </a:gridCol>
                <a:gridCol w="1312392">
                  <a:extLst>
                    <a:ext uri="{9D8B030D-6E8A-4147-A177-3AD203B41FA5}">
                      <a16:colId xmlns:a16="http://schemas.microsoft.com/office/drawing/2014/main" val="1997469543"/>
                    </a:ext>
                  </a:extLst>
                </a:gridCol>
              </a:tblGrid>
              <a:tr h="1014293">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Subjects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duration (weeks)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start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completion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sites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Enrolment</a:t>
                      </a:r>
                    </a:p>
                    <a:p>
                      <a:pPr algn="ctr" fontAlgn="b"/>
                      <a:r>
                        <a:rPr lang="en-US" sz="2000" u="none" strike="noStrike" dirty="0">
                          <a:effectLst/>
                        </a:rPr>
                        <a:t>per</a:t>
                      </a:r>
                    </a:p>
                    <a:p>
                      <a:pPr algn="ctr" fontAlgn="b"/>
                      <a:r>
                        <a:rPr lang="en-US" sz="2000" u="none" strike="noStrike" dirty="0">
                          <a:effectLst/>
                        </a:rPr>
                        <a:t>site/year</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8896958"/>
                  </a:ext>
                </a:extLst>
              </a:tr>
              <a:tr h="633932">
                <a:tc>
                  <a:txBody>
                    <a:bodyPr/>
                    <a:lstStyle/>
                    <a:p>
                      <a:pPr algn="ctr" fontAlgn="b"/>
                      <a:r>
                        <a:rPr lang="en-US" sz="2000" u="none" strike="noStrike">
                          <a:effectLst/>
                        </a:rPr>
                        <a:t>NCT03636347</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99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10/29/18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3/2/22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1.2</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9121536"/>
                  </a:ext>
                </a:extLst>
              </a:tr>
              <a:tr h="633932">
                <a:tc>
                  <a:txBody>
                    <a:bodyPr/>
                    <a:lstStyle/>
                    <a:p>
                      <a:pPr algn="ctr" fontAlgn="b"/>
                      <a:r>
                        <a:rPr lang="en-US" sz="2000" u="none" strike="noStrike">
                          <a:effectLst/>
                        </a:rPr>
                        <a:t>NCT02363946</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65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2/1/15</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11/1/16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9.3</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5766935"/>
                  </a:ext>
                </a:extLst>
              </a:tr>
              <a:tr h="633932">
                <a:tc>
                  <a:txBody>
                    <a:bodyPr/>
                    <a:lstStyle/>
                    <a:p>
                      <a:pPr algn="ctr" fontAlgn="b"/>
                      <a:r>
                        <a:rPr lang="en-US" sz="2000" u="none" strike="noStrike">
                          <a:effectLst/>
                        </a:rPr>
                        <a:t>NCT02870309</a:t>
                      </a:r>
                      <a:endParaRPr lang="en-US" sz="2000" b="0" i="0" u="none" strike="noStrike">
                        <a:solidFill>
                          <a:srgbClr val="000000"/>
                        </a:solidFill>
                        <a:effectLst/>
                        <a:latin typeface="Helvetica Neue" panose="02000503000000020004" pitchFamily="2"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7/29/16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3/15/17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4.4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6487674"/>
                  </a:ext>
                </a:extLst>
              </a:tr>
              <a:tr h="507146">
                <a:tc>
                  <a:txBody>
                    <a:bodyPr/>
                    <a:lstStyle/>
                    <a:p>
                      <a:pPr algn="ctr" fontAlgn="b"/>
                      <a:r>
                        <a:rPr lang="en-US" sz="2000" u="none" strike="noStrike">
                          <a:effectLst/>
                        </a:rPr>
                        <a:t>NCT02870348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228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42580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44243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7.3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5420713"/>
                  </a:ext>
                </a:extLst>
              </a:tr>
              <a:tr h="507146">
                <a:tc>
                  <a:txBody>
                    <a:bodyPr/>
                    <a:lstStyle/>
                    <a:p>
                      <a:pPr algn="ctr" fontAlgn="b"/>
                      <a:r>
                        <a:rPr lang="en-US" sz="2000" u="none" strike="noStrike">
                          <a:effectLst/>
                        </a:rPr>
                        <a:t>NCT02282527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41913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42370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4638104"/>
                  </a:ext>
                </a:extLst>
              </a:tr>
              <a:tr h="507146">
                <a:tc>
                  <a:txBody>
                    <a:bodyPr/>
                    <a:lstStyle/>
                    <a:p>
                      <a:pPr algn="ctr" fontAlgn="b"/>
                      <a:r>
                        <a:rPr lang="en-US" sz="2000" u="none" strike="noStrike" dirty="0">
                          <a:solidFill>
                            <a:schemeClr val="tx1"/>
                          </a:solidFill>
                          <a:effectLst/>
                        </a:rPr>
                        <a:t>NCT00261833</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a:solidFill>
                            <a:schemeClr val="tx1"/>
                          </a:solidFill>
                          <a:effectLst/>
                        </a:rPr>
                        <a:t>180</a:t>
                      </a:r>
                      <a:endParaRPr lang="en-US" sz="2000" b="0" i="0" u="none" strike="noStrike">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208</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38777</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40909</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28</a:t>
                      </a:r>
                      <a:endParaRPr lang="en-US" sz="20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tx1"/>
                          </a:solidFill>
                          <a:effectLst/>
                        </a:rPr>
                        <a:t>3.5</a:t>
                      </a:r>
                      <a:endParaRPr lang="en-US" sz="20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14719"/>
                  </a:ext>
                </a:extLst>
              </a:tr>
            </a:tbl>
          </a:graphicData>
        </a:graphic>
      </p:graphicFrame>
      <p:sp>
        <p:nvSpPr>
          <p:cNvPr id="3" name="TextBox 2">
            <a:extLst>
              <a:ext uri="{FF2B5EF4-FFF2-40B4-BE49-F238E27FC236}">
                <a16:creationId xmlns:a16="http://schemas.microsoft.com/office/drawing/2014/main" id="{FB647E9C-26F8-02EE-006D-0EE2378CA6B3}"/>
              </a:ext>
            </a:extLst>
          </p:cNvPr>
          <p:cNvSpPr txBox="1"/>
          <p:nvPr/>
        </p:nvSpPr>
        <p:spPr>
          <a:xfrm>
            <a:off x="1209115" y="491753"/>
            <a:ext cx="10036402" cy="646331"/>
          </a:xfrm>
          <a:prstGeom prst="rect">
            <a:avLst/>
          </a:prstGeom>
          <a:noFill/>
        </p:spPr>
        <p:txBody>
          <a:bodyPr wrap="none" rtlCol="0">
            <a:spAutoFit/>
          </a:bodyPr>
          <a:lstStyle/>
          <a:p>
            <a:r>
              <a:rPr lang="en-US" sz="3600" dirty="0"/>
              <a:t>Enrollment rates for recent Alpha 1 anti-trypsin trials</a:t>
            </a:r>
          </a:p>
        </p:txBody>
      </p:sp>
    </p:spTree>
    <p:extLst>
      <p:ext uri="{BB962C8B-B14F-4D97-AF65-F5344CB8AC3E}">
        <p14:creationId xmlns:p14="http://schemas.microsoft.com/office/powerpoint/2010/main" val="1764487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7E1B810-D505-468F-809A-9B85A3F1CDA9}"/>
              </a:ext>
            </a:extLst>
          </p:cNvPr>
          <p:cNvSpPr>
            <a:spLocks noGrp="1"/>
          </p:cNvSpPr>
          <p:nvPr>
            <p:ph type="title"/>
          </p:nvPr>
        </p:nvSpPr>
        <p:spPr>
          <a:xfrm>
            <a:off x="609600" y="128063"/>
            <a:ext cx="10972800" cy="928451"/>
          </a:xfrm>
        </p:spPr>
        <p:txBody>
          <a:bodyPr>
            <a:normAutofit/>
          </a:bodyPr>
          <a:lstStyle/>
          <a:p>
            <a:r>
              <a:rPr lang="en-US" sz="3600" b="1" dirty="0">
                <a:latin typeface="+mn-lt"/>
              </a:rPr>
              <a:t>TDN value adds</a:t>
            </a:r>
          </a:p>
        </p:txBody>
      </p:sp>
      <p:sp>
        <p:nvSpPr>
          <p:cNvPr id="2" name="TextBox 1">
            <a:extLst>
              <a:ext uri="{FF2B5EF4-FFF2-40B4-BE49-F238E27FC236}">
                <a16:creationId xmlns:a16="http://schemas.microsoft.com/office/drawing/2014/main" id="{37837708-1FC9-0341-81CE-1BF29116876A}"/>
              </a:ext>
            </a:extLst>
          </p:cNvPr>
          <p:cNvSpPr txBox="1"/>
          <p:nvPr/>
        </p:nvSpPr>
        <p:spPr>
          <a:xfrm>
            <a:off x="1092820" y="970156"/>
            <a:ext cx="10695557" cy="5410893"/>
          </a:xfrm>
          <a:prstGeom prst="rect">
            <a:avLst/>
          </a:prstGeom>
          <a:noFill/>
        </p:spPr>
        <p:txBody>
          <a:bodyPr wrap="square" rtlCol="0">
            <a:spAutoFit/>
          </a:bodyPr>
          <a:lstStyle/>
          <a:p>
            <a:r>
              <a:rPr lang="en-US" sz="2000" dirty="0"/>
              <a:t>•Sponsor</a:t>
            </a:r>
          </a:p>
          <a:p>
            <a:r>
              <a:rPr lang="en-US" sz="2000" dirty="0"/>
              <a:t>	Protocol design</a:t>
            </a:r>
          </a:p>
          <a:p>
            <a:r>
              <a:rPr lang="en-US" sz="2000" dirty="0"/>
              <a:t>	Speed of enrolment</a:t>
            </a:r>
          </a:p>
          <a:p>
            <a:endParaRPr lang="en-US" sz="2000" dirty="0"/>
          </a:p>
          <a:p>
            <a:r>
              <a:rPr lang="en-US" sz="2000" dirty="0"/>
              <a:t>•CRO/Operations</a:t>
            </a:r>
          </a:p>
          <a:p>
            <a:r>
              <a:rPr lang="en-US" sz="2000" dirty="0"/>
              <a:t>	Site selection (and number planning)</a:t>
            </a:r>
          </a:p>
          <a:p>
            <a:endParaRPr lang="en-US" sz="2000" dirty="0"/>
          </a:p>
          <a:p>
            <a:r>
              <a:rPr lang="en-US" sz="2000" dirty="0"/>
              <a:t>•Sites</a:t>
            </a:r>
          </a:p>
          <a:p>
            <a:r>
              <a:rPr lang="en-US" sz="2000" dirty="0"/>
              <a:t>	Primary: Expedited enrolment, referrals</a:t>
            </a:r>
          </a:p>
          <a:p>
            <a:r>
              <a:rPr lang="en-US" sz="2000" dirty="0"/>
              <a:t>	Partner: Participation in trials with special functions, expedited enrolment</a:t>
            </a:r>
          </a:p>
          <a:p>
            <a:r>
              <a:rPr lang="en-US" sz="2000" dirty="0"/>
              <a:t>	Affiliate: Engagement and referral of patients; opportunities to participate as investigator</a:t>
            </a:r>
          </a:p>
          <a:p>
            <a:endParaRPr lang="en-US" sz="2000" dirty="0"/>
          </a:p>
          <a:p>
            <a:r>
              <a:rPr lang="en-US" sz="2000" dirty="0"/>
              <a:t>•Patient</a:t>
            </a:r>
          </a:p>
          <a:p>
            <a:r>
              <a:rPr lang="en-US" sz="2000" dirty="0"/>
              <a:t>	Reduced burden</a:t>
            </a:r>
          </a:p>
          <a:p>
            <a:r>
              <a:rPr lang="en-US" sz="2000" dirty="0"/>
              <a:t>	Greater opportunity to participate in studies</a:t>
            </a:r>
          </a:p>
          <a:p>
            <a:r>
              <a:rPr lang="en-US" sz="2000" dirty="0"/>
              <a:t>	More efficient pre-screening</a:t>
            </a:r>
          </a:p>
          <a:p>
            <a:r>
              <a:rPr lang="en-US" sz="2000" dirty="0"/>
              <a:t>	Prioritization of studies</a:t>
            </a:r>
          </a:p>
        </p:txBody>
      </p:sp>
    </p:spTree>
    <p:extLst>
      <p:ext uri="{BB962C8B-B14F-4D97-AF65-F5344CB8AC3E}">
        <p14:creationId xmlns:p14="http://schemas.microsoft.com/office/powerpoint/2010/main" val="1041172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D9C3F3D-7E44-68D6-0FC1-608722902ECB}"/>
              </a:ext>
            </a:extLst>
          </p:cNvPr>
          <p:cNvSpPr/>
          <p:nvPr/>
        </p:nvSpPr>
        <p:spPr>
          <a:xfrm>
            <a:off x="0" y="294521"/>
            <a:ext cx="12192000" cy="5715000"/>
          </a:xfrm>
          <a:prstGeom prst="rect">
            <a:avLst/>
          </a:prstGeom>
          <a:solidFill>
            <a:srgbClr val="FFFFFF">
              <a:alpha val="84705"/>
            </a:srgbClr>
          </a:solidFill>
        </p:spPr>
        <p:txBody>
          <a:bodyPr/>
          <a:lstStyle/>
          <a:p>
            <a:endParaRPr lang="en-US"/>
          </a:p>
        </p:txBody>
      </p:sp>
      <p:sp>
        <p:nvSpPr>
          <p:cNvPr id="2" name="Title 1">
            <a:extLst>
              <a:ext uri="{FF2B5EF4-FFF2-40B4-BE49-F238E27FC236}">
                <a16:creationId xmlns:a16="http://schemas.microsoft.com/office/drawing/2014/main" id="{C39DB96B-5033-BAB2-65F3-AE603FF08D6C}"/>
              </a:ext>
            </a:extLst>
          </p:cNvPr>
          <p:cNvSpPr>
            <a:spLocks noGrp="1"/>
          </p:cNvSpPr>
          <p:nvPr>
            <p:ph type="title"/>
          </p:nvPr>
        </p:nvSpPr>
        <p:spPr>
          <a:xfrm>
            <a:off x="-271372" y="166525"/>
            <a:ext cx="12170628" cy="825190"/>
          </a:xfrm>
        </p:spPr>
        <p:txBody>
          <a:bodyPr>
            <a:normAutofit/>
          </a:bodyPr>
          <a:lstStyle/>
          <a:p>
            <a:pPr algn="ctr"/>
            <a:r>
              <a:rPr lang="en-US" dirty="0">
                <a:solidFill>
                  <a:srgbClr val="512773"/>
                </a:solidFill>
              </a:rPr>
              <a:t>Alpha-1 Foundation TDN: work accomplished to date</a:t>
            </a:r>
          </a:p>
        </p:txBody>
      </p:sp>
      <p:pic>
        <p:nvPicPr>
          <p:cNvPr id="5" name="Picture 6">
            <a:extLst>
              <a:ext uri="{FF2B5EF4-FFF2-40B4-BE49-F238E27FC236}">
                <a16:creationId xmlns:a16="http://schemas.microsoft.com/office/drawing/2014/main" id="{CD5510EA-E6D7-DCE2-23FA-7796269F95C6}"/>
              </a:ext>
            </a:extLst>
          </p:cNvPr>
          <p:cNvPicPr>
            <a:picLocks noChangeAspect="1"/>
          </p:cNvPicPr>
          <p:nvPr/>
        </p:nvPicPr>
        <p:blipFill rotWithShape="1">
          <a:blip r:embed="rId2"/>
          <a:srcRect l="22858"/>
          <a:stretch/>
        </p:blipFill>
        <p:spPr>
          <a:xfrm>
            <a:off x="4840628" y="5818898"/>
            <a:ext cx="2510744" cy="952754"/>
          </a:xfrm>
          <a:prstGeom prst="rect">
            <a:avLst/>
          </a:prstGeom>
        </p:spPr>
      </p:pic>
      <p:sp>
        <p:nvSpPr>
          <p:cNvPr id="6" name="AutoShape 5">
            <a:extLst>
              <a:ext uri="{FF2B5EF4-FFF2-40B4-BE49-F238E27FC236}">
                <a16:creationId xmlns:a16="http://schemas.microsoft.com/office/drawing/2014/main" id="{B3A9F76F-E358-23C6-B015-6E176008E66C}"/>
              </a:ext>
            </a:extLst>
          </p:cNvPr>
          <p:cNvSpPr/>
          <p:nvPr/>
        </p:nvSpPr>
        <p:spPr>
          <a:xfrm>
            <a:off x="0" y="5956300"/>
            <a:ext cx="12192000" cy="37981"/>
          </a:xfrm>
          <a:prstGeom prst="rect">
            <a:avLst/>
          </a:prstGeom>
          <a:solidFill>
            <a:srgbClr val="532774"/>
          </a:solidFill>
        </p:spPr>
        <p:txBody>
          <a:bodyPr/>
          <a:lstStyle/>
          <a:p>
            <a:endParaRPr lang="en-US"/>
          </a:p>
        </p:txBody>
      </p:sp>
      <p:sp>
        <p:nvSpPr>
          <p:cNvPr id="9" name="Content Placeholder 2">
            <a:extLst>
              <a:ext uri="{FF2B5EF4-FFF2-40B4-BE49-F238E27FC236}">
                <a16:creationId xmlns:a16="http://schemas.microsoft.com/office/drawing/2014/main" id="{B2940033-CC28-4F95-9DEB-DC64F703F4F2}"/>
              </a:ext>
            </a:extLst>
          </p:cNvPr>
          <p:cNvSpPr>
            <a:spLocks noGrp="1"/>
          </p:cNvSpPr>
          <p:nvPr>
            <p:ph idx="1"/>
          </p:nvPr>
        </p:nvSpPr>
        <p:spPr>
          <a:xfrm>
            <a:off x="1981201" y="863719"/>
            <a:ext cx="8904514" cy="5247152"/>
          </a:xfrm>
        </p:spPr>
        <p:txBody>
          <a:bodyPr>
            <a:normAutofit fontScale="92500" lnSpcReduction="20000"/>
          </a:bodyPr>
          <a:lstStyle/>
          <a:p>
            <a:r>
              <a:rPr lang="en-US" sz="2200" dirty="0"/>
              <a:t>Infrastructure</a:t>
            </a:r>
          </a:p>
          <a:p>
            <a:pPr lvl="1"/>
            <a:r>
              <a:rPr lang="en-US" sz="2200" dirty="0"/>
              <a:t>Foundation commits to funding (10/2020)</a:t>
            </a:r>
          </a:p>
          <a:p>
            <a:pPr lvl="1"/>
            <a:r>
              <a:rPr lang="en-US" sz="2200" dirty="0"/>
              <a:t>Internal integration (12/202</a:t>
            </a:r>
          </a:p>
          <a:p>
            <a:pPr lvl="2"/>
            <a:r>
              <a:rPr lang="en-US" sz="2200" dirty="0"/>
              <a:t>Integration with Registry</a:t>
            </a:r>
          </a:p>
          <a:p>
            <a:pPr lvl="3"/>
            <a:r>
              <a:rPr lang="en-US" sz="2200" dirty="0"/>
              <a:t>All TDN participants will be in Registry; software created to allow Registry participant so access ID numbers to allow harmonization with TDN enrollment</a:t>
            </a:r>
          </a:p>
          <a:p>
            <a:pPr lvl="2"/>
            <a:r>
              <a:rPr lang="en-US" sz="2200" dirty="0"/>
              <a:t>Database</a:t>
            </a:r>
          </a:p>
          <a:p>
            <a:pPr lvl="3"/>
            <a:r>
              <a:rPr lang="en-US" sz="1933" dirty="0"/>
              <a:t>Constructed; harmonized with Registry</a:t>
            </a:r>
            <a:endParaRPr lang="en-US" sz="2200" dirty="0"/>
          </a:p>
          <a:p>
            <a:pPr lvl="2"/>
            <a:r>
              <a:rPr lang="en-US" sz="2200" dirty="0"/>
              <a:t>Insurance</a:t>
            </a:r>
          </a:p>
          <a:p>
            <a:pPr lvl="1"/>
            <a:r>
              <a:rPr lang="en-US" sz="2200" dirty="0"/>
              <a:t>Protocol</a:t>
            </a:r>
          </a:p>
          <a:p>
            <a:pPr lvl="2"/>
            <a:r>
              <a:rPr lang="en-US" sz="2200" dirty="0"/>
              <a:t>Completed and submitted to WIRB and approved (2/24/23)</a:t>
            </a:r>
          </a:p>
          <a:p>
            <a:pPr lvl="1"/>
            <a:r>
              <a:rPr lang="en-US" sz="2200" dirty="0"/>
              <a:t>Contract</a:t>
            </a:r>
          </a:p>
          <a:p>
            <a:pPr lvl="2"/>
            <a:r>
              <a:rPr lang="en-US" sz="2200" dirty="0"/>
              <a:t>Draft template reviewed, revised with beta site input</a:t>
            </a:r>
          </a:p>
          <a:p>
            <a:pPr lvl="2"/>
            <a:r>
              <a:rPr lang="en-US" sz="2200" dirty="0"/>
              <a:t>Green lighted by A1F attorneys/site attorneys</a:t>
            </a:r>
          </a:p>
          <a:p>
            <a:r>
              <a:rPr lang="en-US" sz="2200" dirty="0"/>
              <a:t>Study prioritization/oversight</a:t>
            </a:r>
          </a:p>
          <a:p>
            <a:pPr lvl="1"/>
            <a:r>
              <a:rPr lang="en-US" sz="2200" dirty="0"/>
              <a:t>Consensus plans based on input from CFF and A1F Oversight Committee</a:t>
            </a:r>
          </a:p>
          <a:p>
            <a:pPr lvl="1"/>
            <a:endParaRPr lang="en-US" dirty="0"/>
          </a:p>
          <a:p>
            <a:pPr marL="304815" lvl="1" indent="0">
              <a:buNone/>
            </a:pPr>
            <a:endParaRPr lang="en-US" dirty="0"/>
          </a:p>
          <a:p>
            <a:pPr lvl="1"/>
            <a:endParaRPr lang="en-US" dirty="0"/>
          </a:p>
          <a:p>
            <a:endParaRPr lang="en-US" dirty="0"/>
          </a:p>
        </p:txBody>
      </p:sp>
    </p:spTree>
    <p:extLst>
      <p:ext uri="{BB962C8B-B14F-4D97-AF65-F5344CB8AC3E}">
        <p14:creationId xmlns:p14="http://schemas.microsoft.com/office/powerpoint/2010/main" val="275493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BBF7-45C0-F85F-E528-13BA3B63FFC3}"/>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904146D-A760-11CC-B959-C3A166A0899A}"/>
              </a:ext>
            </a:extLst>
          </p:cNvPr>
          <p:cNvSpPr>
            <a:spLocks noGrp="1"/>
          </p:cNvSpPr>
          <p:nvPr>
            <p:ph idx="1"/>
          </p:nvPr>
        </p:nvSpPr>
        <p:spPr>
          <a:xfrm>
            <a:off x="838200" y="1524542"/>
            <a:ext cx="10515600" cy="4351338"/>
          </a:xfrm>
        </p:spPr>
        <p:txBody>
          <a:bodyPr>
            <a:normAutofit fontScale="92500" lnSpcReduction="10000"/>
          </a:bodyPr>
          <a:lstStyle/>
          <a:p>
            <a:r>
              <a:rPr lang="en-US" dirty="0"/>
              <a:t>Last three years</a:t>
            </a:r>
          </a:p>
          <a:p>
            <a:pPr marL="457200" lvl="1" indent="0">
              <a:buNone/>
            </a:pPr>
            <a:r>
              <a:rPr lang="en-US" dirty="0"/>
              <a:t>Consultant for </a:t>
            </a:r>
            <a:r>
              <a:rPr lang="en-US" dirty="0" err="1"/>
              <a:t>BoehringerIngelheim</a:t>
            </a:r>
            <a:r>
              <a:rPr lang="en-US" dirty="0"/>
              <a:t>, Verona Pharma, </a:t>
            </a:r>
            <a:r>
              <a:rPr lang="en-US" dirty="0" err="1"/>
              <a:t>BeyondAir</a:t>
            </a:r>
            <a:r>
              <a:rPr lang="en-US" dirty="0"/>
              <a:t>, Sanofi, Roche, Alpha-1 Foundation</a:t>
            </a:r>
          </a:p>
          <a:p>
            <a:r>
              <a:rPr lang="en-US" dirty="0"/>
              <a:t>2015-2019 employed by AstraZeneca.  Received shares as part of compensation</a:t>
            </a:r>
          </a:p>
          <a:p>
            <a:r>
              <a:rPr lang="en-US" dirty="0"/>
              <a:t>Founder and part owner of Great Plains </a:t>
            </a:r>
            <a:r>
              <a:rPr lang="en-US" dirty="0" err="1"/>
              <a:t>Biometrix</a:t>
            </a:r>
            <a:r>
              <a:rPr lang="en-US" dirty="0"/>
              <a:t>, LLC.</a:t>
            </a:r>
          </a:p>
          <a:p>
            <a:pPr lvl="1"/>
            <a:r>
              <a:rPr lang="en-US" dirty="0"/>
              <a:t>Wearable diagnostics</a:t>
            </a:r>
          </a:p>
          <a:p>
            <a:pPr lvl="1"/>
            <a:r>
              <a:rPr lang="en-US" dirty="0" err="1"/>
              <a:t>IDeA</a:t>
            </a:r>
            <a:r>
              <a:rPr lang="en-US" dirty="0"/>
              <a:t>-CTR funding</a:t>
            </a:r>
          </a:p>
          <a:p>
            <a:r>
              <a:rPr lang="en-US" dirty="0"/>
              <a:t>Career-long interest in Alpha 1 antitrypsin deficiency</a:t>
            </a:r>
          </a:p>
          <a:p>
            <a:r>
              <a:rPr lang="en-US" dirty="0"/>
              <a:t>Currently Medical Director of the Alpha 1 Foundation Therapeutic Development Network</a:t>
            </a:r>
          </a:p>
        </p:txBody>
      </p:sp>
    </p:spTree>
    <p:extLst>
      <p:ext uri="{BB962C8B-B14F-4D97-AF65-F5344CB8AC3E}">
        <p14:creationId xmlns:p14="http://schemas.microsoft.com/office/powerpoint/2010/main" val="289719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B877391-738E-04EC-F0D0-638A3E9B4DE8}"/>
              </a:ext>
            </a:extLst>
          </p:cNvPr>
          <p:cNvSpPr/>
          <p:nvPr/>
        </p:nvSpPr>
        <p:spPr>
          <a:xfrm>
            <a:off x="0" y="245328"/>
            <a:ext cx="12192000" cy="5698273"/>
          </a:xfrm>
          <a:prstGeom prst="rect">
            <a:avLst/>
          </a:prstGeom>
          <a:solidFill>
            <a:srgbClr val="FFFFFF">
              <a:alpha val="84705"/>
            </a:srgbClr>
          </a:solidFill>
        </p:spPr>
        <p:txBody>
          <a:bodyPr/>
          <a:lstStyle/>
          <a:p>
            <a:endParaRPr lang="en-US"/>
          </a:p>
        </p:txBody>
      </p:sp>
      <p:sp>
        <p:nvSpPr>
          <p:cNvPr id="2" name="Title 1">
            <a:extLst>
              <a:ext uri="{FF2B5EF4-FFF2-40B4-BE49-F238E27FC236}">
                <a16:creationId xmlns:a16="http://schemas.microsoft.com/office/drawing/2014/main" id="{C39DB96B-5033-BAB2-65F3-AE603FF08D6C}"/>
              </a:ext>
            </a:extLst>
          </p:cNvPr>
          <p:cNvSpPr>
            <a:spLocks noGrp="1"/>
          </p:cNvSpPr>
          <p:nvPr>
            <p:ph type="title"/>
          </p:nvPr>
        </p:nvSpPr>
        <p:spPr>
          <a:xfrm>
            <a:off x="0" y="245328"/>
            <a:ext cx="12170628" cy="825190"/>
          </a:xfrm>
        </p:spPr>
        <p:txBody>
          <a:bodyPr>
            <a:normAutofit/>
          </a:bodyPr>
          <a:lstStyle/>
          <a:p>
            <a:pPr algn="ctr"/>
            <a:r>
              <a:rPr lang="en-US" dirty="0">
                <a:solidFill>
                  <a:srgbClr val="512773"/>
                </a:solidFill>
              </a:rPr>
              <a:t>Alpha-1 Foundation TDN: work accomplished to date</a:t>
            </a:r>
          </a:p>
        </p:txBody>
      </p:sp>
      <p:pic>
        <p:nvPicPr>
          <p:cNvPr id="5" name="Picture 6">
            <a:extLst>
              <a:ext uri="{FF2B5EF4-FFF2-40B4-BE49-F238E27FC236}">
                <a16:creationId xmlns:a16="http://schemas.microsoft.com/office/drawing/2014/main" id="{562C760C-39FC-2199-288D-A9BFF8065C32}"/>
              </a:ext>
            </a:extLst>
          </p:cNvPr>
          <p:cNvPicPr>
            <a:picLocks noChangeAspect="1"/>
          </p:cNvPicPr>
          <p:nvPr/>
        </p:nvPicPr>
        <p:blipFill rotWithShape="1">
          <a:blip r:embed="rId2"/>
          <a:srcRect l="22858"/>
          <a:stretch/>
        </p:blipFill>
        <p:spPr>
          <a:xfrm>
            <a:off x="4840628" y="5818898"/>
            <a:ext cx="2510744" cy="952754"/>
          </a:xfrm>
          <a:prstGeom prst="rect">
            <a:avLst/>
          </a:prstGeom>
        </p:spPr>
      </p:pic>
      <p:sp>
        <p:nvSpPr>
          <p:cNvPr id="6" name="AutoShape 5">
            <a:extLst>
              <a:ext uri="{FF2B5EF4-FFF2-40B4-BE49-F238E27FC236}">
                <a16:creationId xmlns:a16="http://schemas.microsoft.com/office/drawing/2014/main" id="{917EF2EB-466B-7A26-7E5E-A0E0CF7B9329}"/>
              </a:ext>
            </a:extLst>
          </p:cNvPr>
          <p:cNvSpPr/>
          <p:nvPr/>
        </p:nvSpPr>
        <p:spPr>
          <a:xfrm>
            <a:off x="0" y="5956300"/>
            <a:ext cx="12192000" cy="37981"/>
          </a:xfrm>
          <a:prstGeom prst="rect">
            <a:avLst/>
          </a:prstGeom>
          <a:solidFill>
            <a:srgbClr val="532774"/>
          </a:solidFill>
        </p:spPr>
        <p:txBody>
          <a:bodyPr/>
          <a:lstStyle/>
          <a:p>
            <a:endParaRPr lang="en-US"/>
          </a:p>
        </p:txBody>
      </p:sp>
      <p:sp>
        <p:nvSpPr>
          <p:cNvPr id="10" name="Content Placeholder 2">
            <a:extLst>
              <a:ext uri="{FF2B5EF4-FFF2-40B4-BE49-F238E27FC236}">
                <a16:creationId xmlns:a16="http://schemas.microsoft.com/office/drawing/2014/main" id="{B0F14417-35A3-D430-52AD-1595DE66CF27}"/>
              </a:ext>
            </a:extLst>
          </p:cNvPr>
          <p:cNvSpPr>
            <a:spLocks noGrp="1"/>
          </p:cNvSpPr>
          <p:nvPr>
            <p:ph idx="1"/>
          </p:nvPr>
        </p:nvSpPr>
        <p:spPr>
          <a:xfrm>
            <a:off x="304800" y="1066800"/>
            <a:ext cx="11328400" cy="4838819"/>
          </a:xfrm>
        </p:spPr>
        <p:txBody>
          <a:bodyPr>
            <a:normAutofit lnSpcReduction="10000"/>
          </a:bodyPr>
          <a:lstStyle/>
          <a:p>
            <a:r>
              <a:rPr lang="en-US" dirty="0"/>
              <a:t>Beta sites</a:t>
            </a:r>
          </a:p>
          <a:p>
            <a:pPr lvl="1"/>
            <a:r>
              <a:rPr lang="en-US" dirty="0"/>
              <a:t>Recruited (6)</a:t>
            </a:r>
          </a:p>
          <a:p>
            <a:pPr lvl="1"/>
            <a:r>
              <a:rPr lang="en-US" dirty="0"/>
              <a:t>Contracts sent, reviewed and revisions made, final ‘approval ready’ contracts sent</a:t>
            </a:r>
          </a:p>
          <a:p>
            <a:r>
              <a:rPr lang="en-US" dirty="0"/>
              <a:t>Alpha sites</a:t>
            </a:r>
          </a:p>
          <a:p>
            <a:pPr lvl="1"/>
            <a:r>
              <a:rPr lang="en-US" dirty="0"/>
              <a:t>Sites recruited (N=16)</a:t>
            </a:r>
          </a:p>
          <a:p>
            <a:pPr lvl="1"/>
            <a:r>
              <a:rPr lang="en-US" dirty="0"/>
              <a:t>Site visits started</a:t>
            </a:r>
          </a:p>
          <a:p>
            <a:pPr lvl="1"/>
            <a:r>
              <a:rPr lang="en-US" dirty="0"/>
              <a:t>Letters sent to additional 64 CRC sites</a:t>
            </a:r>
          </a:p>
          <a:p>
            <a:r>
              <a:rPr lang="en-US" dirty="0"/>
              <a:t>Sites enrolling (3)</a:t>
            </a:r>
          </a:p>
          <a:p>
            <a:r>
              <a:rPr lang="en-US" dirty="0"/>
              <a:t>Monetization</a:t>
            </a:r>
          </a:p>
          <a:p>
            <a:pPr lvl="1"/>
            <a:r>
              <a:rPr lang="en-US" dirty="0"/>
              <a:t>Goal: TDN to be self-sufficient</a:t>
            </a:r>
          </a:p>
          <a:p>
            <a:pPr lvl="1"/>
            <a:r>
              <a:rPr lang="en-US" dirty="0"/>
              <a:t>Services</a:t>
            </a:r>
          </a:p>
          <a:p>
            <a:pPr lvl="2"/>
            <a:r>
              <a:rPr lang="en-US" dirty="0"/>
              <a:t>Study planning</a:t>
            </a:r>
          </a:p>
          <a:p>
            <a:pPr lvl="2"/>
            <a:r>
              <a:rPr lang="en-US" dirty="0"/>
              <a:t>Site engagement</a:t>
            </a:r>
          </a:p>
          <a:p>
            <a:pPr lvl="2"/>
            <a:r>
              <a:rPr lang="en-US" dirty="0"/>
              <a:t>Subject pre-screening</a:t>
            </a:r>
          </a:p>
          <a:p>
            <a:pPr marL="304815" lvl="1" indent="0">
              <a:buNone/>
            </a:pPr>
            <a:endParaRPr lang="en-US" dirty="0"/>
          </a:p>
          <a:p>
            <a:pPr lvl="1"/>
            <a:endParaRPr lang="en-US" dirty="0"/>
          </a:p>
          <a:p>
            <a:pPr marL="304815" lvl="1" indent="0">
              <a:buNone/>
            </a:pPr>
            <a:endParaRPr lang="en-US" dirty="0"/>
          </a:p>
          <a:p>
            <a:pPr lvl="1"/>
            <a:endParaRPr lang="en-US" dirty="0"/>
          </a:p>
          <a:p>
            <a:endParaRPr lang="en-US" dirty="0"/>
          </a:p>
        </p:txBody>
      </p:sp>
    </p:spTree>
    <p:extLst>
      <p:ext uri="{BB962C8B-B14F-4D97-AF65-F5344CB8AC3E}">
        <p14:creationId xmlns:p14="http://schemas.microsoft.com/office/powerpoint/2010/main" val="723578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25A70B7-8C70-6B62-19F4-F8D0872F6049}"/>
              </a:ext>
            </a:extLst>
          </p:cNvPr>
          <p:cNvSpPr/>
          <p:nvPr/>
        </p:nvSpPr>
        <p:spPr>
          <a:xfrm>
            <a:off x="0" y="294521"/>
            <a:ext cx="12192000" cy="5715000"/>
          </a:xfrm>
          <a:prstGeom prst="rect">
            <a:avLst/>
          </a:prstGeom>
          <a:solidFill>
            <a:srgbClr val="FFFFFF">
              <a:alpha val="84705"/>
            </a:srgbClr>
          </a:solidFill>
        </p:spPr>
        <p:txBody>
          <a:bodyPr/>
          <a:lstStyle/>
          <a:p>
            <a:endParaRPr lang="en-US" dirty="0"/>
          </a:p>
        </p:txBody>
      </p:sp>
      <p:pic>
        <p:nvPicPr>
          <p:cNvPr id="2" name="Picture 1">
            <a:extLst>
              <a:ext uri="{FF2B5EF4-FFF2-40B4-BE49-F238E27FC236}">
                <a16:creationId xmlns:a16="http://schemas.microsoft.com/office/drawing/2014/main" id="{EE1C9695-4E66-7E7D-F57B-5681EA8D5BA1}"/>
              </a:ext>
            </a:extLst>
          </p:cNvPr>
          <p:cNvPicPr>
            <a:picLocks noChangeAspect="1"/>
          </p:cNvPicPr>
          <p:nvPr/>
        </p:nvPicPr>
        <p:blipFill>
          <a:blip r:embed="rId3"/>
          <a:stretch>
            <a:fillRect/>
          </a:stretch>
        </p:blipFill>
        <p:spPr>
          <a:xfrm>
            <a:off x="1974501" y="1567248"/>
            <a:ext cx="9232893" cy="3489519"/>
          </a:xfrm>
          <a:prstGeom prst="rect">
            <a:avLst/>
          </a:prstGeom>
        </p:spPr>
      </p:pic>
      <p:sp>
        <p:nvSpPr>
          <p:cNvPr id="4" name="TextBox 3">
            <a:extLst>
              <a:ext uri="{FF2B5EF4-FFF2-40B4-BE49-F238E27FC236}">
                <a16:creationId xmlns:a16="http://schemas.microsoft.com/office/drawing/2014/main" id="{CBD47D87-94C9-A5AB-EB1A-6D18A4EA8937}"/>
              </a:ext>
            </a:extLst>
          </p:cNvPr>
          <p:cNvSpPr txBox="1"/>
          <p:nvPr/>
        </p:nvSpPr>
        <p:spPr>
          <a:xfrm>
            <a:off x="838202" y="2664110"/>
            <a:ext cx="2451093" cy="246221"/>
          </a:xfrm>
          <a:prstGeom prst="rect">
            <a:avLst/>
          </a:prstGeom>
          <a:noFill/>
        </p:spPr>
        <p:txBody>
          <a:bodyPr wrap="square" rtlCol="0">
            <a:spAutoFit/>
          </a:bodyPr>
          <a:lstStyle/>
          <a:p>
            <a:pPr defTabSz="609630"/>
            <a:r>
              <a:rPr lang="en-US" sz="1000" dirty="0">
                <a:solidFill>
                  <a:prstClr val="black"/>
                </a:solidFill>
                <a:latin typeface="Calibri"/>
              </a:rPr>
              <a:t>1995      1996       1997</a:t>
            </a:r>
          </a:p>
        </p:txBody>
      </p:sp>
      <p:sp>
        <p:nvSpPr>
          <p:cNvPr id="21" name="TextBox 20">
            <a:extLst>
              <a:ext uri="{FF2B5EF4-FFF2-40B4-BE49-F238E27FC236}">
                <a16:creationId xmlns:a16="http://schemas.microsoft.com/office/drawing/2014/main" id="{496EC22F-6E4A-4869-C2AC-7BA77C29D8F0}"/>
              </a:ext>
            </a:extLst>
          </p:cNvPr>
          <p:cNvSpPr txBox="1"/>
          <p:nvPr/>
        </p:nvSpPr>
        <p:spPr>
          <a:xfrm>
            <a:off x="429323" y="4039763"/>
            <a:ext cx="1260087" cy="646331"/>
          </a:xfrm>
          <a:prstGeom prst="rect">
            <a:avLst/>
          </a:prstGeom>
          <a:noFill/>
        </p:spPr>
        <p:txBody>
          <a:bodyPr wrap="square" rtlCol="0">
            <a:spAutoFit/>
          </a:bodyPr>
          <a:lstStyle/>
          <a:p>
            <a:pPr defTabSz="609630"/>
            <a:r>
              <a:rPr lang="en-US" dirty="0">
                <a:solidFill>
                  <a:prstClr val="black"/>
                </a:solidFill>
                <a:latin typeface="Calibri"/>
              </a:rPr>
              <a:t>Planning started</a:t>
            </a:r>
          </a:p>
        </p:txBody>
      </p:sp>
      <p:cxnSp>
        <p:nvCxnSpPr>
          <p:cNvPr id="23" name="Straight Arrow Connector 22">
            <a:extLst>
              <a:ext uri="{FF2B5EF4-FFF2-40B4-BE49-F238E27FC236}">
                <a16:creationId xmlns:a16="http://schemas.microsoft.com/office/drawing/2014/main" id="{1DA316B9-2C02-42CC-5CC5-BD38AD9B5260}"/>
              </a:ext>
            </a:extLst>
          </p:cNvPr>
          <p:cNvCxnSpPr/>
          <p:nvPr/>
        </p:nvCxnSpPr>
        <p:spPr>
          <a:xfrm flipV="1">
            <a:off x="838202" y="2998647"/>
            <a:ext cx="221165" cy="9527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49D3FAA7-170E-38B7-B34B-2AB1D4F37722}"/>
              </a:ext>
            </a:extLst>
          </p:cNvPr>
          <p:cNvPicPr>
            <a:picLocks noChangeAspect="1"/>
          </p:cNvPicPr>
          <p:nvPr/>
        </p:nvPicPr>
        <p:blipFill rotWithShape="1">
          <a:blip r:embed="rId4"/>
          <a:srcRect l="22858"/>
          <a:stretch/>
        </p:blipFill>
        <p:spPr>
          <a:xfrm>
            <a:off x="4840628" y="5818898"/>
            <a:ext cx="2510744" cy="952754"/>
          </a:xfrm>
          <a:prstGeom prst="rect">
            <a:avLst/>
          </a:prstGeom>
        </p:spPr>
      </p:pic>
      <p:sp>
        <p:nvSpPr>
          <p:cNvPr id="6" name="TextBox 5">
            <a:extLst>
              <a:ext uri="{FF2B5EF4-FFF2-40B4-BE49-F238E27FC236}">
                <a16:creationId xmlns:a16="http://schemas.microsoft.com/office/drawing/2014/main" id="{3DE27DAB-CF4F-7164-D6B4-0C7FC5A94CA9}"/>
              </a:ext>
            </a:extLst>
          </p:cNvPr>
          <p:cNvSpPr txBox="1"/>
          <p:nvPr/>
        </p:nvSpPr>
        <p:spPr>
          <a:xfrm>
            <a:off x="2271218" y="481951"/>
            <a:ext cx="7392858" cy="646331"/>
          </a:xfrm>
          <a:prstGeom prst="rect">
            <a:avLst/>
          </a:prstGeom>
          <a:noFill/>
        </p:spPr>
        <p:txBody>
          <a:bodyPr wrap="none" rtlCol="0">
            <a:spAutoFit/>
          </a:bodyPr>
          <a:lstStyle/>
          <a:p>
            <a:r>
              <a:rPr lang="en-US" sz="3600" b="1" dirty="0"/>
              <a:t>Afterword: what will success look like</a:t>
            </a:r>
          </a:p>
        </p:txBody>
      </p:sp>
    </p:spTree>
    <p:extLst>
      <p:ext uri="{BB962C8B-B14F-4D97-AF65-F5344CB8AC3E}">
        <p14:creationId xmlns:p14="http://schemas.microsoft.com/office/powerpoint/2010/main" val="2778385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25A70B7-8C70-6B62-19F4-F8D0872F6049}"/>
              </a:ext>
            </a:extLst>
          </p:cNvPr>
          <p:cNvSpPr/>
          <p:nvPr/>
        </p:nvSpPr>
        <p:spPr>
          <a:xfrm>
            <a:off x="0" y="305407"/>
            <a:ext cx="12192000" cy="5715000"/>
          </a:xfrm>
          <a:prstGeom prst="rect">
            <a:avLst/>
          </a:prstGeom>
          <a:solidFill>
            <a:srgbClr val="FFFFFF">
              <a:alpha val="84705"/>
            </a:srgbClr>
          </a:solidFill>
        </p:spPr>
        <p:txBody>
          <a:bodyPr/>
          <a:lstStyle/>
          <a:p>
            <a:endParaRPr lang="en-US" dirty="0"/>
          </a:p>
        </p:txBody>
      </p:sp>
      <p:pic>
        <p:nvPicPr>
          <p:cNvPr id="5" name="Picture 6">
            <a:extLst>
              <a:ext uri="{FF2B5EF4-FFF2-40B4-BE49-F238E27FC236}">
                <a16:creationId xmlns:a16="http://schemas.microsoft.com/office/drawing/2014/main" id="{49D3FAA7-170E-38B7-B34B-2AB1D4F37722}"/>
              </a:ext>
            </a:extLst>
          </p:cNvPr>
          <p:cNvPicPr>
            <a:picLocks noChangeAspect="1"/>
          </p:cNvPicPr>
          <p:nvPr/>
        </p:nvPicPr>
        <p:blipFill rotWithShape="1">
          <a:blip r:embed="rId3"/>
          <a:srcRect l="22858"/>
          <a:stretch/>
        </p:blipFill>
        <p:spPr>
          <a:xfrm>
            <a:off x="4840628" y="5818898"/>
            <a:ext cx="2510744" cy="952754"/>
          </a:xfrm>
          <a:prstGeom prst="rect">
            <a:avLst/>
          </a:prstGeom>
        </p:spPr>
      </p:pic>
      <p:sp>
        <p:nvSpPr>
          <p:cNvPr id="6" name="TextBox 5">
            <a:extLst>
              <a:ext uri="{FF2B5EF4-FFF2-40B4-BE49-F238E27FC236}">
                <a16:creationId xmlns:a16="http://schemas.microsoft.com/office/drawing/2014/main" id="{3DE27DAB-CF4F-7164-D6B4-0C7FC5A94CA9}"/>
              </a:ext>
            </a:extLst>
          </p:cNvPr>
          <p:cNvSpPr txBox="1"/>
          <p:nvPr/>
        </p:nvSpPr>
        <p:spPr>
          <a:xfrm>
            <a:off x="2271218" y="481951"/>
            <a:ext cx="7392858" cy="646331"/>
          </a:xfrm>
          <a:prstGeom prst="rect">
            <a:avLst/>
          </a:prstGeom>
          <a:noFill/>
        </p:spPr>
        <p:txBody>
          <a:bodyPr wrap="none" rtlCol="0">
            <a:spAutoFit/>
          </a:bodyPr>
          <a:lstStyle/>
          <a:p>
            <a:r>
              <a:rPr lang="en-US" sz="3600" b="1" dirty="0"/>
              <a:t>Afterword: what will success look like</a:t>
            </a:r>
          </a:p>
        </p:txBody>
      </p:sp>
      <p:sp>
        <p:nvSpPr>
          <p:cNvPr id="7" name="TextBox 6">
            <a:extLst>
              <a:ext uri="{FF2B5EF4-FFF2-40B4-BE49-F238E27FC236}">
                <a16:creationId xmlns:a16="http://schemas.microsoft.com/office/drawing/2014/main" id="{4CEF3BFA-E3D0-5130-2950-CD625A246DF5}"/>
              </a:ext>
            </a:extLst>
          </p:cNvPr>
          <p:cNvSpPr txBox="1"/>
          <p:nvPr/>
        </p:nvSpPr>
        <p:spPr>
          <a:xfrm>
            <a:off x="5074582" y="2875002"/>
            <a:ext cx="1786130" cy="1107996"/>
          </a:xfrm>
          <a:prstGeom prst="rect">
            <a:avLst/>
          </a:prstGeom>
          <a:noFill/>
        </p:spPr>
        <p:txBody>
          <a:bodyPr wrap="none" rtlCol="0">
            <a:spAutoFit/>
          </a:bodyPr>
          <a:lstStyle/>
          <a:p>
            <a:r>
              <a:rPr lang="en-US" sz="6600" dirty="0"/>
              <a:t>Cure</a:t>
            </a:r>
          </a:p>
        </p:txBody>
      </p:sp>
    </p:spTree>
    <p:extLst>
      <p:ext uri="{BB962C8B-B14F-4D97-AF65-F5344CB8AC3E}">
        <p14:creationId xmlns:p14="http://schemas.microsoft.com/office/powerpoint/2010/main" val="204119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2323-FC48-C381-3D36-8F35F0157203}"/>
              </a:ext>
            </a:extLst>
          </p:cNvPr>
          <p:cNvSpPr>
            <a:spLocks noGrp="1"/>
          </p:cNvSpPr>
          <p:nvPr>
            <p:ph type="title"/>
          </p:nvPr>
        </p:nvSpPr>
        <p:spPr/>
        <p:txBody>
          <a:bodyPr/>
          <a:lstStyle/>
          <a:p>
            <a:r>
              <a:rPr lang="en-US" dirty="0"/>
              <a:t>Alpha 1 Foundation: </a:t>
            </a:r>
            <a:br>
              <a:rPr lang="en-US" dirty="0"/>
            </a:br>
            <a:r>
              <a:rPr lang="en-US" dirty="0"/>
              <a:t>Therapeutic Development Network</a:t>
            </a:r>
          </a:p>
        </p:txBody>
      </p:sp>
      <p:sp>
        <p:nvSpPr>
          <p:cNvPr id="3" name="Content Placeholder 2">
            <a:extLst>
              <a:ext uri="{FF2B5EF4-FFF2-40B4-BE49-F238E27FC236}">
                <a16:creationId xmlns:a16="http://schemas.microsoft.com/office/drawing/2014/main" id="{82763974-E0B1-23C0-B9F9-ECE9E257B2FC}"/>
              </a:ext>
            </a:extLst>
          </p:cNvPr>
          <p:cNvSpPr>
            <a:spLocks noGrp="1"/>
          </p:cNvSpPr>
          <p:nvPr>
            <p:ph idx="1"/>
          </p:nvPr>
        </p:nvSpPr>
        <p:spPr>
          <a:xfrm>
            <a:off x="490817" y="1825624"/>
            <a:ext cx="11909339" cy="5957927"/>
          </a:xfrm>
        </p:spPr>
        <p:txBody>
          <a:bodyPr>
            <a:normAutofit fontScale="62500" lnSpcReduction="20000"/>
          </a:bodyPr>
          <a:lstStyle/>
          <a:p>
            <a:pPr marL="0" indent="0">
              <a:buNone/>
            </a:pPr>
            <a:r>
              <a:rPr lang="en-US" dirty="0"/>
              <a:t>Champions			Site PIs					A1 Foundation </a:t>
            </a:r>
            <a:r>
              <a:rPr lang="en-US" dirty="0" err="1"/>
              <a:t>BoD</a:t>
            </a:r>
            <a:endParaRPr lang="en-US" dirty="0"/>
          </a:p>
          <a:p>
            <a:pPr marL="0" indent="0">
              <a:buNone/>
            </a:pPr>
            <a:r>
              <a:rPr lang="en-US" dirty="0"/>
              <a:t>	Marty Zamora			</a:t>
            </a:r>
            <a:r>
              <a:rPr lang="en-US" dirty="0" err="1"/>
              <a:t>Humam</a:t>
            </a:r>
            <a:r>
              <a:rPr lang="en-US" dirty="0"/>
              <a:t> Farah</a:t>
            </a:r>
          </a:p>
          <a:p>
            <a:pPr marL="0" indent="0">
              <a:buNone/>
            </a:pPr>
            <a:r>
              <a:rPr lang="en-US" dirty="0"/>
              <a:t>	Mark </a:t>
            </a:r>
            <a:r>
              <a:rPr lang="en-US" dirty="0" err="1"/>
              <a:t>Brantly</a:t>
            </a:r>
            <a:r>
              <a:rPr lang="en-US" dirty="0"/>
              <a:t>			Mark </a:t>
            </a:r>
            <a:r>
              <a:rPr lang="en-US" dirty="0" err="1"/>
              <a:t>Brantly</a:t>
            </a:r>
            <a:r>
              <a:rPr lang="en-US" dirty="0"/>
              <a:t>			A1 Foundation MASAC</a:t>
            </a:r>
          </a:p>
          <a:p>
            <a:pPr marL="0" indent="0">
              <a:buNone/>
            </a:pPr>
            <a:r>
              <a:rPr lang="en-US" dirty="0"/>
              <a:t>					Mike Wells</a:t>
            </a:r>
          </a:p>
          <a:p>
            <a:pPr marL="0" indent="0">
              <a:buNone/>
            </a:pPr>
            <a:r>
              <a:rPr lang="en-US" dirty="0"/>
              <a:t>Planning					Jeff </a:t>
            </a:r>
            <a:r>
              <a:rPr lang="en-US" dirty="0" err="1"/>
              <a:t>Teckman</a:t>
            </a:r>
            <a:r>
              <a:rPr lang="en-US" dirty="0"/>
              <a:t>			</a:t>
            </a:r>
            <a:r>
              <a:rPr lang="en-US" dirty="0" err="1"/>
              <a:t>AlphaNet</a:t>
            </a:r>
            <a:endParaRPr lang="en-US" dirty="0"/>
          </a:p>
          <a:p>
            <a:pPr marL="0" indent="0">
              <a:buNone/>
            </a:pPr>
            <a:r>
              <a:rPr lang="en-US" dirty="0"/>
              <a:t>	Alicia Sable-Hunt 			Mike Snyder</a:t>
            </a:r>
          </a:p>
          <a:p>
            <a:pPr marL="0" indent="0">
              <a:buNone/>
            </a:pPr>
            <a:r>
              <a:rPr lang="en-US" dirty="0"/>
              <a:t>	Sandy </a:t>
            </a:r>
            <a:r>
              <a:rPr lang="en-US" dirty="0" err="1"/>
              <a:t>Sandhaus</a:t>
            </a:r>
            <a:r>
              <a:rPr lang="en-US" dirty="0"/>
              <a:t>			Doug Lee				CF Foundation</a:t>
            </a:r>
          </a:p>
          <a:p>
            <a:pPr marL="0" indent="0">
              <a:buNone/>
            </a:pPr>
            <a:r>
              <a:rPr lang="en-US" dirty="0"/>
              <a:t>	Jim Donohue								JP Clancy</a:t>
            </a:r>
          </a:p>
          <a:p>
            <a:pPr marL="0" indent="0">
              <a:buNone/>
            </a:pPr>
            <a:r>
              <a:rPr lang="en-US" dirty="0"/>
              <a:t>	Jon </a:t>
            </a:r>
            <a:r>
              <a:rPr lang="en-US" dirty="0" err="1"/>
              <a:t>Hagstrom</a:t>
            </a:r>
            <a:r>
              <a:rPr lang="en-US" dirty="0"/>
              <a:t>			16 more in progress 			Tony </a:t>
            </a:r>
            <a:r>
              <a:rPr lang="en-US" dirty="0" err="1"/>
              <a:t>Durmowicz</a:t>
            </a:r>
            <a:endParaRPr lang="en-US" dirty="0"/>
          </a:p>
          <a:p>
            <a:pPr marL="0" indent="0">
              <a:buNone/>
            </a:pPr>
            <a:r>
              <a:rPr lang="en-US" dirty="0"/>
              <a:t>	Scott </a:t>
            </a:r>
            <a:r>
              <a:rPr lang="en-US" dirty="0" err="1"/>
              <a:t>Santarella</a:t>
            </a:r>
            <a:r>
              <a:rPr lang="en-US" dirty="0"/>
              <a:t> 			</a:t>
            </a:r>
          </a:p>
          <a:p>
            <a:pPr marL="0" indent="0">
              <a:buNone/>
            </a:pPr>
            <a:r>
              <a:rPr lang="en-US" dirty="0"/>
              <a:t>	Jeanine </a:t>
            </a:r>
            <a:r>
              <a:rPr lang="en-US" dirty="0" err="1"/>
              <a:t>D’Armiento</a:t>
            </a:r>
            <a:r>
              <a:rPr lang="en-US" dirty="0"/>
              <a:t> 						Companies working in the	</a:t>
            </a:r>
          </a:p>
          <a:p>
            <a:pPr marL="0" indent="0">
              <a:buNone/>
            </a:pPr>
            <a:r>
              <a:rPr lang="en-US" dirty="0"/>
              <a:t>	Randel Plant 		Legal 	 Jason Johnson			       Alpha 1 space</a:t>
            </a:r>
          </a:p>
          <a:p>
            <a:pPr marL="0" indent="0">
              <a:buNone/>
            </a:pPr>
            <a:r>
              <a:rPr lang="en-US" dirty="0"/>
              <a:t>	Jeanine </a:t>
            </a:r>
            <a:r>
              <a:rPr lang="en-US" dirty="0" err="1"/>
              <a:t>D’Armiento</a:t>
            </a:r>
            <a:r>
              <a:rPr lang="en-US" dirty="0"/>
              <a:t> </a:t>
            </a:r>
          </a:p>
          <a:p>
            <a:pPr marL="0" indent="0">
              <a:buNone/>
            </a:pPr>
            <a:r>
              <a:rPr lang="en-US" dirty="0"/>
              <a:t>	Charlie Strange 		 IT	 Charlie </a:t>
            </a:r>
            <a:r>
              <a:rPr lang="en-US" dirty="0" err="1"/>
              <a:t>Emala</a:t>
            </a:r>
            <a:r>
              <a:rPr lang="en-US" dirty="0"/>
              <a:t> </a:t>
            </a:r>
          </a:p>
          <a:p>
            <a:pPr marL="0" indent="0">
              <a:buNone/>
            </a:pPr>
            <a:r>
              <a:rPr lang="en-US" dirty="0"/>
              <a:t>	Mark </a:t>
            </a:r>
            <a:r>
              <a:rPr lang="en-US" dirty="0" err="1"/>
              <a:t>Delvaux</a:t>
            </a:r>
            <a:r>
              <a:rPr lang="en-US" dirty="0"/>
              <a:t>		</a:t>
            </a:r>
          </a:p>
          <a:p>
            <a:pPr marL="0" indent="0">
              <a:buNone/>
            </a:pPr>
            <a:r>
              <a:rPr lang="en-US" dirty="0"/>
              <a:t>		</a:t>
            </a:r>
          </a:p>
          <a:p>
            <a:pPr marL="0" indent="0">
              <a:buNone/>
            </a:pPr>
            <a:r>
              <a:rPr lang="en-US" dirty="0"/>
              <a:t>			 	</a:t>
            </a:r>
          </a:p>
          <a:p>
            <a:pPr marL="0" indent="0">
              <a:buNone/>
            </a:pPr>
            <a:r>
              <a:rPr lang="en-US" dirty="0"/>
              <a:t>					</a:t>
            </a:r>
          </a:p>
        </p:txBody>
      </p:sp>
      <p:pic>
        <p:nvPicPr>
          <p:cNvPr id="4" name="Picture 2" descr="Welcome - Alpha-1 Foundation">
            <a:extLst>
              <a:ext uri="{FF2B5EF4-FFF2-40B4-BE49-F238E27FC236}">
                <a16:creationId xmlns:a16="http://schemas.microsoft.com/office/drawing/2014/main" id="{EC2FEBCA-9CE9-94D5-D36B-A25547B7D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5825" y="11151"/>
            <a:ext cx="972015" cy="136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68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F8D6-A208-505C-5EE6-482DB33B6265}"/>
              </a:ext>
            </a:extLst>
          </p:cNvPr>
          <p:cNvSpPr>
            <a:spLocks noGrp="1"/>
          </p:cNvSpPr>
          <p:nvPr>
            <p:ph type="ctrTitle"/>
          </p:nvPr>
        </p:nvSpPr>
        <p:spPr/>
        <p:txBody>
          <a:bodyPr/>
          <a:lstStyle/>
          <a:p>
            <a:r>
              <a:rPr lang="en-US" dirty="0"/>
              <a:t>Back ups</a:t>
            </a:r>
          </a:p>
        </p:txBody>
      </p:sp>
      <p:sp>
        <p:nvSpPr>
          <p:cNvPr id="3" name="Subtitle 2">
            <a:extLst>
              <a:ext uri="{FF2B5EF4-FFF2-40B4-BE49-F238E27FC236}">
                <a16:creationId xmlns:a16="http://schemas.microsoft.com/office/drawing/2014/main" id="{D5230068-6927-A37F-AA8B-D09D91E95AB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2141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F6B-ACCB-5130-AC85-6F1279D7EFEC}"/>
              </a:ext>
            </a:extLst>
          </p:cNvPr>
          <p:cNvSpPr>
            <a:spLocks noGrp="1"/>
          </p:cNvSpPr>
          <p:nvPr>
            <p:ph type="title"/>
          </p:nvPr>
        </p:nvSpPr>
        <p:spPr>
          <a:xfrm>
            <a:off x="838200" y="-6163"/>
            <a:ext cx="10515600" cy="1325563"/>
          </a:xfrm>
        </p:spPr>
        <p:txBody>
          <a:bodyPr/>
          <a:lstStyle/>
          <a:p>
            <a:pPr algn="ctr"/>
            <a:r>
              <a:rPr lang="en-US" b="1" dirty="0"/>
              <a:t>The RAPID trial</a:t>
            </a:r>
            <a:br>
              <a:rPr lang="en-US" dirty="0"/>
            </a:br>
            <a:r>
              <a:rPr lang="en-US" sz="1800" dirty="0"/>
              <a:t>Chapman et al. Lancet 386,360, 2015</a:t>
            </a:r>
          </a:p>
        </p:txBody>
      </p:sp>
      <p:sp>
        <p:nvSpPr>
          <p:cNvPr id="3" name="Content Placeholder 2">
            <a:extLst>
              <a:ext uri="{FF2B5EF4-FFF2-40B4-BE49-F238E27FC236}">
                <a16:creationId xmlns:a16="http://schemas.microsoft.com/office/drawing/2014/main" id="{D400879D-131A-9659-F445-AD77D6F1724E}"/>
              </a:ext>
            </a:extLst>
          </p:cNvPr>
          <p:cNvSpPr>
            <a:spLocks noGrp="1"/>
          </p:cNvSpPr>
          <p:nvPr>
            <p:ph idx="1"/>
          </p:nvPr>
        </p:nvSpPr>
        <p:spPr>
          <a:xfrm>
            <a:off x="381000" y="1319400"/>
            <a:ext cx="10777817" cy="5263516"/>
          </a:xfrm>
        </p:spPr>
        <p:txBody>
          <a:bodyPr>
            <a:normAutofit fontScale="92500" lnSpcReduction="20000"/>
          </a:bodyPr>
          <a:lstStyle/>
          <a:p>
            <a:r>
              <a:rPr lang="en-US" dirty="0"/>
              <a:t>180 patients with severe alpha 1 deficiency</a:t>
            </a:r>
          </a:p>
          <a:p>
            <a:r>
              <a:rPr lang="en-US" dirty="0"/>
              <a:t>Randomize for 2 years</a:t>
            </a:r>
          </a:p>
          <a:p>
            <a:pPr lvl="1"/>
            <a:r>
              <a:rPr lang="en-US" dirty="0"/>
              <a:t>Replacement treatment 60 mg/kg</a:t>
            </a:r>
          </a:p>
          <a:p>
            <a:pPr lvl="1"/>
            <a:r>
              <a:rPr lang="en-US" dirty="0"/>
              <a:t>Placebo</a:t>
            </a:r>
          </a:p>
          <a:p>
            <a:r>
              <a:rPr lang="en-US" dirty="0"/>
              <a:t>After 2 years, all treated with replacement</a:t>
            </a:r>
          </a:p>
          <a:p>
            <a:r>
              <a:rPr lang="en-US" dirty="0"/>
              <a:t>Outcome</a:t>
            </a:r>
          </a:p>
          <a:p>
            <a:pPr lvl="1"/>
            <a:r>
              <a:rPr lang="en-US" dirty="0"/>
              <a:t>Mean of lung density at TLC and FRC at 2 years</a:t>
            </a:r>
          </a:p>
          <a:p>
            <a:pPr lvl="1"/>
            <a:r>
              <a:rPr lang="en-US" dirty="0"/>
              <a:t>Secondaries, follow up at 4 years</a:t>
            </a:r>
          </a:p>
          <a:p>
            <a:r>
              <a:rPr lang="en-US" dirty="0"/>
              <a:t>Recruitment</a:t>
            </a:r>
          </a:p>
          <a:p>
            <a:pPr lvl="1"/>
            <a:r>
              <a:rPr lang="en-US" dirty="0"/>
              <a:t>28 sites</a:t>
            </a:r>
          </a:p>
          <a:p>
            <a:pPr lvl="1"/>
            <a:r>
              <a:rPr lang="en-US" dirty="0"/>
              <a:t>Start March 2006</a:t>
            </a:r>
          </a:p>
          <a:p>
            <a:pPr lvl="1"/>
            <a:r>
              <a:rPr lang="en-US" dirty="0"/>
              <a:t>Complete 2012</a:t>
            </a:r>
          </a:p>
          <a:p>
            <a:pPr lvl="1"/>
            <a:r>
              <a:rPr lang="en-US" dirty="0"/>
              <a:t>Calculated recruitment….63 months</a:t>
            </a:r>
          </a:p>
          <a:p>
            <a:pPr lvl="1"/>
            <a:r>
              <a:rPr lang="en-US" dirty="0"/>
              <a:t>Subjects enrolled per site per year:    </a:t>
            </a:r>
            <a:r>
              <a:rPr lang="en-US" sz="3500" b="1" dirty="0"/>
              <a:t>3.5</a:t>
            </a:r>
          </a:p>
        </p:txBody>
      </p:sp>
      <p:pic>
        <p:nvPicPr>
          <p:cNvPr id="32770" name="Picture 2" descr="Rates of lung density decrease at TLC during the double-blind and open-label portions of the trial in (A) all patients and (B) patients completing the open-label study only">
            <a:extLst>
              <a:ext uri="{FF2B5EF4-FFF2-40B4-BE49-F238E27FC236}">
                <a16:creationId xmlns:a16="http://schemas.microsoft.com/office/drawing/2014/main" id="{F4C48EEE-98A1-5A52-8C41-C1F51AA4B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649" y="1925320"/>
            <a:ext cx="3438151" cy="4332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B228C4-1877-6FDB-E061-D27554A07FB4}"/>
              </a:ext>
            </a:extLst>
          </p:cNvPr>
          <p:cNvSpPr txBox="1"/>
          <p:nvPr/>
        </p:nvSpPr>
        <p:spPr>
          <a:xfrm>
            <a:off x="8543806" y="1319400"/>
            <a:ext cx="2615011" cy="461665"/>
          </a:xfrm>
          <a:prstGeom prst="rect">
            <a:avLst/>
          </a:prstGeom>
          <a:noFill/>
        </p:spPr>
        <p:txBody>
          <a:bodyPr wrap="none" rtlCol="0">
            <a:spAutoFit/>
          </a:bodyPr>
          <a:lstStyle/>
          <a:p>
            <a:r>
              <a:rPr lang="en-US" sz="2400" dirty="0"/>
              <a:t>Lung Density at TLC</a:t>
            </a:r>
          </a:p>
        </p:txBody>
      </p:sp>
    </p:spTree>
    <p:extLst>
      <p:ext uri="{BB962C8B-B14F-4D97-AF65-F5344CB8AC3E}">
        <p14:creationId xmlns:p14="http://schemas.microsoft.com/office/powerpoint/2010/main" val="1306330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667" dirty="0">
                <a:solidFill>
                  <a:schemeClr val="tx2"/>
                </a:solidFill>
              </a:rPr>
              <a:t>Most drug projects fail:  why?</a:t>
            </a:r>
            <a:endParaRPr lang="en-US" sz="2667" dirty="0">
              <a:solidFill>
                <a:schemeClr val="tx2"/>
              </a:solidFill>
            </a:endParaRPr>
          </a:p>
        </p:txBody>
      </p:sp>
      <p:sp>
        <p:nvSpPr>
          <p:cNvPr id="7" name="Content Placeholder 6">
            <a:extLst>
              <a:ext uri="{FF2B5EF4-FFF2-40B4-BE49-F238E27FC236}">
                <a16:creationId xmlns:a16="http://schemas.microsoft.com/office/drawing/2014/main" id="{17E1A013-48FD-48C7-B161-83DF98541E02}"/>
              </a:ext>
            </a:extLst>
          </p:cNvPr>
          <p:cNvSpPr>
            <a:spLocks noGrp="1"/>
          </p:cNvSpPr>
          <p:nvPr>
            <p:ph idx="16"/>
          </p:nvPr>
        </p:nvSpPr>
        <p:spPr>
          <a:xfrm>
            <a:off x="316084" y="897158"/>
            <a:ext cx="10923369" cy="1003644"/>
          </a:xfrm>
        </p:spPr>
        <p:txBody>
          <a:bodyPr>
            <a:normAutofit fontScale="92500" lnSpcReduction="10000"/>
          </a:bodyPr>
          <a:lstStyle/>
          <a:p>
            <a:pPr algn="just"/>
            <a:r>
              <a:rPr lang="en-GB" dirty="0">
                <a:latin typeface="+mn-lt"/>
              </a:rPr>
              <a:t>1991: PK (pharmacokinetics) &amp; safety were the main reasons for attrition</a:t>
            </a:r>
          </a:p>
          <a:p>
            <a:pPr algn="just"/>
            <a:r>
              <a:rPr lang="en-GB" dirty="0">
                <a:latin typeface="+mn-lt"/>
              </a:rPr>
              <a:t>2001: safety had become main attrition cause; PK failings addressed</a:t>
            </a:r>
          </a:p>
          <a:p>
            <a:pPr algn="just"/>
            <a:r>
              <a:rPr lang="en-GB" dirty="0">
                <a:latin typeface="+mn-lt"/>
              </a:rPr>
              <a:t>2010:  efficacy failure more common than safety failure</a:t>
            </a:r>
          </a:p>
          <a:p>
            <a:endParaRPr lang="en-GB" dirty="0"/>
          </a:p>
        </p:txBody>
      </p:sp>
      <p:sp>
        <p:nvSpPr>
          <p:cNvPr id="9" name="TextBox 8">
            <a:extLst>
              <a:ext uri="{FF2B5EF4-FFF2-40B4-BE49-F238E27FC236}">
                <a16:creationId xmlns:a16="http://schemas.microsoft.com/office/drawing/2014/main" id="{3A10A0E2-43E0-401F-BEF7-B5A4B1879245}"/>
              </a:ext>
            </a:extLst>
          </p:cNvPr>
          <p:cNvSpPr txBox="1"/>
          <p:nvPr/>
        </p:nvSpPr>
        <p:spPr>
          <a:xfrm>
            <a:off x="12262" y="6497353"/>
            <a:ext cx="5636957" cy="21000685"/>
          </a:xfrm>
          <a:prstGeom prst="rect">
            <a:avLst/>
          </a:prstGeom>
          <a:noFill/>
        </p:spPr>
        <p:txBody>
          <a:bodyPr wrap="square" rtlCol="0">
            <a:spAutoFit/>
          </a:bodyPr>
          <a:lstStyle/>
          <a:p>
            <a:r>
              <a:rPr lang="en-GB" sz="1467" dirty="0"/>
              <a:t>Morgan et al. Nature Reviews Drug Discovery 17: 167, 2018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11" name="Picture 10">
            <a:extLst>
              <a:ext uri="{FF2B5EF4-FFF2-40B4-BE49-F238E27FC236}">
                <a16:creationId xmlns:a16="http://schemas.microsoft.com/office/drawing/2014/main" id="{A1FB0C9A-001E-4394-8793-212717FE689D}"/>
              </a:ext>
            </a:extLst>
          </p:cNvPr>
          <p:cNvPicPr>
            <a:picLocks noChangeAspect="1"/>
          </p:cNvPicPr>
          <p:nvPr/>
        </p:nvPicPr>
        <p:blipFill>
          <a:blip r:embed="rId3"/>
          <a:stretch>
            <a:fillRect/>
          </a:stretch>
        </p:blipFill>
        <p:spPr>
          <a:xfrm>
            <a:off x="2070103" y="2240727"/>
            <a:ext cx="7262319" cy="4202635"/>
          </a:xfrm>
          <a:prstGeom prst="rect">
            <a:avLst/>
          </a:prstGeom>
        </p:spPr>
      </p:pic>
    </p:spTree>
    <p:extLst>
      <p:ext uri="{BB962C8B-B14F-4D97-AF65-F5344CB8AC3E}">
        <p14:creationId xmlns:p14="http://schemas.microsoft.com/office/powerpoint/2010/main" val="380035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esert Well Images – Browse 7,468 Stock Photos, Vectors, and Video | Adobe  Stock">
            <a:extLst>
              <a:ext uri="{FF2B5EF4-FFF2-40B4-BE49-F238E27FC236}">
                <a16:creationId xmlns:a16="http://schemas.microsoft.com/office/drawing/2014/main" id="{030A524D-D20B-1903-27F7-F1F7C1CB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825" y="1449147"/>
            <a:ext cx="7184948" cy="4762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88904C-9ED4-10A0-7FEB-F187ABF85463}"/>
              </a:ext>
            </a:extLst>
          </p:cNvPr>
          <p:cNvSpPr txBox="1"/>
          <p:nvPr/>
        </p:nvSpPr>
        <p:spPr>
          <a:xfrm>
            <a:off x="4769401" y="6311590"/>
            <a:ext cx="6321795" cy="461665"/>
          </a:xfrm>
          <a:prstGeom prst="rect">
            <a:avLst/>
          </a:prstGeom>
          <a:noFill/>
        </p:spPr>
        <p:txBody>
          <a:bodyPr wrap="none" rtlCol="0">
            <a:spAutoFit/>
          </a:bodyPr>
          <a:lstStyle/>
          <a:p>
            <a:r>
              <a:rPr lang="en-US" sz="2400" dirty="0"/>
              <a:t>We drink from wells we did not dig.      Deut. 6:11</a:t>
            </a:r>
          </a:p>
        </p:txBody>
      </p:sp>
      <p:pic>
        <p:nvPicPr>
          <p:cNvPr id="3" name="Picture 3">
            <a:extLst>
              <a:ext uri="{FF2B5EF4-FFF2-40B4-BE49-F238E27FC236}">
                <a16:creationId xmlns:a16="http://schemas.microsoft.com/office/drawing/2014/main" id="{D14D4B7F-3AC6-7123-7658-CC4B0B3CA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97" y="1179091"/>
            <a:ext cx="2695647" cy="34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715D562-A82D-2F6B-B459-EB4B58779B5D}"/>
              </a:ext>
            </a:extLst>
          </p:cNvPr>
          <p:cNvSpPr txBox="1"/>
          <p:nvPr/>
        </p:nvSpPr>
        <p:spPr>
          <a:xfrm>
            <a:off x="1505944" y="4750419"/>
            <a:ext cx="1191352" cy="646331"/>
          </a:xfrm>
          <a:prstGeom prst="rect">
            <a:avLst/>
          </a:prstGeom>
          <a:noFill/>
        </p:spPr>
        <p:txBody>
          <a:bodyPr wrap="none" rtlCol="0">
            <a:spAutoFit/>
          </a:bodyPr>
          <a:lstStyle/>
          <a:p>
            <a:pPr algn="ctr"/>
            <a:r>
              <a:rPr lang="en-US" dirty="0"/>
              <a:t>Irving </a:t>
            </a:r>
            <a:r>
              <a:rPr lang="en-US" dirty="0" err="1"/>
              <a:t>Kass</a:t>
            </a:r>
            <a:endParaRPr lang="en-US" dirty="0"/>
          </a:p>
          <a:p>
            <a:pPr algn="ctr"/>
            <a:r>
              <a:rPr lang="en-US" dirty="0"/>
              <a:t>1917-1984</a:t>
            </a:r>
          </a:p>
        </p:txBody>
      </p:sp>
      <p:sp>
        <p:nvSpPr>
          <p:cNvPr id="5" name="TextBox 4">
            <a:extLst>
              <a:ext uri="{FF2B5EF4-FFF2-40B4-BE49-F238E27FC236}">
                <a16:creationId xmlns:a16="http://schemas.microsoft.com/office/drawing/2014/main" id="{404886C5-0287-D7A0-6BEA-3DF19229970E}"/>
              </a:ext>
            </a:extLst>
          </p:cNvPr>
          <p:cNvSpPr txBox="1"/>
          <p:nvPr/>
        </p:nvSpPr>
        <p:spPr>
          <a:xfrm>
            <a:off x="0" y="312233"/>
            <a:ext cx="12192000" cy="584775"/>
          </a:xfrm>
          <a:prstGeom prst="rect">
            <a:avLst/>
          </a:prstGeom>
          <a:noFill/>
        </p:spPr>
        <p:txBody>
          <a:bodyPr wrap="square" rtlCol="0">
            <a:spAutoFit/>
          </a:bodyPr>
          <a:lstStyle/>
          <a:p>
            <a:pPr algn="ctr"/>
            <a:r>
              <a:rPr lang="en-US" sz="3200" dirty="0"/>
              <a:t>Curing Alpha 1 antitrypsin deficiency…..this will take while</a:t>
            </a:r>
          </a:p>
        </p:txBody>
      </p:sp>
    </p:spTree>
    <p:extLst>
      <p:ext uri="{BB962C8B-B14F-4D97-AF65-F5344CB8AC3E}">
        <p14:creationId xmlns:p14="http://schemas.microsoft.com/office/powerpoint/2010/main" val="19186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03AF51-0582-A3CF-86FF-6DB0C89EDD9C}"/>
              </a:ext>
            </a:extLst>
          </p:cNvPr>
          <p:cNvSpPr/>
          <p:nvPr/>
        </p:nvSpPr>
        <p:spPr>
          <a:xfrm>
            <a:off x="1517650" y="6488114"/>
            <a:ext cx="9150350" cy="369887"/>
          </a:xfrm>
          <a:prstGeom prst="rect">
            <a:avLst/>
          </a:prstGeom>
        </p:spPr>
        <p:txBody>
          <a:bodyPr>
            <a:spAutoFit/>
          </a:bodyPr>
          <a:lstStyle/>
          <a:p>
            <a:pPr>
              <a:defRPr/>
            </a:pPr>
            <a:r>
              <a:rPr lang="en-US" dirty="0">
                <a:solidFill>
                  <a:schemeClr val="bg1">
                    <a:lumMod val="50000"/>
                  </a:schemeClr>
                </a:solidFill>
                <a:latin typeface="Times" charset="0"/>
                <a:ea typeface="ＭＳ Ｐゴシック" charset="0"/>
              </a:rPr>
              <a:t>http://</a:t>
            </a:r>
            <a:r>
              <a:rPr lang="en-US" dirty="0" err="1">
                <a:solidFill>
                  <a:schemeClr val="bg1">
                    <a:lumMod val="50000"/>
                  </a:schemeClr>
                </a:solidFill>
                <a:latin typeface="Times" charset="0"/>
                <a:ea typeface="ＭＳ Ｐゴシック" charset="0"/>
              </a:rPr>
              <a:t>www.intechopen.com</a:t>
            </a:r>
            <a:r>
              <a:rPr lang="en-US" dirty="0">
                <a:solidFill>
                  <a:schemeClr val="bg1">
                    <a:lumMod val="50000"/>
                  </a:schemeClr>
                </a:solidFill>
                <a:latin typeface="Times" charset="0"/>
                <a:ea typeface="ＭＳ Ｐゴシック" charset="0"/>
              </a:rPr>
              <a:t>/source/html/46784/media/image4.png4</a:t>
            </a:r>
          </a:p>
        </p:txBody>
      </p:sp>
      <p:sp>
        <p:nvSpPr>
          <p:cNvPr id="7" name="Title 1">
            <a:extLst>
              <a:ext uri="{FF2B5EF4-FFF2-40B4-BE49-F238E27FC236}">
                <a16:creationId xmlns:a16="http://schemas.microsoft.com/office/drawing/2014/main" id="{6A4FEA5E-D972-FE8E-09E1-566A58F87E4B}"/>
              </a:ext>
            </a:extLst>
          </p:cNvPr>
          <p:cNvSpPr>
            <a:spLocks noGrp="1"/>
          </p:cNvSpPr>
          <p:nvPr>
            <p:ph type="title"/>
          </p:nvPr>
        </p:nvSpPr>
        <p:spPr>
          <a:xfrm>
            <a:off x="1552576" y="25400"/>
            <a:ext cx="9115425" cy="1270000"/>
          </a:xfrm>
        </p:spPr>
        <p:txBody>
          <a:bodyPr>
            <a:normAutofit fontScale="90000"/>
          </a:bodyPr>
          <a:lstStyle/>
          <a:p>
            <a:r>
              <a:rPr lang="en-US" altLang="en-US"/>
              <a:t>Alpha 1Anti-trypsin Isoelectric Focusing Patterns</a:t>
            </a:r>
          </a:p>
        </p:txBody>
      </p:sp>
      <p:pic>
        <p:nvPicPr>
          <p:cNvPr id="16387" name="Picture 2" descr="image4.png">
            <a:extLst>
              <a:ext uri="{FF2B5EF4-FFF2-40B4-BE49-F238E27FC236}">
                <a16:creationId xmlns:a16="http://schemas.microsoft.com/office/drawing/2014/main" id="{D104BE44-496A-74FB-2710-91BBD5FE15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828801"/>
            <a:ext cx="84328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1550-7A15-A00B-F002-F37DFC73B42F}"/>
              </a:ext>
            </a:extLst>
          </p:cNvPr>
          <p:cNvSpPr>
            <a:spLocks noGrp="1"/>
          </p:cNvSpPr>
          <p:nvPr>
            <p:ph type="title"/>
          </p:nvPr>
        </p:nvSpPr>
        <p:spPr>
          <a:xfrm>
            <a:off x="2209800" y="0"/>
            <a:ext cx="7772400" cy="1143000"/>
          </a:xfrm>
        </p:spPr>
        <p:txBody>
          <a:bodyPr/>
          <a:lstStyle/>
          <a:p>
            <a:r>
              <a:rPr lang="en-US" altLang="en-US"/>
              <a:t>Alpha 1 Anti-trypsin</a:t>
            </a:r>
          </a:p>
        </p:txBody>
      </p:sp>
      <p:sp>
        <p:nvSpPr>
          <p:cNvPr id="3" name="Content Placeholder 2">
            <a:extLst>
              <a:ext uri="{FF2B5EF4-FFF2-40B4-BE49-F238E27FC236}">
                <a16:creationId xmlns:a16="http://schemas.microsoft.com/office/drawing/2014/main" id="{8A368AF0-899B-1CAB-5E6A-AA1253FD77AF}"/>
              </a:ext>
            </a:extLst>
          </p:cNvPr>
          <p:cNvSpPr>
            <a:spLocks noGrp="1"/>
          </p:cNvSpPr>
          <p:nvPr>
            <p:ph idx="1"/>
          </p:nvPr>
        </p:nvSpPr>
        <p:spPr>
          <a:xfrm>
            <a:off x="1752600" y="1143000"/>
            <a:ext cx="8686800" cy="4191000"/>
          </a:xfrm>
        </p:spPr>
        <p:txBody>
          <a:bodyPr>
            <a:normAutofit lnSpcReduction="10000"/>
          </a:bodyPr>
          <a:lstStyle/>
          <a:p>
            <a:r>
              <a:rPr lang="en-US" altLang="en-US"/>
              <a:t>Mendelian recessive</a:t>
            </a:r>
          </a:p>
          <a:p>
            <a:r>
              <a:rPr lang="en-US" altLang="en-US"/>
              <a:t>1 in 3-5,000 persons (predict 70-100,000 in US)</a:t>
            </a:r>
          </a:p>
          <a:p>
            <a:r>
              <a:rPr lang="en-US" altLang="en-US"/>
              <a:t>10% diagnosed</a:t>
            </a:r>
          </a:p>
          <a:p>
            <a:r>
              <a:rPr lang="en-US" altLang="en-US"/>
              <a:t>Disease</a:t>
            </a:r>
          </a:p>
          <a:p>
            <a:pPr lvl="1"/>
            <a:r>
              <a:rPr lang="en-US" altLang="en-US"/>
              <a:t>Emphysema</a:t>
            </a:r>
          </a:p>
          <a:p>
            <a:pPr lvl="1"/>
            <a:r>
              <a:rPr lang="en-US" altLang="en-US"/>
              <a:t>Cirrhosis</a:t>
            </a:r>
          </a:p>
          <a:p>
            <a:pPr lvl="1"/>
            <a:r>
              <a:rPr lang="en-US" altLang="en-US"/>
              <a:t>Panniculitis</a:t>
            </a:r>
          </a:p>
          <a:p>
            <a:r>
              <a:rPr lang="en-US" altLang="en-US"/>
              <a:t>Replacement therapy…..about $170,000/year</a:t>
            </a:r>
          </a:p>
          <a:p>
            <a:r>
              <a:rPr lang="en-US" altLang="en-US"/>
              <a:t>Candidate for CRISPR-based gene editing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F782-D604-DA20-CBCF-64F18A78FF32}"/>
              </a:ext>
            </a:extLst>
          </p:cNvPr>
          <p:cNvSpPr>
            <a:spLocks noGrp="1"/>
          </p:cNvSpPr>
          <p:nvPr>
            <p:ph type="ctrTitle"/>
          </p:nvPr>
        </p:nvSpPr>
        <p:spPr/>
        <p:txBody>
          <a:bodyPr/>
          <a:lstStyle/>
          <a:p>
            <a:r>
              <a:rPr lang="en-US" sz="4400" dirty="0"/>
              <a:t>Chapter 1</a:t>
            </a:r>
            <a:br>
              <a:rPr lang="en-US" dirty="0"/>
            </a:br>
            <a:r>
              <a:rPr lang="en-US" b="1" dirty="0"/>
              <a:t>The disease</a:t>
            </a:r>
          </a:p>
        </p:txBody>
      </p:sp>
    </p:spTree>
    <p:extLst>
      <p:ext uri="{BB962C8B-B14F-4D97-AF65-F5344CB8AC3E}">
        <p14:creationId xmlns:p14="http://schemas.microsoft.com/office/powerpoint/2010/main" val="1099317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363551-3825-AAA5-6ABB-0D2234823BC8}"/>
              </a:ext>
            </a:extLst>
          </p:cNvPr>
          <p:cNvSpPr/>
          <p:nvPr/>
        </p:nvSpPr>
        <p:spPr>
          <a:xfrm>
            <a:off x="1517650" y="6248401"/>
            <a:ext cx="9150350" cy="646113"/>
          </a:xfrm>
          <a:prstGeom prst="rect">
            <a:avLst/>
          </a:prstGeom>
        </p:spPr>
        <p:txBody>
          <a:bodyPr>
            <a:spAutoFit/>
          </a:bodyPr>
          <a:lstStyle/>
          <a:p>
            <a:pPr>
              <a:defRPr/>
            </a:pPr>
            <a:r>
              <a:rPr lang="en-US" dirty="0">
                <a:solidFill>
                  <a:schemeClr val="bg1">
                    <a:lumMod val="85000"/>
                  </a:schemeClr>
                </a:solidFill>
                <a:latin typeface="Times" charset="0"/>
                <a:ea typeface="ＭＳ Ｐゴシック" charset="0"/>
              </a:rPr>
              <a:t>Topic et al.  Genet. Mol. Biol.  32: </a:t>
            </a:r>
            <a:r>
              <a:rPr lang="en-US" dirty="0" err="1">
                <a:solidFill>
                  <a:schemeClr val="bg1">
                    <a:lumMod val="85000"/>
                  </a:schemeClr>
                </a:solidFill>
                <a:latin typeface="Times" charset="0"/>
                <a:ea typeface="ＭＳ Ｐゴシック" charset="0"/>
              </a:rPr>
              <a:t>epub</a:t>
            </a:r>
            <a:r>
              <a:rPr lang="en-US" dirty="0">
                <a:solidFill>
                  <a:schemeClr val="bg1">
                    <a:lumMod val="85000"/>
                  </a:schemeClr>
                </a:solidFill>
                <a:latin typeface="Times" charset="0"/>
                <a:ea typeface="ＭＳ Ｐゴシック" charset="0"/>
              </a:rPr>
              <a:t>, 2009   http://</a:t>
            </a:r>
            <a:r>
              <a:rPr lang="en-US" dirty="0" err="1">
                <a:solidFill>
                  <a:schemeClr val="bg1">
                    <a:lumMod val="85000"/>
                  </a:schemeClr>
                </a:solidFill>
                <a:latin typeface="Times" charset="0"/>
                <a:ea typeface="ＭＳ Ｐゴシック" charset="0"/>
              </a:rPr>
              <a:t>www.scielo.br</a:t>
            </a:r>
            <a:r>
              <a:rPr lang="en-US" dirty="0">
                <a:solidFill>
                  <a:schemeClr val="bg1">
                    <a:lumMod val="85000"/>
                  </a:schemeClr>
                </a:solidFill>
                <a:latin typeface="Times" charset="0"/>
                <a:ea typeface="ＭＳ Ｐゴシック" charset="0"/>
              </a:rPr>
              <a:t>/</a:t>
            </a:r>
            <a:r>
              <a:rPr lang="en-US" dirty="0" err="1">
                <a:solidFill>
                  <a:schemeClr val="bg1">
                    <a:lumMod val="85000"/>
                  </a:schemeClr>
                </a:solidFill>
                <a:latin typeface="Times" charset="0"/>
                <a:ea typeface="ＭＳ Ｐゴシック" charset="0"/>
              </a:rPr>
              <a:t>img</a:t>
            </a:r>
            <a:r>
              <a:rPr lang="en-US" dirty="0">
                <a:solidFill>
                  <a:schemeClr val="bg1">
                    <a:lumMod val="85000"/>
                  </a:schemeClr>
                </a:solidFill>
                <a:latin typeface="Times" charset="0"/>
                <a:ea typeface="ＭＳ Ｐゴシック" charset="0"/>
              </a:rPr>
              <a:t>/</a:t>
            </a:r>
            <a:r>
              <a:rPr lang="en-US" dirty="0" err="1">
                <a:solidFill>
                  <a:schemeClr val="bg1">
                    <a:lumMod val="85000"/>
                  </a:schemeClr>
                </a:solidFill>
                <a:latin typeface="Times" charset="0"/>
                <a:ea typeface="ＭＳ Ｐゴシック" charset="0"/>
              </a:rPr>
              <a:t>revistas</a:t>
            </a:r>
            <a:r>
              <a:rPr lang="en-US" dirty="0">
                <a:solidFill>
                  <a:schemeClr val="bg1">
                    <a:lumMod val="85000"/>
                  </a:schemeClr>
                </a:solidFill>
                <a:latin typeface="Times" charset="0"/>
                <a:ea typeface="ＭＳ Ｐゴシック" charset="0"/>
              </a:rPr>
              <a:t>/</a:t>
            </a:r>
            <a:r>
              <a:rPr lang="en-US" dirty="0" err="1">
                <a:solidFill>
                  <a:schemeClr val="bg1">
                    <a:lumMod val="85000"/>
                  </a:schemeClr>
                </a:solidFill>
                <a:latin typeface="Times" charset="0"/>
                <a:ea typeface="ＭＳ Ｐゴシック" charset="0"/>
              </a:rPr>
              <a:t>gmb</a:t>
            </a:r>
            <a:r>
              <a:rPr lang="en-US" dirty="0">
                <a:solidFill>
                  <a:schemeClr val="bg1">
                    <a:lumMod val="85000"/>
                  </a:schemeClr>
                </a:solidFill>
                <a:latin typeface="Times" charset="0"/>
                <a:ea typeface="ＭＳ Ｐゴシック" charset="0"/>
              </a:rPr>
              <a:t>/v32n4/118tab01.gif</a:t>
            </a:r>
          </a:p>
        </p:txBody>
      </p:sp>
      <p:sp>
        <p:nvSpPr>
          <p:cNvPr id="7" name="Title 1">
            <a:extLst>
              <a:ext uri="{FF2B5EF4-FFF2-40B4-BE49-F238E27FC236}">
                <a16:creationId xmlns:a16="http://schemas.microsoft.com/office/drawing/2014/main" id="{C79BB780-ADA8-7217-2381-E3740744FEA6}"/>
              </a:ext>
            </a:extLst>
          </p:cNvPr>
          <p:cNvSpPr>
            <a:spLocks noGrp="1"/>
          </p:cNvSpPr>
          <p:nvPr>
            <p:ph type="title"/>
          </p:nvPr>
        </p:nvSpPr>
        <p:spPr>
          <a:xfrm>
            <a:off x="1552576" y="-152400"/>
            <a:ext cx="9115425" cy="1270000"/>
          </a:xfrm>
        </p:spPr>
        <p:txBody>
          <a:bodyPr/>
          <a:lstStyle/>
          <a:p>
            <a:r>
              <a:rPr lang="en-US" altLang="en-US"/>
              <a:t>Alpha 1Anti-trypsin Alleles Frequency</a:t>
            </a:r>
          </a:p>
        </p:txBody>
      </p:sp>
      <p:pic>
        <p:nvPicPr>
          <p:cNvPr id="17411" name="Picture 1" descr="118tab01.gif">
            <a:extLst>
              <a:ext uri="{FF2B5EF4-FFF2-40B4-BE49-F238E27FC236}">
                <a16:creationId xmlns:a16="http://schemas.microsoft.com/office/drawing/2014/main" id="{8549EA1A-047C-1A2E-A194-483603BB1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7226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E839D29B-AB5E-2D58-2805-D4B615E999C4}"/>
              </a:ext>
            </a:extLst>
          </p:cNvPr>
          <p:cNvSpPr>
            <a:spLocks noGrp="1" noChangeArrowheads="1"/>
          </p:cNvSpPr>
          <p:nvPr>
            <p:ph type="ctrTitle"/>
          </p:nvPr>
        </p:nvSpPr>
        <p:spPr>
          <a:xfrm>
            <a:off x="2209800" y="2286000"/>
            <a:ext cx="7772400" cy="1143000"/>
          </a:xfrm>
        </p:spPr>
        <p:txBody>
          <a:bodyPr/>
          <a:lstStyle/>
          <a:p>
            <a:pPr>
              <a:defRPr/>
            </a:pPr>
            <a:endParaRPr lang="en-US"/>
          </a:p>
        </p:txBody>
      </p:sp>
      <p:sp>
        <p:nvSpPr>
          <p:cNvPr id="56323" name="Rectangle 3">
            <a:extLst>
              <a:ext uri="{FF2B5EF4-FFF2-40B4-BE49-F238E27FC236}">
                <a16:creationId xmlns:a16="http://schemas.microsoft.com/office/drawing/2014/main" id="{39371090-970E-83EB-C343-AE8B84E69295}"/>
              </a:ext>
            </a:extLst>
          </p:cNvPr>
          <p:cNvSpPr>
            <a:spLocks noGrp="1" noChangeArrowheads="1"/>
          </p:cNvSpPr>
          <p:nvPr>
            <p:ph type="subTitle" idx="1"/>
          </p:nvPr>
        </p:nvSpPr>
        <p:spPr/>
        <p:txBody>
          <a:bodyPr/>
          <a:lstStyle/>
          <a:p>
            <a:pPr>
              <a:defRPr/>
            </a:pPr>
            <a:endParaRPr lang="en-US"/>
          </a:p>
        </p:txBody>
      </p:sp>
      <p:pic>
        <p:nvPicPr>
          <p:cNvPr id="9219" name="Picture 4" descr="rennard2001">
            <a:extLst>
              <a:ext uri="{FF2B5EF4-FFF2-40B4-BE49-F238E27FC236}">
                <a16:creationId xmlns:a16="http://schemas.microsoft.com/office/drawing/2014/main" id="{A998F7AF-4E42-7973-7FBF-78196BB5F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4864"/>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79" y="269647"/>
            <a:ext cx="11687535" cy="414000"/>
          </a:xfrm>
        </p:spPr>
        <p:txBody>
          <a:bodyPr/>
          <a:lstStyle/>
          <a:p>
            <a:r>
              <a:rPr lang="sv-SE" dirty="0" err="1">
                <a:solidFill>
                  <a:schemeClr val="bg2"/>
                </a:solidFill>
                <a:latin typeface="Calibri" panose="020F0502020204030204" pitchFamily="34" charset="0"/>
              </a:rPr>
              <a:t>Automated</a:t>
            </a:r>
            <a:r>
              <a:rPr lang="sv-SE" dirty="0">
                <a:solidFill>
                  <a:schemeClr val="bg2"/>
                </a:solidFill>
                <a:latin typeface="Calibri" panose="020F0502020204030204" pitchFamily="34" charset="0"/>
              </a:rPr>
              <a:t> </a:t>
            </a:r>
            <a:r>
              <a:rPr lang="sv-SE" dirty="0" err="1">
                <a:solidFill>
                  <a:schemeClr val="bg2"/>
                </a:solidFill>
                <a:latin typeface="Calibri" panose="020F0502020204030204" pitchFamily="34" charset="0"/>
              </a:rPr>
              <a:t>synthesis</a:t>
            </a:r>
            <a:r>
              <a:rPr lang="sv-SE" dirty="0">
                <a:solidFill>
                  <a:schemeClr val="bg2"/>
                </a:solidFill>
                <a:latin typeface="Calibri" panose="020F0502020204030204" pitchFamily="34" charset="0"/>
              </a:rPr>
              <a:t> in action</a:t>
            </a:r>
            <a:endParaRPr lang="en-GB" dirty="0">
              <a:solidFill>
                <a:schemeClr val="bg2"/>
              </a:solidFill>
              <a:latin typeface="Calibri" panose="020F0502020204030204" pitchFamily="34" charset="0"/>
            </a:endParaRPr>
          </a:p>
        </p:txBody>
      </p:sp>
      <p:sp>
        <p:nvSpPr>
          <p:cNvPr id="4" name="Slide Number Placeholder 3"/>
          <p:cNvSpPr>
            <a:spLocks noGrp="1"/>
          </p:cNvSpPr>
          <p:nvPr>
            <p:ph type="sldNum" sz="quarter" idx="4"/>
          </p:nvPr>
        </p:nvSpPr>
        <p:spPr/>
        <p:txBody>
          <a:bodyPr/>
          <a:lstStyle/>
          <a:p>
            <a:pPr defTabSz="609585"/>
            <a:fld id="{3C4F54F3-C349-4609-AFEE-01462D5C7942}" type="slidenum">
              <a:rPr lang="en-GB">
                <a:solidFill>
                  <a:srgbClr val="000000"/>
                </a:solidFill>
              </a:rPr>
              <a:pPr defTabSz="609585"/>
              <a:t>52</a:t>
            </a:fld>
            <a:endParaRPr lang="en-GB" dirty="0">
              <a:solidFill>
                <a:srgbClr val="000000"/>
              </a:solidFill>
            </a:endParaRPr>
          </a:p>
        </p:txBody>
      </p:sp>
      <p:cxnSp>
        <p:nvCxnSpPr>
          <p:cNvPr id="34" name="Straight Connector 33"/>
          <p:cNvCxnSpPr/>
          <p:nvPr/>
        </p:nvCxnSpPr>
        <p:spPr>
          <a:xfrm>
            <a:off x="7158532" y="1924512"/>
            <a:ext cx="0" cy="4080000"/>
          </a:xfrm>
          <a:prstGeom prst="line">
            <a:avLst/>
          </a:prstGeom>
          <a:ln w="9525">
            <a:solidFill>
              <a:schemeClr val="accent2">
                <a:alpha val="38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15288" y="1924512"/>
            <a:ext cx="0" cy="4080000"/>
          </a:xfrm>
          <a:prstGeom prst="line">
            <a:avLst/>
          </a:prstGeom>
          <a:ln w="9525">
            <a:solidFill>
              <a:schemeClr val="accent2">
                <a:alpha val="38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Pentagon 35"/>
          <p:cNvSpPr/>
          <p:nvPr/>
        </p:nvSpPr>
        <p:spPr>
          <a:xfrm>
            <a:off x="210310" y="1182127"/>
            <a:ext cx="2931265" cy="672000"/>
          </a:xfrm>
          <a:prstGeom prst="homePlate">
            <a:avLst/>
          </a:prstGeom>
          <a:solidFill>
            <a:schemeClr val="accent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1600">
              <a:solidFill>
                <a:srgbClr val="FFFFFF"/>
              </a:solidFill>
              <a:latin typeface="Calibri" panose="020F0502020204030204" pitchFamily="34" charset="0"/>
            </a:endParaRPr>
          </a:p>
        </p:txBody>
      </p:sp>
      <p:sp>
        <p:nvSpPr>
          <p:cNvPr id="37" name="Right Arrow 36"/>
          <p:cNvSpPr>
            <a:spLocks noChangeAspect="1"/>
          </p:cNvSpPr>
          <p:nvPr/>
        </p:nvSpPr>
        <p:spPr>
          <a:xfrm>
            <a:off x="2665073" y="3103591"/>
            <a:ext cx="395711" cy="794003"/>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2400">
              <a:solidFill>
                <a:srgbClr val="FFFFFF"/>
              </a:solidFill>
              <a:latin typeface="Calibri" panose="020F0502020204030204" pitchFamily="34" charset="0"/>
            </a:endParaRPr>
          </a:p>
        </p:txBody>
      </p:sp>
      <p:sp>
        <p:nvSpPr>
          <p:cNvPr id="38" name="TextBox 37"/>
          <p:cNvSpPr txBox="1"/>
          <p:nvPr/>
        </p:nvSpPr>
        <p:spPr>
          <a:xfrm>
            <a:off x="628268" y="1318145"/>
            <a:ext cx="1794173" cy="338554"/>
          </a:xfrm>
          <a:prstGeom prst="rect">
            <a:avLst/>
          </a:prstGeom>
          <a:noFill/>
        </p:spPr>
        <p:txBody>
          <a:bodyPr wrap="square" rtlCol="0">
            <a:spAutoFit/>
          </a:bodyPr>
          <a:lstStyle/>
          <a:p>
            <a:pPr algn="ctr" defTabSz="609585"/>
            <a:r>
              <a:rPr lang="sv-SE" sz="1600" b="1">
                <a:solidFill>
                  <a:srgbClr val="003865"/>
                </a:solidFill>
                <a:latin typeface="Calibri" panose="020F0502020204030204" pitchFamily="34" charset="0"/>
              </a:rPr>
              <a:t>Virtual Screening</a:t>
            </a:r>
          </a:p>
        </p:txBody>
      </p:sp>
      <p:sp>
        <p:nvSpPr>
          <p:cNvPr id="39" name="Chevron 38"/>
          <p:cNvSpPr/>
          <p:nvPr/>
        </p:nvSpPr>
        <p:spPr>
          <a:xfrm>
            <a:off x="2840401" y="1182127"/>
            <a:ext cx="4624872" cy="672000"/>
          </a:xfrm>
          <a:prstGeom prst="chevron">
            <a:avLst/>
          </a:prstGeom>
          <a:solidFill>
            <a:schemeClr val="accent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1600">
              <a:solidFill>
                <a:srgbClr val="000000"/>
              </a:solidFill>
              <a:latin typeface="Calibri" panose="020F0502020204030204" pitchFamily="34" charset="0"/>
            </a:endParaRPr>
          </a:p>
        </p:txBody>
      </p:sp>
      <p:sp>
        <p:nvSpPr>
          <p:cNvPr id="40" name="TextBox 39"/>
          <p:cNvSpPr txBox="1"/>
          <p:nvPr/>
        </p:nvSpPr>
        <p:spPr>
          <a:xfrm>
            <a:off x="3567274" y="1229386"/>
            <a:ext cx="3129861" cy="584775"/>
          </a:xfrm>
          <a:prstGeom prst="rect">
            <a:avLst/>
          </a:prstGeom>
          <a:noFill/>
        </p:spPr>
        <p:txBody>
          <a:bodyPr wrap="square" rtlCol="0">
            <a:spAutoFit/>
          </a:bodyPr>
          <a:lstStyle/>
          <a:p>
            <a:pPr algn="ctr" defTabSz="609585"/>
            <a:r>
              <a:rPr lang="sv-SE" sz="1600" b="1">
                <a:solidFill>
                  <a:srgbClr val="003865"/>
                </a:solidFill>
                <a:latin typeface="Calibri" panose="020F0502020204030204" pitchFamily="34" charset="0"/>
              </a:rPr>
              <a:t>Automated high throughput synthesis and purification</a:t>
            </a:r>
          </a:p>
        </p:txBody>
      </p:sp>
      <p:sp>
        <p:nvSpPr>
          <p:cNvPr id="41" name="Chevron 40"/>
          <p:cNvSpPr/>
          <p:nvPr/>
        </p:nvSpPr>
        <p:spPr>
          <a:xfrm>
            <a:off x="7166999" y="1182127"/>
            <a:ext cx="2798268" cy="672000"/>
          </a:xfrm>
          <a:prstGeom prst="chevron">
            <a:avLst/>
          </a:prstGeom>
          <a:solidFill>
            <a:schemeClr val="accent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1600">
              <a:solidFill>
                <a:srgbClr val="000000"/>
              </a:solidFill>
              <a:latin typeface="Calibri" panose="020F0502020204030204" pitchFamily="34" charset="0"/>
            </a:endParaRPr>
          </a:p>
        </p:txBody>
      </p:sp>
      <p:sp>
        <p:nvSpPr>
          <p:cNvPr id="42" name="TextBox 41"/>
          <p:cNvSpPr txBox="1"/>
          <p:nvPr/>
        </p:nvSpPr>
        <p:spPr>
          <a:xfrm>
            <a:off x="7506960" y="1347934"/>
            <a:ext cx="2105229" cy="338554"/>
          </a:xfrm>
          <a:prstGeom prst="rect">
            <a:avLst/>
          </a:prstGeom>
          <a:noFill/>
        </p:spPr>
        <p:txBody>
          <a:bodyPr wrap="square" rtlCol="0">
            <a:spAutoFit/>
          </a:bodyPr>
          <a:lstStyle/>
          <a:p>
            <a:pPr algn="ctr" defTabSz="609585"/>
            <a:r>
              <a:rPr lang="sv-SE" sz="1600" b="1">
                <a:solidFill>
                  <a:srgbClr val="003865"/>
                </a:solidFill>
                <a:latin typeface="Calibri" panose="020F0502020204030204" pitchFamily="34" charset="0"/>
              </a:rPr>
              <a:t>In vitro screening</a:t>
            </a:r>
          </a:p>
        </p:txBody>
      </p:sp>
      <p:pic>
        <p:nvPicPr>
          <p:cNvPr id="45" name="Picture 2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379" y="2710301"/>
            <a:ext cx="1679088" cy="1259315"/>
          </a:xfrm>
          <a:prstGeom prst="roundRect">
            <a:avLst>
              <a:gd name="adj" fmla="val 8594"/>
            </a:avLst>
          </a:prstGeom>
          <a:solidFill>
            <a:srgbClr val="FFFFFF">
              <a:shade val="85000"/>
            </a:srgbClr>
          </a:solidFill>
          <a:ln>
            <a:noFill/>
          </a:ln>
          <a:effectLst/>
        </p:spPr>
      </p:pic>
      <p:sp>
        <p:nvSpPr>
          <p:cNvPr id="48" name="TextBox 47"/>
          <p:cNvSpPr txBox="1"/>
          <p:nvPr/>
        </p:nvSpPr>
        <p:spPr>
          <a:xfrm>
            <a:off x="6953717" y="4801188"/>
            <a:ext cx="2830559" cy="748795"/>
          </a:xfrm>
          <a:prstGeom prst="rect">
            <a:avLst/>
          </a:prstGeom>
          <a:noFill/>
        </p:spPr>
        <p:txBody>
          <a:bodyPr wrap="square" rtlCol="0">
            <a:spAutoFit/>
          </a:bodyPr>
          <a:lstStyle/>
          <a:p>
            <a:pPr algn="ctr" defTabSz="609585"/>
            <a:r>
              <a:rPr lang="sv-SE" sz="2133" b="1" u="sng">
                <a:solidFill>
                  <a:srgbClr val="000000"/>
                </a:solidFill>
                <a:latin typeface="Calibri" panose="020F0502020204030204" pitchFamily="34" charset="0"/>
              </a:rPr>
              <a:t>Outcome</a:t>
            </a:r>
          </a:p>
          <a:p>
            <a:pPr algn="ctr" defTabSz="609585"/>
            <a:r>
              <a:rPr lang="sv-SE" sz="2133" b="1">
                <a:solidFill>
                  <a:srgbClr val="000000"/>
                </a:solidFill>
                <a:latin typeface="Calibri" panose="020F0502020204030204" pitchFamily="34" charset="0"/>
              </a:rPr>
              <a:t>confirmed actives</a:t>
            </a:r>
          </a:p>
        </p:txBody>
      </p:sp>
      <p:sp>
        <p:nvSpPr>
          <p:cNvPr id="49" name="Rectangle 48"/>
          <p:cNvSpPr/>
          <p:nvPr/>
        </p:nvSpPr>
        <p:spPr>
          <a:xfrm>
            <a:off x="3295750" y="4852913"/>
            <a:ext cx="3448489" cy="1077026"/>
          </a:xfrm>
          <a:prstGeom prst="rect">
            <a:avLst/>
          </a:prstGeom>
        </p:spPr>
        <p:txBody>
          <a:bodyPr wrap="square">
            <a:spAutoFit/>
          </a:bodyPr>
          <a:lstStyle/>
          <a:p>
            <a:pPr algn="ctr" defTabSz="609585"/>
            <a:r>
              <a:rPr lang="sv-SE" sz="2133" b="1" u="sng" dirty="0" err="1">
                <a:solidFill>
                  <a:srgbClr val="000000"/>
                </a:solidFill>
                <a:latin typeface="Calibri" panose="020F0502020204030204" pitchFamily="34" charset="0"/>
              </a:rPr>
              <a:t>Outcome</a:t>
            </a:r>
            <a:endParaRPr lang="sv-SE" sz="2133" b="1" u="sng" dirty="0">
              <a:solidFill>
                <a:srgbClr val="000000"/>
              </a:solidFill>
              <a:latin typeface="Calibri" panose="020F0502020204030204" pitchFamily="34" charset="0"/>
            </a:endParaRPr>
          </a:p>
          <a:p>
            <a:pPr algn="ctr" defTabSz="609585"/>
            <a:r>
              <a:rPr lang="sv-SE" sz="2133" b="1" dirty="0">
                <a:solidFill>
                  <a:srgbClr val="000000"/>
                </a:solidFill>
                <a:latin typeface="Calibri" panose="020F0502020204030204" pitchFamily="34" charset="0"/>
              </a:rPr>
              <a:t>Screening ready </a:t>
            </a:r>
            <a:r>
              <a:rPr lang="sv-SE" sz="2133" b="1" dirty="0" err="1">
                <a:solidFill>
                  <a:srgbClr val="000000"/>
                </a:solidFill>
                <a:latin typeface="Calibri" panose="020F0502020204030204" pitchFamily="34" charset="0"/>
              </a:rPr>
              <a:t>compounds</a:t>
            </a:r>
            <a:r>
              <a:rPr lang="sv-SE" sz="2133" b="1" dirty="0">
                <a:solidFill>
                  <a:srgbClr val="000000"/>
                </a:solidFill>
                <a:latin typeface="Calibri" panose="020F0502020204030204" pitchFamily="34" charset="0"/>
              </a:rPr>
              <a:t> in µg </a:t>
            </a:r>
            <a:r>
              <a:rPr lang="sv-SE" sz="2133" b="1" dirty="0" err="1">
                <a:solidFill>
                  <a:srgbClr val="000000"/>
                </a:solidFill>
                <a:latin typeface="Calibri" panose="020F0502020204030204" pitchFamily="34" charset="0"/>
              </a:rPr>
              <a:t>quantity</a:t>
            </a:r>
            <a:endParaRPr lang="sv-SE" sz="2133" b="1" dirty="0">
              <a:solidFill>
                <a:srgbClr val="000000"/>
              </a:solidFill>
              <a:latin typeface="Calibri" panose="020F0502020204030204" pitchFamily="34" charset="0"/>
            </a:endParaRPr>
          </a:p>
        </p:txBody>
      </p:sp>
      <p:sp>
        <p:nvSpPr>
          <p:cNvPr id="50" name="Rectangle 49"/>
          <p:cNvSpPr/>
          <p:nvPr/>
        </p:nvSpPr>
        <p:spPr>
          <a:xfrm>
            <a:off x="325614" y="4868726"/>
            <a:ext cx="2205381" cy="748795"/>
          </a:xfrm>
          <a:prstGeom prst="rect">
            <a:avLst/>
          </a:prstGeom>
        </p:spPr>
        <p:txBody>
          <a:bodyPr wrap="square">
            <a:spAutoFit/>
          </a:bodyPr>
          <a:lstStyle/>
          <a:p>
            <a:pPr algn="ctr" defTabSz="609585"/>
            <a:r>
              <a:rPr lang="sv-SE" sz="2133" b="1" u="sng" dirty="0" err="1">
                <a:solidFill>
                  <a:srgbClr val="000000"/>
                </a:solidFill>
                <a:latin typeface="Calibri" panose="020F0502020204030204" pitchFamily="34" charset="0"/>
              </a:rPr>
              <a:t>Outcome</a:t>
            </a:r>
            <a:endParaRPr lang="sv-SE" sz="2133" b="1" u="sng" dirty="0">
              <a:solidFill>
                <a:srgbClr val="000000"/>
              </a:solidFill>
              <a:latin typeface="Calibri" panose="020F0502020204030204" pitchFamily="34" charset="0"/>
            </a:endParaRPr>
          </a:p>
          <a:p>
            <a:pPr algn="ctr" defTabSz="609585"/>
            <a:r>
              <a:rPr lang="sv-SE" sz="2133" b="1" dirty="0">
                <a:solidFill>
                  <a:srgbClr val="000000"/>
                </a:solidFill>
                <a:latin typeface="Calibri" panose="020F0502020204030204" pitchFamily="34" charset="0"/>
              </a:rPr>
              <a:t>VS hit series </a:t>
            </a:r>
          </a:p>
        </p:txBody>
      </p:sp>
      <p:sp>
        <p:nvSpPr>
          <p:cNvPr id="54" name="Chevron 53"/>
          <p:cNvSpPr/>
          <p:nvPr/>
        </p:nvSpPr>
        <p:spPr>
          <a:xfrm>
            <a:off x="9673133" y="1182127"/>
            <a:ext cx="2371087" cy="672000"/>
          </a:xfrm>
          <a:prstGeom prst="chevron">
            <a:avLst/>
          </a:prstGeom>
          <a:solidFill>
            <a:schemeClr val="accent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1600">
              <a:solidFill>
                <a:srgbClr val="000000"/>
              </a:solidFill>
              <a:latin typeface="Calibri" panose="020F0502020204030204" pitchFamily="34" charset="0"/>
            </a:endParaRPr>
          </a:p>
        </p:txBody>
      </p:sp>
      <p:sp>
        <p:nvSpPr>
          <p:cNvPr id="55" name="TextBox 54"/>
          <p:cNvSpPr txBox="1"/>
          <p:nvPr/>
        </p:nvSpPr>
        <p:spPr>
          <a:xfrm>
            <a:off x="9931900" y="1366467"/>
            <a:ext cx="2105229" cy="338554"/>
          </a:xfrm>
          <a:prstGeom prst="rect">
            <a:avLst/>
          </a:prstGeom>
          <a:noFill/>
        </p:spPr>
        <p:txBody>
          <a:bodyPr wrap="square" rtlCol="0">
            <a:spAutoFit/>
          </a:bodyPr>
          <a:lstStyle/>
          <a:p>
            <a:pPr algn="ctr" defTabSz="609585"/>
            <a:r>
              <a:rPr lang="sv-SE" sz="1600" b="1">
                <a:solidFill>
                  <a:srgbClr val="003865"/>
                </a:solidFill>
                <a:latin typeface="Calibri" panose="020F0502020204030204" pitchFamily="34" charset="0"/>
              </a:rPr>
              <a:t>Scale up of ’actives’</a:t>
            </a:r>
          </a:p>
        </p:txBody>
      </p:sp>
      <p:pic>
        <p:nvPicPr>
          <p:cNvPr id="56" name="Picture 4" descr="Image result for parallel synth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4764" y="2629893"/>
            <a:ext cx="1201313" cy="1078179"/>
          </a:xfrm>
          <a:prstGeom prst="roundRect">
            <a:avLst>
              <a:gd name="adj" fmla="val 8594"/>
            </a:avLst>
          </a:prstGeom>
          <a:solidFill>
            <a:srgbClr val="FFFFFF">
              <a:shade val="85000"/>
            </a:srgbClr>
          </a:solidFill>
          <a:ln>
            <a:noFill/>
          </a:ln>
          <a:effectLst/>
        </p:spPr>
      </p:pic>
      <p:sp>
        <p:nvSpPr>
          <p:cNvPr id="57" name="TextBox 56"/>
          <p:cNvSpPr txBox="1"/>
          <p:nvPr/>
        </p:nvSpPr>
        <p:spPr>
          <a:xfrm>
            <a:off x="9744710" y="4807171"/>
            <a:ext cx="2365469" cy="1077026"/>
          </a:xfrm>
          <a:prstGeom prst="rect">
            <a:avLst/>
          </a:prstGeom>
          <a:noFill/>
        </p:spPr>
        <p:txBody>
          <a:bodyPr wrap="square" rtlCol="0">
            <a:spAutoFit/>
          </a:bodyPr>
          <a:lstStyle/>
          <a:p>
            <a:pPr algn="ctr" defTabSz="609585"/>
            <a:r>
              <a:rPr lang="sv-SE" sz="2133" b="1" u="sng" dirty="0" err="1">
                <a:solidFill>
                  <a:srgbClr val="000000"/>
                </a:solidFill>
                <a:latin typeface="Calibri" panose="020F0502020204030204" pitchFamily="34" charset="0"/>
              </a:rPr>
              <a:t>Outcome</a:t>
            </a:r>
            <a:endParaRPr lang="sv-SE" sz="2133" b="1" u="sng" dirty="0">
              <a:solidFill>
                <a:srgbClr val="000000"/>
              </a:solidFill>
              <a:latin typeface="Calibri" panose="020F0502020204030204" pitchFamily="34" charset="0"/>
            </a:endParaRPr>
          </a:p>
          <a:p>
            <a:pPr algn="ctr" defTabSz="609585"/>
            <a:r>
              <a:rPr lang="sv-SE" sz="2133" b="1" dirty="0">
                <a:solidFill>
                  <a:srgbClr val="000000"/>
                </a:solidFill>
                <a:latin typeface="Calibri" panose="020F0502020204030204" pitchFamily="34" charset="0"/>
              </a:rPr>
              <a:t>Real hits mg </a:t>
            </a:r>
            <a:r>
              <a:rPr lang="sv-SE" sz="2133" b="1" dirty="0" err="1">
                <a:solidFill>
                  <a:srgbClr val="000000"/>
                </a:solidFill>
                <a:latin typeface="Calibri" panose="020F0502020204030204" pitchFamily="34" charset="0"/>
              </a:rPr>
              <a:t>quantity</a:t>
            </a:r>
            <a:endParaRPr lang="sv-SE" sz="2133" b="1" dirty="0">
              <a:solidFill>
                <a:srgbClr val="000000"/>
              </a:solidFill>
              <a:latin typeface="Calibri" panose="020F0502020204030204" pitchFamily="34" charset="0"/>
            </a:endParaRPr>
          </a:p>
        </p:txBody>
      </p:sp>
      <p:cxnSp>
        <p:nvCxnSpPr>
          <p:cNvPr id="59" name="Straight Connector 58"/>
          <p:cNvCxnSpPr/>
          <p:nvPr/>
        </p:nvCxnSpPr>
        <p:spPr>
          <a:xfrm>
            <a:off x="9673132" y="1924512"/>
            <a:ext cx="0" cy="4080000"/>
          </a:xfrm>
          <a:prstGeom prst="line">
            <a:avLst/>
          </a:prstGeom>
          <a:ln w="9525">
            <a:solidFill>
              <a:schemeClr val="accent2">
                <a:alpha val="38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386" name="Picture 2" descr="Image result for virtual screening"/>
          <p:cNvPicPr>
            <a:picLocks noChangeAspect="1" noChangeArrowheads="1"/>
          </p:cNvPicPr>
          <p:nvPr/>
        </p:nvPicPr>
        <p:blipFill rotWithShape="1">
          <a:blip r:embed="rId4">
            <a:extLst>
              <a:ext uri="{28A0092B-C50C-407E-A947-70E740481C1C}">
                <a14:useLocalDpi xmlns:a14="http://schemas.microsoft.com/office/drawing/2010/main" val="0"/>
              </a:ext>
            </a:extLst>
          </a:blip>
          <a:srcRect t="6576" b="19464"/>
          <a:stretch/>
        </p:blipFill>
        <p:spPr bwMode="auto">
          <a:xfrm>
            <a:off x="424501" y="2229918"/>
            <a:ext cx="2126644" cy="2239404"/>
          </a:xfrm>
          <a:prstGeom prst="rect">
            <a:avLst/>
          </a:prstGeom>
          <a:noFill/>
          <a:extLst>
            <a:ext uri="{909E8E84-426E-40DD-AFC4-6F175D3DCCD1}">
              <a14:hiddenFill xmlns:a14="http://schemas.microsoft.com/office/drawing/2010/main">
                <a:solidFill>
                  <a:srgbClr val="FFFFFF"/>
                </a:solidFill>
              </a14:hiddenFill>
            </a:ext>
          </a:extLst>
        </p:spPr>
      </p:pic>
      <p:sp>
        <p:nvSpPr>
          <p:cNvPr id="62" name="Right Arrow 61"/>
          <p:cNvSpPr>
            <a:spLocks noChangeAspect="1"/>
          </p:cNvSpPr>
          <p:nvPr/>
        </p:nvSpPr>
        <p:spPr>
          <a:xfrm>
            <a:off x="7007695" y="3088936"/>
            <a:ext cx="395711" cy="794003"/>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2400">
              <a:solidFill>
                <a:srgbClr val="FFFFFF"/>
              </a:solidFill>
              <a:latin typeface="Calibri" panose="020F0502020204030204" pitchFamily="34" charset="0"/>
            </a:endParaRPr>
          </a:p>
        </p:txBody>
      </p:sp>
      <p:sp>
        <p:nvSpPr>
          <p:cNvPr id="63" name="Right Arrow 62"/>
          <p:cNvSpPr>
            <a:spLocks noChangeAspect="1"/>
          </p:cNvSpPr>
          <p:nvPr/>
        </p:nvSpPr>
        <p:spPr>
          <a:xfrm>
            <a:off x="9533287" y="3069533"/>
            <a:ext cx="395711" cy="794003"/>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sv-SE" sz="2400">
              <a:solidFill>
                <a:srgbClr val="FFFFFF"/>
              </a:solidFill>
              <a:latin typeface="Calibri" panose="020F0502020204030204" pitchFamily="34" charset="0"/>
            </a:endParaRPr>
          </a:p>
        </p:txBody>
      </p:sp>
      <p:pic>
        <p:nvPicPr>
          <p:cNvPr id="30" name="Picture 29">
            <a:extLst>
              <a:ext uri="{FF2B5EF4-FFF2-40B4-BE49-F238E27FC236}">
                <a16:creationId xmlns:a16="http://schemas.microsoft.com/office/drawing/2014/main" id="{5B7FED09-D2D9-4A2E-A5D4-79B8B3408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575" y="2491530"/>
            <a:ext cx="2756109" cy="1839319"/>
          </a:xfrm>
          <a:prstGeom prst="roundRect">
            <a:avLst>
              <a:gd name="adj" fmla="val 8594"/>
            </a:avLst>
          </a:prstGeom>
          <a:solidFill>
            <a:srgbClr val="FFFFFF">
              <a:shade val="85000"/>
            </a:srgbClr>
          </a:solidFill>
          <a:ln>
            <a:solidFill>
              <a:schemeClr val="bg1">
                <a:lumMod val="85000"/>
              </a:schemeClr>
            </a:solidFill>
          </a:ln>
          <a:effectLst/>
        </p:spPr>
      </p:pic>
      <p:pic>
        <p:nvPicPr>
          <p:cNvPr id="44" name="Picture 20" descr="Image result for turnaround tim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021" y="2629894"/>
            <a:ext cx="415137" cy="415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C674E3-51D8-BF4B-C069-AE4F217ED640}"/>
              </a:ext>
            </a:extLst>
          </p:cNvPr>
          <p:cNvSpPr/>
          <p:nvPr/>
        </p:nvSpPr>
        <p:spPr>
          <a:xfrm>
            <a:off x="11173522" y="5854390"/>
            <a:ext cx="802888" cy="8462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EB0DC3A-10F4-41C0-B5FF-30F067651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682" y="1212095"/>
            <a:ext cx="8897437" cy="4659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47AB8A-0906-53FA-B2C0-A660CB732CED}"/>
              </a:ext>
            </a:extLst>
          </p:cNvPr>
          <p:cNvSpPr txBox="1"/>
          <p:nvPr/>
        </p:nvSpPr>
        <p:spPr>
          <a:xfrm>
            <a:off x="1647282" y="245327"/>
            <a:ext cx="8897436" cy="646331"/>
          </a:xfrm>
          <a:prstGeom prst="rect">
            <a:avLst/>
          </a:prstGeom>
          <a:noFill/>
        </p:spPr>
        <p:txBody>
          <a:bodyPr wrap="none" rtlCol="0">
            <a:spAutoFit/>
          </a:bodyPr>
          <a:lstStyle/>
          <a:p>
            <a:r>
              <a:rPr lang="en-US" sz="3600" dirty="0"/>
              <a:t>Annual number of FDA approvals of new drugs</a:t>
            </a:r>
          </a:p>
        </p:txBody>
      </p:sp>
      <p:sp>
        <p:nvSpPr>
          <p:cNvPr id="6" name="TextBox 5">
            <a:extLst>
              <a:ext uri="{FF2B5EF4-FFF2-40B4-BE49-F238E27FC236}">
                <a16:creationId xmlns:a16="http://schemas.microsoft.com/office/drawing/2014/main" id="{382F8D98-B43C-D5DE-8FE1-83DFFCC809F3}"/>
              </a:ext>
            </a:extLst>
          </p:cNvPr>
          <p:cNvSpPr txBox="1"/>
          <p:nvPr/>
        </p:nvSpPr>
        <p:spPr>
          <a:xfrm>
            <a:off x="78058" y="6230408"/>
            <a:ext cx="12745239" cy="553998"/>
          </a:xfrm>
          <a:prstGeom prst="rect">
            <a:avLst/>
          </a:prstGeom>
          <a:noFill/>
        </p:spPr>
        <p:txBody>
          <a:bodyPr wrap="square" rtlCol="0">
            <a:spAutoFit/>
          </a:bodyPr>
          <a:lstStyle/>
          <a:p>
            <a:r>
              <a:rPr lang="en-US" sz="1600" dirty="0"/>
              <a:t>Congressional Budget Office 2021:  </a:t>
            </a:r>
            <a:r>
              <a:rPr lang="en-US" sz="1400" dirty="0"/>
              <a:t>https://</a:t>
            </a:r>
            <a:r>
              <a:rPr lang="en-US" sz="1400" dirty="0" err="1"/>
              <a:t>www.cbo.gov</a:t>
            </a:r>
            <a:r>
              <a:rPr lang="en-US" sz="1400" dirty="0"/>
              <a:t>/publication/57126#:~:text=In%20the%20sample%20just%20described,%24282%20million%20in%20phase%20III.</a:t>
            </a:r>
          </a:p>
        </p:txBody>
      </p:sp>
    </p:spTree>
    <p:extLst>
      <p:ext uri="{BB962C8B-B14F-4D97-AF65-F5344CB8AC3E}">
        <p14:creationId xmlns:p14="http://schemas.microsoft.com/office/powerpoint/2010/main" val="678088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1" y="336151"/>
            <a:ext cx="11534371" cy="414000"/>
          </a:xfrm>
        </p:spPr>
        <p:txBody>
          <a:bodyPr>
            <a:normAutofit fontScale="90000"/>
          </a:bodyPr>
          <a:lstStyle/>
          <a:p>
            <a:r>
              <a:rPr lang="en-GB" dirty="0">
                <a:solidFill>
                  <a:schemeClr val="bg2"/>
                </a:solidFill>
                <a:latin typeface="Calibri" panose="020F0502020204030204" pitchFamily="34" charset="0"/>
              </a:rPr>
              <a:t>Automated Design-Make-Test-</a:t>
            </a:r>
            <a:r>
              <a:rPr lang="en-GB" dirty="0" err="1">
                <a:solidFill>
                  <a:schemeClr val="bg2"/>
                </a:solidFill>
                <a:latin typeface="Calibri" panose="020F0502020204030204" pitchFamily="34" charset="0"/>
              </a:rPr>
              <a:t>Analyze</a:t>
            </a:r>
            <a:r>
              <a:rPr lang="en-GB" dirty="0">
                <a:solidFill>
                  <a:schemeClr val="bg2"/>
                </a:solidFill>
                <a:latin typeface="Calibri" panose="020F0502020204030204" pitchFamily="34" charset="0"/>
              </a:rPr>
              <a:t> platform</a:t>
            </a:r>
          </a:p>
        </p:txBody>
      </p:sp>
      <p:sp>
        <p:nvSpPr>
          <p:cNvPr id="3" name="Slide Number Placeholder 2"/>
          <p:cNvSpPr>
            <a:spLocks noGrp="1"/>
          </p:cNvSpPr>
          <p:nvPr>
            <p:ph type="sldNum" sz="quarter" idx="4"/>
          </p:nvPr>
        </p:nvSpPr>
        <p:spPr>
          <a:xfrm>
            <a:off x="424500" y="6462339"/>
            <a:ext cx="528000" cy="216000"/>
          </a:xfrm>
          <a:prstGeom prst="rect">
            <a:avLst/>
          </a:prstGeom>
        </p:spPr>
        <p:txBody>
          <a:bodyPr vert="horz" lIns="0" tIns="0" rIns="0" bIns="0" rtlCol="0" anchor="t" anchorCtr="0"/>
          <a:lstStyle>
            <a:defPPr>
              <a:defRPr lang="en-US"/>
            </a:defPPr>
            <a:lvl1pPr marL="0" algn="l" defTabSz="914400" rtl="0" eaLnBrk="1" latinLnBrk="0" hangingPunct="1">
              <a:defRPr sz="1067"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fld id="{3C4F54F3-C349-4609-AFEE-01462D5C7942}" type="slidenum">
              <a:rPr lang="en-GB" smtClean="0"/>
              <a:pPr defTabSz="609585"/>
              <a:t>54</a:t>
            </a:fld>
            <a:endParaRPr lang="en-GB" dirty="0">
              <a:solidFill>
                <a:srgbClr val="000000"/>
              </a:solidFill>
            </a:endParaRPr>
          </a:p>
        </p:txBody>
      </p:sp>
      <p:sp>
        <p:nvSpPr>
          <p:cNvPr id="25" name="Rectangle: Rounded Corners 24">
            <a:extLst>
              <a:ext uri="{FF2B5EF4-FFF2-40B4-BE49-F238E27FC236}">
                <a16:creationId xmlns:a16="http://schemas.microsoft.com/office/drawing/2014/main" id="{8230912A-4B12-4B84-88B0-449A4845457D}"/>
              </a:ext>
            </a:extLst>
          </p:cNvPr>
          <p:cNvSpPr/>
          <p:nvPr/>
        </p:nvSpPr>
        <p:spPr>
          <a:xfrm>
            <a:off x="8365252" y="1068605"/>
            <a:ext cx="3421280" cy="4915215"/>
          </a:xfrm>
          <a:prstGeom prst="roundRect">
            <a:avLst>
              <a:gd name="adj" fmla="val 0"/>
            </a:avLst>
          </a:prstGeom>
          <a:solidFill>
            <a:schemeClr val="accent2">
              <a:lumMod val="10000"/>
              <a:lumOff val="90000"/>
              <a:alpha val="2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grpSp>
        <p:nvGrpSpPr>
          <p:cNvPr id="26" name="Group 25">
            <a:extLst>
              <a:ext uri="{FF2B5EF4-FFF2-40B4-BE49-F238E27FC236}">
                <a16:creationId xmlns:a16="http://schemas.microsoft.com/office/drawing/2014/main" id="{2B4CC1F8-5B59-4816-BF71-435EE2BD036C}"/>
              </a:ext>
            </a:extLst>
          </p:cNvPr>
          <p:cNvGrpSpPr/>
          <p:nvPr/>
        </p:nvGrpSpPr>
        <p:grpSpPr>
          <a:xfrm>
            <a:off x="397501" y="1076574"/>
            <a:ext cx="7946625" cy="4915215"/>
            <a:chOff x="304102" y="754960"/>
            <a:chExt cx="5318606" cy="3282211"/>
          </a:xfrm>
        </p:grpSpPr>
        <p:pic>
          <p:nvPicPr>
            <p:cNvPr id="27" name="Picture 26">
              <a:extLst>
                <a:ext uri="{FF2B5EF4-FFF2-40B4-BE49-F238E27FC236}">
                  <a16:creationId xmlns:a16="http://schemas.microsoft.com/office/drawing/2014/main" id="{400899ED-4964-4857-BD9B-18C49E87D5CC}"/>
                </a:ext>
              </a:extLst>
            </p:cNvPr>
            <p:cNvPicPr>
              <a:picLocks noChangeAspect="1"/>
            </p:cNvPicPr>
            <p:nvPr/>
          </p:nvPicPr>
          <p:blipFill rotWithShape="1">
            <a:blip r:embed="rId2"/>
            <a:srcRect t="15626" r="8851" b="-2"/>
            <a:stretch/>
          </p:blipFill>
          <p:spPr>
            <a:xfrm>
              <a:off x="304102" y="754960"/>
              <a:ext cx="5318606" cy="3282211"/>
            </a:xfrm>
            <a:prstGeom prst="rect">
              <a:avLst/>
            </a:prstGeom>
          </p:spPr>
        </p:pic>
        <p:sp>
          <p:nvSpPr>
            <p:cNvPr id="28" name="TextBox 27">
              <a:extLst>
                <a:ext uri="{FF2B5EF4-FFF2-40B4-BE49-F238E27FC236}">
                  <a16:creationId xmlns:a16="http://schemas.microsoft.com/office/drawing/2014/main" id="{8DB0C741-7EC7-4106-A9D8-534FCF3C580A}"/>
                </a:ext>
              </a:extLst>
            </p:cNvPr>
            <p:cNvSpPr txBox="1"/>
            <p:nvPr/>
          </p:nvSpPr>
          <p:spPr>
            <a:xfrm>
              <a:off x="4068706" y="969603"/>
              <a:ext cx="643940" cy="253392"/>
            </a:xfrm>
            <a:prstGeom prst="rect">
              <a:avLst/>
            </a:prstGeom>
            <a:noFill/>
          </p:spPr>
          <p:txBody>
            <a:bodyPr wrap="non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Batch</a:t>
              </a:r>
              <a:r>
                <a:rPr lang="sv-SE" sz="933" b="1" dirty="0">
                  <a:solidFill>
                    <a:srgbClr val="FFFF00"/>
                  </a:solidFill>
                  <a:latin typeface="Calibri" panose="020F0502020204030204" pitchFamily="34" charset="0"/>
                  <a:cs typeface="Calibri" panose="020F0502020204030204" pitchFamily="34" charset="0"/>
                </a:rPr>
                <a:t> </a:t>
              </a:r>
              <a:r>
                <a:rPr lang="sv-SE" sz="933" b="1" dirty="0" err="1">
                  <a:solidFill>
                    <a:srgbClr val="FFFF00"/>
                  </a:solidFill>
                  <a:latin typeface="Calibri" panose="020F0502020204030204" pitchFamily="34" charset="0"/>
                  <a:cs typeface="Calibri" panose="020F0502020204030204" pitchFamily="34" charset="0"/>
                </a:rPr>
                <a:t>Synthesis</a:t>
              </a:r>
              <a:endParaRPr lang="sv-SE" sz="933" b="1" dirty="0">
                <a:solidFill>
                  <a:srgbClr val="FFFF00"/>
                </a:solidFill>
                <a:latin typeface="Calibri" panose="020F0502020204030204" pitchFamily="34" charset="0"/>
                <a:cs typeface="Calibri" panose="020F0502020204030204" pitchFamily="34" charset="0"/>
              </a:endParaRPr>
            </a:p>
            <a:p>
              <a:pPr algn="ctr" defTabSz="609585"/>
              <a:r>
                <a:rPr lang="sv-SE" sz="933" b="1" dirty="0">
                  <a:solidFill>
                    <a:srgbClr val="FFFF00"/>
                  </a:solidFill>
                  <a:latin typeface="Calibri" panose="020F0502020204030204" pitchFamily="34" charset="0"/>
                  <a:cs typeface="Calibri" panose="020F0502020204030204" pitchFamily="34" charset="0"/>
                </a:rPr>
                <a:t>SOPHAS</a:t>
              </a:r>
              <a:endParaRPr lang="en-GB" sz="933" b="1" dirty="0">
                <a:solidFill>
                  <a:srgbClr val="FFFF00"/>
                </a:solidFill>
                <a:latin typeface="Calibri" panose="020F0502020204030204" pitchFamily="34" charset="0"/>
                <a:cs typeface="Calibri" panose="020F0502020204030204" pitchFamily="34" charset="0"/>
              </a:endParaRPr>
            </a:p>
          </p:txBody>
        </p:sp>
        <p:sp>
          <p:nvSpPr>
            <p:cNvPr id="29" name="Arrow: Down 28">
              <a:extLst>
                <a:ext uri="{FF2B5EF4-FFF2-40B4-BE49-F238E27FC236}">
                  <a16:creationId xmlns:a16="http://schemas.microsoft.com/office/drawing/2014/main" id="{562EEBEC-D6F0-4280-B308-2AB11F9ADF39}"/>
                </a:ext>
              </a:extLst>
            </p:cNvPr>
            <p:cNvSpPr/>
            <p:nvPr/>
          </p:nvSpPr>
          <p:spPr>
            <a:xfrm rot="21040716">
              <a:off x="4329716" y="1237301"/>
              <a:ext cx="131199" cy="140712"/>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30" name="TextBox 29">
              <a:extLst>
                <a:ext uri="{FF2B5EF4-FFF2-40B4-BE49-F238E27FC236}">
                  <a16:creationId xmlns:a16="http://schemas.microsoft.com/office/drawing/2014/main" id="{A74AA403-4DB3-45AA-9490-FBBD6D7ACF72}"/>
                </a:ext>
              </a:extLst>
            </p:cNvPr>
            <p:cNvSpPr txBox="1"/>
            <p:nvPr/>
          </p:nvSpPr>
          <p:spPr>
            <a:xfrm>
              <a:off x="702332" y="1266771"/>
              <a:ext cx="951762" cy="157525"/>
            </a:xfrm>
            <a:prstGeom prst="rect">
              <a:avLst/>
            </a:prstGeom>
            <a:noFill/>
          </p:spPr>
          <p:txBody>
            <a:bodyPr wrap="squar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Analytical</a:t>
              </a:r>
              <a:r>
                <a:rPr lang="sv-SE" sz="933" b="1" dirty="0">
                  <a:solidFill>
                    <a:srgbClr val="FFFF00"/>
                  </a:solidFill>
                  <a:latin typeface="Calibri" panose="020F0502020204030204" pitchFamily="34" charset="0"/>
                  <a:cs typeface="Calibri" panose="020F0502020204030204" pitchFamily="34" charset="0"/>
                </a:rPr>
                <a:t> HPLC</a:t>
              </a:r>
              <a:endParaRPr lang="en-GB" sz="933" b="1" dirty="0">
                <a:solidFill>
                  <a:srgbClr val="FFFF00"/>
                </a:solidFill>
                <a:latin typeface="Calibri" panose="020F0502020204030204" pitchFamily="34" charset="0"/>
                <a:cs typeface="Calibri" panose="020F0502020204030204" pitchFamily="34" charset="0"/>
              </a:endParaRPr>
            </a:p>
          </p:txBody>
        </p:sp>
        <p:sp>
          <p:nvSpPr>
            <p:cNvPr id="31" name="Arrow: Down 30">
              <a:extLst>
                <a:ext uri="{FF2B5EF4-FFF2-40B4-BE49-F238E27FC236}">
                  <a16:creationId xmlns:a16="http://schemas.microsoft.com/office/drawing/2014/main" id="{EFEA6EDA-6016-4B2A-BEB0-61DB1C4AD382}"/>
                </a:ext>
              </a:extLst>
            </p:cNvPr>
            <p:cNvSpPr/>
            <p:nvPr/>
          </p:nvSpPr>
          <p:spPr>
            <a:xfrm rot="18163272">
              <a:off x="1285870" y="1447856"/>
              <a:ext cx="125416" cy="178266"/>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32" name="TextBox 31">
              <a:extLst>
                <a:ext uri="{FF2B5EF4-FFF2-40B4-BE49-F238E27FC236}">
                  <a16:creationId xmlns:a16="http://schemas.microsoft.com/office/drawing/2014/main" id="{32D52F9A-3705-4B1A-9192-BFFAB23605A4}"/>
                </a:ext>
              </a:extLst>
            </p:cNvPr>
            <p:cNvSpPr txBox="1"/>
            <p:nvPr/>
          </p:nvSpPr>
          <p:spPr>
            <a:xfrm>
              <a:off x="1348578" y="942534"/>
              <a:ext cx="951762" cy="157525"/>
            </a:xfrm>
            <a:prstGeom prst="rect">
              <a:avLst/>
            </a:prstGeom>
            <a:noFill/>
          </p:spPr>
          <p:txBody>
            <a:bodyPr wrap="squar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Reformatting</a:t>
              </a:r>
              <a:endParaRPr lang="en-GB" sz="933" b="1" dirty="0">
                <a:solidFill>
                  <a:srgbClr val="FFFF00"/>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E5B3A7C1-02CF-445A-87E6-E1881A9CDB4E}"/>
                </a:ext>
              </a:extLst>
            </p:cNvPr>
            <p:cNvSpPr txBox="1"/>
            <p:nvPr/>
          </p:nvSpPr>
          <p:spPr>
            <a:xfrm>
              <a:off x="2157061" y="1061804"/>
              <a:ext cx="723333" cy="253392"/>
            </a:xfrm>
            <a:prstGeom prst="rect">
              <a:avLst/>
            </a:prstGeom>
            <a:noFill/>
          </p:spPr>
          <p:txBody>
            <a:bodyPr wrap="non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Biological</a:t>
              </a:r>
              <a:r>
                <a:rPr lang="sv-SE" sz="933" b="1" dirty="0">
                  <a:solidFill>
                    <a:srgbClr val="FFFF00"/>
                  </a:solidFill>
                  <a:latin typeface="Calibri" panose="020F0502020204030204" pitchFamily="34" charset="0"/>
                  <a:cs typeface="Calibri" panose="020F0502020204030204" pitchFamily="34" charset="0"/>
                </a:rPr>
                <a:t> </a:t>
              </a:r>
              <a:r>
                <a:rPr lang="sv-SE" sz="933" b="1" dirty="0" err="1">
                  <a:solidFill>
                    <a:srgbClr val="FFFF00"/>
                  </a:solidFill>
                  <a:latin typeface="Calibri" panose="020F0502020204030204" pitchFamily="34" charset="0"/>
                  <a:cs typeface="Calibri" panose="020F0502020204030204" pitchFamily="34" charset="0"/>
                </a:rPr>
                <a:t>Testing</a:t>
              </a:r>
              <a:endParaRPr lang="sv-SE" sz="933" b="1" dirty="0">
                <a:solidFill>
                  <a:srgbClr val="FFFF00"/>
                </a:solidFill>
                <a:latin typeface="Calibri" panose="020F0502020204030204" pitchFamily="34" charset="0"/>
                <a:cs typeface="Calibri" panose="020F0502020204030204" pitchFamily="34" charset="0"/>
              </a:endParaRPr>
            </a:p>
            <a:p>
              <a:pPr algn="ctr" defTabSz="609585"/>
              <a:r>
                <a:rPr lang="sv-SE" sz="933" b="1" dirty="0">
                  <a:solidFill>
                    <a:srgbClr val="FFFF00"/>
                  </a:solidFill>
                  <a:latin typeface="Calibri" panose="020F0502020204030204" pitchFamily="34" charset="0"/>
                  <a:cs typeface="Calibri" panose="020F0502020204030204" pitchFamily="34" charset="0"/>
                </a:rPr>
                <a:t>(</a:t>
              </a:r>
              <a:r>
                <a:rPr lang="sv-SE" sz="933" b="1" dirty="0" err="1">
                  <a:solidFill>
                    <a:srgbClr val="FFFF00"/>
                  </a:solidFill>
                  <a:latin typeface="Calibri" panose="020F0502020204030204" pitchFamily="34" charset="0"/>
                  <a:cs typeface="Calibri" panose="020F0502020204030204" pitchFamily="34" charset="0"/>
                </a:rPr>
                <a:t>behind</a:t>
              </a:r>
              <a:r>
                <a:rPr lang="sv-SE" sz="933" b="1" dirty="0">
                  <a:solidFill>
                    <a:srgbClr val="FFFF00"/>
                  </a:solidFill>
                  <a:latin typeface="Calibri" panose="020F0502020204030204" pitchFamily="34" charset="0"/>
                  <a:cs typeface="Calibri" panose="020F0502020204030204" pitchFamily="34" charset="0"/>
                </a:rPr>
                <a:t> the HPLC)</a:t>
              </a:r>
              <a:endParaRPr lang="en-GB" sz="933" b="1" dirty="0">
                <a:solidFill>
                  <a:srgbClr val="FFFF00"/>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ADA9E203-D401-406D-AC6C-B275B5565E7D}"/>
                </a:ext>
              </a:extLst>
            </p:cNvPr>
            <p:cNvSpPr txBox="1"/>
            <p:nvPr/>
          </p:nvSpPr>
          <p:spPr>
            <a:xfrm>
              <a:off x="2717812" y="2770098"/>
              <a:ext cx="436875" cy="253392"/>
            </a:xfrm>
            <a:prstGeom prst="rect">
              <a:avLst/>
            </a:prstGeom>
            <a:noFill/>
          </p:spPr>
          <p:txBody>
            <a:bodyPr wrap="non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Flow</a:t>
              </a:r>
              <a:r>
                <a:rPr lang="sv-SE" sz="933" b="1" dirty="0">
                  <a:solidFill>
                    <a:srgbClr val="FFFF00"/>
                  </a:solidFill>
                  <a:latin typeface="Calibri" panose="020F0502020204030204" pitchFamily="34" charset="0"/>
                  <a:cs typeface="Calibri" panose="020F0502020204030204" pitchFamily="34" charset="0"/>
                </a:rPr>
                <a:t> </a:t>
              </a:r>
            </a:p>
            <a:p>
              <a:pPr algn="ctr" defTabSz="609585"/>
              <a:r>
                <a:rPr lang="sv-SE" sz="933" b="1" dirty="0" err="1">
                  <a:solidFill>
                    <a:srgbClr val="FFFF00"/>
                  </a:solidFill>
                  <a:latin typeface="Calibri" panose="020F0502020204030204" pitchFamily="34" charset="0"/>
                  <a:cs typeface="Calibri" panose="020F0502020204030204" pitchFamily="34" charset="0"/>
                </a:rPr>
                <a:t>Synthesis</a:t>
              </a:r>
              <a:endParaRPr lang="en-GB" sz="933" b="1" dirty="0">
                <a:solidFill>
                  <a:srgbClr val="FFFF00"/>
                </a:solidFill>
                <a:latin typeface="Calibri" panose="020F0502020204030204" pitchFamily="34" charset="0"/>
                <a:cs typeface="Calibri" panose="020F0502020204030204" pitchFamily="34" charset="0"/>
              </a:endParaRPr>
            </a:p>
          </p:txBody>
        </p:sp>
        <p:sp>
          <p:nvSpPr>
            <p:cNvPr id="35" name="Arrow: Down 34">
              <a:extLst>
                <a:ext uri="{FF2B5EF4-FFF2-40B4-BE49-F238E27FC236}">
                  <a16:creationId xmlns:a16="http://schemas.microsoft.com/office/drawing/2014/main" id="{2607C5AA-946A-4F53-910F-DAA206E98B03}"/>
                </a:ext>
              </a:extLst>
            </p:cNvPr>
            <p:cNvSpPr/>
            <p:nvPr/>
          </p:nvSpPr>
          <p:spPr>
            <a:xfrm rot="9265240">
              <a:off x="2716141" y="2581998"/>
              <a:ext cx="178439" cy="208558"/>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36" name="TextBox 35">
              <a:extLst>
                <a:ext uri="{FF2B5EF4-FFF2-40B4-BE49-F238E27FC236}">
                  <a16:creationId xmlns:a16="http://schemas.microsoft.com/office/drawing/2014/main" id="{0C3DB051-930B-4831-88AF-4F0E5520CDC0}"/>
                </a:ext>
              </a:extLst>
            </p:cNvPr>
            <p:cNvSpPr txBox="1"/>
            <p:nvPr/>
          </p:nvSpPr>
          <p:spPr>
            <a:xfrm>
              <a:off x="2885809" y="1134060"/>
              <a:ext cx="990213" cy="253392"/>
            </a:xfrm>
            <a:prstGeom prst="rect">
              <a:avLst/>
            </a:prstGeom>
            <a:noFill/>
          </p:spPr>
          <p:txBody>
            <a:bodyPr wrap="square" rtlCol="0">
              <a:spAutoFit/>
            </a:bodyPr>
            <a:lstStyle/>
            <a:p>
              <a:pPr algn="ctr" defTabSz="609585"/>
              <a:r>
                <a:rPr lang="sv-SE" sz="933" b="1" dirty="0" err="1">
                  <a:solidFill>
                    <a:srgbClr val="FFFF00"/>
                  </a:solidFill>
                  <a:latin typeface="Calibri" panose="020F0502020204030204" pitchFamily="34" charset="0"/>
                  <a:cs typeface="Calibri" panose="020F0502020204030204" pitchFamily="34" charset="0"/>
                </a:rPr>
                <a:t>Preparative</a:t>
              </a:r>
              <a:r>
                <a:rPr lang="sv-SE" sz="933" b="1" dirty="0">
                  <a:solidFill>
                    <a:srgbClr val="FFFF00"/>
                  </a:solidFill>
                  <a:latin typeface="Calibri" panose="020F0502020204030204" pitchFamily="34" charset="0"/>
                  <a:cs typeface="Calibri" panose="020F0502020204030204" pitchFamily="34" charset="0"/>
                </a:rPr>
                <a:t> HPLC</a:t>
              </a:r>
            </a:p>
            <a:p>
              <a:pPr algn="ctr" defTabSz="609585"/>
              <a:r>
                <a:rPr lang="sv-SE" sz="933" b="1" dirty="0">
                  <a:solidFill>
                    <a:srgbClr val="FFFF00"/>
                  </a:solidFill>
                  <a:latin typeface="Calibri" panose="020F0502020204030204" pitchFamily="34" charset="0"/>
                  <a:cs typeface="Calibri" panose="020F0502020204030204" pitchFamily="34" charset="0"/>
                </a:rPr>
                <a:t>(</a:t>
              </a:r>
              <a:r>
                <a:rPr lang="sv-SE" sz="933" b="1" dirty="0" err="1">
                  <a:solidFill>
                    <a:srgbClr val="FFFF00"/>
                  </a:solidFill>
                  <a:latin typeface="Calibri" panose="020F0502020204030204" pitchFamily="34" charset="0"/>
                  <a:cs typeface="Calibri" panose="020F0502020204030204" pitchFamily="34" charset="0"/>
                </a:rPr>
                <a:t>behind</a:t>
              </a:r>
              <a:r>
                <a:rPr lang="sv-SE" sz="933" b="1" dirty="0">
                  <a:solidFill>
                    <a:srgbClr val="FFFF00"/>
                  </a:solidFill>
                  <a:latin typeface="Calibri" panose="020F0502020204030204" pitchFamily="34" charset="0"/>
                  <a:cs typeface="Calibri" panose="020F0502020204030204" pitchFamily="34" charset="0"/>
                </a:rPr>
                <a:t> the </a:t>
              </a:r>
              <a:r>
                <a:rPr lang="sv-SE" sz="933" b="1" dirty="0" err="1">
                  <a:solidFill>
                    <a:srgbClr val="FFFF00"/>
                  </a:solidFill>
                  <a:latin typeface="Calibri" panose="020F0502020204030204" pitchFamily="34" charset="0"/>
                  <a:cs typeface="Calibri" panose="020F0502020204030204" pitchFamily="34" charset="0"/>
                </a:rPr>
                <a:t>Flow</a:t>
              </a:r>
              <a:r>
                <a:rPr lang="sv-SE" sz="933" b="1" dirty="0">
                  <a:solidFill>
                    <a:srgbClr val="FFFF00"/>
                  </a:solidFill>
                  <a:latin typeface="Calibri" panose="020F0502020204030204" pitchFamily="34" charset="0"/>
                  <a:cs typeface="Calibri" panose="020F0502020204030204" pitchFamily="34" charset="0"/>
                </a:rPr>
                <a:t>)</a:t>
              </a:r>
              <a:endParaRPr lang="en-GB" sz="933" b="1" dirty="0">
                <a:solidFill>
                  <a:srgbClr val="FFFF00"/>
                </a:solidFill>
                <a:latin typeface="Calibri" panose="020F0502020204030204" pitchFamily="34" charset="0"/>
                <a:cs typeface="Calibri" panose="020F0502020204030204" pitchFamily="34" charset="0"/>
              </a:endParaRPr>
            </a:p>
          </p:txBody>
        </p:sp>
        <p:sp>
          <p:nvSpPr>
            <p:cNvPr id="37" name="Arrow: Down 36">
              <a:extLst>
                <a:ext uri="{FF2B5EF4-FFF2-40B4-BE49-F238E27FC236}">
                  <a16:creationId xmlns:a16="http://schemas.microsoft.com/office/drawing/2014/main" id="{D1507B95-3ABA-4EBD-B3ED-659269BBAADA}"/>
                </a:ext>
              </a:extLst>
            </p:cNvPr>
            <p:cNvSpPr/>
            <p:nvPr/>
          </p:nvSpPr>
          <p:spPr>
            <a:xfrm rot="1315444">
              <a:off x="2356248" y="1358283"/>
              <a:ext cx="134046" cy="178266"/>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38" name="Arrow: Down 37">
              <a:extLst>
                <a:ext uri="{FF2B5EF4-FFF2-40B4-BE49-F238E27FC236}">
                  <a16:creationId xmlns:a16="http://schemas.microsoft.com/office/drawing/2014/main" id="{5B31E7D7-47C0-4BB2-9F5C-E2B686575FEA}"/>
                </a:ext>
              </a:extLst>
            </p:cNvPr>
            <p:cNvSpPr/>
            <p:nvPr/>
          </p:nvSpPr>
          <p:spPr>
            <a:xfrm>
              <a:off x="1748632" y="1130805"/>
              <a:ext cx="134046" cy="178266"/>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39" name="Arrow: Down 38">
              <a:extLst>
                <a:ext uri="{FF2B5EF4-FFF2-40B4-BE49-F238E27FC236}">
                  <a16:creationId xmlns:a16="http://schemas.microsoft.com/office/drawing/2014/main" id="{03584A50-38A7-4B58-AC84-90E82A49C28F}"/>
                </a:ext>
              </a:extLst>
            </p:cNvPr>
            <p:cNvSpPr/>
            <p:nvPr/>
          </p:nvSpPr>
          <p:spPr>
            <a:xfrm rot="2712173">
              <a:off x="3037174" y="1430424"/>
              <a:ext cx="134046" cy="178266"/>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sp>
          <p:nvSpPr>
            <p:cNvPr id="40" name="TextBox 39">
              <a:extLst>
                <a:ext uri="{FF2B5EF4-FFF2-40B4-BE49-F238E27FC236}">
                  <a16:creationId xmlns:a16="http://schemas.microsoft.com/office/drawing/2014/main" id="{3F60CC2B-8AD7-42ED-92CB-F4E51B1FAED8}"/>
                </a:ext>
              </a:extLst>
            </p:cNvPr>
            <p:cNvSpPr txBox="1"/>
            <p:nvPr/>
          </p:nvSpPr>
          <p:spPr>
            <a:xfrm>
              <a:off x="4622948" y="1475889"/>
              <a:ext cx="641794" cy="253392"/>
            </a:xfrm>
            <a:prstGeom prst="rect">
              <a:avLst/>
            </a:prstGeom>
            <a:noFill/>
          </p:spPr>
          <p:txBody>
            <a:bodyPr wrap="none" rtlCol="0">
              <a:spAutoFit/>
            </a:bodyPr>
            <a:lstStyle/>
            <a:p>
              <a:pPr algn="ctr" defTabSz="609585"/>
              <a:r>
                <a:rPr lang="sv-SE" sz="933" b="1" dirty="0">
                  <a:solidFill>
                    <a:srgbClr val="FFFF00"/>
                  </a:solidFill>
                  <a:latin typeface="Calibri" panose="020F0502020204030204" pitchFamily="34" charset="0"/>
                  <a:cs typeface="Calibri" panose="020F0502020204030204" pitchFamily="34" charset="0"/>
                </a:rPr>
                <a:t>Evaporation</a:t>
              </a:r>
            </a:p>
            <a:p>
              <a:pPr algn="ctr" defTabSz="609585"/>
              <a:r>
                <a:rPr lang="sv-SE" sz="933" b="1" dirty="0">
                  <a:solidFill>
                    <a:srgbClr val="FFFF00"/>
                  </a:solidFill>
                  <a:latin typeface="Calibri" panose="020F0502020204030204" pitchFamily="34" charset="0"/>
                  <a:cs typeface="Calibri" panose="020F0502020204030204" pitchFamily="34" charset="0"/>
                </a:rPr>
                <a:t>(</a:t>
              </a:r>
              <a:r>
                <a:rPr lang="sv-SE" sz="933" b="1" dirty="0" err="1">
                  <a:solidFill>
                    <a:srgbClr val="FFFF00"/>
                  </a:solidFill>
                  <a:latin typeface="Calibri" panose="020F0502020204030204" pitchFamily="34" charset="0"/>
                  <a:cs typeface="Calibri" panose="020F0502020204030204" pitchFamily="34" charset="0"/>
                </a:rPr>
                <a:t>behind</a:t>
              </a:r>
              <a:r>
                <a:rPr lang="sv-SE" sz="933" b="1" dirty="0">
                  <a:solidFill>
                    <a:srgbClr val="FFFF00"/>
                  </a:solidFill>
                  <a:latin typeface="Calibri" panose="020F0502020204030204" pitchFamily="34" charset="0"/>
                  <a:cs typeface="Calibri" panose="020F0502020204030204" pitchFamily="34" charset="0"/>
                </a:rPr>
                <a:t> </a:t>
              </a:r>
              <a:r>
                <a:rPr lang="sv-SE" sz="933" b="1" dirty="0" err="1">
                  <a:solidFill>
                    <a:srgbClr val="FFFF00"/>
                  </a:solidFill>
                  <a:latin typeface="Calibri" panose="020F0502020204030204" pitchFamily="34" charset="0"/>
                  <a:cs typeface="Calibri" panose="020F0502020204030204" pitchFamily="34" charset="0"/>
                </a:rPr>
                <a:t>screen</a:t>
              </a:r>
              <a:r>
                <a:rPr lang="sv-SE" sz="933" b="1" dirty="0">
                  <a:solidFill>
                    <a:srgbClr val="FFFF00"/>
                  </a:solidFill>
                  <a:latin typeface="Calibri" panose="020F0502020204030204" pitchFamily="34" charset="0"/>
                  <a:cs typeface="Calibri" panose="020F0502020204030204" pitchFamily="34" charset="0"/>
                </a:rPr>
                <a:t>)</a:t>
              </a:r>
              <a:endParaRPr lang="en-GB" sz="933" b="1" dirty="0">
                <a:solidFill>
                  <a:srgbClr val="FFFF00"/>
                </a:solidFill>
                <a:latin typeface="Calibri" panose="020F0502020204030204" pitchFamily="34" charset="0"/>
                <a:cs typeface="Calibri" panose="020F0502020204030204" pitchFamily="34" charset="0"/>
              </a:endParaRPr>
            </a:p>
          </p:txBody>
        </p:sp>
        <p:sp>
          <p:nvSpPr>
            <p:cNvPr id="41" name="Arrow: Down 40">
              <a:extLst>
                <a:ext uri="{FF2B5EF4-FFF2-40B4-BE49-F238E27FC236}">
                  <a16:creationId xmlns:a16="http://schemas.microsoft.com/office/drawing/2014/main" id="{2AD07A52-16F3-4B5A-8133-1FB96715188F}"/>
                </a:ext>
              </a:extLst>
            </p:cNvPr>
            <p:cNvSpPr/>
            <p:nvPr/>
          </p:nvSpPr>
          <p:spPr>
            <a:xfrm rot="472411">
              <a:off x="4820389" y="1773243"/>
              <a:ext cx="131499" cy="140391"/>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933">
                <a:solidFill>
                  <a:srgbClr val="FFFFFF"/>
                </a:solidFill>
                <a:latin typeface="Arial"/>
              </a:endParaRPr>
            </a:p>
          </p:txBody>
        </p:sp>
      </p:grpSp>
      <p:sp>
        <p:nvSpPr>
          <p:cNvPr id="42" name="Rectangle: Rounded Corners 41">
            <a:extLst>
              <a:ext uri="{FF2B5EF4-FFF2-40B4-BE49-F238E27FC236}">
                <a16:creationId xmlns:a16="http://schemas.microsoft.com/office/drawing/2014/main" id="{866A5FD0-B6A0-43D8-B6CE-206E2E77056E}"/>
              </a:ext>
            </a:extLst>
          </p:cNvPr>
          <p:cNvSpPr>
            <a:spLocks noChangeAspect="1"/>
          </p:cNvSpPr>
          <p:nvPr/>
        </p:nvSpPr>
        <p:spPr>
          <a:xfrm>
            <a:off x="8709197" y="1994143"/>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3" name="Rectangle: Rounded Corners 42">
            <a:extLst>
              <a:ext uri="{FF2B5EF4-FFF2-40B4-BE49-F238E27FC236}">
                <a16:creationId xmlns:a16="http://schemas.microsoft.com/office/drawing/2014/main" id="{9FCA904A-2C29-4048-92BE-82DCEA8A41E1}"/>
              </a:ext>
            </a:extLst>
          </p:cNvPr>
          <p:cNvSpPr>
            <a:spLocks noChangeAspect="1"/>
          </p:cNvSpPr>
          <p:nvPr/>
        </p:nvSpPr>
        <p:spPr>
          <a:xfrm>
            <a:off x="8709197" y="2912685"/>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4" name="Rectangle: Rounded Corners 43">
            <a:extLst>
              <a:ext uri="{FF2B5EF4-FFF2-40B4-BE49-F238E27FC236}">
                <a16:creationId xmlns:a16="http://schemas.microsoft.com/office/drawing/2014/main" id="{7A5EF160-ADE2-4D23-B352-EAB6B64074D9}"/>
              </a:ext>
            </a:extLst>
          </p:cNvPr>
          <p:cNvSpPr>
            <a:spLocks noChangeAspect="1"/>
          </p:cNvSpPr>
          <p:nvPr/>
        </p:nvSpPr>
        <p:spPr>
          <a:xfrm>
            <a:off x="10277959" y="3831228"/>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5" name="Rectangle: Rounded Corners 44">
            <a:extLst>
              <a:ext uri="{FF2B5EF4-FFF2-40B4-BE49-F238E27FC236}">
                <a16:creationId xmlns:a16="http://schemas.microsoft.com/office/drawing/2014/main" id="{4102F293-8780-42D8-8D48-777FF0864F39}"/>
              </a:ext>
            </a:extLst>
          </p:cNvPr>
          <p:cNvSpPr>
            <a:spLocks noChangeAspect="1"/>
          </p:cNvSpPr>
          <p:nvPr/>
        </p:nvSpPr>
        <p:spPr>
          <a:xfrm>
            <a:off x="8709197" y="3831228"/>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6" name="Rectangle: Rounded Corners 45">
            <a:extLst>
              <a:ext uri="{FF2B5EF4-FFF2-40B4-BE49-F238E27FC236}">
                <a16:creationId xmlns:a16="http://schemas.microsoft.com/office/drawing/2014/main" id="{02E39567-10ED-407B-B8EC-482253A1848C}"/>
              </a:ext>
            </a:extLst>
          </p:cNvPr>
          <p:cNvSpPr>
            <a:spLocks noChangeAspect="1"/>
          </p:cNvSpPr>
          <p:nvPr/>
        </p:nvSpPr>
        <p:spPr>
          <a:xfrm>
            <a:off x="8709197" y="4749768"/>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7" name="Rectangle: Rounded Corners 46">
            <a:extLst>
              <a:ext uri="{FF2B5EF4-FFF2-40B4-BE49-F238E27FC236}">
                <a16:creationId xmlns:a16="http://schemas.microsoft.com/office/drawing/2014/main" id="{1AB566AB-8167-46A6-A1D4-A4E400128CB8}"/>
              </a:ext>
            </a:extLst>
          </p:cNvPr>
          <p:cNvSpPr>
            <a:spLocks noChangeAspect="1"/>
          </p:cNvSpPr>
          <p:nvPr/>
        </p:nvSpPr>
        <p:spPr>
          <a:xfrm>
            <a:off x="10277959" y="4749768"/>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48" name="Rectangle: Rounded Corners 47">
            <a:extLst>
              <a:ext uri="{FF2B5EF4-FFF2-40B4-BE49-F238E27FC236}">
                <a16:creationId xmlns:a16="http://schemas.microsoft.com/office/drawing/2014/main" id="{E493B4EC-648D-4327-9C9B-B5C73B5B1E35}"/>
              </a:ext>
            </a:extLst>
          </p:cNvPr>
          <p:cNvSpPr>
            <a:spLocks noChangeAspect="1"/>
          </p:cNvSpPr>
          <p:nvPr/>
        </p:nvSpPr>
        <p:spPr>
          <a:xfrm>
            <a:off x="10277959" y="2912685"/>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cxnSp>
        <p:nvCxnSpPr>
          <p:cNvPr id="49" name="Straight Arrow Connector 48">
            <a:extLst>
              <a:ext uri="{FF2B5EF4-FFF2-40B4-BE49-F238E27FC236}">
                <a16:creationId xmlns:a16="http://schemas.microsoft.com/office/drawing/2014/main" id="{E2DDF1ED-BB29-4145-8BF7-FE4B9B7B8B6E}"/>
              </a:ext>
            </a:extLst>
          </p:cNvPr>
          <p:cNvCxnSpPr>
            <a:cxnSpLocks/>
          </p:cNvCxnSpPr>
          <p:nvPr/>
        </p:nvCxnSpPr>
        <p:spPr>
          <a:xfrm rot="5400000" flipV="1">
            <a:off x="9141748" y="3671957"/>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A6A49E0B-82CF-47D8-94DB-233B6672CF05}"/>
              </a:ext>
            </a:extLst>
          </p:cNvPr>
          <p:cNvCxnSpPr>
            <a:cxnSpLocks/>
          </p:cNvCxnSpPr>
          <p:nvPr/>
        </p:nvCxnSpPr>
        <p:spPr>
          <a:xfrm rot="16200000">
            <a:off x="10710509" y="3671957"/>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Rectangle: Rounded Corners 50">
            <a:extLst>
              <a:ext uri="{FF2B5EF4-FFF2-40B4-BE49-F238E27FC236}">
                <a16:creationId xmlns:a16="http://schemas.microsoft.com/office/drawing/2014/main" id="{3AC667E3-83E5-46A8-B83A-B8A07EAE023A}"/>
              </a:ext>
            </a:extLst>
          </p:cNvPr>
          <p:cNvSpPr>
            <a:spLocks noChangeAspect="1"/>
          </p:cNvSpPr>
          <p:nvPr/>
        </p:nvSpPr>
        <p:spPr>
          <a:xfrm>
            <a:off x="10277959" y="1994143"/>
            <a:ext cx="1079995" cy="600000"/>
          </a:xfrm>
          <a:prstGeom prst="roundRect">
            <a:avLst/>
          </a:prstGeom>
          <a:solidFill>
            <a:schemeClr val="bg1"/>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FFFFFF"/>
              </a:solidFill>
              <a:latin typeface="Arial"/>
            </a:endParaRPr>
          </a:p>
        </p:txBody>
      </p:sp>
      <p:cxnSp>
        <p:nvCxnSpPr>
          <p:cNvPr id="52" name="Straight Arrow Connector 51">
            <a:extLst>
              <a:ext uri="{FF2B5EF4-FFF2-40B4-BE49-F238E27FC236}">
                <a16:creationId xmlns:a16="http://schemas.microsoft.com/office/drawing/2014/main" id="{4C6438CF-64FB-4A9B-AF28-DE3FC80B9263}"/>
              </a:ext>
            </a:extLst>
          </p:cNvPr>
          <p:cNvCxnSpPr>
            <a:cxnSpLocks/>
          </p:cNvCxnSpPr>
          <p:nvPr/>
        </p:nvCxnSpPr>
        <p:spPr>
          <a:xfrm>
            <a:off x="9899656" y="5049768"/>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6D176D2-8771-4A87-BB31-09E4D0188E40}"/>
              </a:ext>
            </a:extLst>
          </p:cNvPr>
          <p:cNvCxnSpPr>
            <a:cxnSpLocks/>
          </p:cNvCxnSpPr>
          <p:nvPr/>
        </p:nvCxnSpPr>
        <p:spPr>
          <a:xfrm rot="5400000" flipV="1">
            <a:off x="9141748" y="2753414"/>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9A5B7A7-77CD-42B9-94F0-D583D9F94346}"/>
              </a:ext>
            </a:extLst>
          </p:cNvPr>
          <p:cNvCxnSpPr>
            <a:cxnSpLocks/>
          </p:cNvCxnSpPr>
          <p:nvPr/>
        </p:nvCxnSpPr>
        <p:spPr>
          <a:xfrm rot="5400000" flipV="1">
            <a:off x="9141748" y="4590500"/>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3B63DF9-5FD2-4287-B96C-6AD35572B805}"/>
              </a:ext>
            </a:extLst>
          </p:cNvPr>
          <p:cNvCxnSpPr>
            <a:cxnSpLocks/>
          </p:cNvCxnSpPr>
          <p:nvPr/>
        </p:nvCxnSpPr>
        <p:spPr>
          <a:xfrm rot="16200000">
            <a:off x="10710509" y="4590500"/>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78AAE40-F9F0-41A5-B97C-54DE24EA3B44}"/>
              </a:ext>
            </a:extLst>
          </p:cNvPr>
          <p:cNvCxnSpPr>
            <a:cxnSpLocks/>
          </p:cNvCxnSpPr>
          <p:nvPr/>
        </p:nvCxnSpPr>
        <p:spPr>
          <a:xfrm rot="16200000">
            <a:off x="10710509" y="2753414"/>
            <a:ext cx="214897" cy="1"/>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EEA0AB2F-A686-4297-A5F7-719669C933E2}"/>
              </a:ext>
            </a:extLst>
          </p:cNvPr>
          <p:cNvSpPr txBox="1"/>
          <p:nvPr/>
        </p:nvSpPr>
        <p:spPr>
          <a:xfrm>
            <a:off x="8827354" y="2120027"/>
            <a:ext cx="849912" cy="276999"/>
          </a:xfrm>
          <a:prstGeom prst="rect">
            <a:avLst/>
          </a:prstGeom>
          <a:noFill/>
        </p:spPr>
        <p:txBody>
          <a:bodyPr wrap="none" rtlCol="0">
            <a:spAutoFit/>
          </a:bodyPr>
          <a:lstStyle/>
          <a:p>
            <a:pPr algn="ctr" defTabSz="609585"/>
            <a:r>
              <a:rPr lang="en-GB" sz="1200" dirty="0">
                <a:solidFill>
                  <a:srgbClr val="000000"/>
                </a:solidFill>
                <a:latin typeface="Arial"/>
              </a:rPr>
              <a:t>Synthesis</a:t>
            </a:r>
          </a:p>
        </p:txBody>
      </p:sp>
      <p:sp>
        <p:nvSpPr>
          <p:cNvPr id="60" name="TextBox 59">
            <a:extLst>
              <a:ext uri="{FF2B5EF4-FFF2-40B4-BE49-F238E27FC236}">
                <a16:creationId xmlns:a16="http://schemas.microsoft.com/office/drawing/2014/main" id="{FE84EFEF-4893-40B1-97F6-2358405435F8}"/>
              </a:ext>
            </a:extLst>
          </p:cNvPr>
          <p:cNvSpPr txBox="1"/>
          <p:nvPr/>
        </p:nvSpPr>
        <p:spPr>
          <a:xfrm>
            <a:off x="8660606" y="3054581"/>
            <a:ext cx="1190457" cy="276999"/>
          </a:xfrm>
          <a:prstGeom prst="rect">
            <a:avLst/>
          </a:prstGeom>
          <a:noFill/>
        </p:spPr>
        <p:txBody>
          <a:bodyPr wrap="square" rtlCol="0">
            <a:spAutoFit/>
          </a:bodyPr>
          <a:lstStyle/>
          <a:p>
            <a:pPr algn="ctr" defTabSz="609585"/>
            <a:r>
              <a:rPr lang="sv-SE" sz="1200" dirty="0" err="1">
                <a:solidFill>
                  <a:srgbClr val="000000"/>
                </a:solidFill>
                <a:latin typeface="Arial"/>
              </a:rPr>
              <a:t>Purification</a:t>
            </a:r>
            <a:endParaRPr lang="sv-SE" sz="1200" dirty="0">
              <a:solidFill>
                <a:srgbClr val="000000"/>
              </a:solidFill>
              <a:latin typeface="Arial"/>
            </a:endParaRPr>
          </a:p>
        </p:txBody>
      </p:sp>
      <p:sp>
        <p:nvSpPr>
          <p:cNvPr id="61" name="TextBox 60">
            <a:extLst>
              <a:ext uri="{FF2B5EF4-FFF2-40B4-BE49-F238E27FC236}">
                <a16:creationId xmlns:a16="http://schemas.microsoft.com/office/drawing/2014/main" id="{73C7957F-370D-487C-986B-F6BAF4A0F8F8}"/>
              </a:ext>
            </a:extLst>
          </p:cNvPr>
          <p:cNvSpPr txBox="1"/>
          <p:nvPr/>
        </p:nvSpPr>
        <p:spPr>
          <a:xfrm>
            <a:off x="10239393" y="3896165"/>
            <a:ext cx="1166024" cy="461665"/>
          </a:xfrm>
          <a:prstGeom prst="rect">
            <a:avLst/>
          </a:prstGeom>
          <a:noFill/>
        </p:spPr>
        <p:txBody>
          <a:bodyPr wrap="square" rtlCol="0">
            <a:spAutoFit/>
          </a:bodyPr>
          <a:lstStyle/>
          <a:p>
            <a:pPr algn="ctr" defTabSz="609585"/>
            <a:r>
              <a:rPr lang="sv-SE" sz="1200" dirty="0">
                <a:solidFill>
                  <a:srgbClr val="000000"/>
                </a:solidFill>
                <a:latin typeface="Arial"/>
                <a:sym typeface="Wingdings" panose="05000000000000000000" pitchFamily="2" charset="2"/>
              </a:rPr>
              <a:t>DMSO stock solution</a:t>
            </a:r>
          </a:p>
        </p:txBody>
      </p:sp>
      <p:sp>
        <p:nvSpPr>
          <p:cNvPr id="62" name="TextBox 61">
            <a:extLst>
              <a:ext uri="{FF2B5EF4-FFF2-40B4-BE49-F238E27FC236}">
                <a16:creationId xmlns:a16="http://schemas.microsoft.com/office/drawing/2014/main" id="{3A791E45-0B23-4B9D-8890-27CD53555FBF}"/>
              </a:ext>
            </a:extLst>
          </p:cNvPr>
          <p:cNvSpPr txBox="1"/>
          <p:nvPr/>
        </p:nvSpPr>
        <p:spPr>
          <a:xfrm>
            <a:off x="8725067" y="3960869"/>
            <a:ext cx="1047757" cy="276999"/>
          </a:xfrm>
          <a:prstGeom prst="rect">
            <a:avLst/>
          </a:prstGeom>
          <a:noFill/>
        </p:spPr>
        <p:txBody>
          <a:bodyPr wrap="square" rtlCol="0">
            <a:spAutoFit/>
          </a:bodyPr>
          <a:lstStyle/>
          <a:p>
            <a:pPr algn="ctr" defTabSz="609585"/>
            <a:r>
              <a:rPr lang="sv-SE" sz="1200" dirty="0" err="1">
                <a:solidFill>
                  <a:srgbClr val="000000"/>
                </a:solidFill>
                <a:latin typeface="Arial"/>
              </a:rPr>
              <a:t>Analysis</a:t>
            </a:r>
            <a:endParaRPr lang="sv-SE" sz="1200" dirty="0">
              <a:solidFill>
                <a:srgbClr val="000000"/>
              </a:solidFill>
              <a:latin typeface="Arial"/>
            </a:endParaRPr>
          </a:p>
        </p:txBody>
      </p:sp>
      <p:sp>
        <p:nvSpPr>
          <p:cNvPr id="63" name="TextBox 62">
            <a:extLst>
              <a:ext uri="{FF2B5EF4-FFF2-40B4-BE49-F238E27FC236}">
                <a16:creationId xmlns:a16="http://schemas.microsoft.com/office/drawing/2014/main" id="{18E90AA4-97BD-4C82-A218-5F00255FDCF1}"/>
              </a:ext>
            </a:extLst>
          </p:cNvPr>
          <p:cNvSpPr txBox="1"/>
          <p:nvPr/>
        </p:nvSpPr>
        <p:spPr>
          <a:xfrm>
            <a:off x="8701570" y="4782431"/>
            <a:ext cx="1119765" cy="461665"/>
          </a:xfrm>
          <a:prstGeom prst="rect">
            <a:avLst/>
          </a:prstGeom>
          <a:noFill/>
        </p:spPr>
        <p:txBody>
          <a:bodyPr wrap="square" rtlCol="0">
            <a:spAutoFit/>
          </a:bodyPr>
          <a:lstStyle/>
          <a:p>
            <a:pPr algn="ctr" defTabSz="609585"/>
            <a:r>
              <a:rPr lang="sv-SE" sz="1200" dirty="0">
                <a:solidFill>
                  <a:srgbClr val="000000"/>
                </a:solidFill>
                <a:latin typeface="Arial"/>
              </a:rPr>
              <a:t>Solvent evaporation</a:t>
            </a:r>
          </a:p>
        </p:txBody>
      </p:sp>
      <p:sp>
        <p:nvSpPr>
          <p:cNvPr id="64" name="TextBox 63">
            <a:extLst>
              <a:ext uri="{FF2B5EF4-FFF2-40B4-BE49-F238E27FC236}">
                <a16:creationId xmlns:a16="http://schemas.microsoft.com/office/drawing/2014/main" id="{9560D671-B225-4460-8CE3-9746F43FB47F}"/>
              </a:ext>
            </a:extLst>
          </p:cNvPr>
          <p:cNvSpPr txBox="1"/>
          <p:nvPr/>
        </p:nvSpPr>
        <p:spPr>
          <a:xfrm>
            <a:off x="10161428" y="4892841"/>
            <a:ext cx="1313056" cy="276999"/>
          </a:xfrm>
          <a:prstGeom prst="rect">
            <a:avLst/>
          </a:prstGeom>
          <a:noFill/>
        </p:spPr>
        <p:txBody>
          <a:bodyPr wrap="square" rtlCol="0">
            <a:spAutoFit/>
          </a:bodyPr>
          <a:lstStyle/>
          <a:p>
            <a:pPr algn="ctr" defTabSz="609585"/>
            <a:r>
              <a:rPr lang="sv-SE" sz="1200" dirty="0" err="1">
                <a:solidFill>
                  <a:srgbClr val="000000"/>
                </a:solidFill>
                <a:latin typeface="Arial"/>
              </a:rPr>
              <a:t>Quantification</a:t>
            </a:r>
            <a:r>
              <a:rPr lang="sv-SE" sz="1200" dirty="0">
                <a:solidFill>
                  <a:srgbClr val="000000"/>
                </a:solidFill>
                <a:latin typeface="Arial"/>
              </a:rPr>
              <a:t> </a:t>
            </a:r>
          </a:p>
        </p:txBody>
      </p:sp>
      <p:sp>
        <p:nvSpPr>
          <p:cNvPr id="65" name="TextBox 64">
            <a:extLst>
              <a:ext uri="{FF2B5EF4-FFF2-40B4-BE49-F238E27FC236}">
                <a16:creationId xmlns:a16="http://schemas.microsoft.com/office/drawing/2014/main" id="{D8C28F2F-2ED6-47A8-A9C3-12815286766A}"/>
              </a:ext>
            </a:extLst>
          </p:cNvPr>
          <p:cNvSpPr txBox="1"/>
          <p:nvPr/>
        </p:nvSpPr>
        <p:spPr>
          <a:xfrm>
            <a:off x="10345067" y="2988454"/>
            <a:ext cx="946528" cy="461665"/>
          </a:xfrm>
          <a:prstGeom prst="rect">
            <a:avLst/>
          </a:prstGeom>
          <a:noFill/>
        </p:spPr>
        <p:txBody>
          <a:bodyPr wrap="square" rtlCol="0">
            <a:spAutoFit/>
          </a:bodyPr>
          <a:lstStyle/>
          <a:p>
            <a:pPr algn="ctr" defTabSz="609585"/>
            <a:r>
              <a:rPr lang="sv-SE" sz="1200" dirty="0">
                <a:solidFill>
                  <a:srgbClr val="000000"/>
                </a:solidFill>
                <a:latin typeface="Arial"/>
                <a:sym typeface="Wingdings" panose="05000000000000000000" pitchFamily="2" charset="2"/>
              </a:rPr>
              <a:t>Screening </a:t>
            </a:r>
            <a:r>
              <a:rPr lang="sv-SE" sz="1200" dirty="0" err="1">
                <a:solidFill>
                  <a:srgbClr val="000000"/>
                </a:solidFill>
                <a:latin typeface="Arial"/>
                <a:sym typeface="Wingdings" panose="05000000000000000000" pitchFamily="2" charset="2"/>
              </a:rPr>
              <a:t>plate</a:t>
            </a:r>
            <a:r>
              <a:rPr lang="sv-SE" sz="1200" dirty="0">
                <a:solidFill>
                  <a:srgbClr val="000000"/>
                </a:solidFill>
                <a:latin typeface="Arial"/>
                <a:sym typeface="Wingdings" panose="05000000000000000000" pitchFamily="2" charset="2"/>
              </a:rPr>
              <a:t> </a:t>
            </a:r>
            <a:r>
              <a:rPr lang="sv-SE" sz="1200" dirty="0" err="1">
                <a:solidFill>
                  <a:srgbClr val="000000"/>
                </a:solidFill>
                <a:latin typeface="Arial"/>
                <a:sym typeface="Wingdings" panose="05000000000000000000" pitchFamily="2" charset="2"/>
              </a:rPr>
              <a:t>build</a:t>
            </a:r>
            <a:endParaRPr lang="sv-SE" sz="1200" dirty="0">
              <a:solidFill>
                <a:srgbClr val="000000"/>
              </a:solidFill>
              <a:latin typeface="Arial"/>
              <a:sym typeface="Wingdings" panose="05000000000000000000" pitchFamily="2" charset="2"/>
            </a:endParaRPr>
          </a:p>
        </p:txBody>
      </p:sp>
      <p:sp>
        <p:nvSpPr>
          <p:cNvPr id="66" name="TextBox 65">
            <a:extLst>
              <a:ext uri="{FF2B5EF4-FFF2-40B4-BE49-F238E27FC236}">
                <a16:creationId xmlns:a16="http://schemas.microsoft.com/office/drawing/2014/main" id="{80B1EB83-C2A9-4B9C-B946-5E969C75FF9C}"/>
              </a:ext>
            </a:extLst>
          </p:cNvPr>
          <p:cNvSpPr txBox="1"/>
          <p:nvPr/>
        </p:nvSpPr>
        <p:spPr>
          <a:xfrm>
            <a:off x="10442641" y="2150614"/>
            <a:ext cx="670953" cy="276999"/>
          </a:xfrm>
          <a:prstGeom prst="rect">
            <a:avLst/>
          </a:prstGeom>
          <a:noFill/>
        </p:spPr>
        <p:txBody>
          <a:bodyPr wrap="none" rtlCol="0">
            <a:spAutoFit/>
          </a:bodyPr>
          <a:lstStyle/>
          <a:p>
            <a:pPr defTabSz="609585"/>
            <a:r>
              <a:rPr lang="en-GB" sz="1200" dirty="0">
                <a:solidFill>
                  <a:srgbClr val="000000"/>
                </a:solidFill>
                <a:latin typeface="Arial"/>
              </a:rPr>
              <a:t>Testing</a:t>
            </a:r>
          </a:p>
        </p:txBody>
      </p:sp>
      <p:sp>
        <p:nvSpPr>
          <p:cNvPr id="86" name="TextBox 85">
            <a:extLst>
              <a:ext uri="{FF2B5EF4-FFF2-40B4-BE49-F238E27FC236}">
                <a16:creationId xmlns:a16="http://schemas.microsoft.com/office/drawing/2014/main" id="{03DC754B-3C38-48E1-87C4-0F35D7B41601}"/>
              </a:ext>
            </a:extLst>
          </p:cNvPr>
          <p:cNvSpPr txBox="1"/>
          <p:nvPr/>
        </p:nvSpPr>
        <p:spPr>
          <a:xfrm>
            <a:off x="8744438" y="1269918"/>
            <a:ext cx="2662908" cy="338554"/>
          </a:xfrm>
          <a:prstGeom prst="rect">
            <a:avLst/>
          </a:prstGeom>
          <a:noFill/>
        </p:spPr>
        <p:txBody>
          <a:bodyPr wrap="none" rtlCol="0">
            <a:spAutoFit/>
          </a:bodyPr>
          <a:lstStyle/>
          <a:p>
            <a:pPr algn="ctr" defTabSz="609585"/>
            <a:r>
              <a:rPr lang="en-GB" sz="1600" b="1" dirty="0">
                <a:solidFill>
                  <a:srgbClr val="000000"/>
                </a:solidFill>
                <a:latin typeface="Arial"/>
              </a:rPr>
              <a:t>Fully integrated workflow</a:t>
            </a:r>
          </a:p>
        </p:txBody>
      </p:sp>
      <p:sp>
        <p:nvSpPr>
          <p:cNvPr id="4" name="TextBox 3">
            <a:extLst>
              <a:ext uri="{FF2B5EF4-FFF2-40B4-BE49-F238E27FC236}">
                <a16:creationId xmlns:a16="http://schemas.microsoft.com/office/drawing/2014/main" id="{0E48EE07-C84F-49CB-A11F-3F41415E2C8D}"/>
              </a:ext>
            </a:extLst>
          </p:cNvPr>
          <p:cNvSpPr txBox="1"/>
          <p:nvPr/>
        </p:nvSpPr>
        <p:spPr>
          <a:xfrm>
            <a:off x="1433779" y="6170191"/>
            <a:ext cx="8678786" cy="502766"/>
          </a:xfrm>
          <a:prstGeom prst="rect">
            <a:avLst/>
          </a:prstGeom>
          <a:noFill/>
        </p:spPr>
        <p:txBody>
          <a:bodyPr wrap="none" rtlCol="0">
            <a:spAutoFit/>
          </a:bodyPr>
          <a:lstStyle/>
          <a:p>
            <a:pPr algn="ctr" defTabSz="609585"/>
            <a:r>
              <a:rPr lang="en-GB" sz="2667" dirty="0">
                <a:solidFill>
                  <a:srgbClr val="000000"/>
                </a:solidFill>
                <a:latin typeface="Calibri" panose="020F0502020204030204" pitchFamily="34" charset="0"/>
                <a:cs typeface="Calibri" panose="020F0502020204030204" pitchFamily="34" charset="0"/>
              </a:rPr>
              <a:t>From start synthesis to IC50 data within hours instead of days</a:t>
            </a:r>
          </a:p>
        </p:txBody>
      </p:sp>
    </p:spTree>
    <p:extLst>
      <p:ext uri="{BB962C8B-B14F-4D97-AF65-F5344CB8AC3E}">
        <p14:creationId xmlns:p14="http://schemas.microsoft.com/office/powerpoint/2010/main" val="41701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9629-0BB1-4517-951F-F25D3FF4A1B7}"/>
              </a:ext>
            </a:extLst>
          </p:cNvPr>
          <p:cNvSpPr>
            <a:spLocks noGrp="1"/>
          </p:cNvSpPr>
          <p:nvPr>
            <p:ph type="title"/>
          </p:nvPr>
        </p:nvSpPr>
        <p:spPr/>
        <p:txBody>
          <a:bodyPr/>
          <a:lstStyle/>
          <a:p>
            <a:r>
              <a:rPr lang="en-GB" dirty="0"/>
              <a:t>AZ Gothenburg Site</a:t>
            </a:r>
          </a:p>
        </p:txBody>
      </p:sp>
      <p:sp>
        <p:nvSpPr>
          <p:cNvPr id="4" name="Slide Number Placeholder 3">
            <a:extLst>
              <a:ext uri="{FF2B5EF4-FFF2-40B4-BE49-F238E27FC236}">
                <a16:creationId xmlns:a16="http://schemas.microsoft.com/office/drawing/2014/main" id="{09FEAAC5-676B-4B9C-B385-F47B0A6FD596}"/>
              </a:ext>
            </a:extLst>
          </p:cNvPr>
          <p:cNvSpPr>
            <a:spLocks noGrp="1"/>
          </p:cNvSpPr>
          <p:nvPr>
            <p:ph type="sldNum" sz="quarter" idx="4"/>
          </p:nvPr>
        </p:nvSpPr>
        <p:spPr/>
        <p:txBody>
          <a:bodyPr/>
          <a:lstStyle/>
          <a:p>
            <a:pPr defTabSz="609585"/>
            <a:fld id="{3C4F54F3-C349-4609-AFEE-01462D5C7942}" type="slidenum">
              <a:rPr lang="en-GB">
                <a:solidFill>
                  <a:srgbClr val="000000"/>
                </a:solidFill>
              </a:rPr>
              <a:pPr defTabSz="609585"/>
              <a:t>55</a:t>
            </a:fld>
            <a:endParaRPr lang="en-GB">
              <a:solidFill>
                <a:srgbClr val="000000"/>
              </a:solidFill>
            </a:endParaRPr>
          </a:p>
        </p:txBody>
      </p:sp>
      <p:sp>
        <p:nvSpPr>
          <p:cNvPr id="5" name="Footer Placeholder 4">
            <a:extLst>
              <a:ext uri="{FF2B5EF4-FFF2-40B4-BE49-F238E27FC236}">
                <a16:creationId xmlns:a16="http://schemas.microsoft.com/office/drawing/2014/main" id="{2E048186-50D1-4540-B3C2-59EB7E64EA79}"/>
              </a:ext>
            </a:extLst>
          </p:cNvPr>
          <p:cNvSpPr>
            <a:spLocks noGrp="1"/>
          </p:cNvSpPr>
          <p:nvPr>
            <p:ph type="ftr" sz="quarter" idx="3"/>
          </p:nvPr>
        </p:nvSpPr>
        <p:spPr/>
        <p:txBody>
          <a:bodyPr/>
          <a:lstStyle/>
          <a:p>
            <a:pPr defTabSz="1219170">
              <a:lnSpc>
                <a:spcPct val="100000"/>
              </a:lnSpc>
              <a:defRPr/>
            </a:pPr>
            <a:r>
              <a:rPr lang="en-GB" kern="0">
                <a:solidFill>
                  <a:srgbClr val="00ADD0"/>
                </a:solidFill>
                <a:latin typeface="Arial"/>
                <a:cs typeface="Arial"/>
              </a:rPr>
              <a:t>IMED Biotech Unit I IMED RIA</a:t>
            </a:r>
          </a:p>
        </p:txBody>
      </p:sp>
      <p:pic>
        <p:nvPicPr>
          <p:cNvPr id="8" name="Picture 2" descr="Bildergebnis fÃ¼r AZ Gothenburg">
            <a:extLst>
              <a:ext uri="{FF2B5EF4-FFF2-40B4-BE49-F238E27FC236}">
                <a16:creationId xmlns:a16="http://schemas.microsoft.com/office/drawing/2014/main" id="{2FCF0F03-ABF9-4516-8FF9-B7F959B97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925" y="1014886"/>
            <a:ext cx="7728000" cy="50829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1A6773-379E-3EBA-5D05-01C33518240D}"/>
              </a:ext>
            </a:extLst>
          </p:cNvPr>
          <p:cNvSpPr/>
          <p:nvPr/>
        </p:nvSpPr>
        <p:spPr>
          <a:xfrm>
            <a:off x="874292" y="6248744"/>
            <a:ext cx="2783308" cy="4845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438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701E7-D6C3-4D17-A4EE-7FD904F071C4}"/>
              </a:ext>
            </a:extLst>
          </p:cNvPr>
          <p:cNvSpPr>
            <a:spLocks noGrp="1"/>
          </p:cNvSpPr>
          <p:nvPr>
            <p:ph type="sldNum" sz="quarter" idx="4"/>
          </p:nvPr>
        </p:nvSpPr>
        <p:spPr/>
        <p:txBody>
          <a:bodyPr/>
          <a:lstStyle/>
          <a:p>
            <a:pPr defTabSz="609585"/>
            <a:fld id="{3C4F54F3-C349-4609-AFEE-01462D5C7942}" type="slidenum">
              <a:rPr lang="en-GB">
                <a:solidFill>
                  <a:srgbClr val="000000"/>
                </a:solidFill>
              </a:rPr>
              <a:pPr defTabSz="609585"/>
              <a:t>56</a:t>
            </a:fld>
            <a:endParaRPr lang="en-GB" dirty="0">
              <a:solidFill>
                <a:srgbClr val="000000"/>
              </a:solidFill>
            </a:endParaRPr>
          </a:p>
        </p:txBody>
      </p:sp>
      <p:sp>
        <p:nvSpPr>
          <p:cNvPr id="10" name="Footer Placeholder 5">
            <a:extLst>
              <a:ext uri="{FF2B5EF4-FFF2-40B4-BE49-F238E27FC236}">
                <a16:creationId xmlns:a16="http://schemas.microsoft.com/office/drawing/2014/main" id="{89A9DF13-6E5B-4DB7-92FA-2CE80BCD873B}"/>
              </a:ext>
            </a:extLst>
          </p:cNvPr>
          <p:cNvSpPr>
            <a:spLocks noGrp="1"/>
          </p:cNvSpPr>
          <p:nvPr>
            <p:ph type="ftr" sz="quarter" idx="3"/>
          </p:nvPr>
        </p:nvSpPr>
        <p:spPr/>
        <p:txBody>
          <a:bodyPr/>
          <a:lstStyle/>
          <a:p>
            <a:pPr defTabSz="609585"/>
            <a:r>
              <a:rPr lang="en-GB">
                <a:solidFill>
                  <a:srgbClr val="00ADD0"/>
                </a:solidFill>
              </a:rPr>
              <a:t>IMED Biotech Unit I Discovery Sciences I Sample Management</a:t>
            </a:r>
            <a:endParaRPr lang="en-GB" dirty="0">
              <a:solidFill>
                <a:srgbClr val="00ADD0"/>
              </a:solidFill>
            </a:endParaRPr>
          </a:p>
        </p:txBody>
      </p:sp>
      <p:pic>
        <p:nvPicPr>
          <p:cNvPr id="9" name="Picture 8" descr="A large room&#10;&#10;Description generated with very high confidence">
            <a:extLst>
              <a:ext uri="{FF2B5EF4-FFF2-40B4-BE49-F238E27FC236}">
                <a16:creationId xmlns:a16="http://schemas.microsoft.com/office/drawing/2014/main" id="{F5635168-4552-461D-864D-729C19ED2F85}"/>
              </a:ext>
            </a:extLst>
          </p:cNvPr>
          <p:cNvPicPr>
            <a:picLocks noChangeAspect="1"/>
          </p:cNvPicPr>
          <p:nvPr/>
        </p:nvPicPr>
        <p:blipFill rotWithShape="1">
          <a:blip r:embed="rId2"/>
          <a:srcRect l="7476" t="13213" b="8537"/>
          <a:stretch/>
        </p:blipFill>
        <p:spPr>
          <a:xfrm>
            <a:off x="228069" y="546450"/>
            <a:ext cx="11963931" cy="2882551"/>
          </a:xfrm>
          <a:prstGeom prst="rect">
            <a:avLst/>
          </a:prstGeom>
          <a:ln>
            <a:noFill/>
          </a:ln>
          <a:effectLst>
            <a:softEdge rad="112500"/>
          </a:effectLst>
        </p:spPr>
      </p:pic>
      <p:sp>
        <p:nvSpPr>
          <p:cNvPr id="3" name="TextBox 2">
            <a:extLst>
              <a:ext uri="{FF2B5EF4-FFF2-40B4-BE49-F238E27FC236}">
                <a16:creationId xmlns:a16="http://schemas.microsoft.com/office/drawing/2014/main" id="{36D3E472-42B2-4DA9-A4DB-938810C49CB8}"/>
              </a:ext>
            </a:extLst>
          </p:cNvPr>
          <p:cNvSpPr txBox="1"/>
          <p:nvPr/>
        </p:nvSpPr>
        <p:spPr>
          <a:xfrm>
            <a:off x="9701541" y="6410988"/>
            <a:ext cx="2155099" cy="307777"/>
          </a:xfrm>
          <a:prstGeom prst="rect">
            <a:avLst/>
          </a:prstGeom>
          <a:noFill/>
        </p:spPr>
        <p:txBody>
          <a:bodyPr wrap="square" rtlCol="0">
            <a:spAutoFit/>
          </a:bodyPr>
          <a:lstStyle/>
          <a:p>
            <a:pPr defTabSz="609585"/>
            <a:r>
              <a:rPr lang="en-GB" sz="1400" b="1" dirty="0">
                <a:solidFill>
                  <a:srgbClr val="FFFFFF"/>
                </a:solidFill>
                <a:latin typeface="Arial"/>
              </a:rPr>
              <a:t>Labcyte Access DRS</a:t>
            </a:r>
          </a:p>
        </p:txBody>
      </p:sp>
      <p:sp>
        <p:nvSpPr>
          <p:cNvPr id="12" name="Title 11">
            <a:extLst>
              <a:ext uri="{FF2B5EF4-FFF2-40B4-BE49-F238E27FC236}">
                <a16:creationId xmlns:a16="http://schemas.microsoft.com/office/drawing/2014/main" id="{EE493F5C-FC19-4E76-84C9-F2730E8E4637}"/>
              </a:ext>
            </a:extLst>
          </p:cNvPr>
          <p:cNvSpPr>
            <a:spLocks noGrp="1"/>
          </p:cNvSpPr>
          <p:nvPr>
            <p:ph type="title"/>
          </p:nvPr>
        </p:nvSpPr>
        <p:spPr>
          <a:xfrm>
            <a:off x="228070" y="179661"/>
            <a:ext cx="11687535" cy="414000"/>
          </a:xfrm>
        </p:spPr>
        <p:txBody>
          <a:bodyPr>
            <a:normAutofit fontScale="90000"/>
          </a:bodyPr>
          <a:lstStyle/>
          <a:p>
            <a:r>
              <a:rPr lang="en-GB" dirty="0"/>
              <a:t>Automated sample management</a:t>
            </a:r>
          </a:p>
        </p:txBody>
      </p:sp>
      <p:pic>
        <p:nvPicPr>
          <p:cNvPr id="19" name="Picture 18">
            <a:extLst>
              <a:ext uri="{FF2B5EF4-FFF2-40B4-BE49-F238E27FC236}">
                <a16:creationId xmlns:a16="http://schemas.microsoft.com/office/drawing/2014/main" id="{1EBA9AD8-6569-4542-880E-D1EFA23348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 t="-1" r="8061" b="20820"/>
          <a:stretch/>
        </p:blipFill>
        <p:spPr>
          <a:xfrm>
            <a:off x="228069" y="3722786"/>
            <a:ext cx="5594472" cy="25752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 name="Picture 19">
            <a:extLst>
              <a:ext uri="{FF2B5EF4-FFF2-40B4-BE49-F238E27FC236}">
                <a16:creationId xmlns:a16="http://schemas.microsoft.com/office/drawing/2014/main" id="{D74FFE38-7356-4C60-B2ED-2132960D2638}"/>
              </a:ext>
            </a:extLst>
          </p:cNvPr>
          <p:cNvPicPr>
            <a:picLocks noChangeAspect="1"/>
          </p:cNvPicPr>
          <p:nvPr/>
        </p:nvPicPr>
        <p:blipFill>
          <a:blip r:embed="rId4"/>
          <a:stretch>
            <a:fillRect/>
          </a:stretch>
        </p:blipFill>
        <p:spPr>
          <a:xfrm>
            <a:off x="8857211" y="3942751"/>
            <a:ext cx="2992693" cy="2235395"/>
          </a:xfrm>
          <a:prstGeom prst="rect">
            <a:avLst/>
          </a:prstGeom>
        </p:spPr>
      </p:pic>
      <p:pic>
        <p:nvPicPr>
          <p:cNvPr id="21" name="Picture 20">
            <a:extLst>
              <a:ext uri="{FF2B5EF4-FFF2-40B4-BE49-F238E27FC236}">
                <a16:creationId xmlns:a16="http://schemas.microsoft.com/office/drawing/2014/main" id="{B3312322-35F7-47B0-9AEB-F265CF8E96BF}"/>
              </a:ext>
            </a:extLst>
          </p:cNvPr>
          <p:cNvPicPr>
            <a:picLocks noChangeAspect="1"/>
          </p:cNvPicPr>
          <p:nvPr/>
        </p:nvPicPr>
        <p:blipFill>
          <a:blip r:embed="rId5"/>
          <a:stretch>
            <a:fillRect/>
          </a:stretch>
        </p:blipFill>
        <p:spPr>
          <a:xfrm>
            <a:off x="6157699" y="3981607"/>
            <a:ext cx="2623301" cy="2157683"/>
          </a:xfrm>
          <a:prstGeom prst="rect">
            <a:avLst/>
          </a:prstGeom>
        </p:spPr>
      </p:pic>
    </p:spTree>
    <p:extLst>
      <p:ext uri="{BB962C8B-B14F-4D97-AF65-F5344CB8AC3E}">
        <p14:creationId xmlns:p14="http://schemas.microsoft.com/office/powerpoint/2010/main" val="220682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25A70B7-8C70-6B62-19F4-F8D0872F6049}"/>
              </a:ext>
            </a:extLst>
          </p:cNvPr>
          <p:cNvSpPr/>
          <p:nvPr/>
        </p:nvSpPr>
        <p:spPr>
          <a:xfrm>
            <a:off x="0" y="294521"/>
            <a:ext cx="12192000" cy="5715000"/>
          </a:xfrm>
          <a:prstGeom prst="rect">
            <a:avLst/>
          </a:prstGeom>
          <a:solidFill>
            <a:srgbClr val="FFFFFF">
              <a:alpha val="84705"/>
            </a:srgbClr>
          </a:solidFill>
        </p:spPr>
        <p:txBody>
          <a:bodyPr/>
          <a:lstStyle/>
          <a:p>
            <a:endParaRPr lang="en-US"/>
          </a:p>
        </p:txBody>
      </p:sp>
      <p:pic>
        <p:nvPicPr>
          <p:cNvPr id="2" name="Picture 1">
            <a:extLst>
              <a:ext uri="{FF2B5EF4-FFF2-40B4-BE49-F238E27FC236}">
                <a16:creationId xmlns:a16="http://schemas.microsoft.com/office/drawing/2014/main" id="{EE1C9695-4E66-7E7D-F57B-5681EA8D5BA1}"/>
              </a:ext>
            </a:extLst>
          </p:cNvPr>
          <p:cNvPicPr>
            <a:picLocks noChangeAspect="1"/>
          </p:cNvPicPr>
          <p:nvPr/>
        </p:nvPicPr>
        <p:blipFill>
          <a:blip r:embed="rId3"/>
          <a:stretch>
            <a:fillRect/>
          </a:stretch>
        </p:blipFill>
        <p:spPr>
          <a:xfrm>
            <a:off x="1974501" y="2772611"/>
            <a:ext cx="9232893" cy="3489519"/>
          </a:xfrm>
          <a:prstGeom prst="rect">
            <a:avLst/>
          </a:prstGeom>
        </p:spPr>
      </p:pic>
      <p:sp>
        <p:nvSpPr>
          <p:cNvPr id="4" name="TextBox 3">
            <a:extLst>
              <a:ext uri="{FF2B5EF4-FFF2-40B4-BE49-F238E27FC236}">
                <a16:creationId xmlns:a16="http://schemas.microsoft.com/office/drawing/2014/main" id="{CBD47D87-94C9-A5AB-EB1A-6D18A4EA8937}"/>
              </a:ext>
            </a:extLst>
          </p:cNvPr>
          <p:cNvSpPr txBox="1"/>
          <p:nvPr/>
        </p:nvSpPr>
        <p:spPr>
          <a:xfrm>
            <a:off x="838202" y="3869473"/>
            <a:ext cx="2451093" cy="246221"/>
          </a:xfrm>
          <a:prstGeom prst="rect">
            <a:avLst/>
          </a:prstGeom>
          <a:noFill/>
        </p:spPr>
        <p:txBody>
          <a:bodyPr wrap="square" rtlCol="0">
            <a:spAutoFit/>
          </a:bodyPr>
          <a:lstStyle/>
          <a:p>
            <a:pPr defTabSz="609630"/>
            <a:r>
              <a:rPr lang="en-US" sz="1000" dirty="0">
                <a:solidFill>
                  <a:prstClr val="black"/>
                </a:solidFill>
                <a:latin typeface="Calibri"/>
              </a:rPr>
              <a:t>1995      1996       1997</a:t>
            </a:r>
          </a:p>
        </p:txBody>
      </p:sp>
      <p:sp>
        <p:nvSpPr>
          <p:cNvPr id="21" name="TextBox 20">
            <a:extLst>
              <a:ext uri="{FF2B5EF4-FFF2-40B4-BE49-F238E27FC236}">
                <a16:creationId xmlns:a16="http://schemas.microsoft.com/office/drawing/2014/main" id="{496EC22F-6E4A-4869-C2AC-7BA77C29D8F0}"/>
              </a:ext>
            </a:extLst>
          </p:cNvPr>
          <p:cNvSpPr txBox="1"/>
          <p:nvPr/>
        </p:nvSpPr>
        <p:spPr>
          <a:xfrm>
            <a:off x="429323" y="5245126"/>
            <a:ext cx="1260087" cy="646331"/>
          </a:xfrm>
          <a:prstGeom prst="rect">
            <a:avLst/>
          </a:prstGeom>
          <a:noFill/>
        </p:spPr>
        <p:txBody>
          <a:bodyPr wrap="square" rtlCol="0">
            <a:spAutoFit/>
          </a:bodyPr>
          <a:lstStyle/>
          <a:p>
            <a:pPr defTabSz="609630"/>
            <a:r>
              <a:rPr lang="en-US" dirty="0">
                <a:solidFill>
                  <a:prstClr val="black"/>
                </a:solidFill>
                <a:latin typeface="Calibri"/>
              </a:rPr>
              <a:t>Planning started</a:t>
            </a:r>
          </a:p>
        </p:txBody>
      </p:sp>
      <p:cxnSp>
        <p:nvCxnSpPr>
          <p:cNvPr id="23" name="Straight Arrow Connector 22">
            <a:extLst>
              <a:ext uri="{FF2B5EF4-FFF2-40B4-BE49-F238E27FC236}">
                <a16:creationId xmlns:a16="http://schemas.microsoft.com/office/drawing/2014/main" id="{1DA316B9-2C02-42CC-5CC5-BD38AD9B5260}"/>
              </a:ext>
            </a:extLst>
          </p:cNvPr>
          <p:cNvCxnSpPr/>
          <p:nvPr/>
        </p:nvCxnSpPr>
        <p:spPr>
          <a:xfrm flipV="1">
            <a:off x="838202" y="4204010"/>
            <a:ext cx="221165" cy="9527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D1D2927-CDB2-396B-77BE-3D5BF551B2C1}"/>
              </a:ext>
            </a:extLst>
          </p:cNvPr>
          <p:cNvPicPr>
            <a:picLocks noChangeAspect="1"/>
          </p:cNvPicPr>
          <p:nvPr/>
        </p:nvPicPr>
        <p:blipFill>
          <a:blip r:embed="rId4"/>
          <a:stretch>
            <a:fillRect/>
          </a:stretch>
        </p:blipFill>
        <p:spPr>
          <a:xfrm>
            <a:off x="429007" y="425179"/>
            <a:ext cx="4739487" cy="1985460"/>
          </a:xfrm>
          <a:prstGeom prst="rect">
            <a:avLst/>
          </a:prstGeom>
        </p:spPr>
      </p:pic>
      <p:cxnSp>
        <p:nvCxnSpPr>
          <p:cNvPr id="25" name="Straight Arrow Connector 24">
            <a:extLst>
              <a:ext uri="{FF2B5EF4-FFF2-40B4-BE49-F238E27FC236}">
                <a16:creationId xmlns:a16="http://schemas.microsoft.com/office/drawing/2014/main" id="{6A049E75-74DB-70DD-2883-F2A5702D5B27}"/>
              </a:ext>
            </a:extLst>
          </p:cNvPr>
          <p:cNvCxnSpPr>
            <a:cxnSpLocks/>
          </p:cNvCxnSpPr>
          <p:nvPr/>
        </p:nvCxnSpPr>
        <p:spPr>
          <a:xfrm>
            <a:off x="838201" y="1806499"/>
            <a:ext cx="221164" cy="19746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052680F-D3BA-4DDC-0106-7FC58F3DFE73}"/>
              </a:ext>
            </a:extLst>
          </p:cNvPr>
          <p:cNvCxnSpPr>
            <a:cxnSpLocks/>
          </p:cNvCxnSpPr>
          <p:nvPr/>
        </p:nvCxnSpPr>
        <p:spPr>
          <a:xfrm flipH="1">
            <a:off x="2798750" y="1770059"/>
            <a:ext cx="1968458" cy="15530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CE2121C8-FD23-CFD8-6476-A563D8206F6C}"/>
              </a:ext>
            </a:extLst>
          </p:cNvPr>
          <p:cNvPicPr>
            <a:picLocks noChangeAspect="1"/>
          </p:cNvPicPr>
          <p:nvPr/>
        </p:nvPicPr>
        <p:blipFill>
          <a:blip r:embed="rId5"/>
          <a:stretch>
            <a:fillRect/>
          </a:stretch>
        </p:blipFill>
        <p:spPr>
          <a:xfrm>
            <a:off x="5577688" y="414359"/>
            <a:ext cx="4960214" cy="2083788"/>
          </a:xfrm>
          <a:prstGeom prst="rect">
            <a:avLst/>
          </a:prstGeom>
          <a:ln w="38100">
            <a:solidFill>
              <a:schemeClr val="tx1"/>
            </a:solidFill>
          </a:ln>
        </p:spPr>
      </p:pic>
      <p:cxnSp>
        <p:nvCxnSpPr>
          <p:cNvPr id="33" name="Straight Arrow Connector 32">
            <a:extLst>
              <a:ext uri="{FF2B5EF4-FFF2-40B4-BE49-F238E27FC236}">
                <a16:creationId xmlns:a16="http://schemas.microsoft.com/office/drawing/2014/main" id="{F23BEA04-EF34-F0FA-05BD-89EE5556751C}"/>
              </a:ext>
            </a:extLst>
          </p:cNvPr>
          <p:cNvCxnSpPr>
            <a:cxnSpLocks/>
          </p:cNvCxnSpPr>
          <p:nvPr/>
        </p:nvCxnSpPr>
        <p:spPr>
          <a:xfrm flipH="1">
            <a:off x="2999393" y="2319396"/>
            <a:ext cx="2829355" cy="9477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6B4BCE-EC02-4ED9-58E2-144E8AF19901}"/>
              </a:ext>
            </a:extLst>
          </p:cNvPr>
          <p:cNvCxnSpPr>
            <a:cxnSpLocks/>
          </p:cNvCxnSpPr>
          <p:nvPr/>
        </p:nvCxnSpPr>
        <p:spPr>
          <a:xfrm flipH="1">
            <a:off x="4623508" y="2410640"/>
            <a:ext cx="5447586" cy="11019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49D3FAA7-170E-38B7-B34B-2AB1D4F37722}"/>
              </a:ext>
            </a:extLst>
          </p:cNvPr>
          <p:cNvPicPr>
            <a:picLocks noChangeAspect="1"/>
          </p:cNvPicPr>
          <p:nvPr/>
        </p:nvPicPr>
        <p:blipFill rotWithShape="1">
          <a:blip r:embed="rId6"/>
          <a:srcRect l="22858"/>
          <a:stretch/>
        </p:blipFill>
        <p:spPr>
          <a:xfrm>
            <a:off x="4840628" y="5818898"/>
            <a:ext cx="2510744" cy="952754"/>
          </a:xfrm>
          <a:prstGeom prst="rect">
            <a:avLst/>
          </a:prstGeom>
        </p:spPr>
      </p:pic>
      <p:sp>
        <p:nvSpPr>
          <p:cNvPr id="6" name="AutoShape 5">
            <a:extLst>
              <a:ext uri="{FF2B5EF4-FFF2-40B4-BE49-F238E27FC236}">
                <a16:creationId xmlns:a16="http://schemas.microsoft.com/office/drawing/2014/main" id="{9917AEBA-69EC-3BD6-7D6E-4C4C01EE4BC0}"/>
              </a:ext>
            </a:extLst>
          </p:cNvPr>
          <p:cNvSpPr/>
          <p:nvPr/>
        </p:nvSpPr>
        <p:spPr>
          <a:xfrm>
            <a:off x="0" y="5956300"/>
            <a:ext cx="12192000" cy="37981"/>
          </a:xfrm>
          <a:prstGeom prst="rect">
            <a:avLst/>
          </a:prstGeom>
          <a:solidFill>
            <a:srgbClr val="532774"/>
          </a:solidFill>
        </p:spPr>
        <p:txBody>
          <a:bodyPr/>
          <a:lstStyle/>
          <a:p>
            <a:endParaRPr lang="en-US"/>
          </a:p>
        </p:txBody>
      </p:sp>
    </p:spTree>
    <p:extLst>
      <p:ext uri="{BB962C8B-B14F-4D97-AF65-F5344CB8AC3E}">
        <p14:creationId xmlns:p14="http://schemas.microsoft.com/office/powerpoint/2010/main" val="2180815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C32C-9DDE-CB03-388C-5F8DCD9A7914}"/>
              </a:ext>
            </a:extLst>
          </p:cNvPr>
          <p:cNvSpPr>
            <a:spLocks noGrp="1"/>
          </p:cNvSpPr>
          <p:nvPr>
            <p:ph type="ctrTitle"/>
          </p:nvPr>
        </p:nvSpPr>
        <p:spPr>
          <a:xfrm>
            <a:off x="-81778" y="-4503"/>
            <a:ext cx="12192000" cy="999136"/>
          </a:xfrm>
        </p:spPr>
        <p:txBody>
          <a:bodyPr>
            <a:normAutofit/>
          </a:bodyPr>
          <a:lstStyle/>
          <a:p>
            <a:r>
              <a:rPr lang="en-US" sz="5300" dirty="0"/>
              <a:t>TDN </a:t>
            </a:r>
            <a:r>
              <a:rPr lang="en-US" sz="4000" dirty="0"/>
              <a:t>Client engagement/oversight: lessons from CFF</a:t>
            </a:r>
          </a:p>
        </p:txBody>
      </p:sp>
      <p:sp>
        <p:nvSpPr>
          <p:cNvPr id="4" name="TextBox 3">
            <a:extLst>
              <a:ext uri="{FF2B5EF4-FFF2-40B4-BE49-F238E27FC236}">
                <a16:creationId xmlns:a16="http://schemas.microsoft.com/office/drawing/2014/main" id="{35F87E72-DD7C-E656-66A6-C9CA6733F610}"/>
              </a:ext>
            </a:extLst>
          </p:cNvPr>
          <p:cNvSpPr txBox="1"/>
          <p:nvPr/>
        </p:nvSpPr>
        <p:spPr>
          <a:xfrm>
            <a:off x="212089" y="986228"/>
            <a:ext cx="713657" cy="369332"/>
          </a:xfrm>
          <a:prstGeom prst="rect">
            <a:avLst/>
          </a:prstGeom>
          <a:noFill/>
        </p:spPr>
        <p:txBody>
          <a:bodyPr wrap="none" rtlCol="0">
            <a:spAutoFit/>
          </a:bodyPr>
          <a:lstStyle/>
          <a:p>
            <a:r>
              <a:rPr lang="en-US" i="1" u="sng" dirty="0"/>
              <a:t>Issue:</a:t>
            </a:r>
          </a:p>
        </p:txBody>
      </p:sp>
      <p:sp>
        <p:nvSpPr>
          <p:cNvPr id="5" name="TextBox 4">
            <a:extLst>
              <a:ext uri="{FF2B5EF4-FFF2-40B4-BE49-F238E27FC236}">
                <a16:creationId xmlns:a16="http://schemas.microsoft.com/office/drawing/2014/main" id="{884217AA-7325-BAC9-23D7-1ECF51545C69}"/>
              </a:ext>
            </a:extLst>
          </p:cNvPr>
          <p:cNvSpPr txBox="1"/>
          <p:nvPr/>
        </p:nvSpPr>
        <p:spPr>
          <a:xfrm>
            <a:off x="1660192" y="1965553"/>
            <a:ext cx="1711815" cy="369332"/>
          </a:xfrm>
          <a:prstGeom prst="rect">
            <a:avLst/>
          </a:prstGeom>
          <a:noFill/>
          <a:ln>
            <a:solidFill>
              <a:schemeClr val="tx1"/>
            </a:solidFill>
          </a:ln>
        </p:spPr>
        <p:txBody>
          <a:bodyPr wrap="none" rtlCol="0">
            <a:spAutoFit/>
          </a:bodyPr>
          <a:lstStyle/>
          <a:p>
            <a:r>
              <a:rPr lang="en-US" dirty="0"/>
              <a:t>Project planning</a:t>
            </a:r>
          </a:p>
        </p:txBody>
      </p:sp>
      <p:sp>
        <p:nvSpPr>
          <p:cNvPr id="7" name="TextBox 6">
            <a:extLst>
              <a:ext uri="{FF2B5EF4-FFF2-40B4-BE49-F238E27FC236}">
                <a16:creationId xmlns:a16="http://schemas.microsoft.com/office/drawing/2014/main" id="{61439918-C786-6AD7-2D13-EECD5C72E152}"/>
              </a:ext>
            </a:extLst>
          </p:cNvPr>
          <p:cNvSpPr txBox="1"/>
          <p:nvPr/>
        </p:nvSpPr>
        <p:spPr>
          <a:xfrm>
            <a:off x="695251" y="1953034"/>
            <a:ext cx="764697" cy="369332"/>
          </a:xfrm>
          <a:prstGeom prst="rect">
            <a:avLst/>
          </a:prstGeom>
          <a:noFill/>
          <a:ln>
            <a:solidFill>
              <a:schemeClr val="tx1"/>
            </a:solidFill>
          </a:ln>
        </p:spPr>
        <p:txBody>
          <a:bodyPr wrap="none" rtlCol="0">
            <a:spAutoFit/>
          </a:bodyPr>
          <a:lstStyle/>
          <a:p>
            <a:r>
              <a:rPr lang="en-US" dirty="0"/>
              <a:t>Target</a:t>
            </a:r>
          </a:p>
        </p:txBody>
      </p:sp>
      <p:sp>
        <p:nvSpPr>
          <p:cNvPr id="9" name="TextBox 8">
            <a:extLst>
              <a:ext uri="{FF2B5EF4-FFF2-40B4-BE49-F238E27FC236}">
                <a16:creationId xmlns:a16="http://schemas.microsoft.com/office/drawing/2014/main" id="{133B1BF4-404E-EE45-F2F7-03CB28B9DD6F}"/>
              </a:ext>
            </a:extLst>
          </p:cNvPr>
          <p:cNvSpPr txBox="1"/>
          <p:nvPr/>
        </p:nvSpPr>
        <p:spPr>
          <a:xfrm>
            <a:off x="1298575" y="3564211"/>
            <a:ext cx="1470270" cy="369332"/>
          </a:xfrm>
          <a:prstGeom prst="rect">
            <a:avLst/>
          </a:prstGeom>
          <a:noFill/>
          <a:ln>
            <a:solidFill>
              <a:schemeClr val="tx1"/>
            </a:solidFill>
          </a:ln>
        </p:spPr>
        <p:txBody>
          <a:bodyPr wrap="square" rtlCol="0">
            <a:spAutoFit/>
          </a:bodyPr>
          <a:lstStyle/>
          <a:p>
            <a:r>
              <a:rPr lang="en-US" dirty="0"/>
              <a:t>Clinical trials</a:t>
            </a:r>
          </a:p>
        </p:txBody>
      </p:sp>
      <p:sp>
        <p:nvSpPr>
          <p:cNvPr id="10" name="TextBox 9">
            <a:extLst>
              <a:ext uri="{FF2B5EF4-FFF2-40B4-BE49-F238E27FC236}">
                <a16:creationId xmlns:a16="http://schemas.microsoft.com/office/drawing/2014/main" id="{831916DD-14DA-9BCA-7304-DBD06BC1E66E}"/>
              </a:ext>
            </a:extLst>
          </p:cNvPr>
          <p:cNvSpPr txBox="1"/>
          <p:nvPr/>
        </p:nvSpPr>
        <p:spPr>
          <a:xfrm>
            <a:off x="1555053" y="3968225"/>
            <a:ext cx="1213792" cy="369332"/>
          </a:xfrm>
          <a:prstGeom prst="rect">
            <a:avLst/>
          </a:prstGeom>
          <a:noFill/>
          <a:ln>
            <a:solidFill>
              <a:schemeClr val="tx1"/>
            </a:solidFill>
          </a:ln>
        </p:spPr>
        <p:txBody>
          <a:bodyPr wrap="square" rtlCol="0">
            <a:spAutoFit/>
          </a:bodyPr>
          <a:lstStyle/>
          <a:p>
            <a:r>
              <a:rPr lang="en-US" dirty="0"/>
              <a:t>Compound</a:t>
            </a:r>
          </a:p>
        </p:txBody>
      </p:sp>
      <p:sp>
        <p:nvSpPr>
          <p:cNvPr id="11" name="TextBox 10">
            <a:extLst>
              <a:ext uri="{FF2B5EF4-FFF2-40B4-BE49-F238E27FC236}">
                <a16:creationId xmlns:a16="http://schemas.microsoft.com/office/drawing/2014/main" id="{40537C2E-1288-CFCE-03F0-A88F701C9AE9}"/>
              </a:ext>
            </a:extLst>
          </p:cNvPr>
          <p:cNvSpPr txBox="1"/>
          <p:nvPr/>
        </p:nvSpPr>
        <p:spPr>
          <a:xfrm>
            <a:off x="661596" y="5833934"/>
            <a:ext cx="1144224" cy="369332"/>
          </a:xfrm>
          <a:prstGeom prst="rect">
            <a:avLst/>
          </a:prstGeom>
          <a:noFill/>
          <a:ln>
            <a:solidFill>
              <a:schemeClr val="tx1"/>
            </a:solidFill>
          </a:ln>
        </p:spPr>
        <p:txBody>
          <a:bodyPr wrap="none" rtlCol="0">
            <a:spAutoFit/>
          </a:bodyPr>
          <a:lstStyle/>
          <a:p>
            <a:r>
              <a:rPr lang="en-US" dirty="0"/>
              <a:t>Marketing</a:t>
            </a:r>
          </a:p>
        </p:txBody>
      </p:sp>
      <p:sp>
        <p:nvSpPr>
          <p:cNvPr id="12" name="TextBox 11">
            <a:extLst>
              <a:ext uri="{FF2B5EF4-FFF2-40B4-BE49-F238E27FC236}">
                <a16:creationId xmlns:a16="http://schemas.microsoft.com/office/drawing/2014/main" id="{E38AEC91-8928-821D-7BE3-67A07F8DA949}"/>
              </a:ext>
            </a:extLst>
          </p:cNvPr>
          <p:cNvSpPr txBox="1"/>
          <p:nvPr/>
        </p:nvSpPr>
        <p:spPr>
          <a:xfrm>
            <a:off x="1555054" y="4382234"/>
            <a:ext cx="961046" cy="369332"/>
          </a:xfrm>
          <a:prstGeom prst="rect">
            <a:avLst/>
          </a:prstGeom>
          <a:noFill/>
          <a:ln>
            <a:solidFill>
              <a:schemeClr val="tx1"/>
            </a:solidFill>
          </a:ln>
        </p:spPr>
        <p:txBody>
          <a:bodyPr wrap="square" rtlCol="0">
            <a:spAutoFit/>
          </a:bodyPr>
          <a:lstStyle/>
          <a:p>
            <a:r>
              <a:rPr lang="en-US" dirty="0"/>
              <a:t>Protocol</a:t>
            </a:r>
          </a:p>
        </p:txBody>
      </p:sp>
      <p:sp>
        <p:nvSpPr>
          <p:cNvPr id="13" name="TextBox 12">
            <a:extLst>
              <a:ext uri="{FF2B5EF4-FFF2-40B4-BE49-F238E27FC236}">
                <a16:creationId xmlns:a16="http://schemas.microsoft.com/office/drawing/2014/main" id="{8186AB1A-714C-5B03-846C-323B61D40C94}"/>
              </a:ext>
            </a:extLst>
          </p:cNvPr>
          <p:cNvSpPr txBox="1"/>
          <p:nvPr/>
        </p:nvSpPr>
        <p:spPr>
          <a:xfrm>
            <a:off x="1555053" y="4796243"/>
            <a:ext cx="660842" cy="369332"/>
          </a:xfrm>
          <a:prstGeom prst="rect">
            <a:avLst/>
          </a:prstGeom>
          <a:noFill/>
          <a:ln>
            <a:solidFill>
              <a:schemeClr val="tx1"/>
            </a:solidFill>
          </a:ln>
        </p:spPr>
        <p:txBody>
          <a:bodyPr wrap="square" rtlCol="0">
            <a:spAutoFit/>
          </a:bodyPr>
          <a:lstStyle/>
          <a:p>
            <a:r>
              <a:rPr lang="en-US" dirty="0"/>
              <a:t>CREC</a:t>
            </a:r>
          </a:p>
        </p:txBody>
      </p:sp>
      <p:sp>
        <p:nvSpPr>
          <p:cNvPr id="14" name="TextBox 13">
            <a:extLst>
              <a:ext uri="{FF2B5EF4-FFF2-40B4-BE49-F238E27FC236}">
                <a16:creationId xmlns:a16="http://schemas.microsoft.com/office/drawing/2014/main" id="{2D0C89A7-FE42-E569-DDE9-C10C1E8BE2BC}"/>
              </a:ext>
            </a:extLst>
          </p:cNvPr>
          <p:cNvSpPr txBox="1"/>
          <p:nvPr/>
        </p:nvSpPr>
        <p:spPr>
          <a:xfrm>
            <a:off x="680023" y="2801195"/>
            <a:ext cx="2147319" cy="646331"/>
          </a:xfrm>
          <a:prstGeom prst="rect">
            <a:avLst/>
          </a:prstGeom>
          <a:noFill/>
          <a:ln>
            <a:solidFill>
              <a:schemeClr val="tx1"/>
            </a:solidFill>
          </a:ln>
        </p:spPr>
        <p:txBody>
          <a:bodyPr wrap="none" rtlCol="0">
            <a:spAutoFit/>
          </a:bodyPr>
          <a:lstStyle/>
          <a:p>
            <a:r>
              <a:rPr lang="en-US" dirty="0"/>
              <a:t>Clinical development</a:t>
            </a:r>
          </a:p>
          <a:p>
            <a:pPr algn="ctr"/>
            <a:r>
              <a:rPr lang="en-US" dirty="0"/>
              <a:t>program</a:t>
            </a:r>
          </a:p>
        </p:txBody>
      </p:sp>
      <p:sp>
        <p:nvSpPr>
          <p:cNvPr id="16" name="TextBox 15">
            <a:extLst>
              <a:ext uri="{FF2B5EF4-FFF2-40B4-BE49-F238E27FC236}">
                <a16:creationId xmlns:a16="http://schemas.microsoft.com/office/drawing/2014/main" id="{2E31F9DC-AC07-B673-88BB-933CD3713AAF}"/>
              </a:ext>
            </a:extLst>
          </p:cNvPr>
          <p:cNvSpPr txBox="1"/>
          <p:nvPr/>
        </p:nvSpPr>
        <p:spPr>
          <a:xfrm>
            <a:off x="3817475" y="3975954"/>
            <a:ext cx="1870320" cy="369332"/>
          </a:xfrm>
          <a:prstGeom prst="rect">
            <a:avLst/>
          </a:prstGeom>
          <a:noFill/>
          <a:ln>
            <a:solidFill>
              <a:schemeClr val="tx1"/>
            </a:solidFill>
          </a:ln>
        </p:spPr>
        <p:txBody>
          <a:bodyPr wrap="none" rtlCol="0">
            <a:spAutoFit/>
          </a:bodyPr>
          <a:lstStyle/>
          <a:p>
            <a:r>
              <a:rPr lang="en-US" dirty="0"/>
              <a:t>2 external experts</a:t>
            </a:r>
          </a:p>
        </p:txBody>
      </p:sp>
      <p:sp>
        <p:nvSpPr>
          <p:cNvPr id="17" name="TextBox 16">
            <a:extLst>
              <a:ext uri="{FF2B5EF4-FFF2-40B4-BE49-F238E27FC236}">
                <a16:creationId xmlns:a16="http://schemas.microsoft.com/office/drawing/2014/main" id="{94D7D6E3-15AA-488D-2377-301D25EA2386}"/>
              </a:ext>
            </a:extLst>
          </p:cNvPr>
          <p:cNvSpPr txBox="1"/>
          <p:nvPr/>
        </p:nvSpPr>
        <p:spPr>
          <a:xfrm>
            <a:off x="3817475" y="4393912"/>
            <a:ext cx="1618520" cy="369332"/>
          </a:xfrm>
          <a:prstGeom prst="rect">
            <a:avLst/>
          </a:prstGeom>
          <a:noFill/>
          <a:ln>
            <a:solidFill>
              <a:schemeClr val="tx1"/>
            </a:solidFill>
          </a:ln>
        </p:spPr>
        <p:txBody>
          <a:bodyPr wrap="none" rtlCol="0">
            <a:spAutoFit/>
          </a:bodyPr>
          <a:lstStyle/>
          <a:p>
            <a:r>
              <a:rPr lang="en-US" dirty="0"/>
              <a:t>Ops committee</a:t>
            </a:r>
          </a:p>
        </p:txBody>
      </p:sp>
      <p:sp>
        <p:nvSpPr>
          <p:cNvPr id="18" name="TextBox 17">
            <a:extLst>
              <a:ext uri="{FF2B5EF4-FFF2-40B4-BE49-F238E27FC236}">
                <a16:creationId xmlns:a16="http://schemas.microsoft.com/office/drawing/2014/main" id="{A595160C-EC00-A86E-33F6-A21EAE6E8F28}"/>
              </a:ext>
            </a:extLst>
          </p:cNvPr>
          <p:cNvSpPr txBox="1"/>
          <p:nvPr/>
        </p:nvSpPr>
        <p:spPr>
          <a:xfrm>
            <a:off x="6014222" y="4980909"/>
            <a:ext cx="660842" cy="369332"/>
          </a:xfrm>
          <a:prstGeom prst="rect">
            <a:avLst/>
          </a:prstGeom>
          <a:noFill/>
          <a:ln>
            <a:solidFill>
              <a:schemeClr val="tx1"/>
            </a:solidFill>
          </a:ln>
        </p:spPr>
        <p:txBody>
          <a:bodyPr wrap="square" rtlCol="0">
            <a:spAutoFit/>
          </a:bodyPr>
          <a:lstStyle/>
          <a:p>
            <a:r>
              <a:rPr lang="en-US" dirty="0"/>
              <a:t>CREC</a:t>
            </a:r>
          </a:p>
        </p:txBody>
      </p:sp>
      <p:cxnSp>
        <p:nvCxnSpPr>
          <p:cNvPr id="20" name="Straight Connector 19">
            <a:extLst>
              <a:ext uri="{FF2B5EF4-FFF2-40B4-BE49-F238E27FC236}">
                <a16:creationId xmlns:a16="http://schemas.microsoft.com/office/drawing/2014/main" id="{D002D1A2-88C0-B4AA-7DD2-7527693BE703}"/>
              </a:ext>
            </a:extLst>
          </p:cNvPr>
          <p:cNvCxnSpPr>
            <a:stCxn id="16" idx="3"/>
          </p:cNvCxnSpPr>
          <p:nvPr/>
        </p:nvCxnSpPr>
        <p:spPr>
          <a:xfrm>
            <a:off x="5687795" y="4160620"/>
            <a:ext cx="6237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5DD989-2206-18E3-D6C2-C82523528345}"/>
              </a:ext>
            </a:extLst>
          </p:cNvPr>
          <p:cNvCxnSpPr>
            <a:cxnSpLocks/>
          </p:cNvCxnSpPr>
          <p:nvPr/>
        </p:nvCxnSpPr>
        <p:spPr>
          <a:xfrm>
            <a:off x="5438782" y="4578578"/>
            <a:ext cx="8728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A5FEF0-917F-A409-FC32-338BD89F8204}"/>
              </a:ext>
            </a:extLst>
          </p:cNvPr>
          <p:cNvCxnSpPr>
            <a:cxnSpLocks/>
          </p:cNvCxnSpPr>
          <p:nvPr/>
        </p:nvCxnSpPr>
        <p:spPr>
          <a:xfrm>
            <a:off x="6311589" y="4152891"/>
            <a:ext cx="0" cy="828018"/>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D99E89-CFDA-D5C2-A59A-5FC1D938090E}"/>
              </a:ext>
            </a:extLst>
          </p:cNvPr>
          <p:cNvSpPr txBox="1"/>
          <p:nvPr/>
        </p:nvSpPr>
        <p:spPr>
          <a:xfrm>
            <a:off x="6344643" y="4347683"/>
            <a:ext cx="1210652" cy="369332"/>
          </a:xfrm>
          <a:prstGeom prst="rect">
            <a:avLst/>
          </a:prstGeom>
          <a:noFill/>
        </p:spPr>
        <p:txBody>
          <a:bodyPr wrap="none" rtlCol="0">
            <a:spAutoFit/>
          </a:bodyPr>
          <a:lstStyle/>
          <a:p>
            <a:r>
              <a:rPr lang="en-US" dirty="0"/>
              <a:t>Two weeks</a:t>
            </a:r>
          </a:p>
        </p:txBody>
      </p:sp>
      <p:sp>
        <p:nvSpPr>
          <p:cNvPr id="27" name="TextBox 26">
            <a:extLst>
              <a:ext uri="{FF2B5EF4-FFF2-40B4-BE49-F238E27FC236}">
                <a16:creationId xmlns:a16="http://schemas.microsoft.com/office/drawing/2014/main" id="{DDB258B1-3B21-807F-21DB-8833B134F54E}"/>
              </a:ext>
            </a:extLst>
          </p:cNvPr>
          <p:cNvSpPr txBox="1"/>
          <p:nvPr/>
        </p:nvSpPr>
        <p:spPr>
          <a:xfrm>
            <a:off x="6344643" y="5429469"/>
            <a:ext cx="818942" cy="369332"/>
          </a:xfrm>
          <a:prstGeom prst="rect">
            <a:avLst/>
          </a:prstGeom>
          <a:noFill/>
        </p:spPr>
        <p:txBody>
          <a:bodyPr wrap="none" rtlCol="0">
            <a:spAutoFit/>
          </a:bodyPr>
          <a:lstStyle/>
          <a:p>
            <a:r>
              <a:rPr lang="en-US" dirty="0"/>
              <a:t>Yes/no</a:t>
            </a:r>
          </a:p>
        </p:txBody>
      </p:sp>
      <p:sp>
        <p:nvSpPr>
          <p:cNvPr id="28" name="TextBox 27">
            <a:extLst>
              <a:ext uri="{FF2B5EF4-FFF2-40B4-BE49-F238E27FC236}">
                <a16:creationId xmlns:a16="http://schemas.microsoft.com/office/drawing/2014/main" id="{AB4A2B2F-DCF2-2C2A-F237-F1A864C0A2E3}"/>
              </a:ext>
            </a:extLst>
          </p:cNvPr>
          <p:cNvSpPr txBox="1"/>
          <p:nvPr/>
        </p:nvSpPr>
        <p:spPr>
          <a:xfrm>
            <a:off x="8624046" y="2729459"/>
            <a:ext cx="2966064" cy="2862322"/>
          </a:xfrm>
          <a:prstGeom prst="rect">
            <a:avLst/>
          </a:prstGeom>
          <a:noFill/>
        </p:spPr>
        <p:txBody>
          <a:bodyPr wrap="square" rtlCol="0">
            <a:spAutoFit/>
          </a:bodyPr>
          <a:lstStyle/>
          <a:p>
            <a:r>
              <a:rPr lang="en-US" dirty="0"/>
              <a:t>If yes,</a:t>
            </a:r>
          </a:p>
          <a:p>
            <a:r>
              <a:rPr lang="en-US" dirty="0"/>
              <a:t>       sites recommended and subsidized for participation</a:t>
            </a:r>
          </a:p>
          <a:p>
            <a:r>
              <a:rPr lang="en-US" dirty="0"/>
              <a:t>       </a:t>
            </a:r>
            <a:r>
              <a:rPr lang="en-US" b="1" dirty="0">
                <a:solidFill>
                  <a:srgbClr val="FF0000"/>
                </a:solidFill>
              </a:rPr>
              <a:t>study oversight (CRO, 50 FTEs) provided</a:t>
            </a:r>
          </a:p>
          <a:p>
            <a:endParaRPr lang="en-US" dirty="0"/>
          </a:p>
          <a:p>
            <a:endParaRPr lang="en-US" dirty="0"/>
          </a:p>
          <a:p>
            <a:r>
              <a:rPr lang="en-US" dirty="0"/>
              <a:t>If no,</a:t>
            </a:r>
          </a:p>
          <a:p>
            <a:r>
              <a:rPr lang="en-US" dirty="0"/>
              <a:t>       client can engage sites without oversight/support</a:t>
            </a:r>
          </a:p>
        </p:txBody>
      </p:sp>
      <p:cxnSp>
        <p:nvCxnSpPr>
          <p:cNvPr id="29" name="Straight Connector 28">
            <a:extLst>
              <a:ext uri="{FF2B5EF4-FFF2-40B4-BE49-F238E27FC236}">
                <a16:creationId xmlns:a16="http://schemas.microsoft.com/office/drawing/2014/main" id="{68386249-5B66-9CFA-0A44-505A8ED7C941}"/>
              </a:ext>
            </a:extLst>
          </p:cNvPr>
          <p:cNvCxnSpPr>
            <a:cxnSpLocks/>
          </p:cNvCxnSpPr>
          <p:nvPr/>
        </p:nvCxnSpPr>
        <p:spPr>
          <a:xfrm flipV="1">
            <a:off x="7163585" y="3615027"/>
            <a:ext cx="1266736" cy="1989564"/>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F8D6FC2-9102-D86A-EE8F-1EA5D9D0CFF0}"/>
              </a:ext>
            </a:extLst>
          </p:cNvPr>
          <p:cNvCxnSpPr>
            <a:cxnSpLocks/>
          </p:cNvCxnSpPr>
          <p:nvPr/>
        </p:nvCxnSpPr>
        <p:spPr>
          <a:xfrm>
            <a:off x="3485899" y="2174974"/>
            <a:ext cx="1266736"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943298-EF03-85C8-E309-FB5B35EC773D}"/>
              </a:ext>
            </a:extLst>
          </p:cNvPr>
          <p:cNvSpPr txBox="1"/>
          <p:nvPr/>
        </p:nvSpPr>
        <p:spPr>
          <a:xfrm>
            <a:off x="4752635" y="2008270"/>
            <a:ext cx="3214791" cy="1477328"/>
          </a:xfrm>
          <a:prstGeom prst="rect">
            <a:avLst/>
          </a:prstGeom>
          <a:noFill/>
        </p:spPr>
        <p:txBody>
          <a:bodyPr wrap="none" rtlCol="0">
            <a:spAutoFit/>
          </a:bodyPr>
          <a:lstStyle/>
          <a:p>
            <a:r>
              <a:rPr lang="en-US" dirty="0"/>
              <a:t>KOLs</a:t>
            </a:r>
          </a:p>
          <a:p>
            <a:r>
              <a:rPr lang="en-US" dirty="0"/>
              <a:t>Foundation</a:t>
            </a:r>
          </a:p>
          <a:p>
            <a:r>
              <a:rPr lang="en-US" dirty="0"/>
              <a:t>    input</a:t>
            </a:r>
          </a:p>
          <a:p>
            <a:r>
              <a:rPr lang="en-US" dirty="0"/>
              <a:t>        scientific/commercial/other</a:t>
            </a:r>
          </a:p>
          <a:p>
            <a:r>
              <a:rPr lang="en-US" b="1" dirty="0">
                <a:solidFill>
                  <a:srgbClr val="FF0000"/>
                </a:solidFill>
              </a:rPr>
              <a:t>    funding</a:t>
            </a:r>
          </a:p>
        </p:txBody>
      </p:sp>
      <p:cxnSp>
        <p:nvCxnSpPr>
          <p:cNvPr id="6" name="Straight Connector 5">
            <a:extLst>
              <a:ext uri="{FF2B5EF4-FFF2-40B4-BE49-F238E27FC236}">
                <a16:creationId xmlns:a16="http://schemas.microsoft.com/office/drawing/2014/main" id="{7622F12E-3E3D-485D-EB78-51ED3B6601CB}"/>
              </a:ext>
            </a:extLst>
          </p:cNvPr>
          <p:cNvCxnSpPr>
            <a:cxnSpLocks/>
          </p:cNvCxnSpPr>
          <p:nvPr/>
        </p:nvCxnSpPr>
        <p:spPr>
          <a:xfrm>
            <a:off x="1962419" y="6007277"/>
            <a:ext cx="2007414"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2C739A8-DFF4-A3A4-09D7-3B0D78BD3B77}"/>
              </a:ext>
            </a:extLst>
          </p:cNvPr>
          <p:cNvSpPr txBox="1"/>
          <p:nvPr/>
        </p:nvSpPr>
        <p:spPr>
          <a:xfrm>
            <a:off x="3969833" y="5803255"/>
            <a:ext cx="6099716" cy="646331"/>
          </a:xfrm>
          <a:prstGeom prst="rect">
            <a:avLst/>
          </a:prstGeom>
          <a:noFill/>
        </p:spPr>
        <p:txBody>
          <a:bodyPr wrap="square">
            <a:spAutoFit/>
          </a:bodyPr>
          <a:lstStyle/>
          <a:p>
            <a:r>
              <a:rPr lang="en-US" dirty="0"/>
              <a:t>KOLs</a:t>
            </a:r>
          </a:p>
          <a:p>
            <a:r>
              <a:rPr lang="en-US" dirty="0"/>
              <a:t>Foundation</a:t>
            </a:r>
          </a:p>
        </p:txBody>
      </p:sp>
      <p:cxnSp>
        <p:nvCxnSpPr>
          <p:cNvPr id="19" name="Straight Arrow Connector 18">
            <a:extLst>
              <a:ext uri="{FF2B5EF4-FFF2-40B4-BE49-F238E27FC236}">
                <a16:creationId xmlns:a16="http://schemas.microsoft.com/office/drawing/2014/main" id="{B9CC0C3C-85EB-90ED-AC4D-FA5C5CADE934}"/>
              </a:ext>
            </a:extLst>
          </p:cNvPr>
          <p:cNvCxnSpPr/>
          <p:nvPr/>
        </p:nvCxnSpPr>
        <p:spPr>
          <a:xfrm flipH="1">
            <a:off x="2966224" y="2801195"/>
            <a:ext cx="1915042" cy="81383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AB40A88-1A9E-B306-AFE5-8F81640A727F}"/>
              </a:ext>
            </a:extLst>
          </p:cNvPr>
          <p:cNvSpPr txBox="1"/>
          <p:nvPr/>
        </p:nvSpPr>
        <p:spPr>
          <a:xfrm>
            <a:off x="212089" y="986228"/>
            <a:ext cx="3471078" cy="369332"/>
          </a:xfrm>
          <a:prstGeom prst="rect">
            <a:avLst/>
          </a:prstGeom>
          <a:noFill/>
        </p:spPr>
        <p:txBody>
          <a:bodyPr wrap="none" rtlCol="0">
            <a:spAutoFit/>
          </a:bodyPr>
          <a:lstStyle/>
          <a:p>
            <a:r>
              <a:rPr lang="en-US" i="1" u="sng" dirty="0"/>
              <a:t>Issue: CFF engages at several levels</a:t>
            </a:r>
          </a:p>
        </p:txBody>
      </p:sp>
    </p:spTree>
    <p:extLst>
      <p:ext uri="{BB962C8B-B14F-4D97-AF65-F5344CB8AC3E}">
        <p14:creationId xmlns:p14="http://schemas.microsoft.com/office/powerpoint/2010/main" val="203896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C32C-9DDE-CB03-388C-5F8DCD9A7914}"/>
              </a:ext>
            </a:extLst>
          </p:cNvPr>
          <p:cNvSpPr>
            <a:spLocks noGrp="1"/>
          </p:cNvSpPr>
          <p:nvPr>
            <p:ph type="ctrTitle"/>
          </p:nvPr>
        </p:nvSpPr>
        <p:spPr>
          <a:xfrm>
            <a:off x="1459948" y="219108"/>
            <a:ext cx="9002751" cy="1040974"/>
          </a:xfrm>
        </p:spPr>
        <p:txBody>
          <a:bodyPr>
            <a:normAutofit fontScale="90000"/>
          </a:bodyPr>
          <a:lstStyle/>
          <a:p>
            <a:r>
              <a:rPr lang="en-US" sz="5300" dirty="0"/>
              <a:t>TDN</a:t>
            </a:r>
            <a:r>
              <a:rPr lang="en-US" dirty="0"/>
              <a:t> </a:t>
            </a:r>
            <a:br>
              <a:rPr lang="en-US" dirty="0"/>
            </a:br>
            <a:r>
              <a:rPr lang="en-US" sz="4000" dirty="0"/>
              <a:t>Client engagement/oversight: A1F proposal</a:t>
            </a:r>
          </a:p>
        </p:txBody>
      </p:sp>
      <p:sp>
        <p:nvSpPr>
          <p:cNvPr id="4" name="TextBox 3">
            <a:extLst>
              <a:ext uri="{FF2B5EF4-FFF2-40B4-BE49-F238E27FC236}">
                <a16:creationId xmlns:a16="http://schemas.microsoft.com/office/drawing/2014/main" id="{35F87E72-DD7C-E656-66A6-C9CA6733F610}"/>
              </a:ext>
            </a:extLst>
          </p:cNvPr>
          <p:cNvSpPr txBox="1"/>
          <p:nvPr/>
        </p:nvSpPr>
        <p:spPr>
          <a:xfrm>
            <a:off x="150932" y="1226418"/>
            <a:ext cx="6852453" cy="646331"/>
          </a:xfrm>
          <a:prstGeom prst="rect">
            <a:avLst/>
          </a:prstGeom>
          <a:noFill/>
        </p:spPr>
        <p:txBody>
          <a:bodyPr wrap="none" rtlCol="0">
            <a:spAutoFit/>
          </a:bodyPr>
          <a:lstStyle/>
          <a:p>
            <a:r>
              <a:rPr lang="en-US" dirty="0"/>
              <a:t>Can engage at all points in product development; limited study support</a:t>
            </a:r>
          </a:p>
          <a:p>
            <a:r>
              <a:rPr lang="en-US" dirty="0"/>
              <a:t>Confusion reduced</a:t>
            </a:r>
          </a:p>
        </p:txBody>
      </p:sp>
      <p:sp>
        <p:nvSpPr>
          <p:cNvPr id="5" name="TextBox 4">
            <a:extLst>
              <a:ext uri="{FF2B5EF4-FFF2-40B4-BE49-F238E27FC236}">
                <a16:creationId xmlns:a16="http://schemas.microsoft.com/office/drawing/2014/main" id="{884217AA-7325-BAC9-23D7-1ECF51545C69}"/>
              </a:ext>
            </a:extLst>
          </p:cNvPr>
          <p:cNvSpPr txBox="1"/>
          <p:nvPr/>
        </p:nvSpPr>
        <p:spPr>
          <a:xfrm>
            <a:off x="1660192" y="1965553"/>
            <a:ext cx="1711815" cy="369332"/>
          </a:xfrm>
          <a:prstGeom prst="rect">
            <a:avLst/>
          </a:prstGeom>
          <a:noFill/>
          <a:ln>
            <a:solidFill>
              <a:schemeClr val="tx1"/>
            </a:solidFill>
          </a:ln>
        </p:spPr>
        <p:txBody>
          <a:bodyPr wrap="none" rtlCol="0">
            <a:spAutoFit/>
          </a:bodyPr>
          <a:lstStyle/>
          <a:p>
            <a:r>
              <a:rPr lang="en-US" dirty="0"/>
              <a:t>Project planning</a:t>
            </a:r>
          </a:p>
        </p:txBody>
      </p:sp>
      <p:sp>
        <p:nvSpPr>
          <p:cNvPr id="7" name="TextBox 6">
            <a:extLst>
              <a:ext uri="{FF2B5EF4-FFF2-40B4-BE49-F238E27FC236}">
                <a16:creationId xmlns:a16="http://schemas.microsoft.com/office/drawing/2014/main" id="{61439918-C786-6AD7-2D13-EECD5C72E152}"/>
              </a:ext>
            </a:extLst>
          </p:cNvPr>
          <p:cNvSpPr txBox="1"/>
          <p:nvPr/>
        </p:nvSpPr>
        <p:spPr>
          <a:xfrm>
            <a:off x="695251" y="1953034"/>
            <a:ext cx="764697" cy="369332"/>
          </a:xfrm>
          <a:prstGeom prst="rect">
            <a:avLst/>
          </a:prstGeom>
          <a:noFill/>
          <a:ln>
            <a:solidFill>
              <a:schemeClr val="tx1"/>
            </a:solidFill>
          </a:ln>
        </p:spPr>
        <p:txBody>
          <a:bodyPr wrap="none" rtlCol="0">
            <a:spAutoFit/>
          </a:bodyPr>
          <a:lstStyle/>
          <a:p>
            <a:r>
              <a:rPr lang="en-US" dirty="0"/>
              <a:t>Target</a:t>
            </a:r>
          </a:p>
        </p:txBody>
      </p:sp>
      <p:sp>
        <p:nvSpPr>
          <p:cNvPr id="9" name="TextBox 8">
            <a:extLst>
              <a:ext uri="{FF2B5EF4-FFF2-40B4-BE49-F238E27FC236}">
                <a16:creationId xmlns:a16="http://schemas.microsoft.com/office/drawing/2014/main" id="{133B1BF4-404E-EE45-F2F7-03CB28B9DD6F}"/>
              </a:ext>
            </a:extLst>
          </p:cNvPr>
          <p:cNvSpPr txBox="1"/>
          <p:nvPr/>
        </p:nvSpPr>
        <p:spPr>
          <a:xfrm>
            <a:off x="1298575" y="3564211"/>
            <a:ext cx="1470270" cy="369332"/>
          </a:xfrm>
          <a:prstGeom prst="rect">
            <a:avLst/>
          </a:prstGeom>
          <a:noFill/>
          <a:ln>
            <a:solidFill>
              <a:schemeClr val="tx1"/>
            </a:solidFill>
          </a:ln>
        </p:spPr>
        <p:txBody>
          <a:bodyPr wrap="square" rtlCol="0">
            <a:spAutoFit/>
          </a:bodyPr>
          <a:lstStyle/>
          <a:p>
            <a:r>
              <a:rPr lang="en-US" dirty="0"/>
              <a:t>Clinical trials</a:t>
            </a:r>
          </a:p>
        </p:txBody>
      </p:sp>
      <p:sp>
        <p:nvSpPr>
          <p:cNvPr id="10" name="TextBox 9">
            <a:extLst>
              <a:ext uri="{FF2B5EF4-FFF2-40B4-BE49-F238E27FC236}">
                <a16:creationId xmlns:a16="http://schemas.microsoft.com/office/drawing/2014/main" id="{831916DD-14DA-9BCA-7304-DBD06BC1E66E}"/>
              </a:ext>
            </a:extLst>
          </p:cNvPr>
          <p:cNvSpPr txBox="1"/>
          <p:nvPr/>
        </p:nvSpPr>
        <p:spPr>
          <a:xfrm>
            <a:off x="1555053" y="3968225"/>
            <a:ext cx="1213792" cy="369332"/>
          </a:xfrm>
          <a:prstGeom prst="rect">
            <a:avLst/>
          </a:prstGeom>
          <a:noFill/>
          <a:ln>
            <a:solidFill>
              <a:schemeClr val="tx1"/>
            </a:solidFill>
          </a:ln>
        </p:spPr>
        <p:txBody>
          <a:bodyPr wrap="square" rtlCol="0">
            <a:spAutoFit/>
          </a:bodyPr>
          <a:lstStyle/>
          <a:p>
            <a:r>
              <a:rPr lang="en-US" dirty="0"/>
              <a:t>Compound</a:t>
            </a:r>
          </a:p>
        </p:txBody>
      </p:sp>
      <p:sp>
        <p:nvSpPr>
          <p:cNvPr id="11" name="TextBox 10">
            <a:extLst>
              <a:ext uri="{FF2B5EF4-FFF2-40B4-BE49-F238E27FC236}">
                <a16:creationId xmlns:a16="http://schemas.microsoft.com/office/drawing/2014/main" id="{40537C2E-1288-CFCE-03F0-A88F701C9AE9}"/>
              </a:ext>
            </a:extLst>
          </p:cNvPr>
          <p:cNvSpPr txBox="1"/>
          <p:nvPr/>
        </p:nvSpPr>
        <p:spPr>
          <a:xfrm>
            <a:off x="661596" y="5833934"/>
            <a:ext cx="1144224" cy="369332"/>
          </a:xfrm>
          <a:prstGeom prst="rect">
            <a:avLst/>
          </a:prstGeom>
          <a:noFill/>
          <a:ln>
            <a:solidFill>
              <a:schemeClr val="tx1"/>
            </a:solidFill>
          </a:ln>
        </p:spPr>
        <p:txBody>
          <a:bodyPr wrap="none" rtlCol="0">
            <a:spAutoFit/>
          </a:bodyPr>
          <a:lstStyle/>
          <a:p>
            <a:r>
              <a:rPr lang="en-US" dirty="0"/>
              <a:t>Marketing</a:t>
            </a:r>
          </a:p>
        </p:txBody>
      </p:sp>
      <p:sp>
        <p:nvSpPr>
          <p:cNvPr id="12" name="TextBox 11">
            <a:extLst>
              <a:ext uri="{FF2B5EF4-FFF2-40B4-BE49-F238E27FC236}">
                <a16:creationId xmlns:a16="http://schemas.microsoft.com/office/drawing/2014/main" id="{E38AEC91-8928-821D-7BE3-67A07F8DA949}"/>
              </a:ext>
            </a:extLst>
          </p:cNvPr>
          <p:cNvSpPr txBox="1"/>
          <p:nvPr/>
        </p:nvSpPr>
        <p:spPr>
          <a:xfrm>
            <a:off x="1555054" y="4382234"/>
            <a:ext cx="961046" cy="369332"/>
          </a:xfrm>
          <a:prstGeom prst="rect">
            <a:avLst/>
          </a:prstGeom>
          <a:noFill/>
          <a:ln>
            <a:solidFill>
              <a:schemeClr val="tx1"/>
            </a:solidFill>
          </a:ln>
        </p:spPr>
        <p:txBody>
          <a:bodyPr wrap="square" rtlCol="0">
            <a:spAutoFit/>
          </a:bodyPr>
          <a:lstStyle/>
          <a:p>
            <a:r>
              <a:rPr lang="en-US" dirty="0"/>
              <a:t>Protocol</a:t>
            </a:r>
          </a:p>
        </p:txBody>
      </p:sp>
      <p:sp>
        <p:nvSpPr>
          <p:cNvPr id="13" name="TextBox 12">
            <a:extLst>
              <a:ext uri="{FF2B5EF4-FFF2-40B4-BE49-F238E27FC236}">
                <a16:creationId xmlns:a16="http://schemas.microsoft.com/office/drawing/2014/main" id="{8186AB1A-714C-5B03-846C-323B61D40C94}"/>
              </a:ext>
            </a:extLst>
          </p:cNvPr>
          <p:cNvSpPr txBox="1"/>
          <p:nvPr/>
        </p:nvSpPr>
        <p:spPr>
          <a:xfrm>
            <a:off x="1555053" y="4796243"/>
            <a:ext cx="474460" cy="369332"/>
          </a:xfrm>
          <a:prstGeom prst="rect">
            <a:avLst/>
          </a:prstGeom>
          <a:noFill/>
          <a:ln>
            <a:solidFill>
              <a:schemeClr val="tx1"/>
            </a:solidFill>
          </a:ln>
        </p:spPr>
        <p:txBody>
          <a:bodyPr wrap="square" rtlCol="0">
            <a:spAutoFit/>
          </a:bodyPr>
          <a:lstStyle/>
          <a:p>
            <a:r>
              <a:rPr lang="en-US" dirty="0"/>
              <a:t>OC </a:t>
            </a:r>
          </a:p>
        </p:txBody>
      </p:sp>
      <p:sp>
        <p:nvSpPr>
          <p:cNvPr id="14" name="TextBox 13">
            <a:extLst>
              <a:ext uri="{FF2B5EF4-FFF2-40B4-BE49-F238E27FC236}">
                <a16:creationId xmlns:a16="http://schemas.microsoft.com/office/drawing/2014/main" id="{2D0C89A7-FE42-E569-DDE9-C10C1E8BE2BC}"/>
              </a:ext>
            </a:extLst>
          </p:cNvPr>
          <p:cNvSpPr txBox="1"/>
          <p:nvPr/>
        </p:nvSpPr>
        <p:spPr>
          <a:xfrm>
            <a:off x="680023" y="2801195"/>
            <a:ext cx="2147319" cy="646331"/>
          </a:xfrm>
          <a:prstGeom prst="rect">
            <a:avLst/>
          </a:prstGeom>
          <a:noFill/>
          <a:ln>
            <a:solidFill>
              <a:schemeClr val="tx1"/>
            </a:solidFill>
          </a:ln>
        </p:spPr>
        <p:txBody>
          <a:bodyPr wrap="none" rtlCol="0">
            <a:spAutoFit/>
          </a:bodyPr>
          <a:lstStyle/>
          <a:p>
            <a:r>
              <a:rPr lang="en-US" dirty="0"/>
              <a:t>Clinical development</a:t>
            </a:r>
          </a:p>
          <a:p>
            <a:pPr algn="ctr"/>
            <a:r>
              <a:rPr lang="en-US" dirty="0"/>
              <a:t>program</a:t>
            </a:r>
          </a:p>
        </p:txBody>
      </p:sp>
      <p:sp>
        <p:nvSpPr>
          <p:cNvPr id="16" name="TextBox 15">
            <a:extLst>
              <a:ext uri="{FF2B5EF4-FFF2-40B4-BE49-F238E27FC236}">
                <a16:creationId xmlns:a16="http://schemas.microsoft.com/office/drawing/2014/main" id="{2E31F9DC-AC07-B673-88BB-933CD3713AAF}"/>
              </a:ext>
            </a:extLst>
          </p:cNvPr>
          <p:cNvSpPr txBox="1"/>
          <p:nvPr/>
        </p:nvSpPr>
        <p:spPr>
          <a:xfrm>
            <a:off x="3817475" y="3975954"/>
            <a:ext cx="1985736" cy="369332"/>
          </a:xfrm>
          <a:prstGeom prst="rect">
            <a:avLst/>
          </a:prstGeom>
          <a:noFill/>
          <a:ln>
            <a:solidFill>
              <a:schemeClr val="tx1"/>
            </a:solidFill>
          </a:ln>
        </p:spPr>
        <p:txBody>
          <a:bodyPr wrap="none" rtlCol="0">
            <a:spAutoFit/>
          </a:bodyPr>
          <a:lstStyle/>
          <a:p>
            <a:r>
              <a:rPr lang="en-US" dirty="0"/>
              <a:t>2 external experts*</a:t>
            </a:r>
          </a:p>
        </p:txBody>
      </p:sp>
      <p:sp>
        <p:nvSpPr>
          <p:cNvPr id="17" name="TextBox 16">
            <a:extLst>
              <a:ext uri="{FF2B5EF4-FFF2-40B4-BE49-F238E27FC236}">
                <a16:creationId xmlns:a16="http://schemas.microsoft.com/office/drawing/2014/main" id="{94D7D6E3-15AA-488D-2377-301D25EA2386}"/>
              </a:ext>
            </a:extLst>
          </p:cNvPr>
          <p:cNvSpPr txBox="1"/>
          <p:nvPr/>
        </p:nvSpPr>
        <p:spPr>
          <a:xfrm>
            <a:off x="3817475" y="4393912"/>
            <a:ext cx="1849352" cy="369332"/>
          </a:xfrm>
          <a:prstGeom prst="rect">
            <a:avLst/>
          </a:prstGeom>
          <a:noFill/>
          <a:ln>
            <a:solidFill>
              <a:schemeClr val="tx1"/>
            </a:solidFill>
          </a:ln>
        </p:spPr>
        <p:txBody>
          <a:bodyPr wrap="none" rtlCol="0">
            <a:spAutoFit/>
          </a:bodyPr>
          <a:lstStyle/>
          <a:p>
            <a:r>
              <a:rPr lang="en-US" dirty="0"/>
              <a:t>Ops committee**</a:t>
            </a:r>
          </a:p>
        </p:txBody>
      </p:sp>
      <p:sp>
        <p:nvSpPr>
          <p:cNvPr id="18" name="TextBox 17">
            <a:extLst>
              <a:ext uri="{FF2B5EF4-FFF2-40B4-BE49-F238E27FC236}">
                <a16:creationId xmlns:a16="http://schemas.microsoft.com/office/drawing/2014/main" id="{A595160C-EC00-A86E-33F6-A21EAE6E8F28}"/>
              </a:ext>
            </a:extLst>
          </p:cNvPr>
          <p:cNvSpPr txBox="1"/>
          <p:nvPr/>
        </p:nvSpPr>
        <p:spPr>
          <a:xfrm>
            <a:off x="6014222" y="4980909"/>
            <a:ext cx="660842" cy="369332"/>
          </a:xfrm>
          <a:prstGeom prst="rect">
            <a:avLst/>
          </a:prstGeom>
          <a:noFill/>
          <a:ln>
            <a:solidFill>
              <a:schemeClr val="tx1"/>
            </a:solidFill>
          </a:ln>
        </p:spPr>
        <p:txBody>
          <a:bodyPr wrap="square" rtlCol="0">
            <a:spAutoFit/>
          </a:bodyPr>
          <a:lstStyle/>
          <a:p>
            <a:pPr algn="ctr"/>
            <a:r>
              <a:rPr lang="en-US" dirty="0"/>
              <a:t>OC</a:t>
            </a:r>
          </a:p>
        </p:txBody>
      </p:sp>
      <p:cxnSp>
        <p:nvCxnSpPr>
          <p:cNvPr id="20" name="Straight Connector 19">
            <a:extLst>
              <a:ext uri="{FF2B5EF4-FFF2-40B4-BE49-F238E27FC236}">
                <a16:creationId xmlns:a16="http://schemas.microsoft.com/office/drawing/2014/main" id="{D002D1A2-88C0-B4AA-7DD2-7527693BE703}"/>
              </a:ext>
            </a:extLst>
          </p:cNvPr>
          <p:cNvCxnSpPr>
            <a:stCxn id="16" idx="3"/>
          </p:cNvCxnSpPr>
          <p:nvPr/>
        </p:nvCxnSpPr>
        <p:spPr>
          <a:xfrm>
            <a:off x="5803211" y="4160620"/>
            <a:ext cx="5083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5DD989-2206-18E3-D6C2-C82523528345}"/>
              </a:ext>
            </a:extLst>
          </p:cNvPr>
          <p:cNvCxnSpPr>
            <a:cxnSpLocks/>
            <a:stCxn id="17" idx="3"/>
          </p:cNvCxnSpPr>
          <p:nvPr/>
        </p:nvCxnSpPr>
        <p:spPr>
          <a:xfrm>
            <a:off x="5666827" y="4578578"/>
            <a:ext cx="6447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A5FEF0-917F-A409-FC32-338BD89F8204}"/>
              </a:ext>
            </a:extLst>
          </p:cNvPr>
          <p:cNvCxnSpPr>
            <a:cxnSpLocks/>
          </p:cNvCxnSpPr>
          <p:nvPr/>
        </p:nvCxnSpPr>
        <p:spPr>
          <a:xfrm>
            <a:off x="6311589" y="4152891"/>
            <a:ext cx="0" cy="828018"/>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D99E89-CFDA-D5C2-A59A-5FC1D938090E}"/>
              </a:ext>
            </a:extLst>
          </p:cNvPr>
          <p:cNvSpPr txBox="1"/>
          <p:nvPr/>
        </p:nvSpPr>
        <p:spPr>
          <a:xfrm>
            <a:off x="6344643" y="4347683"/>
            <a:ext cx="1210652" cy="369332"/>
          </a:xfrm>
          <a:prstGeom prst="rect">
            <a:avLst/>
          </a:prstGeom>
          <a:noFill/>
        </p:spPr>
        <p:txBody>
          <a:bodyPr wrap="none" rtlCol="0">
            <a:spAutoFit/>
          </a:bodyPr>
          <a:lstStyle/>
          <a:p>
            <a:r>
              <a:rPr lang="en-US" dirty="0"/>
              <a:t>Two weeks</a:t>
            </a:r>
          </a:p>
        </p:txBody>
      </p:sp>
      <p:sp>
        <p:nvSpPr>
          <p:cNvPr id="27" name="TextBox 26">
            <a:extLst>
              <a:ext uri="{FF2B5EF4-FFF2-40B4-BE49-F238E27FC236}">
                <a16:creationId xmlns:a16="http://schemas.microsoft.com/office/drawing/2014/main" id="{DDB258B1-3B21-807F-21DB-8833B134F54E}"/>
              </a:ext>
            </a:extLst>
          </p:cNvPr>
          <p:cNvSpPr txBox="1"/>
          <p:nvPr/>
        </p:nvSpPr>
        <p:spPr>
          <a:xfrm>
            <a:off x="6344643" y="5429469"/>
            <a:ext cx="818942" cy="369332"/>
          </a:xfrm>
          <a:prstGeom prst="rect">
            <a:avLst/>
          </a:prstGeom>
          <a:noFill/>
        </p:spPr>
        <p:txBody>
          <a:bodyPr wrap="none" rtlCol="0">
            <a:spAutoFit/>
          </a:bodyPr>
          <a:lstStyle/>
          <a:p>
            <a:r>
              <a:rPr lang="en-US" dirty="0"/>
              <a:t>Yes/no</a:t>
            </a:r>
          </a:p>
        </p:txBody>
      </p:sp>
      <p:sp>
        <p:nvSpPr>
          <p:cNvPr id="28" name="TextBox 27">
            <a:extLst>
              <a:ext uri="{FF2B5EF4-FFF2-40B4-BE49-F238E27FC236}">
                <a16:creationId xmlns:a16="http://schemas.microsoft.com/office/drawing/2014/main" id="{AB4A2B2F-DCF2-2C2A-F237-F1A864C0A2E3}"/>
              </a:ext>
            </a:extLst>
          </p:cNvPr>
          <p:cNvSpPr txBox="1"/>
          <p:nvPr/>
        </p:nvSpPr>
        <p:spPr>
          <a:xfrm>
            <a:off x="8624046" y="2322366"/>
            <a:ext cx="2966064" cy="2862322"/>
          </a:xfrm>
          <a:prstGeom prst="rect">
            <a:avLst/>
          </a:prstGeom>
          <a:noFill/>
        </p:spPr>
        <p:txBody>
          <a:bodyPr wrap="square" rtlCol="0">
            <a:spAutoFit/>
          </a:bodyPr>
          <a:lstStyle/>
          <a:p>
            <a:r>
              <a:rPr lang="en-US" dirty="0"/>
              <a:t>If yes,</a:t>
            </a:r>
          </a:p>
          <a:p>
            <a:r>
              <a:rPr lang="en-US" dirty="0"/>
              <a:t>       sites recommended</a:t>
            </a:r>
          </a:p>
          <a:p>
            <a:r>
              <a:rPr lang="en-US" dirty="0"/>
              <a:t>       </a:t>
            </a:r>
            <a:r>
              <a:rPr lang="en-US" b="1" dirty="0">
                <a:solidFill>
                  <a:srgbClr val="FF0000"/>
                </a:solidFill>
              </a:rPr>
              <a:t>subject prescreening</a:t>
            </a:r>
          </a:p>
          <a:p>
            <a:r>
              <a:rPr lang="en-US" b="1" dirty="0">
                <a:solidFill>
                  <a:srgbClr val="FF0000"/>
                </a:solidFill>
              </a:rPr>
              <a:t>	referrals across network</a:t>
            </a:r>
          </a:p>
          <a:p>
            <a:r>
              <a:rPr lang="en-US" dirty="0"/>
              <a:t>   </a:t>
            </a:r>
          </a:p>
          <a:p>
            <a:r>
              <a:rPr lang="en-US" dirty="0"/>
              <a:t>    </a:t>
            </a:r>
          </a:p>
          <a:p>
            <a:r>
              <a:rPr lang="en-US" dirty="0"/>
              <a:t>If no,</a:t>
            </a:r>
          </a:p>
          <a:p>
            <a:r>
              <a:rPr lang="en-US" dirty="0"/>
              <a:t>       client can engage sites without oversight/support</a:t>
            </a:r>
          </a:p>
        </p:txBody>
      </p:sp>
      <p:cxnSp>
        <p:nvCxnSpPr>
          <p:cNvPr id="29" name="Straight Connector 28">
            <a:extLst>
              <a:ext uri="{FF2B5EF4-FFF2-40B4-BE49-F238E27FC236}">
                <a16:creationId xmlns:a16="http://schemas.microsoft.com/office/drawing/2014/main" id="{68386249-5B66-9CFA-0A44-505A8ED7C941}"/>
              </a:ext>
            </a:extLst>
          </p:cNvPr>
          <p:cNvCxnSpPr>
            <a:cxnSpLocks/>
          </p:cNvCxnSpPr>
          <p:nvPr/>
        </p:nvCxnSpPr>
        <p:spPr>
          <a:xfrm flipV="1">
            <a:off x="7163585" y="3615027"/>
            <a:ext cx="1266736" cy="1989564"/>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F8D6FC2-9102-D86A-EE8F-1EA5D9D0CFF0}"/>
              </a:ext>
            </a:extLst>
          </p:cNvPr>
          <p:cNvCxnSpPr>
            <a:cxnSpLocks/>
          </p:cNvCxnSpPr>
          <p:nvPr/>
        </p:nvCxnSpPr>
        <p:spPr>
          <a:xfrm>
            <a:off x="3485899" y="2174974"/>
            <a:ext cx="1266736"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943298-EF03-85C8-E309-FB5B35EC773D}"/>
              </a:ext>
            </a:extLst>
          </p:cNvPr>
          <p:cNvSpPr txBox="1"/>
          <p:nvPr/>
        </p:nvSpPr>
        <p:spPr>
          <a:xfrm>
            <a:off x="4752635" y="2008270"/>
            <a:ext cx="3214791" cy="1754326"/>
          </a:xfrm>
          <a:prstGeom prst="rect">
            <a:avLst/>
          </a:prstGeom>
          <a:noFill/>
        </p:spPr>
        <p:txBody>
          <a:bodyPr wrap="none" rtlCol="0">
            <a:spAutoFit/>
          </a:bodyPr>
          <a:lstStyle/>
          <a:p>
            <a:r>
              <a:rPr lang="en-US" dirty="0"/>
              <a:t>KOLs</a:t>
            </a:r>
          </a:p>
          <a:p>
            <a:r>
              <a:rPr lang="en-US" dirty="0"/>
              <a:t>Foundation</a:t>
            </a:r>
          </a:p>
          <a:p>
            <a:r>
              <a:rPr lang="en-US" dirty="0"/>
              <a:t>    input</a:t>
            </a:r>
          </a:p>
          <a:p>
            <a:r>
              <a:rPr lang="en-US" dirty="0"/>
              <a:t>        scientific/commercial/other</a:t>
            </a:r>
          </a:p>
          <a:p>
            <a:r>
              <a:rPr lang="en-US" dirty="0"/>
              <a:t>    (funding)</a:t>
            </a:r>
          </a:p>
          <a:p>
            <a:r>
              <a:rPr lang="en-US" dirty="0"/>
              <a:t>    pre-review: feasibility/need </a:t>
            </a:r>
          </a:p>
        </p:txBody>
      </p:sp>
      <p:cxnSp>
        <p:nvCxnSpPr>
          <p:cNvPr id="19" name="Straight Arrow Connector 18">
            <a:extLst>
              <a:ext uri="{FF2B5EF4-FFF2-40B4-BE49-F238E27FC236}">
                <a16:creationId xmlns:a16="http://schemas.microsoft.com/office/drawing/2014/main" id="{B9CC0C3C-85EB-90ED-AC4D-FA5C5CADE934}"/>
              </a:ext>
            </a:extLst>
          </p:cNvPr>
          <p:cNvCxnSpPr>
            <a:cxnSpLocks/>
            <a:stCxn id="8" idx="1"/>
          </p:cNvCxnSpPr>
          <p:nvPr/>
        </p:nvCxnSpPr>
        <p:spPr>
          <a:xfrm flipH="1">
            <a:off x="2966224" y="2885433"/>
            <a:ext cx="1786411" cy="729594"/>
          </a:xfrm>
          <a:prstGeom prst="straightConnector1">
            <a:avLst/>
          </a:prstGeom>
          <a:ln w="571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9F1D6F-EB87-A188-05C5-21608ED82FA5}"/>
              </a:ext>
            </a:extLst>
          </p:cNvPr>
          <p:cNvSpPr txBox="1"/>
          <p:nvPr/>
        </p:nvSpPr>
        <p:spPr>
          <a:xfrm>
            <a:off x="5031313" y="5984355"/>
            <a:ext cx="6823663" cy="646331"/>
          </a:xfrm>
          <a:prstGeom prst="rect">
            <a:avLst/>
          </a:prstGeom>
          <a:noFill/>
        </p:spPr>
        <p:txBody>
          <a:bodyPr wrap="none" rtlCol="0">
            <a:spAutoFit/>
          </a:bodyPr>
          <a:lstStyle/>
          <a:p>
            <a:r>
              <a:rPr lang="en-US" dirty="0"/>
              <a:t>*Reviewer selection (MASAC, Scientific Director, TDN Medical Director)</a:t>
            </a:r>
          </a:p>
          <a:p>
            <a:r>
              <a:rPr lang="en-US" dirty="0"/>
              <a:t>**Rotating committee of TDN site PIs, coordinators, ?others</a:t>
            </a:r>
          </a:p>
        </p:txBody>
      </p:sp>
    </p:spTree>
    <p:extLst>
      <p:ext uri="{BB962C8B-B14F-4D97-AF65-F5344CB8AC3E}">
        <p14:creationId xmlns:p14="http://schemas.microsoft.com/office/powerpoint/2010/main" val="251193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rennard1001">
            <a:extLst>
              <a:ext uri="{FF2B5EF4-FFF2-40B4-BE49-F238E27FC236}">
                <a16:creationId xmlns:a16="http://schemas.microsoft.com/office/drawing/2014/main" id="{30B27CE2-AA24-FC89-D569-07DBE6EE0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3064"/>
            <a:ext cx="9144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a:extLst>
              <a:ext uri="{FF2B5EF4-FFF2-40B4-BE49-F238E27FC236}">
                <a16:creationId xmlns:a16="http://schemas.microsoft.com/office/drawing/2014/main" id="{A2B45C55-6200-FFEF-52D5-B2F4B7A9D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2238"/>
            <a:ext cx="10439400" cy="720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a:extLst>
              <a:ext uri="{FF2B5EF4-FFF2-40B4-BE49-F238E27FC236}">
                <a16:creationId xmlns:a16="http://schemas.microsoft.com/office/drawing/2014/main" id="{7BCD6FC4-1D47-8CF0-9562-1DCB7C961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616" y="1489415"/>
            <a:ext cx="7718502" cy="508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60E6E86-9104-3A4B-ADC5-DA9771012655}"/>
              </a:ext>
            </a:extLst>
          </p:cNvPr>
          <p:cNvSpPr txBox="1"/>
          <p:nvPr/>
        </p:nvSpPr>
        <p:spPr>
          <a:xfrm>
            <a:off x="128239" y="80923"/>
            <a:ext cx="11658600" cy="1231106"/>
          </a:xfrm>
          <a:prstGeom prst="rect">
            <a:avLst/>
          </a:prstGeom>
          <a:noFill/>
        </p:spPr>
        <p:txBody>
          <a:bodyPr wrap="square">
            <a:spAutoFit/>
          </a:bodyPr>
          <a:lstStyle/>
          <a:p>
            <a:pPr algn="ctr"/>
            <a:r>
              <a:rPr lang="en-US" sz="2800" b="1" dirty="0">
                <a:solidFill>
                  <a:srgbClr val="000000"/>
                </a:solidFill>
                <a:effectLst/>
                <a:latin typeface="Helvetica Neue" panose="02000503000000020004" pitchFamily="2" charset="0"/>
              </a:rPr>
              <a:t>Mechanism of inhibition of porcine elastase by human alpha-1-antitrypsin</a:t>
            </a:r>
            <a:endParaRPr lang="en-US" sz="2800" dirty="0">
              <a:solidFill>
                <a:srgbClr val="000000"/>
              </a:solidFill>
              <a:effectLst/>
              <a:latin typeface="Helvetica Neue" panose="02000503000000020004" pitchFamily="2" charset="0"/>
            </a:endParaRPr>
          </a:p>
          <a:p>
            <a:pPr algn="ctr"/>
            <a:r>
              <a:rPr lang="en-US" dirty="0">
                <a:solidFill>
                  <a:srgbClr val="000000"/>
                </a:solidFill>
                <a:effectLst/>
                <a:latin typeface="Helvetica Neue" panose="02000503000000020004" pitchFamily="2" charset="0"/>
              </a:rPr>
              <a:t>H. L. James and A. B. Cohen</a:t>
            </a:r>
            <a:r>
              <a:rPr lang="en-US" dirty="0">
                <a:solidFill>
                  <a:srgbClr val="000000"/>
                </a:solidFill>
                <a:latin typeface="Helvetica Neue" panose="02000503000000020004" pitchFamily="2" charset="0"/>
              </a:rPr>
              <a:t>.     </a:t>
            </a:r>
            <a:r>
              <a:rPr lang="en-US" dirty="0">
                <a:solidFill>
                  <a:srgbClr val="000000"/>
                </a:solidFill>
                <a:effectLst/>
                <a:latin typeface="Helvetica Neue" panose="02000503000000020004" pitchFamily="2" charset="0"/>
              </a:rPr>
              <a:t>J Clin Invest 1978 Vol. 62 Issue 6 Pages 1344-53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34D-50E9-C426-E78E-34B90AA394D4}"/>
              </a:ext>
            </a:extLst>
          </p:cNvPr>
          <p:cNvSpPr>
            <a:spLocks noGrp="1"/>
          </p:cNvSpPr>
          <p:nvPr>
            <p:ph type="title"/>
          </p:nvPr>
        </p:nvSpPr>
        <p:spPr>
          <a:xfrm>
            <a:off x="2209800" y="152400"/>
            <a:ext cx="7772400" cy="1143000"/>
          </a:xfrm>
        </p:spPr>
        <p:txBody>
          <a:bodyPr>
            <a:normAutofit fontScale="90000"/>
          </a:bodyPr>
          <a:lstStyle/>
          <a:p>
            <a:r>
              <a:rPr lang="en-US" altLang="en-US"/>
              <a:t>A1 Anti-tryspin Suicide Inactivation</a:t>
            </a:r>
          </a:p>
        </p:txBody>
      </p:sp>
      <p:sp>
        <p:nvSpPr>
          <p:cNvPr id="4" name="Rectangle 3">
            <a:extLst>
              <a:ext uri="{FF2B5EF4-FFF2-40B4-BE49-F238E27FC236}">
                <a16:creationId xmlns:a16="http://schemas.microsoft.com/office/drawing/2014/main" id="{8BB21E1C-4192-F336-E7F8-56FFF74BA5D3}"/>
              </a:ext>
            </a:extLst>
          </p:cNvPr>
          <p:cNvSpPr/>
          <p:nvPr/>
        </p:nvSpPr>
        <p:spPr>
          <a:xfrm>
            <a:off x="1517650" y="6477000"/>
            <a:ext cx="3130550" cy="369888"/>
          </a:xfrm>
          <a:prstGeom prst="rect">
            <a:avLst/>
          </a:prstGeom>
        </p:spPr>
        <p:txBody>
          <a:bodyPr wrap="none">
            <a:spAutoFit/>
          </a:bodyPr>
          <a:lstStyle/>
          <a:p>
            <a:pPr>
              <a:defRPr/>
            </a:pPr>
            <a:r>
              <a:rPr lang="en-US" dirty="0">
                <a:solidFill>
                  <a:schemeClr val="bg1">
                    <a:lumMod val="65000"/>
                  </a:schemeClr>
                </a:solidFill>
                <a:latin typeface="Times" charset="0"/>
                <a:ea typeface="ＭＳ Ｐゴシック" charset="0"/>
              </a:rPr>
              <a:t>http://pdb101.rcsb.org/</a:t>
            </a:r>
            <a:r>
              <a:rPr lang="en-US" dirty="0" err="1">
                <a:solidFill>
                  <a:schemeClr val="bg1">
                    <a:lumMod val="65000"/>
                  </a:schemeClr>
                </a:solidFill>
                <a:latin typeface="Times" charset="0"/>
                <a:ea typeface="ＭＳ Ｐゴシック" charset="0"/>
              </a:rPr>
              <a:t>motm</a:t>
            </a:r>
            <a:r>
              <a:rPr lang="en-US" dirty="0">
                <a:solidFill>
                  <a:schemeClr val="bg1">
                    <a:lumMod val="65000"/>
                  </a:schemeClr>
                </a:solidFill>
                <a:latin typeface="Times" charset="0"/>
                <a:ea typeface="ＭＳ Ｐゴシック" charset="0"/>
              </a:rPr>
              <a:t>/53</a:t>
            </a:r>
          </a:p>
        </p:txBody>
      </p:sp>
      <p:pic>
        <p:nvPicPr>
          <p:cNvPr id="14339" name="Picture 4" descr="53-Serpins-antitrypsin-action.tif">
            <a:extLst>
              <a:ext uri="{FF2B5EF4-FFF2-40B4-BE49-F238E27FC236}">
                <a16:creationId xmlns:a16="http://schemas.microsoft.com/office/drawing/2014/main" id="{8526E388-3A22-ED96-C89F-7985638DB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71601"/>
            <a:ext cx="47117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746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 IMED General Master Slide Options">
  <a:themeElements>
    <a:clrScheme name="Custom 255">
      <a:dk1>
        <a:srgbClr val="000000"/>
      </a:dk1>
      <a:lt1>
        <a:srgbClr val="FFFFFF"/>
      </a:lt1>
      <a:dk2>
        <a:srgbClr val="00ADD0"/>
      </a:dk2>
      <a:lt2>
        <a:srgbClr val="003865"/>
      </a:lt2>
      <a:accent1>
        <a:srgbClr val="00ADD0"/>
      </a:accent1>
      <a:accent2>
        <a:srgbClr val="003865"/>
      </a:accent2>
      <a:accent3>
        <a:srgbClr val="830051"/>
      </a:accent3>
      <a:accent4>
        <a:srgbClr val="C4D600"/>
      </a:accent4>
      <a:accent5>
        <a:srgbClr val="3C1053"/>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MED Internal Template 16x9 [Read-Only]" id="{BB009467-8D4E-4628-8956-0B50AA26C216}" vid="{B8E286DD-8D0A-4DAE-A377-A0E3FFB4A59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3768</TotalTime>
  <Words>2580</Words>
  <Application>Microsoft Macintosh PowerPoint</Application>
  <PresentationFormat>Widescreen</PresentationFormat>
  <Paragraphs>742</Paragraphs>
  <Slides>59</Slides>
  <Notes>7</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59</vt:i4>
      </vt:variant>
    </vt:vector>
  </HeadingPairs>
  <TitlesOfParts>
    <vt:vector size="73" baseType="lpstr">
      <vt:lpstr>Arial</vt:lpstr>
      <vt:lpstr>Bell MT</vt:lpstr>
      <vt:lpstr>Calibri</vt:lpstr>
      <vt:lpstr>Calibri Light</vt:lpstr>
      <vt:lpstr>Helvetica</vt:lpstr>
      <vt:lpstr>Helvetica Neue</vt:lpstr>
      <vt:lpstr>PT Serif</vt:lpstr>
      <vt:lpstr>Roboto</vt:lpstr>
      <vt:lpstr>Roboto Condensed</vt:lpstr>
      <vt:lpstr>Times</vt:lpstr>
      <vt:lpstr>Office Theme</vt:lpstr>
      <vt:lpstr>AZ IMED General Master Slide Options</vt:lpstr>
      <vt:lpstr>1_Office Theme</vt:lpstr>
      <vt:lpstr>2_Office Theme</vt:lpstr>
      <vt:lpstr>The Translational Problem: a bridge over the valley of death for alpha 1 anti-trypsin deficiency.</vt:lpstr>
      <vt:lpstr>Preface</vt:lpstr>
      <vt:lpstr>Learning objectives</vt:lpstr>
      <vt:lpstr>Disclosures</vt:lpstr>
      <vt:lpstr>Chapter 1 The disease</vt:lpstr>
      <vt:lpstr>PowerPoint Presentation</vt:lpstr>
      <vt:lpstr>PowerPoint Presentation</vt:lpstr>
      <vt:lpstr>PowerPoint Presentation</vt:lpstr>
      <vt:lpstr>A1 Anti-tryspin Suicide Inactivation</vt:lpstr>
      <vt:lpstr>PowerPoint Presentation</vt:lpstr>
      <vt:lpstr>Alpha 1Anti-trypsin Hepatocyte Inclusions</vt:lpstr>
      <vt:lpstr>PowerPoint Presentation</vt:lpstr>
      <vt:lpstr>PowerPoint Presentation</vt:lpstr>
      <vt:lpstr>Chapter 2 The problem</vt:lpstr>
      <vt:lpstr>PowerPoint Presentation</vt:lpstr>
      <vt:lpstr>AATD Therapeutics In Clinical Trials</vt:lpstr>
      <vt:lpstr>Publicly-Announced* AATD Programs  In Preclinical Development as of 3/23</vt:lpstr>
      <vt:lpstr>Chapter 2b The problem:  the valley of death</vt:lpstr>
      <vt:lpstr>The Cost of Developing a Drug</vt:lpstr>
      <vt:lpstr>PowerPoint Presentation</vt:lpstr>
      <vt:lpstr>PowerPoint Presentation</vt:lpstr>
      <vt:lpstr>PowerPoint Presentation</vt:lpstr>
      <vt:lpstr>PowerPoint Presentation</vt:lpstr>
      <vt:lpstr>Project success rates</vt:lpstr>
      <vt:lpstr>Costs per phase: where is the valley of death?  Estimates vary with methods*</vt:lpstr>
      <vt:lpstr>Fiduciary responsibility</vt:lpstr>
      <vt:lpstr>Publicly-Announced* AATD Programs  In Preclinical Development as of 3/23</vt:lpstr>
      <vt:lpstr>Chapter 3 The solution  The Alpha 1 Foundation Therapeutic Development Network</vt:lpstr>
      <vt:lpstr>Clinical trial: Alpha 1 TDN Value Opportunities</vt:lpstr>
      <vt:lpstr>PowerPoint Presentation</vt:lpstr>
      <vt:lpstr>Clinical trial: Alpha 1 TDN Value Opportunities</vt:lpstr>
      <vt:lpstr>The Wild West</vt:lpstr>
      <vt:lpstr>Rationale for a Foundation-based TDN</vt:lpstr>
      <vt:lpstr>TDN work products</vt:lpstr>
      <vt:lpstr>Therapeutic Development Network:       Site structure increases participation</vt:lpstr>
      <vt:lpstr>Clinical cost template/TDN economics</vt:lpstr>
      <vt:lpstr>PowerPoint Presentation</vt:lpstr>
      <vt:lpstr>TDN value adds</vt:lpstr>
      <vt:lpstr>Alpha-1 Foundation TDN: work accomplished to date</vt:lpstr>
      <vt:lpstr>Alpha-1 Foundation TDN: work accomplished to date</vt:lpstr>
      <vt:lpstr>PowerPoint Presentation</vt:lpstr>
      <vt:lpstr>PowerPoint Presentation</vt:lpstr>
      <vt:lpstr>Alpha 1 Foundation:  Therapeutic Development Network</vt:lpstr>
      <vt:lpstr>Back ups</vt:lpstr>
      <vt:lpstr>The RAPID trial Chapman et al. Lancet 386,360, 2015</vt:lpstr>
      <vt:lpstr>Most drug projects fail:  why?</vt:lpstr>
      <vt:lpstr>PowerPoint Presentation</vt:lpstr>
      <vt:lpstr>Alpha 1Anti-trypsin Isoelectric Focusing Patterns</vt:lpstr>
      <vt:lpstr>Alpha 1 Anti-trypsin</vt:lpstr>
      <vt:lpstr>Alpha 1Anti-trypsin Alleles Frequency</vt:lpstr>
      <vt:lpstr>PowerPoint Presentation</vt:lpstr>
      <vt:lpstr>Automated synthesis in action</vt:lpstr>
      <vt:lpstr>PowerPoint Presentation</vt:lpstr>
      <vt:lpstr>Automated Design-Make-Test-Analyze platform</vt:lpstr>
      <vt:lpstr>AZ Gothenburg Site</vt:lpstr>
      <vt:lpstr>Automated sample management</vt:lpstr>
      <vt:lpstr>PowerPoint Presentation</vt:lpstr>
      <vt:lpstr>TDN Client engagement/oversight: lessons from CFF</vt:lpstr>
      <vt:lpstr>TDN  Client engagement/oversight: A1F proposal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Rennard, Stephen</dc:creator>
  <cp:lastModifiedBy>Rennard, Stephen</cp:lastModifiedBy>
  <cp:revision>29</cp:revision>
  <dcterms:created xsi:type="dcterms:W3CDTF">2023-05-10T20:27:42Z</dcterms:created>
  <dcterms:modified xsi:type="dcterms:W3CDTF">2024-01-11T17:29:00Z</dcterms:modified>
</cp:coreProperties>
</file>