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4"/>
  </p:notesMasterIdLst>
  <p:sldIdLst>
    <p:sldId id="256" r:id="rId5"/>
    <p:sldId id="259" r:id="rId6"/>
    <p:sldId id="658" r:id="rId7"/>
    <p:sldId id="364" r:id="rId8"/>
    <p:sldId id="640" r:id="rId9"/>
    <p:sldId id="641" r:id="rId10"/>
    <p:sldId id="642" r:id="rId11"/>
    <p:sldId id="332" r:id="rId12"/>
    <p:sldId id="643" r:id="rId13"/>
    <p:sldId id="612" r:id="rId14"/>
    <p:sldId id="644" r:id="rId15"/>
    <p:sldId id="334" r:id="rId16"/>
    <p:sldId id="335" r:id="rId17"/>
    <p:sldId id="337" r:id="rId18"/>
    <p:sldId id="616" r:id="rId19"/>
    <p:sldId id="341" r:id="rId20"/>
    <p:sldId id="340" r:id="rId21"/>
    <p:sldId id="344" r:id="rId22"/>
    <p:sldId id="613" r:id="rId23"/>
    <p:sldId id="607" r:id="rId24"/>
    <p:sldId id="345" r:id="rId25"/>
    <p:sldId id="347" r:id="rId26"/>
    <p:sldId id="342" r:id="rId27"/>
    <p:sldId id="645" r:id="rId28"/>
    <p:sldId id="646" r:id="rId29"/>
    <p:sldId id="265" r:id="rId30"/>
    <p:sldId id="624" r:id="rId31"/>
    <p:sldId id="647" r:id="rId32"/>
    <p:sldId id="649" r:id="rId33"/>
    <p:sldId id="609" r:id="rId34"/>
    <p:sldId id="626" r:id="rId35"/>
    <p:sldId id="625" r:id="rId36"/>
    <p:sldId id="627" r:id="rId37"/>
    <p:sldId id="264" r:id="rId38"/>
    <p:sldId id="618" r:id="rId39"/>
    <p:sldId id="619" r:id="rId40"/>
    <p:sldId id="620" r:id="rId41"/>
    <p:sldId id="630" r:id="rId42"/>
    <p:sldId id="651" r:id="rId43"/>
    <p:sldId id="652" r:id="rId44"/>
    <p:sldId id="632" r:id="rId45"/>
    <p:sldId id="653" r:id="rId46"/>
    <p:sldId id="654" r:id="rId47"/>
    <p:sldId id="655" r:id="rId48"/>
    <p:sldId id="656" r:id="rId49"/>
    <p:sldId id="610" r:id="rId50"/>
    <p:sldId id="269" r:id="rId51"/>
    <p:sldId id="659" r:id="rId52"/>
    <p:sldId id="296"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AA734-26F7-4983-8F1C-95E7FDB8684E}" v="116" dt="2024-03-05T22:25:00.315"/>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86" d="100"/>
          <a:sy n="86" d="100"/>
        </p:scale>
        <p:origin x="562" y="58"/>
      </p:cViewPr>
      <p:guideLst/>
    </p:cSldViewPr>
  </p:slideViewPr>
  <p:notesTextViewPr>
    <p:cViewPr>
      <p:scale>
        <a:sx n="1" d="1"/>
        <a:sy n="1" d="1"/>
      </p:scale>
      <p:origin x="0" y="0"/>
    </p:cViewPr>
  </p:notesTextViewPr>
  <p:sorterViewPr>
    <p:cViewPr>
      <p:scale>
        <a:sx n="100" d="100"/>
        <a:sy n="100" d="100"/>
      </p:scale>
      <p:origin x="0" y="-4656"/>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as, Michele C" userId="43a61af5-740f-4b26-83cb-0d80b0f8b021" providerId="ADAL" clId="{C2BAA734-26F7-4983-8F1C-95E7FDB8684E}"/>
    <pc:docChg chg="undo redo custSel addSld delSld modSld">
      <pc:chgData name="Balas, Michele C" userId="43a61af5-740f-4b26-83cb-0d80b0f8b021" providerId="ADAL" clId="{C2BAA734-26F7-4983-8F1C-95E7FDB8684E}" dt="2024-03-05T22:37:40.402" v="1483" actId="20577"/>
      <pc:docMkLst>
        <pc:docMk/>
      </pc:docMkLst>
      <pc:sldChg chg="addSp delSp modSp mod">
        <pc:chgData name="Balas, Michele C" userId="43a61af5-740f-4b26-83cb-0d80b0f8b021" providerId="ADAL" clId="{C2BAA734-26F7-4983-8F1C-95E7FDB8684E}" dt="2024-03-05T21:30:01.626" v="392" actId="1076"/>
        <pc:sldMkLst>
          <pc:docMk/>
          <pc:sldMk cId="3549750676" sldId="256"/>
        </pc:sldMkLst>
        <pc:spChg chg="del">
          <ac:chgData name="Balas, Michele C" userId="43a61af5-740f-4b26-83cb-0d80b0f8b021" providerId="ADAL" clId="{C2BAA734-26F7-4983-8F1C-95E7FDB8684E}" dt="2024-03-05T20:24:58.643" v="18" actId="478"/>
          <ac:spMkLst>
            <pc:docMk/>
            <pc:sldMk cId="3549750676" sldId="256"/>
            <ac:spMk id="2" creationId="{AF6636B6-A233-459A-95E5-DFBD46F360BC}"/>
          </ac:spMkLst>
        </pc:spChg>
        <pc:spChg chg="del">
          <ac:chgData name="Balas, Michele C" userId="43a61af5-740f-4b26-83cb-0d80b0f8b021" providerId="ADAL" clId="{C2BAA734-26F7-4983-8F1C-95E7FDB8684E}" dt="2024-03-05T20:28:09.377" v="35" actId="478"/>
          <ac:spMkLst>
            <pc:docMk/>
            <pc:sldMk cId="3549750676" sldId="256"/>
            <ac:spMk id="3" creationId="{516A0C15-5BB2-41A2-BD46-E18F635D59B0}"/>
          </ac:spMkLst>
        </pc:spChg>
        <pc:spChg chg="mod">
          <ac:chgData name="Balas, Michele C" userId="43a61af5-740f-4b26-83cb-0d80b0f8b021" providerId="ADAL" clId="{C2BAA734-26F7-4983-8F1C-95E7FDB8684E}" dt="2024-03-05T20:22:49.794" v="2" actId="20577"/>
          <ac:spMkLst>
            <pc:docMk/>
            <pc:sldMk cId="3549750676" sldId="256"/>
            <ac:spMk id="6" creationId="{C300BC93-2F23-4363-AB22-AADBF22317E8}"/>
          </ac:spMkLst>
        </pc:spChg>
        <pc:spChg chg="add mod">
          <ac:chgData name="Balas, Michele C" userId="43a61af5-740f-4b26-83cb-0d80b0f8b021" providerId="ADAL" clId="{C2BAA734-26F7-4983-8F1C-95E7FDB8684E}" dt="2024-03-05T21:30:01.626" v="392" actId="1076"/>
          <ac:spMkLst>
            <pc:docMk/>
            <pc:sldMk cId="3549750676" sldId="256"/>
            <ac:spMk id="9" creationId="{85613B97-CE83-FDDA-F1CD-6B2897038D6F}"/>
          </ac:spMkLst>
        </pc:spChg>
        <pc:spChg chg="add del mod">
          <ac:chgData name="Balas, Michele C" userId="43a61af5-740f-4b26-83cb-0d80b0f8b021" providerId="ADAL" clId="{C2BAA734-26F7-4983-8F1C-95E7FDB8684E}" dt="2024-03-05T20:27:53.004" v="31"/>
          <ac:spMkLst>
            <pc:docMk/>
            <pc:sldMk cId="3549750676" sldId="256"/>
            <ac:spMk id="11" creationId="{1C81DC8B-BA28-B780-2CFE-521AFEFF3540}"/>
          </ac:spMkLst>
        </pc:spChg>
        <pc:spChg chg="add del mod">
          <ac:chgData name="Balas, Michele C" userId="43a61af5-740f-4b26-83cb-0d80b0f8b021" providerId="ADAL" clId="{C2BAA734-26F7-4983-8F1C-95E7FDB8684E}" dt="2024-03-05T20:29:15.199" v="50" actId="478"/>
          <ac:spMkLst>
            <pc:docMk/>
            <pc:sldMk cId="3549750676" sldId="256"/>
            <ac:spMk id="12" creationId="{F65324B2-43F3-3EFF-68E4-0D21D33A9F09}"/>
          </ac:spMkLst>
        </pc:spChg>
        <pc:spChg chg="add del mod">
          <ac:chgData name="Balas, Michele C" userId="43a61af5-740f-4b26-83cb-0d80b0f8b021" providerId="ADAL" clId="{C2BAA734-26F7-4983-8F1C-95E7FDB8684E}" dt="2024-03-05T20:28:12.172" v="36" actId="478"/>
          <ac:spMkLst>
            <pc:docMk/>
            <pc:sldMk cId="3549750676" sldId="256"/>
            <ac:spMk id="14" creationId="{1ECBBB00-8D89-5D8B-7084-1AB04D613C5C}"/>
          </ac:spMkLst>
        </pc:spChg>
        <pc:spChg chg="add del mod">
          <ac:chgData name="Balas, Michele C" userId="43a61af5-740f-4b26-83cb-0d80b0f8b021" providerId="ADAL" clId="{C2BAA734-26F7-4983-8F1C-95E7FDB8684E}" dt="2024-03-05T20:29:32.080" v="53" actId="478"/>
          <ac:spMkLst>
            <pc:docMk/>
            <pc:sldMk cId="3549750676" sldId="256"/>
            <ac:spMk id="16" creationId="{F1DF16DA-81CD-8344-F56A-D135D1CCB467}"/>
          </ac:spMkLst>
        </pc:spChg>
        <pc:spChg chg="add mod">
          <ac:chgData name="Balas, Michele C" userId="43a61af5-740f-4b26-83cb-0d80b0f8b021" providerId="ADAL" clId="{C2BAA734-26F7-4983-8F1C-95E7FDB8684E}" dt="2024-03-05T20:29:36.655" v="54" actId="1076"/>
          <ac:spMkLst>
            <pc:docMk/>
            <pc:sldMk cId="3549750676" sldId="256"/>
            <ac:spMk id="17" creationId="{8D90BDE7-C901-CD36-8D99-5DD58180E6FD}"/>
          </ac:spMkLst>
        </pc:spChg>
        <pc:picChg chg="del mod">
          <ac:chgData name="Balas, Michele C" userId="43a61af5-740f-4b26-83cb-0d80b0f8b021" providerId="ADAL" clId="{C2BAA734-26F7-4983-8F1C-95E7FDB8684E}" dt="2024-03-05T20:29:07.084" v="48" actId="478"/>
          <ac:picMkLst>
            <pc:docMk/>
            <pc:sldMk cId="3549750676" sldId="256"/>
            <ac:picMk id="5" creationId="{9648A932-5E17-4859-9FE3-70EB96EA5C70}"/>
          </ac:picMkLst>
        </pc:picChg>
      </pc:sldChg>
      <pc:sldChg chg="del">
        <pc:chgData name="Balas, Michele C" userId="43a61af5-740f-4b26-83cb-0d80b0f8b021" providerId="ADAL" clId="{C2BAA734-26F7-4983-8F1C-95E7FDB8684E}" dt="2024-03-05T21:53:00.196" v="529" actId="47"/>
        <pc:sldMkLst>
          <pc:docMk/>
          <pc:sldMk cId="3851094247" sldId="257"/>
        </pc:sldMkLst>
      </pc:sldChg>
      <pc:sldChg chg="modSp mod">
        <pc:chgData name="Balas, Michele C" userId="43a61af5-740f-4b26-83cb-0d80b0f8b021" providerId="ADAL" clId="{C2BAA734-26F7-4983-8F1C-95E7FDB8684E}" dt="2024-03-05T21:31:15.484" v="430" actId="122"/>
        <pc:sldMkLst>
          <pc:docMk/>
          <pc:sldMk cId="216940215" sldId="259"/>
        </pc:sldMkLst>
        <pc:spChg chg="mod">
          <ac:chgData name="Balas, Michele C" userId="43a61af5-740f-4b26-83cb-0d80b0f8b021" providerId="ADAL" clId="{C2BAA734-26F7-4983-8F1C-95E7FDB8684E}" dt="2024-03-05T21:31:15.484" v="430" actId="122"/>
          <ac:spMkLst>
            <pc:docMk/>
            <pc:sldMk cId="216940215" sldId="259"/>
            <ac:spMk id="2" creationId="{DC6A1C29-B5EC-4E1D-9AE6-760BB9CAFDF0}"/>
          </ac:spMkLst>
        </pc:spChg>
        <pc:graphicFrameChg chg="mod">
          <ac:chgData name="Balas, Michele C" userId="43a61af5-740f-4b26-83cb-0d80b0f8b021" providerId="ADAL" clId="{C2BAA734-26F7-4983-8F1C-95E7FDB8684E}" dt="2024-03-05T20:31:33.741" v="78" actId="20577"/>
          <ac:graphicFrameMkLst>
            <pc:docMk/>
            <pc:sldMk cId="216940215" sldId="259"/>
            <ac:graphicFrameMk id="4" creationId="{D6378666-36C3-4049-9334-8051F332F66B}"/>
          </ac:graphicFrameMkLst>
        </pc:graphicFrameChg>
      </pc:sldChg>
      <pc:sldChg chg="modSp mod">
        <pc:chgData name="Balas, Michele C" userId="43a61af5-740f-4b26-83cb-0d80b0f8b021" providerId="ADAL" clId="{C2BAA734-26F7-4983-8F1C-95E7FDB8684E}" dt="2024-03-05T22:37:40.402" v="1483" actId="20577"/>
        <pc:sldMkLst>
          <pc:docMk/>
          <pc:sldMk cId="1302130270" sldId="269"/>
        </pc:sldMkLst>
        <pc:spChg chg="mod">
          <ac:chgData name="Balas, Michele C" userId="43a61af5-740f-4b26-83cb-0d80b0f8b021" providerId="ADAL" clId="{C2BAA734-26F7-4983-8F1C-95E7FDB8684E}" dt="2024-03-05T22:37:40.402" v="1483" actId="20577"/>
          <ac:spMkLst>
            <pc:docMk/>
            <pc:sldMk cId="1302130270" sldId="269"/>
            <ac:spMk id="2" creationId="{488F5029-86CF-486A-85E6-3960AA162F05}"/>
          </ac:spMkLst>
        </pc:spChg>
        <pc:spChg chg="mod">
          <ac:chgData name="Balas, Michele C" userId="43a61af5-740f-4b26-83cb-0d80b0f8b021" providerId="ADAL" clId="{C2BAA734-26F7-4983-8F1C-95E7FDB8684E}" dt="2024-03-05T22:00:37.397" v="748" actId="20577"/>
          <ac:spMkLst>
            <pc:docMk/>
            <pc:sldMk cId="1302130270" sldId="269"/>
            <ac:spMk id="3" creationId="{E0478D07-DFA8-4BD0-91B1-02E3C1972841}"/>
          </ac:spMkLst>
        </pc:spChg>
      </pc:sldChg>
      <pc:sldChg chg="del">
        <pc:chgData name="Balas, Michele C" userId="43a61af5-740f-4b26-83cb-0d80b0f8b021" providerId="ADAL" clId="{C2BAA734-26F7-4983-8F1C-95E7FDB8684E}" dt="2024-03-05T21:52:58.512" v="528" actId="47"/>
        <pc:sldMkLst>
          <pc:docMk/>
          <pc:sldMk cId="3869823276" sldId="276"/>
        </pc:sldMkLst>
      </pc:sldChg>
      <pc:sldChg chg="addSp delSp modSp">
        <pc:chgData name="Balas, Michele C" userId="43a61af5-740f-4b26-83cb-0d80b0f8b021" providerId="ADAL" clId="{C2BAA734-26F7-4983-8F1C-95E7FDB8684E}" dt="2024-03-05T22:15:53.771" v="1007" actId="1076"/>
        <pc:sldMkLst>
          <pc:docMk/>
          <pc:sldMk cId="932570626" sldId="296"/>
        </pc:sldMkLst>
        <pc:picChg chg="add mod">
          <ac:chgData name="Balas, Michele C" userId="43a61af5-740f-4b26-83cb-0d80b0f8b021" providerId="ADAL" clId="{C2BAA734-26F7-4983-8F1C-95E7FDB8684E}" dt="2024-03-05T22:15:38.584" v="1004" actId="1076"/>
          <ac:picMkLst>
            <pc:docMk/>
            <pc:sldMk cId="932570626" sldId="296"/>
            <ac:picMk id="2" creationId="{721F833D-DB2E-9037-0119-1D21C9161091}"/>
          </ac:picMkLst>
        </pc:picChg>
        <pc:picChg chg="mod">
          <ac:chgData name="Balas, Michele C" userId="43a61af5-740f-4b26-83cb-0d80b0f8b021" providerId="ADAL" clId="{C2BAA734-26F7-4983-8F1C-95E7FDB8684E}" dt="2024-03-05T22:15:53.771" v="1007" actId="1076"/>
          <ac:picMkLst>
            <pc:docMk/>
            <pc:sldMk cId="932570626" sldId="296"/>
            <ac:picMk id="1026" creationId="{4367A84C-CC57-5444-E432-BE38EADFDAA5}"/>
          </ac:picMkLst>
        </pc:picChg>
        <pc:picChg chg="del">
          <ac:chgData name="Balas, Michele C" userId="43a61af5-740f-4b26-83cb-0d80b0f8b021" providerId="ADAL" clId="{C2BAA734-26F7-4983-8F1C-95E7FDB8684E}" dt="2024-03-05T22:14:46.466" v="1000" actId="478"/>
          <ac:picMkLst>
            <pc:docMk/>
            <pc:sldMk cId="932570626" sldId="296"/>
            <ac:picMk id="1030" creationId="{AF4D3A1C-2B6C-B83D-A72B-6C55A7B9FA74}"/>
          </ac:picMkLst>
        </pc:picChg>
      </pc:sldChg>
      <pc:sldChg chg="modSp mod">
        <pc:chgData name="Balas, Michele C" userId="43a61af5-740f-4b26-83cb-0d80b0f8b021" providerId="ADAL" clId="{C2BAA734-26F7-4983-8F1C-95E7FDB8684E}" dt="2024-03-05T22:22:17.836" v="1078" actId="115"/>
        <pc:sldMkLst>
          <pc:docMk/>
          <pc:sldMk cId="2527891839" sldId="335"/>
        </pc:sldMkLst>
        <pc:spChg chg="mod">
          <ac:chgData name="Balas, Michele C" userId="43a61af5-740f-4b26-83cb-0d80b0f8b021" providerId="ADAL" clId="{C2BAA734-26F7-4983-8F1C-95E7FDB8684E}" dt="2024-03-05T22:22:17.836" v="1078" actId="115"/>
          <ac:spMkLst>
            <pc:docMk/>
            <pc:sldMk cId="2527891839" sldId="335"/>
            <ac:spMk id="9" creationId="{E8168F54-E159-E642-913F-58346517D219}"/>
          </ac:spMkLst>
        </pc:spChg>
      </pc:sldChg>
      <pc:sldChg chg="modSp mod">
        <pc:chgData name="Balas, Michele C" userId="43a61af5-740f-4b26-83cb-0d80b0f8b021" providerId="ADAL" clId="{C2BAA734-26F7-4983-8F1C-95E7FDB8684E}" dt="2024-03-05T22:00:30.917" v="746" actId="20577"/>
        <pc:sldMkLst>
          <pc:docMk/>
          <pc:sldMk cId="1670475012" sldId="610"/>
        </pc:sldMkLst>
        <pc:spChg chg="mod">
          <ac:chgData name="Balas, Michele C" userId="43a61af5-740f-4b26-83cb-0d80b0f8b021" providerId="ADAL" clId="{C2BAA734-26F7-4983-8F1C-95E7FDB8684E}" dt="2024-03-05T22:00:30.917" v="746" actId="20577"/>
          <ac:spMkLst>
            <pc:docMk/>
            <pc:sldMk cId="1670475012" sldId="610"/>
            <ac:spMk id="18435" creationId="{00000000-0000-0000-0000-000000000000}"/>
          </ac:spMkLst>
        </pc:spChg>
      </pc:sldChg>
      <pc:sldChg chg="modSp mod">
        <pc:chgData name="Balas, Michele C" userId="43a61af5-740f-4b26-83cb-0d80b0f8b021" providerId="ADAL" clId="{C2BAA734-26F7-4983-8F1C-95E7FDB8684E}" dt="2024-03-05T22:25:00.315" v="1138" actId="20577"/>
        <pc:sldMkLst>
          <pc:docMk/>
          <pc:sldMk cId="3987653047" sldId="613"/>
        </pc:sldMkLst>
        <pc:spChg chg="mod">
          <ac:chgData name="Balas, Michele C" userId="43a61af5-740f-4b26-83cb-0d80b0f8b021" providerId="ADAL" clId="{C2BAA734-26F7-4983-8F1C-95E7FDB8684E}" dt="2024-03-05T22:24:55.457" v="1136" actId="1076"/>
          <ac:spMkLst>
            <pc:docMk/>
            <pc:sldMk cId="3987653047" sldId="613"/>
            <ac:spMk id="2" creationId="{1C0927E1-1D7C-95CE-8ACE-E70754373500}"/>
          </ac:spMkLst>
        </pc:spChg>
        <pc:spChg chg="mod">
          <ac:chgData name="Balas, Michele C" userId="43a61af5-740f-4b26-83cb-0d80b0f8b021" providerId="ADAL" clId="{C2BAA734-26F7-4983-8F1C-95E7FDB8684E}" dt="2024-03-05T22:25:00.315" v="1138" actId="20577"/>
          <ac:spMkLst>
            <pc:docMk/>
            <pc:sldMk cId="3987653047" sldId="613"/>
            <ac:spMk id="3" creationId="{5FA870EA-8E06-5BAD-D094-3FFD5EB4C195}"/>
          </ac:spMkLst>
        </pc:spChg>
      </pc:sldChg>
      <pc:sldChg chg="del">
        <pc:chgData name="Balas, Michele C" userId="43a61af5-740f-4b26-83cb-0d80b0f8b021" providerId="ADAL" clId="{C2BAA734-26F7-4983-8F1C-95E7FDB8684E}" dt="2024-03-05T21:52:56.318" v="527" actId="47"/>
        <pc:sldMkLst>
          <pc:docMk/>
          <pc:sldMk cId="1848681232" sldId="614"/>
        </pc:sldMkLst>
      </pc:sldChg>
      <pc:sldChg chg="modSp mod">
        <pc:chgData name="Balas, Michele C" userId="43a61af5-740f-4b26-83cb-0d80b0f8b021" providerId="ADAL" clId="{C2BAA734-26F7-4983-8F1C-95E7FDB8684E}" dt="2024-03-05T22:24:13.668" v="1106" actId="1076"/>
        <pc:sldMkLst>
          <pc:docMk/>
          <pc:sldMk cId="140536263" sldId="616"/>
        </pc:sldMkLst>
        <pc:spChg chg="mod">
          <ac:chgData name="Balas, Michele C" userId="43a61af5-740f-4b26-83cb-0d80b0f8b021" providerId="ADAL" clId="{C2BAA734-26F7-4983-8F1C-95E7FDB8684E}" dt="2024-03-05T22:24:13.668" v="1106" actId="1076"/>
          <ac:spMkLst>
            <pc:docMk/>
            <pc:sldMk cId="140536263" sldId="616"/>
            <ac:spMk id="2" creationId="{1C0927E1-1D7C-95CE-8ACE-E70754373500}"/>
          </ac:spMkLst>
        </pc:spChg>
        <pc:spChg chg="mod">
          <ac:chgData name="Balas, Michele C" userId="43a61af5-740f-4b26-83cb-0d80b0f8b021" providerId="ADAL" clId="{C2BAA734-26F7-4983-8F1C-95E7FDB8684E}" dt="2024-03-05T22:24:08.298" v="1105" actId="20577"/>
          <ac:spMkLst>
            <pc:docMk/>
            <pc:sldMk cId="140536263" sldId="616"/>
            <ac:spMk id="3" creationId="{5FA870EA-8E06-5BAD-D094-3FFD5EB4C195}"/>
          </ac:spMkLst>
        </pc:spChg>
      </pc:sldChg>
      <pc:sldChg chg="modSp mod modNotes">
        <pc:chgData name="Balas, Michele C" userId="43a61af5-740f-4b26-83cb-0d80b0f8b021" providerId="ADAL" clId="{C2BAA734-26F7-4983-8F1C-95E7FDB8684E}" dt="2024-03-05T21:46:00.607" v="449" actId="113"/>
        <pc:sldMkLst>
          <pc:docMk/>
          <pc:sldMk cId="1988593814" sldId="618"/>
        </pc:sldMkLst>
        <pc:spChg chg="mod">
          <ac:chgData name="Balas, Michele C" userId="43a61af5-740f-4b26-83cb-0d80b0f8b021" providerId="ADAL" clId="{C2BAA734-26F7-4983-8F1C-95E7FDB8684E}" dt="2024-03-05T21:46:00.607" v="449" actId="113"/>
          <ac:spMkLst>
            <pc:docMk/>
            <pc:sldMk cId="1988593814" sldId="618"/>
            <ac:spMk id="9" creationId="{723312F2-963C-20D7-A8DB-CA47188E8F61}"/>
          </ac:spMkLst>
        </pc:spChg>
      </pc:sldChg>
      <pc:sldChg chg="modSp mod">
        <pc:chgData name="Balas, Michele C" userId="43a61af5-740f-4b26-83cb-0d80b0f8b021" providerId="ADAL" clId="{C2BAA734-26F7-4983-8F1C-95E7FDB8684E}" dt="2024-03-05T22:29:27.023" v="1211" actId="20577"/>
        <pc:sldMkLst>
          <pc:docMk/>
          <pc:sldMk cId="663850359" sldId="626"/>
        </pc:sldMkLst>
        <pc:spChg chg="mod">
          <ac:chgData name="Balas, Michele C" userId="43a61af5-740f-4b26-83cb-0d80b0f8b021" providerId="ADAL" clId="{C2BAA734-26F7-4983-8F1C-95E7FDB8684E}" dt="2024-03-05T22:29:13.936" v="1207" actId="255"/>
          <ac:spMkLst>
            <pc:docMk/>
            <pc:sldMk cId="663850359" sldId="626"/>
            <ac:spMk id="3" creationId="{E885EFE6-692E-BA1B-6A12-E226EA0602DC}"/>
          </ac:spMkLst>
        </pc:spChg>
        <pc:spChg chg="mod">
          <ac:chgData name="Balas, Michele C" userId="43a61af5-740f-4b26-83cb-0d80b0f8b021" providerId="ADAL" clId="{C2BAA734-26F7-4983-8F1C-95E7FDB8684E}" dt="2024-03-05T22:29:27.023" v="1211" actId="20577"/>
          <ac:spMkLst>
            <pc:docMk/>
            <pc:sldMk cId="663850359" sldId="626"/>
            <ac:spMk id="4" creationId="{B8E2C183-121D-3DB7-A54C-F9A8C47FC6C4}"/>
          </ac:spMkLst>
        </pc:spChg>
      </pc:sldChg>
      <pc:sldChg chg="modSp mod">
        <pc:chgData name="Balas, Michele C" userId="43a61af5-740f-4b26-83cb-0d80b0f8b021" providerId="ADAL" clId="{C2BAA734-26F7-4983-8F1C-95E7FDB8684E}" dt="2024-03-05T22:30:09.125" v="1214" actId="5793"/>
        <pc:sldMkLst>
          <pc:docMk/>
          <pc:sldMk cId="1139167522" sldId="627"/>
        </pc:sldMkLst>
        <pc:spChg chg="mod">
          <ac:chgData name="Balas, Michele C" userId="43a61af5-740f-4b26-83cb-0d80b0f8b021" providerId="ADAL" clId="{C2BAA734-26F7-4983-8F1C-95E7FDB8684E}" dt="2024-03-05T22:30:09.125" v="1214" actId="5793"/>
          <ac:spMkLst>
            <pc:docMk/>
            <pc:sldMk cId="1139167522" sldId="627"/>
            <ac:spMk id="3" creationId="{C5BA083F-ACBD-899A-C155-AA1B21BC71EF}"/>
          </ac:spMkLst>
        </pc:spChg>
      </pc:sldChg>
      <pc:sldChg chg="addSp delSp modSp del mod">
        <pc:chgData name="Balas, Michele C" userId="43a61af5-740f-4b26-83cb-0d80b0f8b021" providerId="ADAL" clId="{C2BAA734-26F7-4983-8F1C-95E7FDB8684E}" dt="2024-03-05T22:37:10.454" v="1427" actId="47"/>
        <pc:sldMkLst>
          <pc:docMk/>
          <pc:sldMk cId="4248045021" sldId="628"/>
        </pc:sldMkLst>
        <pc:spChg chg="mod">
          <ac:chgData name="Balas, Michele C" userId="43a61af5-740f-4b26-83cb-0d80b0f8b021" providerId="ADAL" clId="{C2BAA734-26F7-4983-8F1C-95E7FDB8684E}" dt="2024-03-05T21:52:44.927" v="525" actId="20577"/>
          <ac:spMkLst>
            <pc:docMk/>
            <pc:sldMk cId="4248045021" sldId="628"/>
            <ac:spMk id="2" creationId="{A84AD6CE-85EF-1925-891D-18C2E55399E5}"/>
          </ac:spMkLst>
        </pc:spChg>
        <pc:spChg chg="add mod">
          <ac:chgData name="Balas, Michele C" userId="43a61af5-740f-4b26-83cb-0d80b0f8b021" providerId="ADAL" clId="{C2BAA734-26F7-4983-8F1C-95E7FDB8684E}" dt="2024-03-05T21:52:51.463" v="526" actId="478"/>
          <ac:spMkLst>
            <pc:docMk/>
            <pc:sldMk cId="4248045021" sldId="628"/>
            <ac:spMk id="5" creationId="{4FA5C2A3-4F5C-3F82-D7B3-5D591B629C35}"/>
          </ac:spMkLst>
        </pc:spChg>
        <pc:graphicFrameChg chg="del">
          <ac:chgData name="Balas, Michele C" userId="43a61af5-740f-4b26-83cb-0d80b0f8b021" providerId="ADAL" clId="{C2BAA734-26F7-4983-8F1C-95E7FDB8684E}" dt="2024-03-05T21:52:51.463" v="526" actId="478"/>
          <ac:graphicFrameMkLst>
            <pc:docMk/>
            <pc:sldMk cId="4248045021" sldId="628"/>
            <ac:graphicFrameMk id="4" creationId="{C4F81E38-6C4E-26E3-5804-D18B803653D9}"/>
          </ac:graphicFrameMkLst>
        </pc:graphicFrameChg>
      </pc:sldChg>
      <pc:sldChg chg="modSp mod">
        <pc:chgData name="Balas, Michele C" userId="43a61af5-740f-4b26-83cb-0d80b0f8b021" providerId="ADAL" clId="{C2BAA734-26F7-4983-8F1C-95E7FDB8684E}" dt="2024-03-05T22:31:52.320" v="1216" actId="113"/>
        <pc:sldMkLst>
          <pc:docMk/>
          <pc:sldMk cId="938763617" sldId="632"/>
        </pc:sldMkLst>
        <pc:spChg chg="mod">
          <ac:chgData name="Balas, Michele C" userId="43a61af5-740f-4b26-83cb-0d80b0f8b021" providerId="ADAL" clId="{C2BAA734-26F7-4983-8F1C-95E7FDB8684E}" dt="2024-03-05T22:31:52.320" v="1216" actId="113"/>
          <ac:spMkLst>
            <pc:docMk/>
            <pc:sldMk cId="938763617" sldId="632"/>
            <ac:spMk id="3" creationId="{56109FEE-3469-1DDF-2A91-8DC7310D0775}"/>
          </ac:spMkLst>
        </pc:spChg>
      </pc:sldChg>
      <pc:sldChg chg="del">
        <pc:chgData name="Balas, Michele C" userId="43a61af5-740f-4b26-83cb-0d80b0f8b021" providerId="ADAL" clId="{C2BAA734-26F7-4983-8F1C-95E7FDB8684E}" dt="2024-03-05T21:53:02.107" v="530" actId="47"/>
        <pc:sldMkLst>
          <pc:docMk/>
          <pc:sldMk cId="3703933225" sldId="635"/>
        </pc:sldMkLst>
      </pc:sldChg>
      <pc:sldChg chg="del">
        <pc:chgData name="Balas, Michele C" userId="43a61af5-740f-4b26-83cb-0d80b0f8b021" providerId="ADAL" clId="{C2BAA734-26F7-4983-8F1C-95E7FDB8684E}" dt="2024-03-05T21:53:07.573" v="531" actId="47"/>
        <pc:sldMkLst>
          <pc:docMk/>
          <pc:sldMk cId="3761200305" sldId="636"/>
        </pc:sldMkLst>
      </pc:sldChg>
      <pc:sldChg chg="modSp mod">
        <pc:chgData name="Balas, Michele C" userId="43a61af5-740f-4b26-83cb-0d80b0f8b021" providerId="ADAL" clId="{C2BAA734-26F7-4983-8F1C-95E7FDB8684E}" dt="2024-03-05T22:18:57.323" v="1060" actId="20577"/>
        <pc:sldMkLst>
          <pc:docMk/>
          <pc:sldMk cId="1665805444" sldId="642"/>
        </pc:sldMkLst>
        <pc:spChg chg="mod">
          <ac:chgData name="Balas, Michele C" userId="43a61af5-740f-4b26-83cb-0d80b0f8b021" providerId="ADAL" clId="{C2BAA734-26F7-4983-8F1C-95E7FDB8684E}" dt="2024-03-05T22:18:57.323" v="1060" actId="20577"/>
          <ac:spMkLst>
            <pc:docMk/>
            <pc:sldMk cId="1665805444" sldId="642"/>
            <ac:spMk id="7" creationId="{746FA0EF-9B2B-4C0E-A3A2-15E893CF4FDF}"/>
          </ac:spMkLst>
        </pc:spChg>
      </pc:sldChg>
      <pc:sldChg chg="modSp mod">
        <pc:chgData name="Balas, Michele C" userId="43a61af5-740f-4b26-83cb-0d80b0f8b021" providerId="ADAL" clId="{C2BAA734-26F7-4983-8F1C-95E7FDB8684E}" dt="2024-03-05T21:32:53.511" v="434" actId="115"/>
        <pc:sldMkLst>
          <pc:docMk/>
          <pc:sldMk cId="3221248641" sldId="643"/>
        </pc:sldMkLst>
        <pc:spChg chg="mod">
          <ac:chgData name="Balas, Michele C" userId="43a61af5-740f-4b26-83cb-0d80b0f8b021" providerId="ADAL" clId="{C2BAA734-26F7-4983-8F1C-95E7FDB8684E}" dt="2024-03-05T21:32:53.511" v="434" actId="115"/>
          <ac:spMkLst>
            <pc:docMk/>
            <pc:sldMk cId="3221248641" sldId="643"/>
            <ac:spMk id="3" creationId="{6DD920F7-F152-4270-A927-1A20016E6D58}"/>
          </ac:spMkLst>
        </pc:spChg>
      </pc:sldChg>
      <pc:sldChg chg="addSp modSp mod">
        <pc:chgData name="Balas, Michele C" userId="43a61af5-740f-4b26-83cb-0d80b0f8b021" providerId="ADAL" clId="{C2BAA734-26F7-4983-8F1C-95E7FDB8684E}" dt="2024-03-05T21:40:08.812" v="435" actId="14100"/>
        <pc:sldMkLst>
          <pc:docMk/>
          <pc:sldMk cId="2352480939" sldId="644"/>
        </pc:sldMkLst>
        <pc:spChg chg="mod">
          <ac:chgData name="Balas, Michele C" userId="43a61af5-740f-4b26-83cb-0d80b0f8b021" providerId="ADAL" clId="{C2BAA734-26F7-4983-8F1C-95E7FDB8684E}" dt="2024-03-05T21:40:08.812" v="435" actId="14100"/>
          <ac:spMkLst>
            <pc:docMk/>
            <pc:sldMk cId="2352480939" sldId="644"/>
            <ac:spMk id="3" creationId="{DCA5F1CF-B770-4A0C-9E77-DDA3B3903901}"/>
          </ac:spMkLst>
        </pc:spChg>
        <pc:picChg chg="mod">
          <ac:chgData name="Balas, Michele C" userId="43a61af5-740f-4b26-83cb-0d80b0f8b021" providerId="ADAL" clId="{C2BAA734-26F7-4983-8F1C-95E7FDB8684E}" dt="2024-03-05T20:57:15.480" v="390" actId="1076"/>
          <ac:picMkLst>
            <pc:docMk/>
            <pc:sldMk cId="2352480939" sldId="644"/>
            <ac:picMk id="4" creationId="{5FD4CF05-EA10-4905-A4B9-88060E8C1F83}"/>
          </ac:picMkLst>
        </pc:picChg>
        <pc:picChg chg="add mod">
          <ac:chgData name="Balas, Michele C" userId="43a61af5-740f-4b26-83cb-0d80b0f8b021" providerId="ADAL" clId="{C2BAA734-26F7-4983-8F1C-95E7FDB8684E}" dt="2024-03-05T20:57:22.105" v="391" actId="1076"/>
          <ac:picMkLst>
            <pc:docMk/>
            <pc:sldMk cId="2352480939" sldId="644"/>
            <ac:picMk id="5" creationId="{0422ABB0-5CC5-D43F-9A25-8AFED6B0BC6F}"/>
          </ac:picMkLst>
        </pc:picChg>
      </pc:sldChg>
      <pc:sldChg chg="modSp mod">
        <pc:chgData name="Balas, Michele C" userId="43a61af5-740f-4b26-83cb-0d80b0f8b021" providerId="ADAL" clId="{C2BAA734-26F7-4983-8F1C-95E7FDB8684E}" dt="2024-03-05T21:44:01.091" v="440" actId="13926"/>
        <pc:sldMkLst>
          <pc:docMk/>
          <pc:sldMk cId="2531330353" sldId="651"/>
        </pc:sldMkLst>
        <pc:spChg chg="mod">
          <ac:chgData name="Balas, Michele C" userId="43a61af5-740f-4b26-83cb-0d80b0f8b021" providerId="ADAL" clId="{C2BAA734-26F7-4983-8F1C-95E7FDB8684E}" dt="2024-03-05T21:44:01.091" v="440" actId="13926"/>
          <ac:spMkLst>
            <pc:docMk/>
            <pc:sldMk cId="2531330353" sldId="651"/>
            <ac:spMk id="3" creationId="{BCCC0D85-999C-B68C-7CED-E1BDA7152623}"/>
          </ac:spMkLst>
        </pc:spChg>
      </pc:sldChg>
      <pc:sldChg chg="modSp add del mod">
        <pc:chgData name="Balas, Michele C" userId="43a61af5-740f-4b26-83cb-0d80b0f8b021" providerId="ADAL" clId="{C2BAA734-26F7-4983-8F1C-95E7FDB8684E}" dt="2024-03-05T22:32:14.581" v="1217" actId="20577"/>
        <pc:sldMkLst>
          <pc:docMk/>
          <pc:sldMk cId="2967463408" sldId="653"/>
        </pc:sldMkLst>
        <pc:spChg chg="mod">
          <ac:chgData name="Balas, Michele C" userId="43a61af5-740f-4b26-83cb-0d80b0f8b021" providerId="ADAL" clId="{C2BAA734-26F7-4983-8F1C-95E7FDB8684E}" dt="2024-03-05T22:32:14.581" v="1217" actId="20577"/>
          <ac:spMkLst>
            <pc:docMk/>
            <pc:sldMk cId="2967463408" sldId="653"/>
            <ac:spMk id="4" creationId="{4896BAB3-56A7-4EC6-9F63-93367CE0001C}"/>
          </ac:spMkLst>
        </pc:spChg>
      </pc:sldChg>
      <pc:sldChg chg="del">
        <pc:chgData name="Balas, Michele C" userId="43a61af5-740f-4b26-83cb-0d80b0f8b021" providerId="ADAL" clId="{C2BAA734-26F7-4983-8F1C-95E7FDB8684E}" dt="2024-03-05T21:48:32.529" v="453" actId="47"/>
        <pc:sldMkLst>
          <pc:docMk/>
          <pc:sldMk cId="2911859389" sldId="657"/>
        </pc:sldMkLst>
      </pc:sldChg>
      <pc:sldChg chg="new del">
        <pc:chgData name="Balas, Michele C" userId="43a61af5-740f-4b26-83cb-0d80b0f8b021" providerId="ADAL" clId="{C2BAA734-26F7-4983-8F1C-95E7FDB8684E}" dt="2024-03-05T20:32:05.572" v="80" actId="680"/>
        <pc:sldMkLst>
          <pc:docMk/>
          <pc:sldMk cId="1578630643" sldId="658"/>
        </pc:sldMkLst>
      </pc:sldChg>
      <pc:sldChg chg="addSp delSp modSp new mod modClrScheme chgLayout">
        <pc:chgData name="Balas, Michele C" userId="43a61af5-740f-4b26-83cb-0d80b0f8b021" providerId="ADAL" clId="{C2BAA734-26F7-4983-8F1C-95E7FDB8684E}" dt="2024-03-05T22:20:09.971" v="1064" actId="1076"/>
        <pc:sldMkLst>
          <pc:docMk/>
          <pc:sldMk cId="2434235084" sldId="658"/>
        </pc:sldMkLst>
        <pc:spChg chg="mod ord">
          <ac:chgData name="Balas, Michele C" userId="43a61af5-740f-4b26-83cb-0d80b0f8b021" providerId="ADAL" clId="{C2BAA734-26F7-4983-8F1C-95E7FDB8684E}" dt="2024-03-05T21:31:27.423" v="432" actId="122"/>
          <ac:spMkLst>
            <pc:docMk/>
            <pc:sldMk cId="2434235084" sldId="658"/>
            <ac:spMk id="2" creationId="{BB83EDB4-830B-7013-E537-9F70103029A5}"/>
          </ac:spMkLst>
        </pc:spChg>
        <pc:spChg chg="del">
          <ac:chgData name="Balas, Michele C" userId="43a61af5-740f-4b26-83cb-0d80b0f8b021" providerId="ADAL" clId="{C2BAA734-26F7-4983-8F1C-95E7FDB8684E}" dt="2024-03-05T20:35:31.585" v="97"/>
          <ac:spMkLst>
            <pc:docMk/>
            <pc:sldMk cId="2434235084" sldId="658"/>
            <ac:spMk id="3" creationId="{AE934752-298A-2FC7-D22A-2D69080066DE}"/>
          </ac:spMkLst>
        </pc:spChg>
        <pc:spChg chg="add mod ord">
          <ac:chgData name="Balas, Michele C" userId="43a61af5-740f-4b26-83cb-0d80b0f8b021" providerId="ADAL" clId="{C2BAA734-26F7-4983-8F1C-95E7FDB8684E}" dt="2024-03-05T22:17:29.063" v="1033" actId="255"/>
          <ac:spMkLst>
            <pc:docMk/>
            <pc:sldMk cId="2434235084" sldId="658"/>
            <ac:spMk id="5" creationId="{F0D01F12-3861-DB47-4B65-7815B3BC739C}"/>
          </ac:spMkLst>
        </pc:spChg>
        <pc:picChg chg="add mod ord">
          <ac:chgData name="Balas, Michele C" userId="43a61af5-740f-4b26-83cb-0d80b0f8b021" providerId="ADAL" clId="{C2BAA734-26F7-4983-8F1C-95E7FDB8684E}" dt="2024-03-05T22:20:09.971" v="1064" actId="1076"/>
          <ac:picMkLst>
            <pc:docMk/>
            <pc:sldMk cId="2434235084" sldId="658"/>
            <ac:picMk id="4" creationId="{B0A869ED-BFC0-F66D-12BD-F77666A8F78C}"/>
          </ac:picMkLst>
        </pc:picChg>
        <pc:picChg chg="add mod">
          <ac:chgData name="Balas, Michele C" userId="43a61af5-740f-4b26-83cb-0d80b0f8b021" providerId="ADAL" clId="{C2BAA734-26F7-4983-8F1C-95E7FDB8684E}" dt="2024-03-05T22:20:06.264" v="1063" actId="1076"/>
          <ac:picMkLst>
            <pc:docMk/>
            <pc:sldMk cId="2434235084" sldId="658"/>
            <ac:picMk id="6" creationId="{CC8A7EFC-02CD-BEC8-DA29-3C5312D99FEC}"/>
          </ac:picMkLst>
        </pc:picChg>
        <pc:picChg chg="add del mod">
          <ac:chgData name="Balas, Michele C" userId="43a61af5-740f-4b26-83cb-0d80b0f8b021" providerId="ADAL" clId="{C2BAA734-26F7-4983-8F1C-95E7FDB8684E}" dt="2024-03-05T20:40:04.947" v="181" actId="478"/>
          <ac:picMkLst>
            <pc:docMk/>
            <pc:sldMk cId="2434235084" sldId="658"/>
            <ac:picMk id="7" creationId="{5F5B30F9-2330-B803-408E-246F5320C626}"/>
          </ac:picMkLst>
        </pc:picChg>
        <pc:picChg chg="add mod">
          <ac:chgData name="Balas, Michele C" userId="43a61af5-740f-4b26-83cb-0d80b0f8b021" providerId="ADAL" clId="{C2BAA734-26F7-4983-8F1C-95E7FDB8684E}" dt="2024-03-05T22:16:47.897" v="1026" actId="1076"/>
          <ac:picMkLst>
            <pc:docMk/>
            <pc:sldMk cId="2434235084" sldId="658"/>
            <ac:picMk id="9" creationId="{0FE10FCC-95AD-2203-BF45-EAC1EA673F5D}"/>
          </ac:picMkLst>
        </pc:picChg>
      </pc:sldChg>
      <pc:sldChg chg="addSp delSp modSp new mod">
        <pc:chgData name="Balas, Michele C" userId="43a61af5-740f-4b26-83cb-0d80b0f8b021" providerId="ADAL" clId="{C2BAA734-26F7-4983-8F1C-95E7FDB8684E}" dt="2024-03-05T22:36:56.428" v="1426" actId="20577"/>
        <pc:sldMkLst>
          <pc:docMk/>
          <pc:sldMk cId="1505386083" sldId="659"/>
        </pc:sldMkLst>
        <pc:spChg chg="add del">
          <ac:chgData name="Balas, Michele C" userId="43a61af5-740f-4b26-83cb-0d80b0f8b021" providerId="ADAL" clId="{C2BAA734-26F7-4983-8F1C-95E7FDB8684E}" dt="2024-03-05T21:59:06.464" v="677" actId="478"/>
          <ac:spMkLst>
            <pc:docMk/>
            <pc:sldMk cId="1505386083" sldId="659"/>
            <ac:spMk id="2" creationId="{A2BFA726-DF22-25F9-039A-A309B00AF67A}"/>
          </ac:spMkLst>
        </pc:spChg>
        <pc:spChg chg="mod">
          <ac:chgData name="Balas, Michele C" userId="43a61af5-740f-4b26-83cb-0d80b0f8b021" providerId="ADAL" clId="{C2BAA734-26F7-4983-8F1C-95E7FDB8684E}" dt="2024-03-05T22:36:56.428" v="1426" actId="20577"/>
          <ac:spMkLst>
            <pc:docMk/>
            <pc:sldMk cId="1505386083" sldId="659"/>
            <ac:spMk id="3" creationId="{8A110617-DAA5-361A-2AE0-1258864F0153}"/>
          </ac:spMkLst>
        </pc:spChg>
        <pc:picChg chg="add del">
          <ac:chgData name="Balas, Michele C" userId="43a61af5-740f-4b26-83cb-0d80b0f8b021" providerId="ADAL" clId="{C2BAA734-26F7-4983-8F1C-95E7FDB8684E}" dt="2024-03-05T21:58:53.495" v="674"/>
          <ac:picMkLst>
            <pc:docMk/>
            <pc:sldMk cId="1505386083" sldId="659"/>
            <ac:picMk id="4" creationId="{84C3B919-4B09-5F35-A6D9-31AA435C68E2}"/>
          </ac:picMkLst>
        </pc:picChg>
        <pc:picChg chg="add mod">
          <ac:chgData name="Balas, Michele C" userId="43a61af5-740f-4b26-83cb-0d80b0f8b021" providerId="ADAL" clId="{C2BAA734-26F7-4983-8F1C-95E7FDB8684E}" dt="2024-03-05T21:59:21.624" v="693" actId="1035"/>
          <ac:picMkLst>
            <pc:docMk/>
            <pc:sldMk cId="1505386083" sldId="659"/>
            <ac:picMk id="5" creationId="{673FBD8D-4479-CC2A-5254-0D83E976318E}"/>
          </ac:picMkLst>
        </pc:picChg>
      </pc:sldChg>
      <pc:sldChg chg="new del">
        <pc:chgData name="Balas, Michele C" userId="43a61af5-740f-4b26-83cb-0d80b0f8b021" providerId="ADAL" clId="{C2BAA734-26F7-4983-8F1C-95E7FDB8684E}" dt="2024-03-05T22:19:28.866" v="1062" actId="680"/>
        <pc:sldMkLst>
          <pc:docMk/>
          <pc:sldMk cId="1051027920" sldId="660"/>
        </pc:sldMkLst>
      </pc:sldChg>
      <pc:sldMasterChg chg="delSldLayout">
        <pc:chgData name="Balas, Michele C" userId="43a61af5-740f-4b26-83cb-0d80b0f8b021" providerId="ADAL" clId="{C2BAA734-26F7-4983-8F1C-95E7FDB8684E}" dt="2024-03-05T21:52:58.512" v="528" actId="47"/>
        <pc:sldMasterMkLst>
          <pc:docMk/>
          <pc:sldMasterMk cId="0" sldId="2147483648"/>
        </pc:sldMasterMkLst>
        <pc:sldLayoutChg chg="del">
          <pc:chgData name="Balas, Michele C" userId="43a61af5-740f-4b26-83cb-0d80b0f8b021" providerId="ADAL" clId="{C2BAA734-26F7-4983-8F1C-95E7FDB8684E}" dt="2024-03-05T21:52:58.512" v="528" actId="47"/>
          <pc:sldLayoutMkLst>
            <pc:docMk/>
            <pc:sldMasterMk cId="0" sldId="2147483648"/>
            <pc:sldLayoutMk cId="3814843629" sldId="214748367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258DA-8DB1-449E-BC9D-BDFE9E038BE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B600B3F-6299-4E13-8D84-25C440A04C57}">
      <dgm:prSet custT="1"/>
      <dgm:spPr>
        <a:solidFill>
          <a:schemeClr val="accent6">
            <a:lumMod val="75000"/>
          </a:schemeClr>
        </a:solidFill>
      </dgm:spPr>
      <dgm:t>
        <a:bodyPr/>
        <a:lstStyle/>
        <a:p>
          <a:pPr>
            <a:defRPr b="1"/>
          </a:pPr>
          <a:r>
            <a:rPr lang="en-US" sz="2400" dirty="0">
              <a:solidFill>
                <a:schemeClr val="tx1"/>
              </a:solidFill>
              <a:latin typeface="Arial" panose="020B0604020202020204" pitchFamily="34" charset="0"/>
              <a:cs typeface="Arial" panose="020B0604020202020204" pitchFamily="34" charset="0"/>
            </a:rPr>
            <a:t>Dr. Balas receives research support from:</a:t>
          </a:r>
        </a:p>
      </dgm:t>
    </dgm:pt>
    <dgm:pt modelId="{C037CBB5-4331-4585-98E9-BBD149B4E32C}" type="parTrans" cxnId="{8540DDC7-1C48-43B4-97B9-CB8258A758B2}">
      <dgm:prSet/>
      <dgm:spPr/>
      <dgm:t>
        <a:bodyPr/>
        <a:lstStyle/>
        <a:p>
          <a:endParaRPr lang="en-US" sz="2000"/>
        </a:p>
      </dgm:t>
    </dgm:pt>
    <dgm:pt modelId="{F03D7975-E415-4CB2-A561-F87D2436D206}" type="sibTrans" cxnId="{8540DDC7-1C48-43B4-97B9-CB8258A758B2}">
      <dgm:prSet/>
      <dgm:spPr/>
      <dgm:t>
        <a:bodyPr/>
        <a:lstStyle/>
        <a:p>
          <a:endParaRPr lang="en-US" sz="2000"/>
        </a:p>
      </dgm:t>
    </dgm:pt>
    <dgm:pt modelId="{ECF537A1-9BCE-4E02-AC5E-155DB8E85178}">
      <dgm:prSet custT="1"/>
      <dgm:spPr/>
      <dgm:t>
        <a:bodyPr/>
        <a:lstStyle/>
        <a:p>
          <a:r>
            <a:rPr lang="en-US" sz="2400" dirty="0">
              <a:latin typeface="Arial" panose="020B0604020202020204" pitchFamily="34" charset="0"/>
              <a:cs typeface="Arial" panose="020B0604020202020204" pitchFamily="34" charset="0"/>
            </a:rPr>
            <a:t>NHLBI/NINR NIH (1 UG3 HL165740-01A1)</a:t>
          </a:r>
        </a:p>
      </dgm:t>
    </dgm:pt>
    <dgm:pt modelId="{518E7705-C195-466A-B858-5B02626E3871}" type="parTrans" cxnId="{5469E588-5FE0-42F3-B49E-6F1C30E5A7FA}">
      <dgm:prSet/>
      <dgm:spPr/>
      <dgm:t>
        <a:bodyPr/>
        <a:lstStyle/>
        <a:p>
          <a:endParaRPr lang="en-US" sz="2000"/>
        </a:p>
      </dgm:t>
    </dgm:pt>
    <dgm:pt modelId="{30F3725E-3784-4C63-AD29-E3AE15525F64}" type="sibTrans" cxnId="{5469E588-5FE0-42F3-B49E-6F1C30E5A7FA}">
      <dgm:prSet/>
      <dgm:spPr/>
      <dgm:t>
        <a:bodyPr/>
        <a:lstStyle/>
        <a:p>
          <a:endParaRPr lang="en-US" sz="2000"/>
        </a:p>
      </dgm:t>
    </dgm:pt>
    <dgm:pt modelId="{58DF9BCA-A769-4BE8-B382-7879F317291E}">
      <dgm:prSet custT="1"/>
      <dgm:spPr/>
      <dgm:t>
        <a:bodyPr/>
        <a:lstStyle/>
        <a:p>
          <a:r>
            <a:rPr lang="en-US" sz="2400" dirty="0">
              <a:latin typeface="Arial" panose="020B0604020202020204" pitchFamily="34" charset="0"/>
              <a:cs typeface="Arial" panose="020B0604020202020204" pitchFamily="34" charset="0"/>
            </a:rPr>
            <a:t>NINR NIH (1 R01 NR020707-01)</a:t>
          </a:r>
        </a:p>
      </dgm:t>
    </dgm:pt>
    <dgm:pt modelId="{6E56FB15-01A7-42B5-9889-89D08C20B11A}" type="parTrans" cxnId="{84163D9F-0507-4CB1-BE88-CDC53C9943A9}">
      <dgm:prSet/>
      <dgm:spPr/>
      <dgm:t>
        <a:bodyPr/>
        <a:lstStyle/>
        <a:p>
          <a:endParaRPr lang="en-US" sz="2000"/>
        </a:p>
      </dgm:t>
    </dgm:pt>
    <dgm:pt modelId="{13EF83AA-E828-49A8-AF05-0CA785DAEAA7}" type="sibTrans" cxnId="{84163D9F-0507-4CB1-BE88-CDC53C9943A9}">
      <dgm:prSet/>
      <dgm:spPr/>
      <dgm:t>
        <a:bodyPr/>
        <a:lstStyle/>
        <a:p>
          <a:endParaRPr lang="en-US" sz="2000"/>
        </a:p>
      </dgm:t>
    </dgm:pt>
    <dgm:pt modelId="{C8A09987-8863-49ED-8C93-2390A1038618}">
      <dgm:prSet custT="1"/>
      <dgm:spPr/>
      <dgm:t>
        <a:bodyPr/>
        <a:lstStyle/>
        <a:p>
          <a:r>
            <a:rPr lang="en-US" sz="2400" dirty="0">
              <a:latin typeface="Arial" panose="020B0604020202020204" pitchFamily="34" charset="0"/>
              <a:cs typeface="Arial" panose="020B0604020202020204" pitchFamily="34" charset="0"/>
            </a:rPr>
            <a:t>NICHD NIH (1 R01 HD103811-01)</a:t>
          </a:r>
        </a:p>
      </dgm:t>
    </dgm:pt>
    <dgm:pt modelId="{7A9FD89B-E67F-4FDD-BF85-54946329F989}" type="parTrans" cxnId="{186D1F0F-C9D2-4F1E-A354-B79D1116EBB6}">
      <dgm:prSet/>
      <dgm:spPr/>
      <dgm:t>
        <a:bodyPr/>
        <a:lstStyle/>
        <a:p>
          <a:endParaRPr lang="en-US" sz="2000"/>
        </a:p>
      </dgm:t>
    </dgm:pt>
    <dgm:pt modelId="{EEB9AEFE-3017-452B-9FC3-9E1C34A2DFA3}" type="sibTrans" cxnId="{186D1F0F-C9D2-4F1E-A354-B79D1116EBB6}">
      <dgm:prSet/>
      <dgm:spPr/>
      <dgm:t>
        <a:bodyPr/>
        <a:lstStyle/>
        <a:p>
          <a:endParaRPr lang="en-US" sz="2000"/>
        </a:p>
      </dgm:t>
    </dgm:pt>
    <dgm:pt modelId="{9A9424F0-02CE-4E9F-8355-1AD66684878B}">
      <dgm:prSet custT="1"/>
      <dgm:spPr>
        <a:solidFill>
          <a:schemeClr val="accent6">
            <a:lumMod val="75000"/>
          </a:schemeClr>
        </a:solidFill>
      </dgm:spPr>
      <dgm:t>
        <a:bodyPr/>
        <a:lstStyle/>
        <a:p>
          <a:pPr>
            <a:defRPr b="1"/>
          </a:pPr>
          <a:r>
            <a:rPr lang="en-US" sz="2400" dirty="0">
              <a:solidFill>
                <a:schemeClr val="tx1"/>
              </a:solidFill>
              <a:latin typeface="Arial" panose="020B0604020202020204" pitchFamily="34" charset="0"/>
              <a:cs typeface="Arial" panose="020B0604020202020204" pitchFamily="34" charset="0"/>
            </a:rPr>
            <a:t>Serves as co-chair for:</a:t>
          </a:r>
        </a:p>
      </dgm:t>
    </dgm:pt>
    <dgm:pt modelId="{8029A1FF-2E55-40F2-873A-04236C6B6D5E}" type="parTrans" cxnId="{1F20403E-DAD9-4B42-BBBA-2E4AA086AF0C}">
      <dgm:prSet/>
      <dgm:spPr/>
      <dgm:t>
        <a:bodyPr/>
        <a:lstStyle/>
        <a:p>
          <a:endParaRPr lang="en-US" sz="2000"/>
        </a:p>
      </dgm:t>
    </dgm:pt>
    <dgm:pt modelId="{B972AB00-A76F-489F-8D14-2093838989D1}" type="sibTrans" cxnId="{1F20403E-DAD9-4B42-BBBA-2E4AA086AF0C}">
      <dgm:prSet/>
      <dgm:spPr/>
      <dgm:t>
        <a:bodyPr/>
        <a:lstStyle/>
        <a:p>
          <a:endParaRPr lang="en-US" sz="2000"/>
        </a:p>
      </dgm:t>
    </dgm:pt>
    <dgm:pt modelId="{F3BC24B3-E054-4BC6-AD18-78413D7792B7}">
      <dgm:prSet custT="1"/>
      <dgm:spPr>
        <a:ln>
          <a:solidFill>
            <a:schemeClr val="accent6">
              <a:lumMod val="75000"/>
            </a:schemeClr>
          </a:solidFill>
        </a:ln>
      </dgm:spPr>
      <dgm:t>
        <a:bodyPr/>
        <a:lstStyle/>
        <a:p>
          <a:r>
            <a:rPr lang="en-US" sz="2400" dirty="0">
              <a:latin typeface="Arial" panose="020B0604020202020204" pitchFamily="34" charset="0"/>
              <a:cs typeface="Arial" panose="020B0604020202020204" pitchFamily="34" charset="0"/>
            </a:rPr>
            <a:t>SCCM’s PADIS Guideline Committee </a:t>
          </a:r>
        </a:p>
      </dgm:t>
    </dgm:pt>
    <dgm:pt modelId="{748C7420-B497-4874-80C5-0BB4508ABEDB}" type="parTrans" cxnId="{AD40EC17-033A-4CE3-AD81-5825CA32D878}">
      <dgm:prSet/>
      <dgm:spPr/>
      <dgm:t>
        <a:bodyPr/>
        <a:lstStyle/>
        <a:p>
          <a:endParaRPr lang="en-US" sz="2000"/>
        </a:p>
      </dgm:t>
    </dgm:pt>
    <dgm:pt modelId="{6C3ACFE4-71D6-4CC1-96E2-153106F39FAA}" type="sibTrans" cxnId="{AD40EC17-033A-4CE3-AD81-5825CA32D878}">
      <dgm:prSet/>
      <dgm:spPr/>
      <dgm:t>
        <a:bodyPr/>
        <a:lstStyle/>
        <a:p>
          <a:endParaRPr lang="en-US" sz="2000"/>
        </a:p>
      </dgm:t>
    </dgm:pt>
    <dgm:pt modelId="{14DF19E1-61FC-41C1-BA98-E1C0CE802752}">
      <dgm:prSet custT="1"/>
      <dgm:spPr>
        <a:ln>
          <a:solidFill>
            <a:schemeClr val="accent6">
              <a:lumMod val="75000"/>
            </a:schemeClr>
          </a:solidFill>
        </a:ln>
      </dgm:spPr>
      <dgm:t>
        <a:bodyPr/>
        <a:lstStyle/>
        <a:p>
          <a:r>
            <a:rPr lang="en-US" sz="2400" dirty="0">
              <a:latin typeface="Arial" panose="020B0604020202020204" pitchFamily="34" charset="0"/>
              <a:cs typeface="Arial" panose="020B0604020202020204" pitchFamily="34" charset="0"/>
            </a:rPr>
            <a:t>AACN’s Healthy Work Environment Collaborative</a:t>
          </a:r>
        </a:p>
      </dgm:t>
    </dgm:pt>
    <dgm:pt modelId="{430C86B4-70E3-4254-8C96-E380DEF1F614}" type="parTrans" cxnId="{9E612A15-DD92-4C4E-A4C6-FD94AD3487FF}">
      <dgm:prSet/>
      <dgm:spPr/>
      <dgm:t>
        <a:bodyPr/>
        <a:lstStyle/>
        <a:p>
          <a:endParaRPr lang="en-US" sz="2000"/>
        </a:p>
      </dgm:t>
    </dgm:pt>
    <dgm:pt modelId="{FA53B583-7898-4F7C-ABB8-6330090C7141}" type="sibTrans" cxnId="{9E612A15-DD92-4C4E-A4C6-FD94AD3487FF}">
      <dgm:prSet/>
      <dgm:spPr/>
      <dgm:t>
        <a:bodyPr/>
        <a:lstStyle/>
        <a:p>
          <a:endParaRPr lang="en-US" sz="2000"/>
        </a:p>
      </dgm:t>
    </dgm:pt>
    <dgm:pt modelId="{46AB6F26-92F3-49ED-AD22-1B906E8F04F0}">
      <dgm:prSet custT="1"/>
      <dgm:spPr>
        <a:solidFill>
          <a:schemeClr val="accent6">
            <a:lumMod val="75000"/>
          </a:schemeClr>
        </a:solidFill>
      </dgm:spPr>
      <dgm:t>
        <a:bodyPr/>
        <a:lstStyle/>
        <a:p>
          <a:pPr>
            <a:defRPr b="1"/>
          </a:pPr>
          <a:r>
            <a:rPr lang="en-US" sz="2400" dirty="0">
              <a:solidFill>
                <a:schemeClr val="tx1"/>
              </a:solidFill>
              <a:latin typeface="Arial" panose="020B0604020202020204" pitchFamily="34" charset="0"/>
              <a:cs typeface="Arial" panose="020B0604020202020204" pitchFamily="34" charset="0"/>
            </a:rPr>
            <a:t>Received past honoraria from: </a:t>
          </a:r>
        </a:p>
      </dgm:t>
    </dgm:pt>
    <dgm:pt modelId="{9FD9C2C8-4A7A-4333-8A3C-D2B2B12E12DC}" type="parTrans" cxnId="{930B27A2-0E70-41F1-ADFD-8C490AEDE5A3}">
      <dgm:prSet/>
      <dgm:spPr/>
      <dgm:t>
        <a:bodyPr/>
        <a:lstStyle/>
        <a:p>
          <a:endParaRPr lang="en-US" sz="2000"/>
        </a:p>
      </dgm:t>
    </dgm:pt>
    <dgm:pt modelId="{5067EBDE-B5CC-4DB0-9E77-D58472E8E5E5}" type="sibTrans" cxnId="{930B27A2-0E70-41F1-ADFD-8C490AEDE5A3}">
      <dgm:prSet/>
      <dgm:spPr/>
      <dgm:t>
        <a:bodyPr/>
        <a:lstStyle/>
        <a:p>
          <a:endParaRPr lang="en-US" sz="2000"/>
        </a:p>
      </dgm:t>
    </dgm:pt>
    <dgm:pt modelId="{B9B696B7-4938-4316-9E53-618B5D3D98F5}">
      <dgm:prSet custT="1"/>
      <dgm:spPr/>
      <dgm:t>
        <a:bodyPr/>
        <a:lstStyle/>
        <a:p>
          <a:r>
            <a:rPr lang="en-US" sz="2400" dirty="0">
              <a:latin typeface="Arial" panose="020B0604020202020204" pitchFamily="34" charset="0"/>
              <a:cs typeface="Arial" panose="020B0604020202020204" pitchFamily="34" charset="0"/>
            </a:rPr>
            <a:t>SCCM</a:t>
          </a:r>
        </a:p>
      </dgm:t>
    </dgm:pt>
    <dgm:pt modelId="{AC02520D-FF35-45E3-BF53-ACB078A33226}" type="parTrans" cxnId="{4DF32C37-ED96-4EAE-A1D2-CCB66C1C7BBB}">
      <dgm:prSet/>
      <dgm:spPr/>
      <dgm:t>
        <a:bodyPr/>
        <a:lstStyle/>
        <a:p>
          <a:endParaRPr lang="en-US" sz="2000"/>
        </a:p>
      </dgm:t>
    </dgm:pt>
    <dgm:pt modelId="{8865630D-2A52-4CF0-9561-D60D737B2EF1}" type="sibTrans" cxnId="{4DF32C37-ED96-4EAE-A1D2-CCB66C1C7BBB}">
      <dgm:prSet/>
      <dgm:spPr/>
      <dgm:t>
        <a:bodyPr/>
        <a:lstStyle/>
        <a:p>
          <a:endParaRPr lang="en-US" sz="2000"/>
        </a:p>
      </dgm:t>
    </dgm:pt>
    <dgm:pt modelId="{68DC53E1-7A78-4E6D-902E-1031929E4488}">
      <dgm:prSet custT="1"/>
      <dgm:spPr/>
      <dgm:t>
        <a:bodyPr/>
        <a:lstStyle/>
        <a:p>
          <a:r>
            <a:rPr lang="en-US" sz="2400" dirty="0">
              <a:latin typeface="Arial" panose="020B0604020202020204" pitchFamily="34" charset="0"/>
              <a:cs typeface="Arial" panose="020B0604020202020204" pitchFamily="34" charset="0"/>
            </a:rPr>
            <a:t>AACN</a:t>
          </a:r>
        </a:p>
      </dgm:t>
    </dgm:pt>
    <dgm:pt modelId="{EB894351-EEDF-49C1-A588-1EC9EF2BF898}" type="parTrans" cxnId="{4CF6A371-3FA6-47E5-AFDC-37A230F0124D}">
      <dgm:prSet/>
      <dgm:spPr/>
      <dgm:t>
        <a:bodyPr/>
        <a:lstStyle/>
        <a:p>
          <a:endParaRPr lang="en-US" sz="2000"/>
        </a:p>
      </dgm:t>
    </dgm:pt>
    <dgm:pt modelId="{38716E46-DEFE-489B-BE33-B9C9F159CBF0}" type="sibTrans" cxnId="{4CF6A371-3FA6-47E5-AFDC-37A230F0124D}">
      <dgm:prSet/>
      <dgm:spPr/>
      <dgm:t>
        <a:bodyPr/>
        <a:lstStyle/>
        <a:p>
          <a:endParaRPr lang="en-US" sz="2000"/>
        </a:p>
      </dgm:t>
    </dgm:pt>
    <dgm:pt modelId="{5890A3BC-CCEF-4E0B-90E7-33C52ED60FA8}">
      <dgm:prSet custT="1"/>
      <dgm:spPr/>
      <dgm:t>
        <a:bodyPr/>
        <a:lstStyle/>
        <a:p>
          <a:r>
            <a:rPr lang="en-US" sz="2400" dirty="0" err="1">
              <a:latin typeface="Arial" panose="020B0604020202020204" pitchFamily="34" charset="0"/>
              <a:cs typeface="Arial" panose="020B0604020202020204" pitchFamily="34" charset="0"/>
            </a:rPr>
            <a:t>Ceribell</a:t>
          </a:r>
          <a:r>
            <a:rPr lang="en-US" sz="2400" dirty="0">
              <a:latin typeface="Arial" panose="020B0604020202020204" pitchFamily="34" charset="0"/>
              <a:cs typeface="Arial" panose="020B0604020202020204" pitchFamily="34" charset="0"/>
            </a:rPr>
            <a:t> </a:t>
          </a:r>
        </a:p>
      </dgm:t>
    </dgm:pt>
    <dgm:pt modelId="{A919EE6E-6419-403E-9F31-4ED9F8A6F573}" type="parTrans" cxnId="{5F616644-512B-4EAF-BC54-DA4DC16AA2F5}">
      <dgm:prSet/>
      <dgm:spPr/>
      <dgm:t>
        <a:bodyPr/>
        <a:lstStyle/>
        <a:p>
          <a:endParaRPr lang="en-US" sz="2000"/>
        </a:p>
      </dgm:t>
    </dgm:pt>
    <dgm:pt modelId="{F84A5F69-A173-48D4-895F-90660D89FD89}" type="sibTrans" cxnId="{5F616644-512B-4EAF-BC54-DA4DC16AA2F5}">
      <dgm:prSet/>
      <dgm:spPr/>
      <dgm:t>
        <a:bodyPr/>
        <a:lstStyle/>
        <a:p>
          <a:endParaRPr lang="en-US" sz="2000"/>
        </a:p>
      </dgm:t>
    </dgm:pt>
    <dgm:pt modelId="{7FB2F953-8146-41EB-BAB6-0B3ABE10E15B}" type="pres">
      <dgm:prSet presAssocID="{CD8258DA-8DB1-449E-BC9D-BDFE9E038BE7}" presName="linear" presStyleCnt="0">
        <dgm:presLayoutVars>
          <dgm:dir/>
          <dgm:animLvl val="lvl"/>
          <dgm:resizeHandles val="exact"/>
        </dgm:presLayoutVars>
      </dgm:prSet>
      <dgm:spPr/>
    </dgm:pt>
    <dgm:pt modelId="{AAB631B3-FB05-4284-8FB0-BEB235762F0D}" type="pres">
      <dgm:prSet presAssocID="{7B600B3F-6299-4E13-8D84-25C440A04C57}" presName="parentLin" presStyleCnt="0"/>
      <dgm:spPr/>
    </dgm:pt>
    <dgm:pt modelId="{D885116B-E54C-44B7-82FE-716AF6DA393C}" type="pres">
      <dgm:prSet presAssocID="{7B600B3F-6299-4E13-8D84-25C440A04C57}" presName="parentLeftMargin" presStyleLbl="node1" presStyleIdx="0" presStyleCnt="3"/>
      <dgm:spPr/>
    </dgm:pt>
    <dgm:pt modelId="{2D9706DA-ADE2-4363-86B7-9C7EF414603B}" type="pres">
      <dgm:prSet presAssocID="{7B600B3F-6299-4E13-8D84-25C440A04C57}" presName="parentText" presStyleLbl="node1" presStyleIdx="0" presStyleCnt="3" custScaleX="112387" custLinFactNeighborX="-95035" custLinFactNeighborY="-3538">
        <dgm:presLayoutVars>
          <dgm:chMax val="0"/>
          <dgm:bulletEnabled val="1"/>
        </dgm:presLayoutVars>
      </dgm:prSet>
      <dgm:spPr/>
    </dgm:pt>
    <dgm:pt modelId="{CF0284FF-5F48-4010-AE88-7CA269219F3A}" type="pres">
      <dgm:prSet presAssocID="{7B600B3F-6299-4E13-8D84-25C440A04C57}" presName="negativeSpace" presStyleCnt="0"/>
      <dgm:spPr/>
    </dgm:pt>
    <dgm:pt modelId="{76154C87-6F5B-41F6-811D-33A5D81C591F}" type="pres">
      <dgm:prSet presAssocID="{7B600B3F-6299-4E13-8D84-25C440A04C57}" presName="childText" presStyleLbl="conFgAcc1" presStyleIdx="0" presStyleCnt="3" custLinFactNeighborY="8319">
        <dgm:presLayoutVars>
          <dgm:bulletEnabled val="1"/>
        </dgm:presLayoutVars>
      </dgm:prSet>
      <dgm:spPr/>
    </dgm:pt>
    <dgm:pt modelId="{DB5D7018-5814-413B-B25B-E27E9493F2B9}" type="pres">
      <dgm:prSet presAssocID="{F03D7975-E415-4CB2-A561-F87D2436D206}" presName="spaceBetweenRectangles" presStyleCnt="0"/>
      <dgm:spPr/>
    </dgm:pt>
    <dgm:pt modelId="{6BC847C4-6841-4802-B0B6-D4D8C4B604A3}" type="pres">
      <dgm:prSet presAssocID="{9A9424F0-02CE-4E9F-8355-1AD66684878B}" presName="parentLin" presStyleCnt="0"/>
      <dgm:spPr/>
    </dgm:pt>
    <dgm:pt modelId="{F43F3B58-6F2A-4882-AC84-DA0FF262056F}" type="pres">
      <dgm:prSet presAssocID="{9A9424F0-02CE-4E9F-8355-1AD66684878B}" presName="parentLeftMargin" presStyleLbl="node1" presStyleIdx="0" presStyleCnt="3"/>
      <dgm:spPr/>
    </dgm:pt>
    <dgm:pt modelId="{011B5916-F2DB-4E63-88D2-20EAA629C8B1}" type="pres">
      <dgm:prSet presAssocID="{9A9424F0-02CE-4E9F-8355-1AD66684878B}" presName="parentText" presStyleLbl="node1" presStyleIdx="1" presStyleCnt="3">
        <dgm:presLayoutVars>
          <dgm:chMax val="0"/>
          <dgm:bulletEnabled val="1"/>
        </dgm:presLayoutVars>
      </dgm:prSet>
      <dgm:spPr/>
    </dgm:pt>
    <dgm:pt modelId="{9064BF4C-B82A-4601-AD75-32375B5CBEE8}" type="pres">
      <dgm:prSet presAssocID="{9A9424F0-02CE-4E9F-8355-1AD66684878B}" presName="negativeSpace" presStyleCnt="0"/>
      <dgm:spPr/>
    </dgm:pt>
    <dgm:pt modelId="{A5CC44C2-577C-410F-9010-961AFA75CA09}" type="pres">
      <dgm:prSet presAssocID="{9A9424F0-02CE-4E9F-8355-1AD66684878B}" presName="childText" presStyleLbl="conFgAcc1" presStyleIdx="1" presStyleCnt="3">
        <dgm:presLayoutVars>
          <dgm:bulletEnabled val="1"/>
        </dgm:presLayoutVars>
      </dgm:prSet>
      <dgm:spPr/>
    </dgm:pt>
    <dgm:pt modelId="{157D7828-160D-49C1-9502-1B9F5606F060}" type="pres">
      <dgm:prSet presAssocID="{B972AB00-A76F-489F-8D14-2093838989D1}" presName="spaceBetweenRectangles" presStyleCnt="0"/>
      <dgm:spPr/>
    </dgm:pt>
    <dgm:pt modelId="{467BA998-AD2F-4C93-B8EC-0C7AB245E4D4}" type="pres">
      <dgm:prSet presAssocID="{46AB6F26-92F3-49ED-AD22-1B906E8F04F0}" presName="parentLin" presStyleCnt="0"/>
      <dgm:spPr/>
    </dgm:pt>
    <dgm:pt modelId="{9E12B347-4ACA-4B73-BA0A-CD5543AA3B6E}" type="pres">
      <dgm:prSet presAssocID="{46AB6F26-92F3-49ED-AD22-1B906E8F04F0}" presName="parentLeftMargin" presStyleLbl="node1" presStyleIdx="1" presStyleCnt="3"/>
      <dgm:spPr/>
    </dgm:pt>
    <dgm:pt modelId="{6AD41A06-F985-4B38-81DF-0C1996082FA7}" type="pres">
      <dgm:prSet presAssocID="{46AB6F26-92F3-49ED-AD22-1B906E8F04F0}" presName="parentText" presStyleLbl="node1" presStyleIdx="2" presStyleCnt="3" custLinFactX="918" custLinFactNeighborX="100000" custLinFactNeighborY="-5307">
        <dgm:presLayoutVars>
          <dgm:chMax val="0"/>
          <dgm:bulletEnabled val="1"/>
        </dgm:presLayoutVars>
      </dgm:prSet>
      <dgm:spPr/>
    </dgm:pt>
    <dgm:pt modelId="{82F999F1-018D-441C-AE4B-79E683272924}" type="pres">
      <dgm:prSet presAssocID="{46AB6F26-92F3-49ED-AD22-1B906E8F04F0}" presName="negativeSpace" presStyleCnt="0"/>
      <dgm:spPr/>
    </dgm:pt>
    <dgm:pt modelId="{7AE005D9-45F5-4EAC-B62A-6CA8A04F4DBD}" type="pres">
      <dgm:prSet presAssocID="{46AB6F26-92F3-49ED-AD22-1B906E8F04F0}" presName="childText" presStyleLbl="conFgAcc1" presStyleIdx="2" presStyleCnt="3">
        <dgm:presLayoutVars>
          <dgm:bulletEnabled val="1"/>
        </dgm:presLayoutVars>
      </dgm:prSet>
      <dgm:spPr/>
    </dgm:pt>
  </dgm:ptLst>
  <dgm:cxnLst>
    <dgm:cxn modelId="{186D1F0F-C9D2-4F1E-A354-B79D1116EBB6}" srcId="{7B600B3F-6299-4E13-8D84-25C440A04C57}" destId="{C8A09987-8863-49ED-8C93-2390A1038618}" srcOrd="2" destOrd="0" parTransId="{7A9FD89B-E67F-4FDD-BF85-54946329F989}" sibTransId="{EEB9AEFE-3017-452B-9FC3-9E1C34A2DFA3}"/>
    <dgm:cxn modelId="{9E612A15-DD92-4C4E-A4C6-FD94AD3487FF}" srcId="{9A9424F0-02CE-4E9F-8355-1AD66684878B}" destId="{14DF19E1-61FC-41C1-BA98-E1C0CE802752}" srcOrd="1" destOrd="0" parTransId="{430C86B4-70E3-4254-8C96-E380DEF1F614}" sibTransId="{FA53B583-7898-4F7C-ABB8-6330090C7141}"/>
    <dgm:cxn modelId="{AD40EC17-033A-4CE3-AD81-5825CA32D878}" srcId="{9A9424F0-02CE-4E9F-8355-1AD66684878B}" destId="{F3BC24B3-E054-4BC6-AD18-78413D7792B7}" srcOrd="0" destOrd="0" parTransId="{748C7420-B497-4874-80C5-0BB4508ABEDB}" sibTransId="{6C3ACFE4-71D6-4CC1-96E2-153106F39FAA}"/>
    <dgm:cxn modelId="{9DF58B2D-6A18-4BBB-9BF0-2075C66D6210}" type="presOf" srcId="{5890A3BC-CCEF-4E0B-90E7-33C52ED60FA8}" destId="{7AE005D9-45F5-4EAC-B62A-6CA8A04F4DBD}" srcOrd="0" destOrd="2" presId="urn:microsoft.com/office/officeart/2005/8/layout/list1"/>
    <dgm:cxn modelId="{3230AB36-8D76-46EA-8648-7EE1BB5227C8}" type="presOf" srcId="{CD8258DA-8DB1-449E-BC9D-BDFE9E038BE7}" destId="{7FB2F953-8146-41EB-BAB6-0B3ABE10E15B}" srcOrd="0" destOrd="0" presId="urn:microsoft.com/office/officeart/2005/8/layout/list1"/>
    <dgm:cxn modelId="{4DF32C37-ED96-4EAE-A1D2-CCB66C1C7BBB}" srcId="{46AB6F26-92F3-49ED-AD22-1B906E8F04F0}" destId="{B9B696B7-4938-4316-9E53-618B5D3D98F5}" srcOrd="0" destOrd="0" parTransId="{AC02520D-FF35-45E3-BF53-ACB078A33226}" sibTransId="{8865630D-2A52-4CF0-9561-D60D737B2EF1}"/>
    <dgm:cxn modelId="{4521BB37-047E-4080-89D9-B3DAD7920CDE}" type="presOf" srcId="{9A9424F0-02CE-4E9F-8355-1AD66684878B}" destId="{F43F3B58-6F2A-4882-AC84-DA0FF262056F}" srcOrd="0" destOrd="0" presId="urn:microsoft.com/office/officeart/2005/8/layout/list1"/>
    <dgm:cxn modelId="{1F20403E-DAD9-4B42-BBBA-2E4AA086AF0C}" srcId="{CD8258DA-8DB1-449E-BC9D-BDFE9E038BE7}" destId="{9A9424F0-02CE-4E9F-8355-1AD66684878B}" srcOrd="1" destOrd="0" parTransId="{8029A1FF-2E55-40F2-873A-04236C6B6D5E}" sibTransId="{B972AB00-A76F-489F-8D14-2093838989D1}"/>
    <dgm:cxn modelId="{5F616644-512B-4EAF-BC54-DA4DC16AA2F5}" srcId="{46AB6F26-92F3-49ED-AD22-1B906E8F04F0}" destId="{5890A3BC-CCEF-4E0B-90E7-33C52ED60FA8}" srcOrd="2" destOrd="0" parTransId="{A919EE6E-6419-403E-9F31-4ED9F8A6F573}" sibTransId="{F84A5F69-A173-48D4-895F-90660D89FD89}"/>
    <dgm:cxn modelId="{FCFFF845-B68E-4620-AF5E-3F0C9F486D41}" type="presOf" srcId="{C8A09987-8863-49ED-8C93-2390A1038618}" destId="{76154C87-6F5B-41F6-811D-33A5D81C591F}" srcOrd="0" destOrd="2" presId="urn:microsoft.com/office/officeart/2005/8/layout/list1"/>
    <dgm:cxn modelId="{410C7B46-3EC1-4DBE-B970-2E79E12AF4D4}" type="presOf" srcId="{68DC53E1-7A78-4E6D-902E-1031929E4488}" destId="{7AE005D9-45F5-4EAC-B62A-6CA8A04F4DBD}" srcOrd="0" destOrd="1" presId="urn:microsoft.com/office/officeart/2005/8/layout/list1"/>
    <dgm:cxn modelId="{4CF6A371-3FA6-47E5-AFDC-37A230F0124D}" srcId="{46AB6F26-92F3-49ED-AD22-1B906E8F04F0}" destId="{68DC53E1-7A78-4E6D-902E-1031929E4488}" srcOrd="1" destOrd="0" parTransId="{EB894351-EEDF-49C1-A588-1EC9EF2BF898}" sibTransId="{38716E46-DEFE-489B-BE33-B9C9F159CBF0}"/>
    <dgm:cxn modelId="{D4566352-D4D8-4D73-A3F9-C2D4F41FE872}" type="presOf" srcId="{46AB6F26-92F3-49ED-AD22-1B906E8F04F0}" destId="{9E12B347-4ACA-4B73-BA0A-CD5543AA3B6E}" srcOrd="0" destOrd="0" presId="urn:microsoft.com/office/officeart/2005/8/layout/list1"/>
    <dgm:cxn modelId="{78ADC784-F8C5-42CF-93C2-CB1527499325}" type="presOf" srcId="{9A9424F0-02CE-4E9F-8355-1AD66684878B}" destId="{011B5916-F2DB-4E63-88D2-20EAA629C8B1}" srcOrd="1" destOrd="0" presId="urn:microsoft.com/office/officeart/2005/8/layout/list1"/>
    <dgm:cxn modelId="{5469E588-5FE0-42F3-B49E-6F1C30E5A7FA}" srcId="{7B600B3F-6299-4E13-8D84-25C440A04C57}" destId="{ECF537A1-9BCE-4E02-AC5E-155DB8E85178}" srcOrd="0" destOrd="0" parTransId="{518E7705-C195-466A-B858-5B02626E3871}" sibTransId="{30F3725E-3784-4C63-AD29-E3AE15525F64}"/>
    <dgm:cxn modelId="{5D7F2C89-3ED9-4AF4-9F7E-0722643647D2}" type="presOf" srcId="{B9B696B7-4938-4316-9E53-618B5D3D98F5}" destId="{7AE005D9-45F5-4EAC-B62A-6CA8A04F4DBD}" srcOrd="0" destOrd="0" presId="urn:microsoft.com/office/officeart/2005/8/layout/list1"/>
    <dgm:cxn modelId="{5FDBCF9E-F3DC-4EA1-98CF-4DF14C6F820E}" type="presOf" srcId="{58DF9BCA-A769-4BE8-B382-7879F317291E}" destId="{76154C87-6F5B-41F6-811D-33A5D81C591F}" srcOrd="0" destOrd="1" presId="urn:microsoft.com/office/officeart/2005/8/layout/list1"/>
    <dgm:cxn modelId="{84163D9F-0507-4CB1-BE88-CDC53C9943A9}" srcId="{7B600B3F-6299-4E13-8D84-25C440A04C57}" destId="{58DF9BCA-A769-4BE8-B382-7879F317291E}" srcOrd="1" destOrd="0" parTransId="{6E56FB15-01A7-42B5-9889-89D08C20B11A}" sibTransId="{13EF83AA-E828-49A8-AF05-0CA785DAEAA7}"/>
    <dgm:cxn modelId="{930B27A2-0E70-41F1-ADFD-8C490AEDE5A3}" srcId="{CD8258DA-8DB1-449E-BC9D-BDFE9E038BE7}" destId="{46AB6F26-92F3-49ED-AD22-1B906E8F04F0}" srcOrd="2" destOrd="0" parTransId="{9FD9C2C8-4A7A-4333-8A3C-D2B2B12E12DC}" sibTransId="{5067EBDE-B5CC-4DB0-9E77-D58472E8E5E5}"/>
    <dgm:cxn modelId="{8540DDC7-1C48-43B4-97B9-CB8258A758B2}" srcId="{CD8258DA-8DB1-449E-BC9D-BDFE9E038BE7}" destId="{7B600B3F-6299-4E13-8D84-25C440A04C57}" srcOrd="0" destOrd="0" parTransId="{C037CBB5-4331-4585-98E9-BBD149B4E32C}" sibTransId="{F03D7975-E415-4CB2-A561-F87D2436D206}"/>
    <dgm:cxn modelId="{CF57AFD2-FD28-4B15-89AB-45F3B079B8BD}" type="presOf" srcId="{7B600B3F-6299-4E13-8D84-25C440A04C57}" destId="{D885116B-E54C-44B7-82FE-716AF6DA393C}" srcOrd="0" destOrd="0" presId="urn:microsoft.com/office/officeart/2005/8/layout/list1"/>
    <dgm:cxn modelId="{566341DF-4B77-4183-A8AB-AB5BA7A9447E}" type="presOf" srcId="{ECF537A1-9BCE-4E02-AC5E-155DB8E85178}" destId="{76154C87-6F5B-41F6-811D-33A5D81C591F}" srcOrd="0" destOrd="0" presId="urn:microsoft.com/office/officeart/2005/8/layout/list1"/>
    <dgm:cxn modelId="{89ABA1E5-8D4B-4B59-B92C-A51B750C6F0A}" type="presOf" srcId="{14DF19E1-61FC-41C1-BA98-E1C0CE802752}" destId="{A5CC44C2-577C-410F-9010-961AFA75CA09}" srcOrd="0" destOrd="1" presId="urn:microsoft.com/office/officeart/2005/8/layout/list1"/>
    <dgm:cxn modelId="{E26916F5-25CA-4D26-953D-7D47B8BD9009}" type="presOf" srcId="{F3BC24B3-E054-4BC6-AD18-78413D7792B7}" destId="{A5CC44C2-577C-410F-9010-961AFA75CA09}" srcOrd="0" destOrd="0" presId="urn:microsoft.com/office/officeart/2005/8/layout/list1"/>
    <dgm:cxn modelId="{94A229F6-30C6-4BD3-B9D1-618CBCAE7B03}" type="presOf" srcId="{46AB6F26-92F3-49ED-AD22-1B906E8F04F0}" destId="{6AD41A06-F985-4B38-81DF-0C1996082FA7}" srcOrd="1" destOrd="0" presId="urn:microsoft.com/office/officeart/2005/8/layout/list1"/>
    <dgm:cxn modelId="{77DFB1F8-0CA4-4859-A7B6-9D38DF183E3B}" type="presOf" srcId="{7B600B3F-6299-4E13-8D84-25C440A04C57}" destId="{2D9706DA-ADE2-4363-86B7-9C7EF414603B}" srcOrd="1" destOrd="0" presId="urn:microsoft.com/office/officeart/2005/8/layout/list1"/>
    <dgm:cxn modelId="{B54FEF88-C170-4327-BDC5-82A148990A65}" type="presParOf" srcId="{7FB2F953-8146-41EB-BAB6-0B3ABE10E15B}" destId="{AAB631B3-FB05-4284-8FB0-BEB235762F0D}" srcOrd="0" destOrd="0" presId="urn:microsoft.com/office/officeart/2005/8/layout/list1"/>
    <dgm:cxn modelId="{2B0C9103-101C-4C4D-B750-00A27D8B9BB1}" type="presParOf" srcId="{AAB631B3-FB05-4284-8FB0-BEB235762F0D}" destId="{D885116B-E54C-44B7-82FE-716AF6DA393C}" srcOrd="0" destOrd="0" presId="urn:microsoft.com/office/officeart/2005/8/layout/list1"/>
    <dgm:cxn modelId="{7A8D6E4C-5DDD-4917-B6D0-62B47ED0AFF7}" type="presParOf" srcId="{AAB631B3-FB05-4284-8FB0-BEB235762F0D}" destId="{2D9706DA-ADE2-4363-86B7-9C7EF414603B}" srcOrd="1" destOrd="0" presId="urn:microsoft.com/office/officeart/2005/8/layout/list1"/>
    <dgm:cxn modelId="{280393B9-7717-4CE3-A41D-6E2339EA36BA}" type="presParOf" srcId="{7FB2F953-8146-41EB-BAB6-0B3ABE10E15B}" destId="{CF0284FF-5F48-4010-AE88-7CA269219F3A}" srcOrd="1" destOrd="0" presId="urn:microsoft.com/office/officeart/2005/8/layout/list1"/>
    <dgm:cxn modelId="{256FE303-8F56-4237-9AEF-9FFE515AA2BE}" type="presParOf" srcId="{7FB2F953-8146-41EB-BAB6-0B3ABE10E15B}" destId="{76154C87-6F5B-41F6-811D-33A5D81C591F}" srcOrd="2" destOrd="0" presId="urn:microsoft.com/office/officeart/2005/8/layout/list1"/>
    <dgm:cxn modelId="{BEC0D97D-C1B4-4963-8536-B841A6A5E0A1}" type="presParOf" srcId="{7FB2F953-8146-41EB-BAB6-0B3ABE10E15B}" destId="{DB5D7018-5814-413B-B25B-E27E9493F2B9}" srcOrd="3" destOrd="0" presId="urn:microsoft.com/office/officeart/2005/8/layout/list1"/>
    <dgm:cxn modelId="{C9E4585F-E676-4DC7-BCD7-C5A0A374041D}" type="presParOf" srcId="{7FB2F953-8146-41EB-BAB6-0B3ABE10E15B}" destId="{6BC847C4-6841-4802-B0B6-D4D8C4B604A3}" srcOrd="4" destOrd="0" presId="urn:microsoft.com/office/officeart/2005/8/layout/list1"/>
    <dgm:cxn modelId="{FF38362B-B3CD-43ED-91FD-03A8B0A3930D}" type="presParOf" srcId="{6BC847C4-6841-4802-B0B6-D4D8C4B604A3}" destId="{F43F3B58-6F2A-4882-AC84-DA0FF262056F}" srcOrd="0" destOrd="0" presId="urn:microsoft.com/office/officeart/2005/8/layout/list1"/>
    <dgm:cxn modelId="{E0DEDF00-5054-4B20-9AAB-AF837B8B5B56}" type="presParOf" srcId="{6BC847C4-6841-4802-B0B6-D4D8C4B604A3}" destId="{011B5916-F2DB-4E63-88D2-20EAA629C8B1}" srcOrd="1" destOrd="0" presId="urn:microsoft.com/office/officeart/2005/8/layout/list1"/>
    <dgm:cxn modelId="{B0FA37BE-E88D-44E7-9706-403E7993F7C4}" type="presParOf" srcId="{7FB2F953-8146-41EB-BAB6-0B3ABE10E15B}" destId="{9064BF4C-B82A-4601-AD75-32375B5CBEE8}" srcOrd="5" destOrd="0" presId="urn:microsoft.com/office/officeart/2005/8/layout/list1"/>
    <dgm:cxn modelId="{9CD5DF17-088D-4CAC-8AF1-F02CEE4E4424}" type="presParOf" srcId="{7FB2F953-8146-41EB-BAB6-0B3ABE10E15B}" destId="{A5CC44C2-577C-410F-9010-961AFA75CA09}" srcOrd="6" destOrd="0" presId="urn:microsoft.com/office/officeart/2005/8/layout/list1"/>
    <dgm:cxn modelId="{7BFF58B9-327B-4E5A-98DC-57ABBD384C93}" type="presParOf" srcId="{7FB2F953-8146-41EB-BAB6-0B3ABE10E15B}" destId="{157D7828-160D-49C1-9502-1B9F5606F060}" srcOrd="7" destOrd="0" presId="urn:microsoft.com/office/officeart/2005/8/layout/list1"/>
    <dgm:cxn modelId="{DA0E60FC-8EAE-423E-91D2-3D5083E98A83}" type="presParOf" srcId="{7FB2F953-8146-41EB-BAB6-0B3ABE10E15B}" destId="{467BA998-AD2F-4C93-B8EC-0C7AB245E4D4}" srcOrd="8" destOrd="0" presId="urn:microsoft.com/office/officeart/2005/8/layout/list1"/>
    <dgm:cxn modelId="{AB815065-5DFA-42C0-92F8-560AF498D7F3}" type="presParOf" srcId="{467BA998-AD2F-4C93-B8EC-0C7AB245E4D4}" destId="{9E12B347-4ACA-4B73-BA0A-CD5543AA3B6E}" srcOrd="0" destOrd="0" presId="urn:microsoft.com/office/officeart/2005/8/layout/list1"/>
    <dgm:cxn modelId="{92966F18-9567-4666-B53B-96407E3B14E9}" type="presParOf" srcId="{467BA998-AD2F-4C93-B8EC-0C7AB245E4D4}" destId="{6AD41A06-F985-4B38-81DF-0C1996082FA7}" srcOrd="1" destOrd="0" presId="urn:microsoft.com/office/officeart/2005/8/layout/list1"/>
    <dgm:cxn modelId="{114A6381-242B-4C52-8212-F4DA262D809F}" type="presParOf" srcId="{7FB2F953-8146-41EB-BAB6-0B3ABE10E15B}" destId="{82F999F1-018D-441C-AE4B-79E683272924}" srcOrd="9" destOrd="0" presId="urn:microsoft.com/office/officeart/2005/8/layout/list1"/>
    <dgm:cxn modelId="{99D0F17D-0A89-4F89-93B0-1481F1357267}" type="presParOf" srcId="{7FB2F953-8146-41EB-BAB6-0B3ABE10E15B}" destId="{7AE005D9-45F5-4EAC-B62A-6CA8A04F4DB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54C87-6F5B-41F6-811D-33A5D81C591F}">
      <dsp:nvSpPr>
        <dsp:cNvPr id="0" name=""/>
        <dsp:cNvSpPr/>
      </dsp:nvSpPr>
      <dsp:spPr>
        <a:xfrm>
          <a:off x="0" y="228387"/>
          <a:ext cx="8967838" cy="1474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004" tIns="249936" rIns="69600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NHLBI/NINR NIH (1 UG3 HL165740-01A1)</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NINR NIH (1 R01 NR020707-01)</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NICHD NIH (1 R01 HD103811-01)</a:t>
          </a:r>
        </a:p>
      </dsp:txBody>
      <dsp:txXfrm>
        <a:off x="0" y="228387"/>
        <a:ext cx="8967838" cy="1474200"/>
      </dsp:txXfrm>
    </dsp:sp>
    <dsp:sp modelId="{2D9706DA-ADE2-4363-86B7-9C7EF414603B}">
      <dsp:nvSpPr>
        <dsp:cNvPr id="0" name=""/>
        <dsp:cNvSpPr/>
      </dsp:nvSpPr>
      <dsp:spPr>
        <a:xfrm>
          <a:off x="22262" y="33343"/>
          <a:ext cx="7055078" cy="3542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274" tIns="0" rIns="237274"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solidFill>
                <a:schemeClr val="tx1"/>
              </a:solidFill>
              <a:latin typeface="Arial" panose="020B0604020202020204" pitchFamily="34" charset="0"/>
              <a:cs typeface="Arial" panose="020B0604020202020204" pitchFamily="34" charset="0"/>
            </a:rPr>
            <a:t>Dr. Balas receives research support from:</a:t>
          </a:r>
        </a:p>
      </dsp:txBody>
      <dsp:txXfrm>
        <a:off x="39555" y="50636"/>
        <a:ext cx="7020492" cy="319654"/>
      </dsp:txXfrm>
    </dsp:sp>
    <dsp:sp modelId="{A5CC44C2-577C-410F-9010-961AFA75CA09}">
      <dsp:nvSpPr>
        <dsp:cNvPr id="0" name=""/>
        <dsp:cNvSpPr/>
      </dsp:nvSpPr>
      <dsp:spPr>
        <a:xfrm>
          <a:off x="0" y="1939116"/>
          <a:ext cx="8967838" cy="1115100"/>
        </a:xfrm>
        <a:prstGeom prst="rect">
          <a:avLst/>
        </a:prstGeom>
        <a:solidFill>
          <a:schemeClr val="lt1">
            <a:alpha val="90000"/>
            <a:hueOff val="0"/>
            <a:satOff val="0"/>
            <a:lumOff val="0"/>
            <a:alphaOff val="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004" tIns="249936" rIns="69600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SCCM’s PADIS Guideline Committee </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AACN’s Healthy Work Environment Collaborative</a:t>
          </a:r>
        </a:p>
      </dsp:txBody>
      <dsp:txXfrm>
        <a:off x="0" y="1939116"/>
        <a:ext cx="8967838" cy="1115100"/>
      </dsp:txXfrm>
    </dsp:sp>
    <dsp:sp modelId="{011B5916-F2DB-4E63-88D2-20EAA629C8B1}">
      <dsp:nvSpPr>
        <dsp:cNvPr id="0" name=""/>
        <dsp:cNvSpPr/>
      </dsp:nvSpPr>
      <dsp:spPr>
        <a:xfrm>
          <a:off x="448391" y="1761996"/>
          <a:ext cx="6277486" cy="3542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274" tIns="0" rIns="237274"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solidFill>
                <a:schemeClr val="tx1"/>
              </a:solidFill>
              <a:latin typeface="Arial" panose="020B0604020202020204" pitchFamily="34" charset="0"/>
              <a:cs typeface="Arial" panose="020B0604020202020204" pitchFamily="34" charset="0"/>
            </a:rPr>
            <a:t>Serves as co-chair for:</a:t>
          </a:r>
        </a:p>
      </dsp:txBody>
      <dsp:txXfrm>
        <a:off x="465684" y="1779289"/>
        <a:ext cx="6242900" cy="319654"/>
      </dsp:txXfrm>
    </dsp:sp>
    <dsp:sp modelId="{7AE005D9-45F5-4EAC-B62A-6CA8A04F4DBD}">
      <dsp:nvSpPr>
        <dsp:cNvPr id="0" name=""/>
        <dsp:cNvSpPr/>
      </dsp:nvSpPr>
      <dsp:spPr>
        <a:xfrm>
          <a:off x="0" y="3296136"/>
          <a:ext cx="8967838" cy="1474200"/>
        </a:xfrm>
        <a:prstGeom prst="rect">
          <a:avLst/>
        </a:prstGeom>
        <a:solidFill>
          <a:schemeClr val="lt1">
            <a:alpha val="90000"/>
            <a:hueOff val="0"/>
            <a:satOff val="0"/>
            <a:lumOff val="0"/>
            <a:alphaOff val="0"/>
          </a:schemeClr>
        </a:solidFill>
        <a:ln w="12700" cap="flat" cmpd="sng" algn="ctr">
          <a:solidFill>
            <a:schemeClr val="accent2">
              <a:hueOff val="-5112997"/>
              <a:satOff val="-6820"/>
              <a:lumOff val="-20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6004" tIns="249936" rIns="696004"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SCCM</a:t>
          </a:r>
        </a:p>
        <a:p>
          <a:pPr marL="228600" lvl="1" indent="-228600" algn="l" defTabSz="1066800">
            <a:lnSpc>
              <a:spcPct val="90000"/>
            </a:lnSpc>
            <a:spcBef>
              <a:spcPct val="0"/>
            </a:spcBef>
            <a:spcAft>
              <a:spcPct val="15000"/>
            </a:spcAft>
            <a:buChar char="•"/>
          </a:pPr>
          <a:r>
            <a:rPr lang="en-US" sz="2400" kern="1200" dirty="0">
              <a:latin typeface="Arial" panose="020B0604020202020204" pitchFamily="34" charset="0"/>
              <a:cs typeface="Arial" panose="020B0604020202020204" pitchFamily="34" charset="0"/>
            </a:rPr>
            <a:t>AACN</a:t>
          </a:r>
        </a:p>
        <a:p>
          <a:pPr marL="228600" lvl="1" indent="-228600" algn="l" defTabSz="1066800">
            <a:lnSpc>
              <a:spcPct val="90000"/>
            </a:lnSpc>
            <a:spcBef>
              <a:spcPct val="0"/>
            </a:spcBef>
            <a:spcAft>
              <a:spcPct val="15000"/>
            </a:spcAft>
            <a:buChar char="•"/>
          </a:pPr>
          <a:r>
            <a:rPr lang="en-US" sz="2400" kern="1200" dirty="0" err="1">
              <a:latin typeface="Arial" panose="020B0604020202020204" pitchFamily="34" charset="0"/>
              <a:cs typeface="Arial" panose="020B0604020202020204" pitchFamily="34" charset="0"/>
            </a:rPr>
            <a:t>Ceribell</a:t>
          </a:r>
          <a:r>
            <a:rPr lang="en-US" sz="2400" kern="1200" dirty="0">
              <a:latin typeface="Arial" panose="020B0604020202020204" pitchFamily="34" charset="0"/>
              <a:cs typeface="Arial" panose="020B0604020202020204" pitchFamily="34" charset="0"/>
            </a:rPr>
            <a:t> </a:t>
          </a:r>
        </a:p>
      </dsp:txBody>
      <dsp:txXfrm>
        <a:off x="0" y="3296136"/>
        <a:ext cx="8967838" cy="1474200"/>
      </dsp:txXfrm>
    </dsp:sp>
    <dsp:sp modelId="{6AD41A06-F985-4B38-81DF-0C1996082FA7}">
      <dsp:nvSpPr>
        <dsp:cNvPr id="0" name=""/>
        <dsp:cNvSpPr/>
      </dsp:nvSpPr>
      <dsp:spPr>
        <a:xfrm>
          <a:off x="954411" y="3100216"/>
          <a:ext cx="6277486" cy="3542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274" tIns="0" rIns="237274" bIns="0" numCol="1" spcCol="1270" anchor="ctr" anchorCtr="0">
          <a:noAutofit/>
        </a:bodyPr>
        <a:lstStyle/>
        <a:p>
          <a:pPr marL="0" lvl="0" indent="0" algn="l" defTabSz="1066800">
            <a:lnSpc>
              <a:spcPct val="90000"/>
            </a:lnSpc>
            <a:spcBef>
              <a:spcPct val="0"/>
            </a:spcBef>
            <a:spcAft>
              <a:spcPct val="35000"/>
            </a:spcAft>
            <a:buNone/>
            <a:defRPr b="1"/>
          </a:pPr>
          <a:r>
            <a:rPr lang="en-US" sz="2400" kern="1200" dirty="0">
              <a:solidFill>
                <a:schemeClr val="tx1"/>
              </a:solidFill>
              <a:latin typeface="Arial" panose="020B0604020202020204" pitchFamily="34" charset="0"/>
              <a:cs typeface="Arial" panose="020B0604020202020204" pitchFamily="34" charset="0"/>
            </a:rPr>
            <a:t>Received past honoraria from: </a:t>
          </a:r>
        </a:p>
      </dsp:txBody>
      <dsp:txXfrm>
        <a:off x="971704" y="3117509"/>
        <a:ext cx="6242900" cy="319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3/5/2024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ournals.lww.com/ccejournal/Fulltext/2023/03000/An_Exploration_of_Critical_Care_Professionals_.9.aspx#T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2849B3-551F-4FE9-99BB-99B7AF1942BF}" type="slidenum">
              <a:rPr lang="en-US" smtClean="0"/>
              <a:pPr>
                <a:defRPr/>
              </a:pPr>
              <a:t>4</a:t>
            </a:fld>
            <a:endParaRPr lang="en-US"/>
          </a:p>
        </p:txBody>
      </p:sp>
    </p:spTree>
    <p:extLst>
      <p:ext uri="{BB962C8B-B14F-4D97-AF65-F5344CB8AC3E}">
        <p14:creationId xmlns:p14="http://schemas.microsoft.com/office/powerpoint/2010/main" val="3560206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4DABE0-DB4C-4142-A6F7-D1F9BB598F1E}" type="slidenum">
              <a:rPr lang="en-US" smtClean="0"/>
              <a:t>20</a:t>
            </a:fld>
            <a:endParaRPr lang="en-US"/>
          </a:p>
        </p:txBody>
      </p:sp>
    </p:spTree>
    <p:extLst>
      <p:ext uri="{BB962C8B-B14F-4D97-AF65-F5344CB8AC3E}">
        <p14:creationId xmlns:p14="http://schemas.microsoft.com/office/powerpoint/2010/main" val="3037952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08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23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7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200"/>
              </a:lnSpc>
              <a:spcBef>
                <a:spcPts val="0"/>
              </a:spcBef>
              <a:spcAft>
                <a:spcPts val="0"/>
              </a:spcAft>
            </a:pP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67</a:t>
            </a:r>
            <a:r>
              <a:rPr lang="en-US" sz="1800" spc="20" dirty="0">
                <a:effectLst/>
                <a:latin typeface="Arial" panose="020B0604020202020204" pitchFamily="34" charset="0"/>
                <a:ea typeface="Calibri" panose="020F0502020204030204" pitchFamily="34" charset="0"/>
                <a:cs typeface="Times New Roman" panose="02020603050405020304" pitchFamily="18" charset="0"/>
              </a:rPr>
              <a:t> While ICU Liberation collaborative participation led to significant improvements in complete </a:t>
            </a:r>
            <a:r>
              <a:rPr lang="en-US" sz="1800" dirty="0">
                <a:effectLst/>
                <a:latin typeface="Arial" panose="020B0604020202020204" pitchFamily="34" charset="0"/>
                <a:ea typeface="Calibri" panose="020F0502020204030204" pitchFamily="34" charset="0"/>
                <a:cs typeface="Times New Roman" panose="02020603050405020304" pitchFamily="18" charset="0"/>
              </a:rPr>
              <a:t>(all eligible bundle elements performed)</a:t>
            </a:r>
            <a:r>
              <a:rPr lang="en-US" sz="1800" spc="20" dirty="0">
                <a:effectLst/>
                <a:latin typeface="Arial" panose="020B0604020202020204" pitchFamily="34" charset="0"/>
                <a:ea typeface="Calibri" panose="020F0502020204030204" pitchFamily="34" charset="0"/>
                <a:cs typeface="Times New Roman" panose="02020603050405020304" pitchFamily="18" charset="0"/>
              </a:rPr>
              <a:t> and proportional (percentage of eligible bundle elements performed</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spc="20" dirty="0">
                <a:effectLst/>
                <a:latin typeface="Arial" panose="020B0604020202020204" pitchFamily="34" charset="0"/>
                <a:ea typeface="Calibri" panose="020F0502020204030204" pitchFamily="34" charset="0"/>
                <a:cs typeface="Times New Roman" panose="02020603050405020304" pitchFamily="18" charset="0"/>
              </a:rPr>
              <a:t> bundle performance, we found there continues to be substantial </a:t>
            </a:r>
            <a:r>
              <a:rPr lang="en-US" sz="1800" u="sng" spc="20" dirty="0">
                <a:effectLst/>
                <a:latin typeface="Arial" panose="020B0604020202020204" pitchFamily="34" charset="0"/>
                <a:ea typeface="Calibri" panose="020F0502020204030204" pitchFamily="34" charset="0"/>
                <a:cs typeface="Times New Roman" panose="02020603050405020304" pitchFamily="18" charset="0"/>
              </a:rPr>
              <a:t>need for improvement</a:t>
            </a:r>
            <a:r>
              <a:rPr lang="en-US" sz="1800" spc="20" dirty="0">
                <a:effectLst/>
                <a:latin typeface="Arial" panose="020B0604020202020204" pitchFamily="34" charset="0"/>
                <a:ea typeface="Calibri" panose="020F0502020204030204" pitchFamily="34" charset="0"/>
                <a:cs typeface="Times New Roman" panose="02020603050405020304" pitchFamily="18" charset="0"/>
              </a:rPr>
              <a:t>.</a:t>
            </a:r>
            <a:r>
              <a:rPr lang="en-US" sz="1800" spc="20" baseline="30000" dirty="0">
                <a:effectLst/>
                <a:latin typeface="Arial" panose="020B0604020202020204" pitchFamily="34" charset="0"/>
                <a:ea typeface="Calibri" panose="020F0502020204030204" pitchFamily="34" charset="0"/>
                <a:cs typeface="Times New Roman" panose="02020603050405020304" pitchFamily="18" charset="0"/>
              </a:rPr>
              <a:t>67</a:t>
            </a:r>
            <a:r>
              <a:rPr lang="en-US" sz="1800" spc="20" dirty="0">
                <a:effectLst/>
                <a:latin typeface="Arial" panose="020B0604020202020204" pitchFamily="34" charset="0"/>
                <a:ea typeface="Calibri" panose="020F0502020204030204" pitchFamily="34" charset="0"/>
                <a:cs typeface="Times New Roman" panose="02020603050405020304" pitchFamily="18" charset="0"/>
              </a:rPr>
              <a:t> B</a:t>
            </a:r>
            <a:r>
              <a:rPr lang="en-US" sz="1800" dirty="0">
                <a:effectLst/>
                <a:latin typeface="Arial" panose="020B0604020202020204" pitchFamily="34" charset="0"/>
                <a:ea typeface="Calibri" panose="020F0502020204030204" pitchFamily="34" charset="0"/>
                <a:cs typeface="Times New Roman" panose="02020603050405020304" pitchFamily="18" charset="0"/>
              </a:rPr>
              <a:t>y the end of the collaborative, complete and proportional bundle performance rates were only 12% and 59% respectively.</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67</a:t>
            </a:r>
            <a:r>
              <a:rPr lang="en-US" sz="1800" dirty="0">
                <a:effectLst/>
                <a:latin typeface="Arial" panose="020B0604020202020204" pitchFamily="34" charset="0"/>
                <a:ea typeface="Calibri" panose="020F0502020204030204" pitchFamily="34" charset="0"/>
                <a:cs typeface="Times New Roman" panose="02020603050405020304" pitchFamily="18" charset="0"/>
              </a:rPr>
              <a:t> Furthermore, bundle element performance remained highly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variable</a:t>
            </a:r>
            <a:r>
              <a:rPr lang="en-US" sz="1800" dirty="0">
                <a:effectLst/>
                <a:latin typeface="Arial" panose="020B0604020202020204" pitchFamily="34" charset="0"/>
                <a:ea typeface="Calibri" panose="020F0502020204030204" pitchFamily="34" charset="0"/>
                <a:cs typeface="Times New Roman" panose="02020603050405020304" pitchFamily="18" charset="0"/>
              </a:rPr>
              <a:t> at the end of the collaborative (</a:t>
            </a:r>
            <a:r>
              <a:rPr lang="en-US" sz="1800" b="1" dirty="0">
                <a:effectLst/>
                <a:latin typeface="Arial" panose="020B0604020202020204" pitchFamily="34" charset="0"/>
                <a:ea typeface="Calibri" panose="020F0502020204030204" pitchFamily="34" charset="0"/>
                <a:cs typeface="Times New Roman" panose="02020603050405020304" pitchFamily="18" charset="0"/>
              </a:rPr>
              <a:t>Figure 2</a:t>
            </a:r>
            <a:r>
              <a:rPr lang="en-US" sz="1800" dirty="0">
                <a:effectLst/>
                <a:latin typeface="Arial" panose="020B0604020202020204" pitchFamily="34" charset="0"/>
                <a:ea typeface="Calibri" panose="020F0502020204030204" pitchFamily="34" charset="0"/>
                <a:cs typeface="Times New Roman" panose="02020603050405020304" pitchFamily="18" charset="0"/>
              </a:rPr>
              <a:t>). For example, an average ≤40% of patients participated in early mobility and less than half of patients requiring MV received a daily SBT. We observed similar wide unit-level variability in ICU practices in another analysis of the collaborative;</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68</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spc="20" dirty="0">
                <a:effectLst/>
                <a:latin typeface="Arial" panose="020B0604020202020204" pitchFamily="34" charset="0"/>
                <a:ea typeface="Calibri" panose="020F0502020204030204" pitchFamily="34" charset="0"/>
                <a:cs typeface="Times New Roman" panose="02020603050405020304" pitchFamily="18" charset="0"/>
              </a:rPr>
              <a:t>supporting the need to continue to focus on new and innovative strategies to increase bundle adoption in everyday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26</a:t>
            </a:fld>
            <a:endParaRPr lang="en-US" dirty="0"/>
          </a:p>
        </p:txBody>
      </p:sp>
    </p:spTree>
    <p:extLst>
      <p:ext uri="{BB962C8B-B14F-4D97-AF65-F5344CB8AC3E}">
        <p14:creationId xmlns:p14="http://schemas.microsoft.com/office/powerpoint/2010/main" val="38962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28</a:t>
            </a:fld>
            <a:endParaRPr lang="en-US" dirty="0"/>
          </a:p>
        </p:txBody>
      </p:sp>
    </p:spTree>
    <p:extLst>
      <p:ext uri="{BB962C8B-B14F-4D97-AF65-F5344CB8AC3E}">
        <p14:creationId xmlns:p14="http://schemas.microsoft.com/office/powerpoint/2010/main" val="65201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ira Sans" panose="020B0503050000020004" pitchFamily="34" charset="0"/>
              </a:rPr>
              <a:t>ach statement was plotted on a graph using its mean rating of being essential (</a:t>
            </a:r>
            <a:r>
              <a:rPr lang="en-US" b="0" i="1" dirty="0">
                <a:solidFill>
                  <a:srgbClr val="333333"/>
                </a:solidFill>
                <a:effectLst/>
                <a:latin typeface="Fira Sans" panose="020B0503050000020004" pitchFamily="34" charset="0"/>
              </a:rPr>
              <a:t>x</a:t>
            </a:r>
            <a:r>
              <a:rPr lang="en-US" b="0" i="0" dirty="0">
                <a:solidFill>
                  <a:srgbClr val="333333"/>
                </a:solidFill>
                <a:effectLst/>
                <a:latin typeface="Fira Sans" panose="020B0503050000020004" pitchFamily="34" charset="0"/>
              </a:rPr>
              <a:t>-axis) and mean rating of currently in use (</a:t>
            </a:r>
            <a:r>
              <a:rPr lang="en-US" b="0" i="1" dirty="0">
                <a:solidFill>
                  <a:srgbClr val="333333"/>
                </a:solidFill>
                <a:effectLst/>
                <a:latin typeface="Fira Sans" panose="020B0503050000020004" pitchFamily="34" charset="0"/>
              </a:rPr>
              <a:t>y</a:t>
            </a:r>
            <a:r>
              <a:rPr lang="en-US" b="0" i="0" dirty="0">
                <a:solidFill>
                  <a:srgbClr val="333333"/>
                </a:solidFill>
                <a:effectLst/>
                <a:latin typeface="Fira Sans" panose="020B0503050000020004" pitchFamily="34" charset="0"/>
              </a:rPr>
              <a:t>-axis) to determine gaps between strategies deemed essential for ABCDEF implementation but not currently used on a regular basis, Go-Zone Plot. The Go-Zone Plot was divided into four quadrants based on stakeholders’ judgment as essential (mean rating ≥ 4.0) but not currently used on a frequent basis (mean rating ≤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Fira Sans" panose="020B050305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Fira Sans" panose="020B0503050000020004" pitchFamily="34" charset="0"/>
            </a:endParaRPr>
          </a:p>
          <a:p>
            <a:r>
              <a:rPr lang="en-US" b="1" dirty="0">
                <a:latin typeface="Fira Sans" panose="020B0503050000020004" pitchFamily="34" charset="0"/>
              </a:rPr>
              <a:t>Go Zone (Bottom Right Quadrant:</a:t>
            </a:r>
            <a:r>
              <a:rPr lang="en-US" dirty="0">
                <a:solidFill>
                  <a:srgbClr val="333333"/>
                </a:solidFill>
                <a:latin typeface="Fira Sans" panose="020B0503050000020004" pitchFamily="34" charset="0"/>
              </a:rPr>
              <a:t> </a:t>
            </a:r>
            <a:r>
              <a:rPr lang="en-US" b="0" i="0" dirty="0">
                <a:effectLst/>
                <a:latin typeface="Fira Sans" panose="020B0503050000020004" pitchFamily="34" charset="0"/>
              </a:rPr>
              <a:t>In descending order of essential, the items in this quadrant were: </a:t>
            </a:r>
          </a:p>
          <a:p>
            <a:r>
              <a:rPr lang="en-US" dirty="0">
                <a:latin typeface="Fira Sans" panose="020B0503050000020004" pitchFamily="34" charset="0"/>
              </a:rPr>
              <a:t>I</a:t>
            </a:r>
            <a:r>
              <a:rPr lang="en-US" b="0" i="0" dirty="0">
                <a:effectLst/>
                <a:latin typeface="Fira Sans" panose="020B0503050000020004" pitchFamily="34" charset="0"/>
              </a:rPr>
              <a:t>tem 66 (adequate staffing), </a:t>
            </a:r>
          </a:p>
          <a:p>
            <a:r>
              <a:rPr lang="en-US" b="0" i="0" dirty="0">
                <a:effectLst/>
                <a:latin typeface="Fira Sans" panose="020B0503050000020004" pitchFamily="34" charset="0"/>
              </a:rPr>
              <a:t>item 27 (adequate mobility equipment)</a:t>
            </a:r>
          </a:p>
          <a:p>
            <a:r>
              <a:rPr lang="en-US" b="0" i="0" dirty="0">
                <a:effectLst/>
                <a:latin typeface="Fira Sans" panose="020B0503050000020004" pitchFamily="34" charset="0"/>
              </a:rPr>
              <a:t>item 26 (attention to sleep)</a:t>
            </a:r>
          </a:p>
          <a:p>
            <a:r>
              <a:rPr lang="en-US" b="0" i="0" dirty="0">
                <a:effectLst/>
                <a:latin typeface="Fira Sans" panose="020B0503050000020004" pitchFamily="34" charset="0"/>
              </a:rPr>
              <a:t>item 43 (open discussion and collaborative problem solving), </a:t>
            </a:r>
          </a:p>
          <a:p>
            <a:r>
              <a:rPr lang="en-US" b="0" i="0" dirty="0">
                <a:effectLst/>
                <a:latin typeface="Fira Sans" panose="020B0503050000020004" pitchFamily="34" charset="0"/>
              </a:rPr>
              <a:t>item 13 (strategies for </a:t>
            </a:r>
            <a:r>
              <a:rPr lang="en-US" b="0" i="0" dirty="0" err="1">
                <a:effectLst/>
                <a:latin typeface="Fira Sans" panose="020B0503050000020004" pitchFamily="34" charset="0"/>
              </a:rPr>
              <a:t>nonsedation</a:t>
            </a:r>
            <a:r>
              <a:rPr lang="en-US" b="0" i="0" dirty="0">
                <a:effectLst/>
                <a:latin typeface="Fira Sans" panose="020B0503050000020004" pitchFamily="34" charset="0"/>
              </a:rPr>
              <a:t> methods </a:t>
            </a:r>
            <a:r>
              <a:rPr lang="en-US" b="0" i="0" dirty="0" err="1">
                <a:effectLst/>
                <a:latin typeface="Fira Sans" panose="020B0503050000020004" pitchFamily="34" charset="0"/>
              </a:rPr>
              <a:t>dyssynchrony</a:t>
            </a:r>
            <a:r>
              <a:rPr lang="en-US" b="0" i="0" dirty="0">
                <a:effectLst/>
                <a:latin typeface="Fira Sans" panose="020B0503050000020004" pitchFamily="34" charset="0"/>
              </a:rPr>
              <a:t>), </a:t>
            </a:r>
          </a:p>
          <a:p>
            <a:r>
              <a:rPr lang="en-US" b="0" i="0" dirty="0">
                <a:effectLst/>
                <a:latin typeface="Fira Sans" panose="020B0503050000020004" pitchFamily="34" charset="0"/>
              </a:rPr>
              <a:t>item 52 (specific expectations for night/day shifts), </a:t>
            </a:r>
          </a:p>
          <a:p>
            <a:r>
              <a:rPr lang="en-US" b="0" i="0" dirty="0">
                <a:effectLst/>
                <a:latin typeface="Fira Sans" panose="020B0503050000020004" pitchFamily="34" charset="0"/>
              </a:rPr>
              <a:t>item 1 (education of whole team on interdependent nature), </a:t>
            </a:r>
          </a:p>
          <a:p>
            <a:r>
              <a:rPr lang="en-US" b="0" i="0" dirty="0">
                <a:effectLst/>
                <a:latin typeface="Fira Sans" panose="020B0503050000020004" pitchFamily="34" charset="0"/>
              </a:rPr>
              <a:t>item 54 (protocol for each bundle assessment with tools), and item 12 (effective sleep protocol) (</a:t>
            </a:r>
            <a:r>
              <a:rPr lang="en-US" b="1" i="0" u="none" strike="noStrike" dirty="0">
                <a:effectLst/>
                <a:latin typeface="Fira Sans" panose="020B0503050000020004" pitchFamily="34" charset="0"/>
                <a:hlinkClick r:id="rId3">
                  <a:extLst>
                    <a:ext uri="{A12FA001-AC4F-418D-AE19-62706E023703}">
                      <ahyp:hlinkClr xmlns:ahyp="http://schemas.microsoft.com/office/drawing/2018/hyperlinkcolor" val="tx"/>
                    </a:ext>
                  </a:extLst>
                </a:hlinkClick>
              </a:rPr>
              <a:t>Table 1</a:t>
            </a:r>
            <a:r>
              <a:rPr lang="en-US" b="0" i="0" dirty="0">
                <a:effectLst/>
                <a:latin typeface="Fira Sans" panose="020B0503050000020004" pitchFamily="34"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29</a:t>
            </a:fld>
            <a:endParaRPr lang="en-US" dirty="0"/>
          </a:p>
        </p:txBody>
      </p:sp>
    </p:spTree>
    <p:extLst>
      <p:ext uri="{BB962C8B-B14F-4D97-AF65-F5344CB8AC3E}">
        <p14:creationId xmlns:p14="http://schemas.microsoft.com/office/powerpoint/2010/main" val="464639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2849B3-551F-4FE9-99BB-99B7AF1942BF}" type="slidenum">
              <a:rPr lang="en-US" smtClean="0"/>
              <a:pPr>
                <a:defRPr/>
              </a:pPr>
              <a:t>30</a:t>
            </a:fld>
            <a:endParaRPr lang="en-US"/>
          </a:p>
        </p:txBody>
      </p:sp>
    </p:spTree>
    <p:extLst>
      <p:ext uri="{BB962C8B-B14F-4D97-AF65-F5344CB8AC3E}">
        <p14:creationId xmlns:p14="http://schemas.microsoft.com/office/powerpoint/2010/main" val="275808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spc="20" dirty="0">
                <a:effectLst/>
                <a:latin typeface="Arial" panose="020B0604020202020204" pitchFamily="34" charset="0"/>
                <a:ea typeface="Calibri" panose="020F0502020204030204" pitchFamily="34" charset="0"/>
                <a:cs typeface="Arial" panose="020B0604020202020204" pitchFamily="34" charset="0"/>
              </a:rPr>
              <a:t>All hospitals will contribute a minimum of 3 mos. of data prior to adopting an implementation strategy. By the completion of the 27-month trial, all ICUs will contribute a minimum of 9 mos. of data with an assigned strategy in place. At trial end, both strategies will be removed but we will continue to follow implementation &amp; clinical outcomes to assess the effect of </a:t>
            </a:r>
            <a:r>
              <a:rPr lang="en-US" sz="2000" u="sng" spc="20" dirty="0">
                <a:effectLst/>
                <a:latin typeface="Arial" panose="020B0604020202020204" pitchFamily="34" charset="0"/>
                <a:ea typeface="Calibri" panose="020F0502020204030204" pitchFamily="34" charset="0"/>
                <a:cs typeface="Arial" panose="020B0604020202020204" pitchFamily="34" charset="0"/>
              </a:rPr>
              <a:t>de-implementation</a:t>
            </a:r>
            <a:r>
              <a:rPr lang="en-US" sz="2000" spc="20" dirty="0">
                <a:effectLst/>
                <a:latin typeface="Arial" panose="020B0604020202020204" pitchFamily="34" charset="0"/>
                <a:ea typeface="Calibri" panose="020F0502020204030204" pitchFamily="34" charset="0"/>
                <a:cs typeface="Arial" panose="020B0604020202020204" pitchFamily="34" charset="0"/>
              </a:rPr>
              <a:t> of the strategies. During this time, we will also assess key stakeholders’ perceptions of their assigned implementation strategies &amp; how each strategy affected their clinical workload.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35</a:t>
            </a:fld>
            <a:endParaRPr lang="en-US" dirty="0"/>
          </a:p>
        </p:txBody>
      </p:sp>
    </p:spTree>
    <p:extLst>
      <p:ext uri="{BB962C8B-B14F-4D97-AF65-F5344CB8AC3E}">
        <p14:creationId xmlns:p14="http://schemas.microsoft.com/office/powerpoint/2010/main" val="1024859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131413"/>
                </a:solidFill>
                <a:effectLst/>
                <a:latin typeface="Arial" panose="020B0604020202020204" pitchFamily="34" charset="0"/>
                <a:ea typeface="Calibri" panose="020F0502020204030204" pitchFamily="34" charset="0"/>
              </a:rPr>
              <a:t>The study will take place in three geographically and organizationally separate </a:t>
            </a:r>
            <a:r>
              <a:rPr lang="en-US" sz="1800" u="sng" dirty="0">
                <a:solidFill>
                  <a:srgbClr val="131413"/>
                </a:solidFill>
                <a:effectLst/>
                <a:latin typeface="Arial" panose="020B0604020202020204" pitchFamily="34" charset="0"/>
                <a:ea typeface="Calibri" panose="020F0502020204030204" pitchFamily="34" charset="0"/>
              </a:rPr>
              <a:t>safety net hospitals</a:t>
            </a:r>
            <a:r>
              <a:rPr lang="en-US" sz="1800" dirty="0">
                <a:solidFill>
                  <a:srgbClr val="131413"/>
                </a:solidFill>
                <a:effectLst/>
                <a:latin typeface="Arial" panose="020B0604020202020204" pitchFamily="34" charset="0"/>
                <a:ea typeface="Calibri" panose="020F0502020204030204" pitchFamily="34" charset="0"/>
              </a:rPr>
              <a:t>: NMC, UIHC, and OSU-WMC. </a:t>
            </a:r>
            <a:r>
              <a:rPr lang="en-US" sz="1800" spc="20" dirty="0">
                <a:effectLst/>
                <a:latin typeface="Arial" panose="020B0604020202020204" pitchFamily="34" charset="0"/>
                <a:ea typeface="Calibri" panose="020F0502020204030204" pitchFamily="34" charset="0"/>
              </a:rPr>
              <a:t>These hospitals serve patients from a diverse array of underserved populations including underrepresented racial groups, the uninsured, and rural populations (</a:t>
            </a:r>
            <a:r>
              <a:rPr lang="en-US" sz="1800" b="1" spc="20" dirty="0">
                <a:effectLst/>
                <a:latin typeface="Arial" panose="020B0604020202020204" pitchFamily="34" charset="0"/>
                <a:ea typeface="Calibri" panose="020F0502020204030204" pitchFamily="34" charset="0"/>
              </a:rPr>
              <a:t>Table 2</a:t>
            </a:r>
            <a:r>
              <a:rPr lang="en-US" sz="1800" dirty="0">
                <a:solidFill>
                  <a:srgbClr val="131413"/>
                </a:solidFill>
                <a:effectLst/>
                <a:latin typeface="Arial" panose="020B0604020202020204" pitchFamily="34" charset="0"/>
                <a:ea typeface="Calibri" panose="020F0502020204030204" pitchFamily="34" charset="0"/>
              </a:rPr>
              <a:t>).</a:t>
            </a:r>
            <a:r>
              <a:rPr lang="en-US" sz="1800" i="1" dirty="0">
                <a:solidFill>
                  <a:srgbClr val="131413"/>
                </a:solidFill>
                <a:effectLst/>
                <a:latin typeface="Arial" panose="020B0604020202020204" pitchFamily="34" charset="0"/>
                <a:ea typeface="Calibri" panose="020F0502020204030204" pitchFamily="34" charset="0"/>
              </a:rPr>
              <a:t> </a:t>
            </a:r>
            <a:r>
              <a:rPr lang="en-US" sz="1800" dirty="0">
                <a:solidFill>
                  <a:srgbClr val="131413"/>
                </a:solidFill>
                <a:effectLst/>
                <a:latin typeface="Arial" panose="020B0604020202020204" pitchFamily="34" charset="0"/>
                <a:ea typeface="Calibri" panose="020F0502020204030204" pitchFamily="34" charset="0"/>
              </a:rPr>
              <a:t>Within these hospitals, we will include 12 ICUs that each admit at least 300 patients requiring MV annually (see </a:t>
            </a:r>
            <a:r>
              <a:rPr lang="en-US" sz="1800" b="1" dirty="0">
                <a:solidFill>
                  <a:srgbClr val="131413"/>
                </a:solidFill>
                <a:effectLst/>
                <a:latin typeface="Arial" panose="020B0604020202020204" pitchFamily="34" charset="0"/>
                <a:ea typeface="Calibri" panose="020F0502020204030204" pitchFamily="34" charset="0"/>
              </a:rPr>
              <a:t>Clinical Trials section </a:t>
            </a:r>
            <a:r>
              <a:rPr lang="en-US" sz="1800" dirty="0">
                <a:solidFill>
                  <a:srgbClr val="131413"/>
                </a:solidFill>
                <a:effectLst/>
                <a:latin typeface="Arial" panose="020B0604020202020204" pitchFamily="34" charset="0"/>
                <a:ea typeface="Calibri" panose="020F0502020204030204" pitchFamily="34" charset="0"/>
              </a:rPr>
              <a:t>for ICU and MV specific statistics). </a:t>
            </a:r>
            <a:r>
              <a:rPr lang="en-US" sz="1800" dirty="0">
                <a:effectLst/>
                <a:latin typeface="Arial" panose="020B0604020202020204" pitchFamily="34" charset="0"/>
                <a:ea typeface="Calibri" panose="020F0502020204030204" pitchFamily="34" charset="0"/>
              </a:rPr>
              <a:t>Patients admitted to these units are managed by intensivists and advanced practice providers specializing in critical care. Nurse-to-patient ratios in the ICUs are usually 1:2 and RTs generally manage 6-8 mechanically ventilated patients per shift. Critical care pharmacists oversee each ICU. </a:t>
            </a:r>
            <a:r>
              <a:rPr lang="en-US" sz="1800" b="1" i="1" dirty="0">
                <a:effectLst/>
                <a:latin typeface="Arial" panose="020B0604020202020204" pitchFamily="34" charset="0"/>
                <a:ea typeface="Calibri" panose="020F0502020204030204" pitchFamily="34" charset="0"/>
              </a:rPr>
              <a:t>Clinicians.</a:t>
            </a:r>
            <a:r>
              <a:rPr lang="en-US" sz="1800" dirty="0">
                <a:effectLst/>
                <a:latin typeface="Arial" panose="020B0604020202020204" pitchFamily="34" charset="0"/>
                <a:ea typeface="Calibri" panose="020F0502020204030204" pitchFamily="34" charset="0"/>
              </a:rPr>
              <a:t> </a:t>
            </a:r>
            <a:r>
              <a:rPr lang="en-US" sz="1800" dirty="0">
                <a:solidFill>
                  <a:srgbClr val="131413"/>
                </a:solidFill>
                <a:effectLst/>
                <a:latin typeface="Arial" panose="020B0604020202020204" pitchFamily="34" charset="0"/>
                <a:ea typeface="Calibri" panose="020F0502020204030204" pitchFamily="34" charset="0"/>
              </a:rPr>
              <a:t>The implementation strategies being tested will target physicians, advanced practice providers, RNs, RTs, pharmacists, and PT/OTs. These team members, along with ICU/hospital administrators and informational technologists, will also be asked to participate in the activities involved in UH3 Aim 3. </a:t>
            </a:r>
            <a:r>
              <a:rPr lang="en-US" sz="1800" b="1" i="1" dirty="0">
                <a:solidFill>
                  <a:srgbClr val="131413"/>
                </a:solidFill>
                <a:effectLst/>
                <a:latin typeface="Arial" panose="020B0604020202020204" pitchFamily="34" charset="0"/>
                <a:ea typeface="Calibri" panose="020F0502020204030204" pitchFamily="34" charset="0"/>
              </a:rPr>
              <a:t>Patients</a:t>
            </a:r>
            <a:r>
              <a:rPr lang="en-US" sz="1800" dirty="0">
                <a:solidFill>
                  <a:srgbClr val="131413"/>
                </a:solidFill>
                <a:effectLst/>
                <a:latin typeface="Arial" panose="020B0604020202020204" pitchFamily="34" charset="0"/>
                <a:ea typeface="Calibri" panose="020F0502020204030204" pitchFamily="34" charset="0"/>
              </a:rPr>
              <a:t>. We will include all adults treated with MV admitted to a participating ICU. As a pragmatic trial focused on reducing health disparities, we will place no restrictions on age, race, ethnicity, sex, or outcome expectation</a:t>
            </a:r>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36</a:t>
            </a:fld>
            <a:endParaRPr lang="en-US" dirty="0"/>
          </a:p>
        </p:txBody>
      </p:sp>
    </p:spTree>
    <p:extLst>
      <p:ext uri="{BB962C8B-B14F-4D97-AF65-F5344CB8AC3E}">
        <p14:creationId xmlns:p14="http://schemas.microsoft.com/office/powerpoint/2010/main" val="61321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78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ts val="1200"/>
              </a:lnSpc>
              <a:spcBef>
                <a:spcPts val="0"/>
              </a:spcBef>
              <a:spcAft>
                <a:spcPts val="0"/>
              </a:spcAft>
            </a:pPr>
            <a:r>
              <a:rPr lang="en-US" sz="1800" b="1" i="1" dirty="0">
                <a:effectLst/>
                <a:latin typeface="Arial" panose="020B0604020202020204" pitchFamily="34" charset="0"/>
                <a:ea typeface="Calibri" panose="020F0502020204030204" pitchFamily="34" charset="0"/>
                <a:cs typeface="Times New Roman" panose="02020603050405020304" pitchFamily="18" charset="0"/>
              </a:rPr>
              <a:t>Real-time Audit and Feedback</a:t>
            </a: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Audit and feedback (A&amp;F) is a well-studied implementation strategy that provides teams a summary of their performance over a specified time period with the goal of changing behavior. A Cochrane Review</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120</a:t>
            </a:r>
            <a:r>
              <a:rPr lang="en-US" sz="1800" i="1" baseline="300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reported A&amp;F is most effective when used in situations where baseline performance is low (like the ABCDEF bundle), it is provided more than once, and includes both explicit targets and an action plan. While A&amp;F could be delivered in many different formats (written, verbal) and time intervals, the increasing availability of EHR data significantly increases potential to support real-time A&amp;F to affect daily decision-making.</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121</a:t>
            </a:r>
            <a:r>
              <a:rPr lang="en-US" sz="1800" dirty="0">
                <a:effectLst/>
                <a:latin typeface="Arial" panose="020B0604020202020204" pitchFamily="34" charset="0"/>
                <a:ea typeface="Calibri" panose="020F0502020204030204" pitchFamily="34" charset="0"/>
                <a:cs typeface="Times New Roman" panose="02020603050405020304" pitchFamily="18" charset="0"/>
              </a:rPr>
              <a:t> Providing electronic A&amp;F to providers organized in teams (like ICUs) is not only a potentially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more scalable</a:t>
            </a:r>
            <a:r>
              <a:rPr lang="en-US" sz="1800" dirty="0">
                <a:effectLst/>
                <a:latin typeface="Arial" panose="020B0604020202020204" pitchFamily="34" charset="0"/>
                <a:ea typeface="Calibri" panose="020F0502020204030204" pitchFamily="34" charset="0"/>
                <a:cs typeface="Times New Roman" panose="02020603050405020304" pitchFamily="18" charset="0"/>
              </a:rPr>
              <a:t> implementation model but possibly a more effective strategy considering the bundle is delivered by multiple ICU team members who are responsible for the same patients and complex care coordination is required.</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Use of A&amp;F is specifically responsive to our preliminary study that showed unit level factors influence daily SAT/SBT performance more than patient characteristics alone.</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68</a:t>
            </a:r>
            <a:r>
              <a:rPr lang="en-US" sz="1800" dirty="0">
                <a:effectLst/>
                <a:latin typeface="Arial" panose="020B0604020202020204" pitchFamily="34" charset="0"/>
                <a:ea typeface="Calibri" panose="020F0502020204030204" pitchFamily="34" charset="0"/>
                <a:cs typeface="Times New Roman" panose="02020603050405020304" pitchFamily="18" charset="0"/>
              </a:rPr>
              <a:t> In addition, the use of A&amp;F was among the top three strategies posed by interprofessional clinicians that are necessary for daily ABCDEF completion.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2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We plan to provide real-time A&amp;F via a centrally placed visual display (dashboard) in the ICUs randomly assigned to the intervention arm. All providers practicing in the ICU will have access to the dashboard which will be updated in real-time. The dashboard will be created</a:t>
            </a:r>
            <a:r>
              <a:rPr lang="en-US" sz="1800" dirty="0">
                <a:effectLst/>
                <a:latin typeface="Arial" panose="020B0604020202020204" pitchFamily="34" charset="0"/>
                <a:ea typeface="SegoeUI"/>
                <a:cs typeface="Times New Roman" panose="02020603050405020304" pitchFamily="18" charset="0"/>
              </a:rPr>
              <a:t> using already established flowsheets, procedures, application reports, activity and navigator records, </a:t>
            </a:r>
            <a:r>
              <a:rPr lang="en-US" sz="1800" dirty="0" err="1">
                <a:effectLst/>
                <a:latin typeface="Arial" panose="020B0604020202020204" pitchFamily="34" charset="0"/>
                <a:ea typeface="SegoeUI"/>
                <a:cs typeface="Times New Roman" panose="02020603050405020304" pitchFamily="18" charset="0"/>
              </a:rPr>
              <a:t>BestPractice</a:t>
            </a:r>
            <a:r>
              <a:rPr lang="en-US" sz="1800" dirty="0">
                <a:effectLst/>
                <a:latin typeface="Arial" panose="020B0604020202020204" pitchFamily="34" charset="0"/>
                <a:ea typeface="SegoeUI"/>
                <a:cs typeface="Times New Roman" panose="02020603050405020304" pitchFamily="18" charset="0"/>
              </a:rPr>
              <a:t> Advisories (BPAs), and tasks within Epic</a:t>
            </a:r>
            <a:r>
              <a:rPr lang="en-US" sz="1800" b="1" dirty="0">
                <a:effectLst/>
                <a:latin typeface="Arial" panose="020B0604020202020204" pitchFamily="34" charset="0"/>
                <a:ea typeface="SegoeUI"/>
                <a:cs typeface="Times New Roman" panose="02020603050405020304" pitchFamily="18" charset="0"/>
              </a:rPr>
              <a:t> </a:t>
            </a:r>
            <a:r>
              <a:rPr lang="en-US" sz="1800" dirty="0">
                <a:effectLst/>
                <a:latin typeface="Arial" panose="020B0604020202020204" pitchFamily="34" charset="0"/>
                <a:ea typeface="SegoeUI"/>
                <a:cs typeface="Times New Roman" panose="02020603050405020304" pitchFamily="18" charset="0"/>
              </a:rPr>
              <a:t>along with the additions already created at the NMC. T</a:t>
            </a:r>
            <a:r>
              <a:rPr lang="en-US" sz="1800" dirty="0">
                <a:effectLst/>
                <a:latin typeface="Arial" panose="020B0604020202020204" pitchFamily="34" charset="0"/>
                <a:ea typeface="Calibri" panose="020F0502020204030204" pitchFamily="34" charset="0"/>
                <a:cs typeface="Times New Roman" panose="02020603050405020304" pitchFamily="18" charset="0"/>
              </a:rPr>
              <a:t>his dashboard will include the completion status of each of the daily bundle elements by ICU room number (</a:t>
            </a:r>
            <a:r>
              <a:rPr lang="en-US" sz="1800" b="1" dirty="0">
                <a:effectLst/>
                <a:latin typeface="Arial" panose="020B0604020202020204" pitchFamily="34" charset="0"/>
                <a:ea typeface="Calibri" panose="020F0502020204030204" pitchFamily="34" charset="0"/>
                <a:cs typeface="Times New Roman" panose="02020603050405020304" pitchFamily="18" charset="0"/>
              </a:rPr>
              <a:t>Figure 6</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solidFill>
                  <a:srgbClr val="2A2A2A"/>
                </a:solidFill>
                <a:effectLst/>
                <a:latin typeface="Arial" panose="020B0604020202020204" pitchFamily="34" charset="0"/>
                <a:ea typeface="Calibri" panose="020F0502020204030204" pitchFamily="34" charset="0"/>
                <a:cs typeface="Times New Roman" panose="02020603050405020304" pitchFamily="18" charset="0"/>
              </a:rPr>
              <a:t>The screens will initially alert ICU team members when a patient is eligible to receive a bundle element but has yet to have a safety screen performed by turning yellow. For example, the patient if room 5001 was currently receiving MV but did not have a SBT safety screen documented. A red symbol (bad) will indicate the patient was eligible for the element, passed the initial safety screen, but did not have the element performed. For example, the patient in room 5002 was on MV, passed their SBT safety screen, but did not receive their SBT. A green button (good) will indicate the patient either passed the safety screen and received the element or was not eligible to have the element performed because they did not pass the safety screen. Finally, an X will display in the cases where a patient is not eligible for a particular element (patient </a:t>
            </a:r>
            <a:r>
              <a:rPr lang="en-US" sz="1800" u="sng" dirty="0">
                <a:solidFill>
                  <a:srgbClr val="2A2A2A"/>
                </a:solidFill>
                <a:effectLst/>
                <a:latin typeface="Arial" panose="020B0604020202020204" pitchFamily="34" charset="0"/>
                <a:ea typeface="Calibri" panose="020F0502020204030204" pitchFamily="34" charset="0"/>
                <a:cs typeface="Times New Roman" panose="02020603050405020304" pitchFamily="18" charset="0"/>
              </a:rPr>
              <a:t>not</a:t>
            </a:r>
            <a:r>
              <a:rPr lang="en-US" sz="1800" dirty="0">
                <a:solidFill>
                  <a:srgbClr val="2A2A2A"/>
                </a:solidFill>
                <a:effectLst/>
                <a:latin typeface="Arial" panose="020B0604020202020204" pitchFamily="34" charset="0"/>
                <a:ea typeface="Calibri" panose="020F0502020204030204" pitchFamily="34" charset="0"/>
                <a:cs typeface="Times New Roman" panose="02020603050405020304" pitchFamily="18" charset="0"/>
              </a:rPr>
              <a:t> receiving continuously infused sedatives or MV).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37</a:t>
            </a:fld>
            <a:endParaRPr lang="en-US" dirty="0"/>
          </a:p>
        </p:txBody>
      </p:sp>
    </p:spTree>
    <p:extLst>
      <p:ext uri="{BB962C8B-B14F-4D97-AF65-F5344CB8AC3E}">
        <p14:creationId xmlns:p14="http://schemas.microsoft.com/office/powerpoint/2010/main" val="3728338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ts val="1200"/>
              </a:lnSpc>
              <a:spcBef>
                <a:spcPts val="0"/>
              </a:spcBef>
              <a:spcAft>
                <a:spcPts val="0"/>
              </a:spcAft>
            </a:pPr>
            <a:r>
              <a:rPr lang="en-US" sz="1800" b="1" i="1" dirty="0">
                <a:effectLst/>
                <a:latin typeface="Arial" panose="020B0604020202020204" pitchFamily="34" charset="0"/>
                <a:ea typeface="Calibri" panose="020F0502020204030204" pitchFamily="34" charset="0"/>
                <a:cs typeface="Times New Roman" panose="02020603050405020304" pitchFamily="18" charset="0"/>
              </a:rPr>
              <a:t>RN Implementation Facilitator. </a:t>
            </a:r>
            <a:r>
              <a:rPr lang="en-US" sz="1800" dirty="0">
                <a:effectLst/>
                <a:latin typeface="Arial" panose="020B0604020202020204" pitchFamily="34" charset="0"/>
                <a:ea typeface="Calibri" panose="020F0502020204030204" pitchFamily="34" charset="0"/>
                <a:cs typeface="Times New Roman" panose="02020603050405020304" pitchFamily="18" charset="0"/>
              </a:rPr>
              <a:t>Our preliminary studies found ICU clinicians indicate that sufficient staffing, effective team communication, and care coordination are keys to successful ABCDEF bundle implementation.</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68,86,87,117 </a:t>
            </a:r>
            <a:r>
              <a:rPr lang="en-US" sz="1800" dirty="0">
                <a:effectLst/>
                <a:latin typeface="Arial" panose="020B0604020202020204" pitchFamily="34" charset="0"/>
                <a:ea typeface="Calibri" panose="020F0502020204030204" pitchFamily="34" charset="0"/>
                <a:cs typeface="Times New Roman" panose="02020603050405020304" pitchFamily="18" charset="0"/>
              </a:rPr>
              <a:t>We propose a strategy to enhance all three of these goals in the form of a RN bundle implementation facilitator.</a:t>
            </a:r>
            <a:r>
              <a:rPr lang="en-US" sz="18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For the proposed work, the RN facilitator will be trained and come from within current ICU teams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internal facilitation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We chose to use internal (vs. external) facilitators because of their familiarity with site-specific organizational structures, procedures, and clinical policies/processes.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200"/>
              </a:lnSpc>
              <a:spcBef>
                <a:spcPts val="0"/>
              </a:spcBef>
              <a:spcAft>
                <a:spcPts val="0"/>
              </a:spcAft>
            </a:pPr>
            <a:r>
              <a:rPr lang="en-US" sz="18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Facilitation is a comprehensive approach in which implementation experts’ partner with local staff to support implementation planning and to tailor adoption strategies to local contexts.</a:t>
            </a:r>
            <a:r>
              <a:rPr lang="en-US" sz="1800" baseline="300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122</a:t>
            </a:r>
            <a:r>
              <a:rPr lang="en-US" sz="18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 While facilitation can take many forms, for this trial, we will seek to address the needs identified by ICU clinicians in the following ways.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First</a:t>
            </a:r>
            <a:r>
              <a:rPr lang="en-US" sz="1800" dirty="0">
                <a:effectLst/>
                <a:latin typeface="Arial" panose="020B0604020202020204" pitchFamily="34" charset="0"/>
                <a:ea typeface="Calibri" panose="020F0502020204030204" pitchFamily="34" charset="0"/>
                <a:cs typeface="Times New Roman" panose="02020603050405020304" pitchFamily="18" charset="0"/>
              </a:rPr>
              <a:t>, the RN will serve as a practical clinical facilitator, acting as extra support to carry out the functions of the ABCDEF bundle. For example, three key areas cited by ICU team members as needing greater support are assisting with early mobility, monitoring patients during SATs/SBTs, and providing increased surveillance immediately post-</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extubation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Focus group interviews during the UG3 phase, will help guide site-specific areas, where staffing support would lead to enhanced bundle adoption.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Second</a:t>
            </a:r>
            <a:r>
              <a:rPr lang="en-US" sz="1800" dirty="0">
                <a:effectLst/>
                <a:latin typeface="Arial" panose="020B0604020202020204" pitchFamily="34" charset="0"/>
                <a:ea typeface="Calibri" panose="020F0502020204030204" pitchFamily="34" charset="0"/>
                <a:cs typeface="Times New Roman" panose="02020603050405020304" pitchFamily="18" charset="0"/>
              </a:rPr>
              <a:t>, the RN facilitator will serve as ABCDEF coordinator. For example, while research strongly supports pairing SATs/SBTs, poor coordination prevents many ICUs from reaching this goal. The RN facilitator will also help coordinate daily rounds, ensuring the bundle is discussed and shared goal setting is facilitated. Rather than a visual display of bundle performance, the RN facilitator will provide in-person daily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reminders</a:t>
            </a:r>
            <a:r>
              <a:rPr lang="en-US" sz="1800" dirty="0">
                <a:effectLst/>
                <a:latin typeface="Arial" panose="020B0604020202020204" pitchFamily="34" charset="0"/>
                <a:ea typeface="Calibri" panose="020F0502020204030204" pitchFamily="34" charset="0"/>
                <a:cs typeface="Times New Roman" panose="02020603050405020304" pitchFamily="18" charset="0"/>
              </a:rPr>
              <a:t> of ABCDEF bundle practices. The RN facilitator will also serve as a champion and coach. As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champion</a:t>
            </a:r>
            <a:r>
              <a:rPr lang="en-US" sz="1800" dirty="0">
                <a:effectLst/>
                <a:latin typeface="Arial" panose="020B0604020202020204" pitchFamily="34" charset="0"/>
                <a:ea typeface="Calibri" panose="020F0502020204030204" pitchFamily="34" charset="0"/>
                <a:cs typeface="Times New Roman" panose="02020603050405020304" pitchFamily="18" charset="0"/>
              </a:rPr>
              <a:t>, the RN will promote clinician behavior change through motivation, encouragement, and positive reinforcement. As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coach</a:t>
            </a:r>
            <a:r>
              <a:rPr lang="en-US" sz="1800" dirty="0">
                <a:effectLst/>
                <a:latin typeface="Arial" panose="020B0604020202020204" pitchFamily="34" charset="0"/>
                <a:ea typeface="Calibri" panose="020F0502020204030204" pitchFamily="34" charset="0"/>
                <a:cs typeface="Times New Roman" panose="02020603050405020304" pitchFamily="18" charset="0"/>
              </a:rPr>
              <a:t>, they can facilitate training of the bundle elements for team members, promote high-quality process performance, and build a culture that embraces less sedation, more mobility, and greater family engagement.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ts val="12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Finally, this strategy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directly</a:t>
            </a:r>
            <a:r>
              <a:rPr lang="en-US" sz="1800" dirty="0">
                <a:effectLst/>
                <a:latin typeface="Arial" panose="020B0604020202020204" pitchFamily="34" charset="0"/>
                <a:ea typeface="Calibri" panose="020F0502020204030204" pitchFamily="34" charset="0"/>
                <a:cs typeface="Times New Roman" panose="02020603050405020304" pitchFamily="18" charset="0"/>
              </a:rPr>
              <a:t> addresses a known barrier to evidence-based care delivery (high nursing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workload</a:t>
            </a:r>
            <a:r>
              <a:rPr lang="en-US" sz="1800" dirty="0">
                <a:effectLst/>
                <a:latin typeface="Arial" panose="020B0604020202020204" pitchFamily="34" charset="0"/>
                <a:ea typeface="Calibri" panose="020F0502020204030204" pitchFamily="34" charset="0"/>
                <a:cs typeface="Times New Roman" panose="02020603050405020304" pitchFamily="18" charset="0"/>
              </a:rPr>
              <a:t>). Prior research indicates that an adequate number of nurses is indeed necessary to improve bundle compliance in other ICU conditions such as sepsis.</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123</a:t>
            </a:r>
            <a:r>
              <a:rPr lang="en-US" sz="1800" dirty="0">
                <a:effectLst/>
                <a:latin typeface="Arial" panose="020B0604020202020204" pitchFamily="34" charset="0"/>
                <a:ea typeface="Calibri" panose="020F0502020204030204" pitchFamily="34" charset="0"/>
                <a:cs typeface="Times New Roman" panose="02020603050405020304" pitchFamily="18" charset="0"/>
              </a:rPr>
              <a:t> Moreover, in a recently published study examining sepsis mortality among Medicare beneficiaries each additional nursing hour per patient day was associated with 3% reduced odds of 60-day mortality, after adjusting for patient characteristics.</a:t>
            </a: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124</a:t>
            </a:r>
            <a:r>
              <a:rPr lang="en-US" sz="1800" dirty="0">
                <a:effectLst/>
                <a:latin typeface="Arial" panose="020B0604020202020204" pitchFamily="34" charset="0"/>
                <a:ea typeface="Calibri" panose="020F0502020204030204" pitchFamily="34" charset="0"/>
                <a:cs typeface="Times New Roman" panose="02020603050405020304" pitchFamily="18" charset="0"/>
              </a:rPr>
              <a:t> Extrapolated to the proposed work, the addition of a RN implementation facilitator across an ICU would be expected to increase the number of nursing hours per day among patients receiving MV in a given ICU by 0.5 to 1 hour assuming 8-12 patients on MV per typical unit. Should the RN facilitator prove effective at increasing bundle delivery and/or improving clinical outcomes, </a:t>
            </a:r>
            <a:r>
              <a:rPr lang="en-US" sz="1800" u="sng" dirty="0">
                <a:effectLst/>
                <a:latin typeface="Arial" panose="020B0604020202020204" pitchFamily="34" charset="0"/>
                <a:ea typeface="Calibri" panose="020F0502020204030204" pitchFamily="34" charset="0"/>
                <a:cs typeface="Times New Roman" panose="02020603050405020304" pitchFamily="18" charset="0"/>
              </a:rPr>
              <a:t>this would strengthen the argument for implementing the strategy on a larger scale particularly in under-resourced safety net hospital</a:t>
            </a:r>
            <a:r>
              <a:rPr lang="en-US" sz="1800" dirty="0">
                <a:effectLst/>
                <a:latin typeface="Arial" panose="020B0604020202020204" pitchFamily="34" charset="0"/>
                <a:ea typeface="Calibri" panose="020F0502020204030204" pitchFamily="34" charset="0"/>
                <a:cs typeface="Times New Roman" panose="02020603050405020304" pitchFamily="18" charset="0"/>
              </a:rPr>
              <a:t>. Demonstrating RN implementation facilitation effectiveness is also a necessary and critical first step in eventually evaluating the overall cost benefit of this approach.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38</a:t>
            </a:fld>
            <a:endParaRPr lang="en-US" dirty="0"/>
          </a:p>
        </p:txBody>
      </p:sp>
    </p:spTree>
    <p:extLst>
      <p:ext uri="{BB962C8B-B14F-4D97-AF65-F5344CB8AC3E}">
        <p14:creationId xmlns:p14="http://schemas.microsoft.com/office/powerpoint/2010/main" val="1597534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72849B3-551F-4FE9-99BB-99B7AF1942BF}" type="slidenum">
              <a:rPr lang="en-US" smtClean="0"/>
              <a:pPr>
                <a:defRPr/>
              </a:pPr>
              <a:t>46</a:t>
            </a:fld>
            <a:endParaRPr lang="en-US"/>
          </a:p>
        </p:txBody>
      </p:sp>
    </p:spTree>
    <p:extLst>
      <p:ext uri="{BB962C8B-B14F-4D97-AF65-F5344CB8AC3E}">
        <p14:creationId xmlns:p14="http://schemas.microsoft.com/office/powerpoint/2010/main" val="94264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72849B3-551F-4FE9-99BB-99B7AF1942BF}" type="slidenum">
              <a:rPr lang="en-US" smtClean="0"/>
              <a:pPr>
                <a:defRPr/>
              </a:pPr>
              <a:t>10</a:t>
            </a:fld>
            <a:endParaRPr lang="en-US"/>
          </a:p>
        </p:txBody>
      </p:sp>
    </p:spTree>
    <p:extLst>
      <p:ext uri="{BB962C8B-B14F-4D97-AF65-F5344CB8AC3E}">
        <p14:creationId xmlns:p14="http://schemas.microsoft.com/office/powerpoint/2010/main" val="82058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13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6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034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97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910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F6393-E911-4189-BDA8-8371B1133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2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3/5/2024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72031"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56651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C6958ABB-54B7-467D-9B14-DB7664E440F3}"/>
              </a:ext>
            </a:extLst>
          </p:cNvPr>
          <p:cNvSpPr>
            <a:spLocks noGrp="1"/>
          </p:cNvSpPr>
          <p:nvPr>
            <p:ph type="pic" sz="quarter" idx="10"/>
          </p:nvPr>
        </p:nvSpPr>
        <p:spPr>
          <a:xfrm>
            <a:off x="1409701" y="904875"/>
            <a:ext cx="3200400" cy="4391025"/>
          </a:xfrm>
          <a:prstGeom prst="rect">
            <a:avLst/>
          </a:prstGeom>
          <a:solidFill>
            <a:schemeClr val="bg1">
              <a:lumMod val="85000"/>
            </a:schemeClr>
          </a:solidFill>
        </p:spPr>
        <p:txBody>
          <a:bodyPr/>
          <a:lstStyle/>
          <a:p>
            <a:endParaRPr lang="en-GB"/>
          </a:p>
        </p:txBody>
      </p:sp>
    </p:spTree>
    <p:extLst>
      <p:ext uri="{BB962C8B-B14F-4D97-AF65-F5344CB8AC3E}">
        <p14:creationId xmlns:p14="http://schemas.microsoft.com/office/powerpoint/2010/main" val="40784956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039" y="1607425"/>
            <a:ext cx="11279923" cy="4953033"/>
          </a:xfrm>
        </p:spPr>
        <p:txBody>
          <a:bodyPr/>
          <a:lstStyle>
            <a:lvl1pPr>
              <a:lnSpc>
                <a:spcPct val="90000"/>
              </a:lnSpc>
              <a:defRPr/>
            </a:lvl1pPr>
            <a:lvl2pPr>
              <a:lnSpc>
                <a:spcPct val="90000"/>
              </a:lnSpc>
              <a:defRPr sz="2800">
                <a:latin typeface="Arial"/>
                <a:cs typeface="Arial"/>
              </a:defRPr>
            </a:lvl2pPr>
            <a:lvl3pPr>
              <a:lnSpc>
                <a:spcPct val="90000"/>
              </a:lnSpc>
              <a:defRPr sz="2800"/>
            </a:lvl3pPr>
            <a:lvl4pPr>
              <a:lnSpc>
                <a:spcPct val="90000"/>
              </a:lnSpc>
              <a:defRPr sz="2400"/>
            </a:lvl4pPr>
            <a:lvl5pPr>
              <a:lnSpc>
                <a:spcPct val="90000"/>
              </a:lnSpc>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BCB5F2CD-52C4-FA4C-8564-BD8F8929A51C}"/>
              </a:ext>
            </a:extLst>
          </p:cNvPr>
          <p:cNvSpPr>
            <a:spLocks noGrp="1"/>
          </p:cNvSpPr>
          <p:nvPr>
            <p:ph type="title"/>
          </p:nvPr>
        </p:nvSpPr>
        <p:spPr>
          <a:xfrm>
            <a:off x="456040" y="217590"/>
            <a:ext cx="11279920" cy="1229801"/>
          </a:xfrm>
        </p:spPr>
        <p:txBody>
          <a:bodyPr tIns="0" bIns="0"/>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9584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3/5/2024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3/5/2024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3/5/2024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1" r:id="rId19"/>
    <p:sldLayoutId id="2147483672" r:id="rId20"/>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ncbi.nlm.nih.gov/pmc/articles/PMC4694109/"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C300BC93-2F23-4363-AB22-AADBF22317E8}"/>
              </a:ext>
            </a:extLst>
          </p:cNvPr>
          <p:cNvSpPr>
            <a:spLocks noChangeArrowheads="1"/>
          </p:cNvSpPr>
          <p:nvPr/>
        </p:nvSpPr>
        <p:spPr bwMode="auto">
          <a:xfrm>
            <a:off x="17968" y="1693600"/>
            <a:ext cx="12126897" cy="1470025"/>
          </a:xfrm>
          <a:prstGeom prst="rect">
            <a:avLst/>
          </a:prstGeom>
          <a:noFill/>
          <a:ln w="9525">
            <a:noFill/>
            <a:miter lim="800000"/>
            <a:headEnd/>
            <a:tailEnd/>
          </a:ln>
        </p:spPr>
        <p:txBody>
          <a:bodyPr anchor="ctr"/>
          <a:lstStyle/>
          <a:p>
            <a:r>
              <a:rPr lang="en-US" sz="4000" dirty="0">
                <a:latin typeface="Arial" panose="020B0604020202020204" pitchFamily="34" charset="0"/>
                <a:ea typeface="Calibri" pitchFamily="34" charset="0"/>
                <a:cs typeface="Arial" panose="020B0604020202020204" pitchFamily="34" charset="0"/>
              </a:rPr>
              <a:t>    </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descr="A grey and red logo&#10;&#10;Description automatically generated">
            <a:extLst>
              <a:ext uri="{FF2B5EF4-FFF2-40B4-BE49-F238E27FC236}">
                <a16:creationId xmlns:a16="http://schemas.microsoft.com/office/drawing/2014/main" id="{6D3E8FCC-1351-436A-AFFC-B4EA5378B072}"/>
              </a:ext>
            </a:extLst>
          </p:cNvPr>
          <p:cNvPicPr>
            <a:picLocks noChangeAspect="1"/>
          </p:cNvPicPr>
          <p:nvPr/>
        </p:nvPicPr>
        <p:blipFill>
          <a:blip r:embed="rId3"/>
          <a:stretch>
            <a:fillRect/>
          </a:stretch>
        </p:blipFill>
        <p:spPr>
          <a:xfrm>
            <a:off x="17756" y="5911472"/>
            <a:ext cx="3555014" cy="941033"/>
          </a:xfrm>
          <a:prstGeom prst="rect">
            <a:avLst/>
          </a:prstGeom>
        </p:spPr>
      </p:pic>
      <p:pic>
        <p:nvPicPr>
          <p:cNvPr id="8" name="Picture 7" descr="A white rectangular sign with black text&#10;&#10;Description automatically generated">
            <a:extLst>
              <a:ext uri="{FF2B5EF4-FFF2-40B4-BE49-F238E27FC236}">
                <a16:creationId xmlns:a16="http://schemas.microsoft.com/office/drawing/2014/main" id="{C5FA620E-96E0-4EA0-A5AF-708F5841D3EA}"/>
              </a:ext>
            </a:extLst>
          </p:cNvPr>
          <p:cNvPicPr>
            <a:picLocks noChangeAspect="1"/>
          </p:cNvPicPr>
          <p:nvPr/>
        </p:nvPicPr>
        <p:blipFill>
          <a:blip r:embed="rId4"/>
          <a:stretch>
            <a:fillRect/>
          </a:stretch>
        </p:blipFill>
        <p:spPr>
          <a:xfrm>
            <a:off x="8628657" y="5961047"/>
            <a:ext cx="3555014" cy="904768"/>
          </a:xfrm>
          <a:prstGeom prst="rect">
            <a:avLst/>
          </a:prstGeom>
        </p:spPr>
      </p:pic>
      <p:sp>
        <p:nvSpPr>
          <p:cNvPr id="9" name="TextBox 8">
            <a:extLst>
              <a:ext uri="{FF2B5EF4-FFF2-40B4-BE49-F238E27FC236}">
                <a16:creationId xmlns:a16="http://schemas.microsoft.com/office/drawing/2014/main" id="{85613B97-CE83-FDDA-F1CD-6B2897038D6F}"/>
              </a:ext>
            </a:extLst>
          </p:cNvPr>
          <p:cNvSpPr txBox="1"/>
          <p:nvPr/>
        </p:nvSpPr>
        <p:spPr>
          <a:xfrm>
            <a:off x="127034" y="905771"/>
            <a:ext cx="12257210" cy="2123658"/>
          </a:xfrm>
          <a:prstGeom prst="rect">
            <a:avLst/>
          </a:prstGeom>
          <a:noFill/>
        </p:spPr>
        <p:txBody>
          <a:bodyPr wrap="square">
            <a:spAutoFit/>
          </a:bodyPr>
          <a:lstStyle/>
          <a:p>
            <a:pPr algn="ctr"/>
            <a:r>
              <a:rPr lang="en-US" sz="4400" dirty="0">
                <a:latin typeface="Arial" panose="020B0604020202020204" pitchFamily="34" charset="0"/>
                <a:cs typeface="Arial" panose="020B0604020202020204" pitchFamily="34" charset="0"/>
              </a:rPr>
              <a:t>Building a Program of Research Aimed at Reducing Iatrogenic Harm: </a:t>
            </a:r>
          </a:p>
          <a:p>
            <a:pPr algn="ctr"/>
            <a:r>
              <a:rPr lang="en-US" sz="4400" dirty="0">
                <a:latin typeface="Arial" panose="020B0604020202020204" pitchFamily="34" charset="0"/>
                <a:cs typeface="Arial" panose="020B0604020202020204" pitchFamily="34" charset="0"/>
              </a:rPr>
              <a:t>Evolution of the ABCDEF Bundle</a:t>
            </a:r>
          </a:p>
        </p:txBody>
      </p:sp>
      <p:sp>
        <p:nvSpPr>
          <p:cNvPr id="17" name="Subtitle 2">
            <a:extLst>
              <a:ext uri="{FF2B5EF4-FFF2-40B4-BE49-F238E27FC236}">
                <a16:creationId xmlns:a16="http://schemas.microsoft.com/office/drawing/2014/main" id="{8D90BDE7-C901-CD36-8D99-5DD58180E6FD}"/>
              </a:ext>
            </a:extLst>
          </p:cNvPr>
          <p:cNvSpPr txBox="1">
            <a:spLocks/>
          </p:cNvSpPr>
          <p:nvPr/>
        </p:nvSpPr>
        <p:spPr>
          <a:xfrm>
            <a:off x="1795263" y="3951454"/>
            <a:ext cx="8182466" cy="1721780"/>
          </a:xfrm>
          <a:prstGeom prst="rect">
            <a:avLst/>
          </a:prstGeom>
        </p:spPr>
        <p:txBody>
          <a:bodyPr vert="horz" lIns="91440" tIns="45720" rIns="91440" bIns="45720" rtlCol="0">
            <a:noAutofit/>
          </a:bodyPr>
          <a:lstStyle>
            <a:lvl1pPr marL="0" indent="0" algn="l" defTabSz="609585" rtl="0" eaLnBrk="1" latinLnBrk="0" hangingPunct="1">
              <a:lnSpc>
                <a:spcPct val="90000"/>
              </a:lnSpc>
              <a:spcBef>
                <a:spcPct val="20000"/>
              </a:spcBef>
              <a:buFontTx/>
              <a:buNone/>
              <a:defRPr sz="2800" b="0" i="0" kern="1200" baseline="0">
                <a:solidFill>
                  <a:schemeClr val="bg2"/>
                </a:solidFill>
                <a:latin typeface="+mn-lt"/>
                <a:ea typeface="+mn-ea"/>
                <a:cs typeface="Arial-BoldMT"/>
              </a:defRPr>
            </a:lvl1pPr>
            <a:lvl2pPr marL="609585" indent="0" algn="ctr" defTabSz="609585" rtl="0" eaLnBrk="1" latinLnBrk="0" hangingPunct="1">
              <a:spcBef>
                <a:spcPct val="20000"/>
              </a:spcBef>
              <a:buFont typeface="Wingdings" charset="2"/>
              <a:buNone/>
              <a:tabLst/>
              <a:defRPr sz="2800" kern="1200">
                <a:solidFill>
                  <a:schemeClr val="tx1">
                    <a:tint val="75000"/>
                  </a:schemeClr>
                </a:solidFill>
                <a:latin typeface="+mn-lt"/>
                <a:ea typeface="+mn-ea"/>
                <a:cs typeface="+mn-cs"/>
              </a:defRPr>
            </a:lvl2pPr>
            <a:lvl3pPr marL="1219170" indent="0" algn="ctr" defTabSz="609585" rtl="0" eaLnBrk="1" latinLnBrk="0" hangingPunct="1">
              <a:lnSpc>
                <a:spcPct val="90000"/>
              </a:lnSpc>
              <a:spcBef>
                <a:spcPct val="20000"/>
              </a:spcBef>
              <a:buFont typeface="Arial"/>
              <a:buNone/>
              <a:tabLst/>
              <a:defRPr sz="2800" kern="1200">
                <a:solidFill>
                  <a:schemeClr val="tx1">
                    <a:tint val="75000"/>
                  </a:schemeClr>
                </a:solidFill>
                <a:latin typeface="Arial"/>
                <a:ea typeface="+mn-ea"/>
                <a:cs typeface="Arial"/>
              </a:defRPr>
            </a:lvl3pPr>
            <a:lvl4pPr marL="1828754" indent="0" algn="ctr" defTabSz="609585" rtl="0" eaLnBrk="1" latinLnBrk="0" hangingPunct="1">
              <a:lnSpc>
                <a:spcPct val="90000"/>
              </a:lnSpc>
              <a:spcBef>
                <a:spcPct val="20000"/>
              </a:spcBef>
              <a:buFont typeface="Arial"/>
              <a:buNone/>
              <a:tabLst/>
              <a:defRPr sz="2400" kern="1200">
                <a:solidFill>
                  <a:schemeClr val="tx1">
                    <a:tint val="75000"/>
                  </a:schemeClr>
                </a:solidFill>
                <a:latin typeface="Arial"/>
                <a:ea typeface="+mn-ea"/>
                <a:cs typeface="Arial"/>
              </a:defRPr>
            </a:lvl4pPr>
            <a:lvl5pPr marL="2438339" indent="0" algn="ctr" defTabSz="609585" rtl="0" eaLnBrk="1" latinLnBrk="0" hangingPunct="1">
              <a:lnSpc>
                <a:spcPct val="90000"/>
              </a:lnSpc>
              <a:spcBef>
                <a:spcPct val="20000"/>
              </a:spcBef>
              <a:buFont typeface="Arial"/>
              <a:buNone/>
              <a:tabLst/>
              <a:defRPr sz="2400" kern="1200">
                <a:solidFill>
                  <a:schemeClr val="tx1">
                    <a:tint val="75000"/>
                  </a:schemeClr>
                </a:solidFill>
                <a:latin typeface="Arial"/>
                <a:ea typeface="+mn-ea"/>
                <a:cs typeface="Arial"/>
              </a:defRPr>
            </a:lvl5pPr>
            <a:lvl6pPr marL="3047924"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6pPr>
            <a:lvl7pPr marL="3657509"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7pPr>
            <a:lvl8pPr marL="4267093"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8pPr>
            <a:lvl9pPr marL="4876678" indent="0" algn="ctr" defTabSz="609585" rtl="0" eaLnBrk="1" latinLnBrk="0" hangingPunct="1">
              <a:spcBef>
                <a:spcPct val="20000"/>
              </a:spcBef>
              <a:buFont typeface="Arial"/>
              <a:buNone/>
              <a:defRPr sz="2667" kern="1200">
                <a:solidFill>
                  <a:schemeClr val="tx1">
                    <a:tint val="75000"/>
                  </a:schemeClr>
                </a:solidFill>
                <a:latin typeface="+mn-lt"/>
                <a:ea typeface="+mn-ea"/>
                <a:cs typeface="+mn-cs"/>
              </a:defRPr>
            </a:lvl9pPr>
          </a:lstStyle>
          <a:p>
            <a:pPr marL="0" marR="0" lvl="0" indent="0" algn="ctr" defTabSz="609585" rtl="0" eaLnBrk="1" fontAlgn="auto" latinLnBrk="0" hangingPunct="1">
              <a:lnSpc>
                <a:spcPct val="9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DCDDDF"/>
                </a:solidFill>
                <a:effectLst/>
                <a:uLnTx/>
                <a:uFillTx/>
                <a:latin typeface="Arial" panose="020B0604020202020204"/>
                <a:ea typeface="+mn-ea"/>
              </a:rPr>
              <a:t>Michele C. Balas PhD, RN, CCRN-K, FCCM, FAAN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CDDDF"/>
                </a:solidFill>
                <a:effectLst/>
                <a:uLnTx/>
                <a:uFillTx/>
                <a:latin typeface="Arial" panose="020B0604020202020204"/>
                <a:ea typeface="Calibri" panose="020F0502020204030204" pitchFamily="34" charset="0"/>
              </a:rPr>
              <a:t>Associate Dean of Research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CDDDF"/>
                </a:solidFill>
                <a:effectLst/>
                <a:uLnTx/>
                <a:uFillTx/>
                <a:latin typeface="Arial" panose="020B0604020202020204"/>
                <a:ea typeface="Calibri" panose="020F0502020204030204" pitchFamily="34" charset="0"/>
              </a:rPr>
              <a:t>Dorothy Hodges Olson Distinguished Professor of Nursing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CDDDF"/>
                </a:solidFill>
                <a:effectLst/>
                <a:uLnTx/>
                <a:uFillTx/>
                <a:latin typeface="Arial" panose="020B0604020202020204"/>
                <a:ea typeface="Calibri" panose="020F0502020204030204" pitchFamily="34" charset="0"/>
              </a:rPr>
              <a:t>University of Nebraska Medical Center</a:t>
            </a:r>
            <a:r>
              <a:rPr kumimoji="0" lang="en-US" altLang="en-US" sz="2400" b="0" i="0" u="none" strike="noStrike" kern="1200" cap="none" spc="0" normalizeH="0" baseline="0" noProof="0" dirty="0">
                <a:ln>
                  <a:noFill/>
                </a:ln>
                <a:solidFill>
                  <a:srgbClr val="DCDDDF"/>
                </a:solidFill>
                <a:effectLst/>
                <a:uLnTx/>
                <a:uFillTx/>
                <a:latin typeface="Arial" panose="020B0604020202020204"/>
                <a:ea typeface="+mn-ea"/>
              </a:rPr>
              <a:t>, </a:t>
            </a:r>
            <a:r>
              <a:rPr kumimoji="0" lang="en-US" altLang="en-US" sz="2400" b="0" i="0" u="none" strike="noStrike" kern="1200" cap="none" spc="0" normalizeH="0" baseline="0" noProof="0" dirty="0">
                <a:ln>
                  <a:noFill/>
                </a:ln>
                <a:solidFill>
                  <a:srgbClr val="DCDDDF"/>
                </a:solidFill>
                <a:effectLst/>
                <a:uLnTx/>
                <a:uFillTx/>
                <a:latin typeface="Arial" panose="020B0604020202020204"/>
                <a:ea typeface="Calibri" panose="020F0502020204030204" pitchFamily="34" charset="0"/>
              </a:rPr>
              <a:t>College of Nursing</a:t>
            </a:r>
            <a:endParaRPr kumimoji="0" lang="en-US" altLang="en-US" sz="2400" b="0" i="0" u="none" strike="noStrike" kern="1200" cap="none" spc="0" normalizeH="0" baseline="0" noProof="0" dirty="0">
              <a:ln>
                <a:noFill/>
              </a:ln>
              <a:solidFill>
                <a:srgbClr val="DCDDDF"/>
              </a:solidFill>
              <a:effectLst/>
              <a:uLnTx/>
              <a:uFillTx/>
              <a:latin typeface="Arial" panose="020B0604020202020204"/>
              <a:ea typeface="+mn-ea"/>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DCDDDF"/>
                </a:solidFill>
                <a:effectLst/>
                <a:uLnTx/>
                <a:uFillTx/>
                <a:latin typeface="Arial" panose="020B0604020202020204"/>
                <a:ea typeface="Calibri" panose="020F0502020204030204" pitchFamily="34" charset="0"/>
              </a:rPr>
              <a:t>E-Mail: mibalas@unmc.edu</a:t>
            </a:r>
            <a:endParaRPr kumimoji="0" lang="en-US" sz="2400" b="0" i="0" u="none" strike="noStrike" kern="1200" cap="none" spc="0" normalizeH="0" baseline="0" noProof="0" dirty="0">
              <a:ln>
                <a:noFill/>
              </a:ln>
              <a:solidFill>
                <a:srgbClr val="DCDDDF"/>
              </a:solidFill>
              <a:effectLst/>
              <a:uLnTx/>
              <a:uFillTx/>
              <a:latin typeface="Arial" panose="020B0604020202020204"/>
              <a:ea typeface="+mn-ea"/>
            </a:endParaRP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05770" y="96798"/>
            <a:ext cx="925749" cy="925749"/>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5400" dirty="0">
                <a:latin typeface="Helvetica"/>
                <a:cs typeface="Helvetica"/>
              </a:rPr>
              <a:t>A</a:t>
            </a:r>
          </a:p>
        </p:txBody>
      </p:sp>
      <p:sp>
        <p:nvSpPr>
          <p:cNvPr id="7" name="TextBox 6"/>
          <p:cNvSpPr txBox="1"/>
          <p:nvPr/>
        </p:nvSpPr>
        <p:spPr>
          <a:xfrm>
            <a:off x="2895646" y="208486"/>
            <a:ext cx="6310363" cy="584775"/>
          </a:xfrm>
          <a:prstGeom prst="rect">
            <a:avLst/>
          </a:prstGeom>
          <a:noFill/>
        </p:spPr>
        <p:txBody>
          <a:bodyPr wrap="square" lIns="91440" tIns="45720" rIns="91440" bIns="45720" rtlCol="0" anchor="t">
            <a:spAutoFit/>
          </a:bodyPr>
          <a:lstStyle/>
          <a:p>
            <a:r>
              <a:rPr lang="en-US" sz="3200" dirty="0">
                <a:latin typeface="Arial" panose="020B0604020202020204" pitchFamily="34" charset="0"/>
                <a:ea typeface="Calibri"/>
                <a:cs typeface="Arial" panose="020B0604020202020204" pitchFamily="34" charset="0"/>
              </a:rPr>
              <a:t>Assess, prevent, &amp; manage pain</a:t>
            </a:r>
            <a:endParaRPr lang="en-US" sz="3200" dirty="0">
              <a:latin typeface="Arial" panose="020B0604020202020204" pitchFamily="34" charset="0"/>
              <a:cs typeface="Arial" panose="020B0604020202020204" pitchFamily="34" charset="0"/>
            </a:endParaRPr>
          </a:p>
        </p:txBody>
      </p:sp>
      <p:sp>
        <p:nvSpPr>
          <p:cNvPr id="8" name="Rounded Rectangle 7"/>
          <p:cNvSpPr/>
          <p:nvPr/>
        </p:nvSpPr>
        <p:spPr>
          <a:xfrm>
            <a:off x="2483425" y="1218187"/>
            <a:ext cx="925749" cy="925749"/>
          </a:xfrm>
          <a:prstGeom prst="round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5400" dirty="0">
                <a:latin typeface="Helvetica"/>
                <a:cs typeface="Helvetica"/>
              </a:rPr>
              <a:t>B</a:t>
            </a:r>
          </a:p>
        </p:txBody>
      </p:sp>
      <p:sp>
        <p:nvSpPr>
          <p:cNvPr id="9" name="TextBox 8"/>
          <p:cNvSpPr txBox="1"/>
          <p:nvPr/>
        </p:nvSpPr>
        <p:spPr>
          <a:xfrm>
            <a:off x="3537572" y="1355902"/>
            <a:ext cx="8550043" cy="584775"/>
          </a:xfrm>
          <a:prstGeom prst="rect">
            <a:avLst/>
          </a:prstGeom>
          <a:noFill/>
        </p:spPr>
        <p:txBody>
          <a:bodyPr wrap="square" lIns="91440" tIns="45720" rIns="91440" bIns="45720" rtlCol="0" anchor="t">
            <a:spAutoFit/>
          </a:bodyPr>
          <a:lstStyle/>
          <a:p>
            <a:r>
              <a:rPr lang="en-US" sz="3200" dirty="0">
                <a:latin typeface="Arial" panose="020B0604020202020204" pitchFamily="34" charset="0"/>
                <a:cs typeface="Arial" panose="020B0604020202020204" pitchFamily="34" charset="0"/>
              </a:rPr>
              <a:t>Both SATs &amp; SBTs</a:t>
            </a:r>
          </a:p>
        </p:txBody>
      </p:sp>
      <p:sp>
        <p:nvSpPr>
          <p:cNvPr id="10" name="Rounded Rectangle 9"/>
          <p:cNvSpPr/>
          <p:nvPr/>
        </p:nvSpPr>
        <p:spPr>
          <a:xfrm>
            <a:off x="3221387" y="2357301"/>
            <a:ext cx="925749" cy="925749"/>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5400" dirty="0">
                <a:latin typeface="Helvetica"/>
                <a:cs typeface="Helvetica"/>
              </a:rPr>
              <a:t>C</a:t>
            </a:r>
          </a:p>
        </p:txBody>
      </p:sp>
      <p:sp>
        <p:nvSpPr>
          <p:cNvPr id="11" name="TextBox 10"/>
          <p:cNvSpPr txBox="1"/>
          <p:nvPr/>
        </p:nvSpPr>
        <p:spPr>
          <a:xfrm>
            <a:off x="4153678" y="2450990"/>
            <a:ext cx="6614006" cy="584775"/>
          </a:xfrm>
          <a:prstGeom prst="rect">
            <a:avLst/>
          </a:prstGeom>
          <a:noFill/>
        </p:spPr>
        <p:txBody>
          <a:bodyPr wrap="square" lIns="91440" tIns="45720" rIns="91440" bIns="45720" rtlCol="0" anchor="t">
            <a:spAutoFit/>
          </a:bodyPr>
          <a:lstStyle/>
          <a:p>
            <a:r>
              <a:rPr lang="en-US" sz="3200" dirty="0">
                <a:latin typeface="Arial" panose="020B0604020202020204" pitchFamily="34" charset="0"/>
                <a:cs typeface="Arial" panose="020B0604020202020204" pitchFamily="34" charset="0"/>
              </a:rPr>
              <a:t> Choice of analgesia &amp; Sedation</a:t>
            </a:r>
          </a:p>
        </p:txBody>
      </p:sp>
      <p:sp>
        <p:nvSpPr>
          <p:cNvPr id="12" name="Rounded Rectangle 11"/>
          <p:cNvSpPr/>
          <p:nvPr/>
        </p:nvSpPr>
        <p:spPr>
          <a:xfrm>
            <a:off x="3890978" y="3576784"/>
            <a:ext cx="925749" cy="925749"/>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5400" dirty="0">
                <a:latin typeface="Helvetica"/>
                <a:cs typeface="Helvetica"/>
              </a:rPr>
              <a:t>D</a:t>
            </a:r>
          </a:p>
        </p:txBody>
      </p:sp>
      <p:sp>
        <p:nvSpPr>
          <p:cNvPr id="13" name="TextBox 12"/>
          <p:cNvSpPr txBox="1"/>
          <p:nvPr/>
        </p:nvSpPr>
        <p:spPr>
          <a:xfrm>
            <a:off x="4859394" y="3714500"/>
            <a:ext cx="6902545"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Delirium: Assess, prevent, &amp; manage</a:t>
            </a:r>
          </a:p>
        </p:txBody>
      </p:sp>
      <p:sp>
        <p:nvSpPr>
          <p:cNvPr id="14" name="Rounded Rectangle 13"/>
          <p:cNvSpPr/>
          <p:nvPr/>
        </p:nvSpPr>
        <p:spPr>
          <a:xfrm>
            <a:off x="5293645" y="5840107"/>
            <a:ext cx="925749" cy="925749"/>
          </a:xfrm>
          <a:prstGeom prst="roundRect">
            <a:avLst/>
          </a:prstGeom>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5400" dirty="0">
                <a:latin typeface="Helvetica"/>
                <a:cs typeface="Helvetica"/>
              </a:rPr>
              <a:t>F</a:t>
            </a:r>
          </a:p>
        </p:txBody>
      </p:sp>
      <p:sp>
        <p:nvSpPr>
          <p:cNvPr id="15" name="TextBox 14"/>
          <p:cNvSpPr txBox="1"/>
          <p:nvPr/>
        </p:nvSpPr>
        <p:spPr>
          <a:xfrm>
            <a:off x="5527957" y="4858681"/>
            <a:ext cx="575799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Early exercise &amp; mobility</a:t>
            </a:r>
          </a:p>
        </p:txBody>
      </p:sp>
      <p:sp>
        <p:nvSpPr>
          <p:cNvPr id="17" name="Rounded Rectangle 13">
            <a:extLst>
              <a:ext uri="{FF2B5EF4-FFF2-40B4-BE49-F238E27FC236}">
                <a16:creationId xmlns:a16="http://schemas.microsoft.com/office/drawing/2014/main" id="{F6CA63D1-B7F5-1E1B-8025-DBC769597911}"/>
              </a:ext>
            </a:extLst>
          </p:cNvPr>
          <p:cNvSpPr/>
          <p:nvPr/>
        </p:nvSpPr>
        <p:spPr>
          <a:xfrm>
            <a:off x="4577914" y="4716626"/>
            <a:ext cx="925749" cy="925749"/>
          </a:xfrm>
          <a:prstGeom prst="roundRect">
            <a:avLst/>
          </a:prstGeom>
          <a:solidFill>
            <a:srgbClr val="ED7D3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latin typeface="Helvetica"/>
                <a:cs typeface="Helvetica"/>
              </a:rPr>
              <a:t>E</a:t>
            </a:r>
          </a:p>
        </p:txBody>
      </p:sp>
      <p:sp>
        <p:nvSpPr>
          <p:cNvPr id="18" name="TextBox 17">
            <a:extLst>
              <a:ext uri="{FF2B5EF4-FFF2-40B4-BE49-F238E27FC236}">
                <a16:creationId xmlns:a16="http://schemas.microsoft.com/office/drawing/2014/main" id="{846290F5-2348-4078-548E-987B17D55CD3}"/>
              </a:ext>
            </a:extLst>
          </p:cNvPr>
          <p:cNvSpPr txBox="1"/>
          <p:nvPr/>
        </p:nvSpPr>
        <p:spPr>
          <a:xfrm>
            <a:off x="6261038" y="5982160"/>
            <a:ext cx="5500901" cy="584775"/>
          </a:xfrm>
          <a:prstGeom prst="rect">
            <a:avLst/>
          </a:prstGeom>
          <a:noFill/>
        </p:spPr>
        <p:txBody>
          <a:bodyPr wrap="square" lIns="91440" tIns="45720" rIns="91440" bIns="45720" rtlCol="0" anchor="t">
            <a:spAutoFit/>
          </a:bodyPr>
          <a:lstStyle/>
          <a:p>
            <a:r>
              <a:rPr lang="en-US" sz="3200" dirty="0">
                <a:latin typeface="Arial" panose="020B0604020202020204" pitchFamily="34" charset="0"/>
                <a:cs typeface="Arial" panose="020B0604020202020204" pitchFamily="34" charset="0"/>
              </a:rPr>
              <a:t>Family engagement</a:t>
            </a:r>
            <a:endParaRPr lang="en-US" sz="32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892972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1E919-0126-4455-B6C4-6F82178109C5}"/>
              </a:ext>
            </a:extLst>
          </p:cNvPr>
          <p:cNvSpPr>
            <a:spLocks noGrp="1"/>
          </p:cNvSpPr>
          <p:nvPr>
            <p:ph type="title"/>
          </p:nvPr>
        </p:nvSpPr>
        <p:spPr>
          <a:xfrm>
            <a:off x="0" y="18255"/>
            <a:ext cx="12192000" cy="1325563"/>
          </a:xfrm>
        </p:spPr>
        <p:txBody>
          <a:bodyPr>
            <a:normAutofit/>
          </a:bodyPr>
          <a:lstStyle/>
          <a:p>
            <a:pPr algn="ctr"/>
            <a:r>
              <a:rPr lang="en-US" sz="3600" dirty="0">
                <a:latin typeface="Arial" panose="020B0604020202020204" pitchFamily="34" charset="0"/>
                <a:cs typeface="Arial" panose="020B0604020202020204" pitchFamily="34" charset="0"/>
              </a:rPr>
              <a:t>ABCDEF Bundle Facilitates Adoption of Multiple PADIS Practices &amp; Improves Outcomes</a:t>
            </a:r>
          </a:p>
        </p:txBody>
      </p:sp>
      <p:sp>
        <p:nvSpPr>
          <p:cNvPr id="3" name="Content Placeholder 2">
            <a:extLst>
              <a:ext uri="{FF2B5EF4-FFF2-40B4-BE49-F238E27FC236}">
                <a16:creationId xmlns:a16="http://schemas.microsoft.com/office/drawing/2014/main" id="{DCA5F1CF-B770-4A0C-9E77-DDA3B3903901}"/>
              </a:ext>
            </a:extLst>
          </p:cNvPr>
          <p:cNvSpPr>
            <a:spLocks noGrp="1"/>
          </p:cNvSpPr>
          <p:nvPr>
            <p:ph idx="1"/>
          </p:nvPr>
        </p:nvSpPr>
        <p:spPr>
          <a:xfrm>
            <a:off x="79899" y="1406101"/>
            <a:ext cx="12112101" cy="4351338"/>
          </a:xfrm>
        </p:spPr>
        <p:txBody>
          <a:bodyPr>
            <a:normAutofit/>
          </a:bodyPr>
          <a:lstStyle/>
          <a:p>
            <a:r>
              <a:rPr lang="en-US" sz="2400" spc="20" dirty="0">
                <a:latin typeface="Arial" panose="020B0604020202020204" pitchFamily="34" charset="0"/>
                <a:ea typeface="Calibri" panose="020F0502020204030204" pitchFamily="34" charset="0"/>
              </a:rPr>
              <a:t>E</a:t>
            </a:r>
            <a:r>
              <a:rPr lang="en-US" sz="2400" spc="20" dirty="0">
                <a:effectLst/>
                <a:latin typeface="Arial" panose="020B0604020202020204" pitchFamily="34" charset="0"/>
                <a:ea typeface="Calibri" panose="020F0502020204030204" pitchFamily="34" charset="0"/>
              </a:rPr>
              <a:t>vidence-based, multicomponent,</a:t>
            </a:r>
            <a:r>
              <a:rPr lang="en-US" sz="2400" b="1" spc="20" dirty="0">
                <a:effectLst/>
                <a:latin typeface="Arial" panose="020B0604020202020204" pitchFamily="34" charset="0"/>
                <a:ea typeface="Calibri" panose="020F0502020204030204" pitchFamily="34" charset="0"/>
              </a:rPr>
              <a:t> </a:t>
            </a:r>
            <a:r>
              <a:rPr lang="en-US" sz="2400" spc="20" dirty="0">
                <a:effectLst/>
                <a:latin typeface="Arial" panose="020B0604020202020204" pitchFamily="34" charset="0"/>
                <a:ea typeface="Calibri" panose="020F0502020204030204" pitchFamily="34" charset="0"/>
              </a:rPr>
              <a:t>interprofessional approach to optimizing care of the critically ill</a:t>
            </a:r>
          </a:p>
          <a:p>
            <a:r>
              <a:rPr lang="en-US" sz="2400" spc="20" dirty="0">
                <a:latin typeface="Arial" panose="020B0604020202020204" pitchFamily="34" charset="0"/>
                <a:ea typeface="Calibri" panose="020F0502020204030204" pitchFamily="34" charset="0"/>
              </a:rPr>
              <a:t>O</a:t>
            </a:r>
            <a:r>
              <a:rPr lang="en-US" sz="2400" spc="20" dirty="0">
                <a:effectLst/>
                <a:latin typeface="Arial" panose="020B0604020202020204" pitchFamily="34" charset="0"/>
                <a:ea typeface="Calibri" panose="020F0502020204030204" pitchFamily="34" charset="0"/>
              </a:rPr>
              <a:t>verarching goal is to maximize wakefulness &amp; encourage cognitive &amp; physical activity</a:t>
            </a:r>
          </a:p>
          <a:p>
            <a:r>
              <a:rPr lang="en-US" sz="2400" spc="20" dirty="0">
                <a:latin typeface="Arial" panose="020B0604020202020204" pitchFamily="34" charset="0"/>
                <a:ea typeface="Calibri" panose="020F0502020204030204" pitchFamily="34" charset="0"/>
              </a:rPr>
              <a:t>Applies </a:t>
            </a:r>
            <a:r>
              <a:rPr lang="en-US" sz="2400" spc="20" dirty="0">
                <a:effectLst/>
                <a:latin typeface="Arial" panose="020B0604020202020204" pitchFamily="34" charset="0"/>
                <a:ea typeface="Calibri" panose="020F0502020204030204" pitchFamily="34" charset="0"/>
              </a:rPr>
              <a:t>to every ICU patient, every day, regardless of MV status or diagnosis</a:t>
            </a:r>
          </a:p>
          <a:p>
            <a:pPr lvl="1"/>
            <a:r>
              <a:rPr lang="en-US" spc="20" dirty="0">
                <a:latin typeface="Arial" panose="020B0604020202020204" pitchFamily="34" charset="0"/>
                <a:ea typeface="Calibri" panose="020F0502020204030204" pitchFamily="34" charset="0"/>
              </a:rPr>
              <a:t>A</a:t>
            </a:r>
            <a:r>
              <a:rPr lang="en-US" spc="20" dirty="0">
                <a:effectLst/>
                <a:latin typeface="Arial" panose="020B0604020202020204" pitchFamily="34" charset="0"/>
                <a:ea typeface="Calibri" panose="020F0502020204030204" pitchFamily="34" charset="0"/>
              </a:rPr>
              <a:t> patient simply receives every bundle element for which she/he is eligible</a:t>
            </a:r>
            <a:endParaRPr lang="en-US" dirty="0"/>
          </a:p>
        </p:txBody>
      </p:sp>
      <p:pic>
        <p:nvPicPr>
          <p:cNvPr id="4" name="Picture 3">
            <a:extLst>
              <a:ext uri="{FF2B5EF4-FFF2-40B4-BE49-F238E27FC236}">
                <a16:creationId xmlns:a16="http://schemas.microsoft.com/office/drawing/2014/main" id="{5FD4CF05-EA10-4905-A4B9-88060E8C1F83}"/>
              </a:ext>
            </a:extLst>
          </p:cNvPr>
          <p:cNvPicPr>
            <a:picLocks noChangeAspect="1"/>
          </p:cNvPicPr>
          <p:nvPr/>
        </p:nvPicPr>
        <p:blipFill rotWithShape="1">
          <a:blip r:embed="rId2"/>
          <a:srcRect l="21808" r="7470"/>
          <a:stretch/>
        </p:blipFill>
        <p:spPr>
          <a:xfrm>
            <a:off x="3229837" y="4186216"/>
            <a:ext cx="6236467" cy="2531365"/>
          </a:xfrm>
          <a:prstGeom prst="rect">
            <a:avLst/>
          </a:prstGeom>
        </p:spPr>
      </p:pic>
      <p:pic>
        <p:nvPicPr>
          <p:cNvPr id="5" name="Picture 4">
            <a:extLst>
              <a:ext uri="{FF2B5EF4-FFF2-40B4-BE49-F238E27FC236}">
                <a16:creationId xmlns:a16="http://schemas.microsoft.com/office/drawing/2014/main" id="{0422ABB0-5CC5-D43F-9A25-8AFED6B0BC6F}"/>
              </a:ext>
            </a:extLst>
          </p:cNvPr>
          <p:cNvPicPr>
            <a:picLocks noChangeAspect="1"/>
          </p:cNvPicPr>
          <p:nvPr/>
        </p:nvPicPr>
        <p:blipFill>
          <a:blip r:embed="rId3"/>
          <a:stretch>
            <a:fillRect/>
          </a:stretch>
        </p:blipFill>
        <p:spPr>
          <a:xfrm>
            <a:off x="730580" y="5008866"/>
            <a:ext cx="2319005" cy="850093"/>
          </a:xfrm>
          <a:prstGeom prst="rect">
            <a:avLst/>
          </a:prstGeom>
        </p:spPr>
      </p:pic>
    </p:spTree>
    <p:extLst>
      <p:ext uri="{BB962C8B-B14F-4D97-AF65-F5344CB8AC3E}">
        <p14:creationId xmlns:p14="http://schemas.microsoft.com/office/powerpoint/2010/main" val="2352480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190B9E-1D52-244D-898B-D45325E30F49}"/>
              </a:ext>
            </a:extLst>
          </p:cNvPr>
          <p:cNvPicPr>
            <a:picLocks noChangeAspect="1"/>
          </p:cNvPicPr>
          <p:nvPr/>
        </p:nvPicPr>
        <p:blipFill rotWithShape="1">
          <a:blip r:embed="rId3">
            <a:extLst>
              <a:ext uri="{28A0092B-C50C-407E-A947-70E740481C1C}">
                <a14:useLocalDpi xmlns:a14="http://schemas.microsoft.com/office/drawing/2010/main" val="0"/>
              </a:ext>
            </a:extLst>
          </a:blip>
          <a:srcRect t="7891" b="9911"/>
          <a:stretch/>
        </p:blipFill>
        <p:spPr>
          <a:xfrm>
            <a:off x="2614057" y="1359464"/>
            <a:ext cx="6860939" cy="4361250"/>
          </a:xfrm>
          <a:prstGeom prst="rect">
            <a:avLst/>
          </a:prstGeom>
        </p:spPr>
      </p:pic>
      <p:pic>
        <p:nvPicPr>
          <p:cNvPr id="11" name="Content Placeholder 5">
            <a:extLst>
              <a:ext uri="{FF2B5EF4-FFF2-40B4-BE49-F238E27FC236}">
                <a16:creationId xmlns:a16="http://schemas.microsoft.com/office/drawing/2014/main" id="{4BF31C8E-6AF2-114B-B8E4-E74F263D17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9350" y="2315195"/>
            <a:ext cx="402771" cy="518720"/>
          </a:xfrm>
          <a:prstGeom prst="rect">
            <a:avLst/>
          </a:prstGeom>
        </p:spPr>
      </p:pic>
      <p:pic>
        <p:nvPicPr>
          <p:cNvPr id="12" name="Content Placeholder 5">
            <a:extLst>
              <a:ext uri="{FF2B5EF4-FFF2-40B4-BE49-F238E27FC236}">
                <a16:creationId xmlns:a16="http://schemas.microsoft.com/office/drawing/2014/main" id="{4BF31C8E-6AF2-114B-B8E4-E74F263D17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5369" y="1993111"/>
            <a:ext cx="402771" cy="518720"/>
          </a:xfrm>
          <a:prstGeom prst="rect">
            <a:avLst/>
          </a:prstGeom>
        </p:spPr>
      </p:pic>
      <p:pic>
        <p:nvPicPr>
          <p:cNvPr id="14" name="Content Placeholder 5">
            <a:extLst>
              <a:ext uri="{FF2B5EF4-FFF2-40B4-BE49-F238E27FC236}">
                <a16:creationId xmlns:a16="http://schemas.microsoft.com/office/drawing/2014/main" id="{4BF31C8E-6AF2-114B-B8E4-E74F263D170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5748" y="1615837"/>
            <a:ext cx="402771" cy="518720"/>
          </a:xfrm>
          <a:prstGeom prst="rect">
            <a:avLst/>
          </a:prstGeom>
        </p:spPr>
      </p:pic>
      <p:pic>
        <p:nvPicPr>
          <p:cNvPr id="3" name="Picture 2"/>
          <p:cNvPicPr>
            <a:picLocks noChangeAspect="1"/>
          </p:cNvPicPr>
          <p:nvPr/>
        </p:nvPicPr>
        <p:blipFill>
          <a:blip r:embed="rId6"/>
          <a:stretch>
            <a:fillRect/>
          </a:stretch>
        </p:blipFill>
        <p:spPr>
          <a:xfrm>
            <a:off x="8578649" y="4749030"/>
            <a:ext cx="402371" cy="518205"/>
          </a:xfrm>
          <a:prstGeom prst="rect">
            <a:avLst/>
          </a:prstGeom>
        </p:spPr>
      </p:pic>
      <p:pic>
        <p:nvPicPr>
          <p:cNvPr id="16" name="Picture 15"/>
          <p:cNvPicPr>
            <a:picLocks noChangeAspect="1"/>
          </p:cNvPicPr>
          <p:nvPr/>
        </p:nvPicPr>
        <p:blipFill>
          <a:blip r:embed="rId6"/>
          <a:stretch>
            <a:fillRect/>
          </a:stretch>
        </p:blipFill>
        <p:spPr>
          <a:xfrm>
            <a:off x="8601728" y="2525910"/>
            <a:ext cx="402371" cy="518205"/>
          </a:xfrm>
          <a:prstGeom prst="rect">
            <a:avLst/>
          </a:prstGeom>
        </p:spPr>
      </p:pic>
      <p:pic>
        <p:nvPicPr>
          <p:cNvPr id="17" name="Picture 16"/>
          <p:cNvPicPr>
            <a:picLocks noChangeAspect="1"/>
          </p:cNvPicPr>
          <p:nvPr/>
        </p:nvPicPr>
        <p:blipFill>
          <a:blip r:embed="rId6"/>
          <a:stretch>
            <a:fillRect/>
          </a:stretch>
        </p:blipFill>
        <p:spPr>
          <a:xfrm>
            <a:off x="7502272" y="2597848"/>
            <a:ext cx="402371" cy="518205"/>
          </a:xfrm>
          <a:prstGeom prst="rect">
            <a:avLst/>
          </a:prstGeom>
        </p:spPr>
      </p:pic>
      <p:pic>
        <p:nvPicPr>
          <p:cNvPr id="18" name="Picture 17"/>
          <p:cNvPicPr>
            <a:picLocks noChangeAspect="1"/>
          </p:cNvPicPr>
          <p:nvPr/>
        </p:nvPicPr>
        <p:blipFill>
          <a:blip r:embed="rId6"/>
          <a:stretch>
            <a:fillRect/>
          </a:stretch>
        </p:blipFill>
        <p:spPr>
          <a:xfrm>
            <a:off x="6889042" y="3322297"/>
            <a:ext cx="402371" cy="518205"/>
          </a:xfrm>
          <a:prstGeom prst="rect">
            <a:avLst/>
          </a:prstGeom>
        </p:spPr>
      </p:pic>
      <p:pic>
        <p:nvPicPr>
          <p:cNvPr id="19" name="Picture 18"/>
          <p:cNvPicPr>
            <a:picLocks noChangeAspect="1"/>
          </p:cNvPicPr>
          <p:nvPr/>
        </p:nvPicPr>
        <p:blipFill>
          <a:blip r:embed="rId6"/>
          <a:stretch>
            <a:fillRect/>
          </a:stretch>
        </p:blipFill>
        <p:spPr>
          <a:xfrm>
            <a:off x="7682302" y="4595949"/>
            <a:ext cx="402371" cy="518205"/>
          </a:xfrm>
          <a:prstGeom prst="rect">
            <a:avLst/>
          </a:prstGeom>
        </p:spPr>
      </p:pic>
      <p:pic>
        <p:nvPicPr>
          <p:cNvPr id="20" name="Picture 19"/>
          <p:cNvPicPr>
            <a:picLocks noChangeAspect="1"/>
          </p:cNvPicPr>
          <p:nvPr/>
        </p:nvPicPr>
        <p:blipFill>
          <a:blip r:embed="rId6"/>
          <a:stretch>
            <a:fillRect/>
          </a:stretch>
        </p:blipFill>
        <p:spPr>
          <a:xfrm>
            <a:off x="7544471" y="3424971"/>
            <a:ext cx="402371" cy="518205"/>
          </a:xfrm>
          <a:prstGeom prst="rect">
            <a:avLst/>
          </a:prstGeom>
        </p:spPr>
      </p:pic>
      <p:pic>
        <p:nvPicPr>
          <p:cNvPr id="21" name="Picture 20"/>
          <p:cNvPicPr>
            <a:picLocks noChangeAspect="1"/>
          </p:cNvPicPr>
          <p:nvPr/>
        </p:nvPicPr>
        <p:blipFill>
          <a:blip r:embed="rId6"/>
          <a:stretch>
            <a:fillRect/>
          </a:stretch>
        </p:blipFill>
        <p:spPr>
          <a:xfrm>
            <a:off x="7980833" y="3129481"/>
            <a:ext cx="402371" cy="518205"/>
          </a:xfrm>
          <a:prstGeom prst="rect">
            <a:avLst/>
          </a:prstGeom>
        </p:spPr>
      </p:pic>
      <p:pic>
        <p:nvPicPr>
          <p:cNvPr id="22" name="Picture 21"/>
          <p:cNvPicPr>
            <a:picLocks noChangeAspect="1"/>
          </p:cNvPicPr>
          <p:nvPr/>
        </p:nvPicPr>
        <p:blipFill>
          <a:blip r:embed="rId6"/>
          <a:stretch>
            <a:fillRect/>
          </a:stretch>
        </p:blipFill>
        <p:spPr>
          <a:xfrm>
            <a:off x="2894930" y="4491067"/>
            <a:ext cx="402371" cy="518205"/>
          </a:xfrm>
          <a:prstGeom prst="rect">
            <a:avLst/>
          </a:prstGeom>
        </p:spPr>
      </p:pic>
      <p:pic>
        <p:nvPicPr>
          <p:cNvPr id="23" name="Picture 22"/>
          <p:cNvPicPr>
            <a:picLocks noChangeAspect="1"/>
          </p:cNvPicPr>
          <p:nvPr/>
        </p:nvPicPr>
        <p:blipFill>
          <a:blip r:embed="rId6"/>
          <a:stretch>
            <a:fillRect/>
          </a:stretch>
        </p:blipFill>
        <p:spPr>
          <a:xfrm>
            <a:off x="7188326" y="4087605"/>
            <a:ext cx="402371" cy="518205"/>
          </a:xfrm>
          <a:prstGeom prst="rect">
            <a:avLst/>
          </a:prstGeom>
        </p:spPr>
      </p:pic>
      <p:pic>
        <p:nvPicPr>
          <p:cNvPr id="24" name="Picture 23"/>
          <p:cNvPicPr>
            <a:picLocks noChangeAspect="1"/>
          </p:cNvPicPr>
          <p:nvPr/>
        </p:nvPicPr>
        <p:blipFill>
          <a:blip r:embed="rId6"/>
          <a:stretch>
            <a:fillRect/>
          </a:stretch>
        </p:blipFill>
        <p:spPr>
          <a:xfrm>
            <a:off x="5590738" y="4384617"/>
            <a:ext cx="402371" cy="518205"/>
          </a:xfrm>
          <a:prstGeom prst="rect">
            <a:avLst/>
          </a:prstGeom>
        </p:spPr>
      </p:pic>
      <p:pic>
        <p:nvPicPr>
          <p:cNvPr id="25" name="Picture 24"/>
          <p:cNvPicPr>
            <a:picLocks noChangeAspect="1"/>
          </p:cNvPicPr>
          <p:nvPr/>
        </p:nvPicPr>
        <p:blipFill>
          <a:blip r:embed="rId6"/>
          <a:stretch>
            <a:fillRect/>
          </a:stretch>
        </p:blipFill>
        <p:spPr>
          <a:xfrm>
            <a:off x="4738178" y="2837277"/>
            <a:ext cx="402371" cy="518205"/>
          </a:xfrm>
          <a:prstGeom prst="rect">
            <a:avLst/>
          </a:prstGeom>
        </p:spPr>
      </p:pic>
      <p:pic>
        <p:nvPicPr>
          <p:cNvPr id="26" name="Picture 25"/>
          <p:cNvPicPr>
            <a:picLocks noChangeAspect="1"/>
          </p:cNvPicPr>
          <p:nvPr/>
        </p:nvPicPr>
        <p:blipFill>
          <a:blip r:embed="rId6"/>
          <a:stretch>
            <a:fillRect/>
          </a:stretch>
        </p:blipFill>
        <p:spPr>
          <a:xfrm>
            <a:off x="6504414" y="2574813"/>
            <a:ext cx="402371" cy="518205"/>
          </a:xfrm>
          <a:prstGeom prst="rect">
            <a:avLst/>
          </a:prstGeom>
        </p:spPr>
      </p:pic>
      <p:pic>
        <p:nvPicPr>
          <p:cNvPr id="27" name="Picture 26"/>
          <p:cNvPicPr>
            <a:picLocks noChangeAspect="1"/>
          </p:cNvPicPr>
          <p:nvPr/>
        </p:nvPicPr>
        <p:blipFill>
          <a:blip r:embed="rId6"/>
          <a:stretch>
            <a:fillRect/>
          </a:stretch>
        </p:blipFill>
        <p:spPr>
          <a:xfrm>
            <a:off x="4503002" y="3540089"/>
            <a:ext cx="402371" cy="518205"/>
          </a:xfrm>
          <a:prstGeom prst="rect">
            <a:avLst/>
          </a:prstGeom>
        </p:spPr>
      </p:pic>
      <p:pic>
        <p:nvPicPr>
          <p:cNvPr id="28" name="Picture 27"/>
          <p:cNvPicPr>
            <a:picLocks noChangeAspect="1"/>
          </p:cNvPicPr>
          <p:nvPr/>
        </p:nvPicPr>
        <p:blipFill>
          <a:blip r:embed="rId6"/>
          <a:stretch>
            <a:fillRect/>
          </a:stretch>
        </p:blipFill>
        <p:spPr>
          <a:xfrm>
            <a:off x="5894814" y="3169897"/>
            <a:ext cx="402371" cy="518205"/>
          </a:xfrm>
          <a:prstGeom prst="rect">
            <a:avLst/>
          </a:prstGeom>
        </p:spPr>
      </p:pic>
      <p:pic>
        <p:nvPicPr>
          <p:cNvPr id="29" name="Picture 28"/>
          <p:cNvPicPr>
            <a:picLocks noChangeAspect="1"/>
          </p:cNvPicPr>
          <p:nvPr/>
        </p:nvPicPr>
        <p:blipFill>
          <a:blip r:embed="rId6"/>
          <a:stretch>
            <a:fillRect/>
          </a:stretch>
        </p:blipFill>
        <p:spPr>
          <a:xfrm>
            <a:off x="5976887" y="2134557"/>
            <a:ext cx="402371" cy="518205"/>
          </a:xfrm>
          <a:prstGeom prst="rect">
            <a:avLst/>
          </a:prstGeom>
        </p:spPr>
      </p:pic>
      <p:pic>
        <p:nvPicPr>
          <p:cNvPr id="30" name="Picture 29"/>
          <p:cNvPicPr>
            <a:picLocks noChangeAspect="1"/>
          </p:cNvPicPr>
          <p:nvPr/>
        </p:nvPicPr>
        <p:blipFill>
          <a:blip r:embed="rId6"/>
          <a:stretch>
            <a:fillRect/>
          </a:stretch>
        </p:blipFill>
        <p:spPr>
          <a:xfrm>
            <a:off x="6199614" y="3474697"/>
            <a:ext cx="402371" cy="518205"/>
          </a:xfrm>
          <a:prstGeom prst="rect">
            <a:avLst/>
          </a:prstGeom>
        </p:spPr>
      </p:pic>
      <p:pic>
        <p:nvPicPr>
          <p:cNvPr id="31" name="Picture 30"/>
          <p:cNvPicPr>
            <a:picLocks noChangeAspect="1"/>
          </p:cNvPicPr>
          <p:nvPr/>
        </p:nvPicPr>
        <p:blipFill>
          <a:blip r:embed="rId6"/>
          <a:stretch>
            <a:fillRect/>
          </a:stretch>
        </p:blipFill>
        <p:spPr>
          <a:xfrm>
            <a:off x="3797500" y="2859567"/>
            <a:ext cx="402371" cy="518205"/>
          </a:xfrm>
          <a:prstGeom prst="rect">
            <a:avLst/>
          </a:prstGeom>
        </p:spPr>
      </p:pic>
      <p:sp>
        <p:nvSpPr>
          <p:cNvPr id="5" name="TextBox 4">
            <a:extLst>
              <a:ext uri="{FF2B5EF4-FFF2-40B4-BE49-F238E27FC236}">
                <a16:creationId xmlns:a16="http://schemas.microsoft.com/office/drawing/2014/main" id="{5A36EBE3-E723-C8FE-6F43-89836B8B474B}"/>
              </a:ext>
            </a:extLst>
          </p:cNvPr>
          <p:cNvSpPr txBox="1"/>
          <p:nvPr/>
        </p:nvSpPr>
        <p:spPr>
          <a:xfrm>
            <a:off x="-51473" y="16618"/>
            <a:ext cx="12192000" cy="646331"/>
          </a:xfrm>
          <a:prstGeom prst="rect">
            <a:avLst/>
          </a:prstGeom>
          <a:noFill/>
        </p:spPr>
        <p:txBody>
          <a:bodyPr wrap="square">
            <a:spAutoFit/>
          </a:bodyPr>
          <a:lstStyle/>
          <a:p>
            <a:pPr algn="ctr"/>
            <a:r>
              <a:rPr lang="en-US" sz="3600" dirty="0">
                <a:latin typeface="Arial" panose="020B0604020202020204" pitchFamily="34" charset="0"/>
                <a:cs typeface="Arial" panose="020B0604020202020204" pitchFamily="34" charset="0"/>
              </a:rPr>
              <a:t>SCCM ICU Liberation Collaborative</a:t>
            </a:r>
          </a:p>
        </p:txBody>
      </p:sp>
      <p:pic>
        <p:nvPicPr>
          <p:cNvPr id="33" name="Picture 32">
            <a:extLst>
              <a:ext uri="{FF2B5EF4-FFF2-40B4-BE49-F238E27FC236}">
                <a16:creationId xmlns:a16="http://schemas.microsoft.com/office/drawing/2014/main" id="{3C0F17A3-B927-4FE0-B87B-0E13E6C5CC55}"/>
              </a:ext>
            </a:extLst>
          </p:cNvPr>
          <p:cNvPicPr>
            <a:picLocks noChangeAspect="1"/>
          </p:cNvPicPr>
          <p:nvPr/>
        </p:nvPicPr>
        <p:blipFill>
          <a:blip r:embed="rId7"/>
          <a:stretch>
            <a:fillRect/>
          </a:stretch>
        </p:blipFill>
        <p:spPr>
          <a:xfrm>
            <a:off x="14515" y="6040206"/>
            <a:ext cx="2665186" cy="811998"/>
          </a:xfrm>
          <a:prstGeom prst="rect">
            <a:avLst/>
          </a:prstGeom>
        </p:spPr>
      </p:pic>
      <p:pic>
        <p:nvPicPr>
          <p:cNvPr id="34" name="Picture 33">
            <a:extLst>
              <a:ext uri="{FF2B5EF4-FFF2-40B4-BE49-F238E27FC236}">
                <a16:creationId xmlns:a16="http://schemas.microsoft.com/office/drawing/2014/main" id="{E3D12072-2A9B-4EBA-8972-C288B6CC51F1}"/>
              </a:ext>
            </a:extLst>
          </p:cNvPr>
          <p:cNvPicPr>
            <a:picLocks noChangeAspect="1"/>
          </p:cNvPicPr>
          <p:nvPr/>
        </p:nvPicPr>
        <p:blipFill>
          <a:blip r:embed="rId8"/>
          <a:stretch>
            <a:fillRect/>
          </a:stretch>
        </p:blipFill>
        <p:spPr>
          <a:xfrm>
            <a:off x="9161344" y="6040206"/>
            <a:ext cx="2979183" cy="811998"/>
          </a:xfrm>
          <a:prstGeom prst="rect">
            <a:avLst/>
          </a:prstGeom>
        </p:spPr>
      </p:pic>
    </p:spTree>
    <p:extLst>
      <p:ext uri="{BB962C8B-B14F-4D97-AF65-F5344CB8AC3E}">
        <p14:creationId xmlns:p14="http://schemas.microsoft.com/office/powerpoint/2010/main" val="216944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E8168F54-E159-E642-913F-58346517D219}"/>
              </a:ext>
            </a:extLst>
          </p:cNvPr>
          <p:cNvSpPr txBox="1">
            <a:spLocks/>
          </p:cNvSpPr>
          <p:nvPr/>
        </p:nvSpPr>
        <p:spPr>
          <a:xfrm>
            <a:off x="-250521" y="1038582"/>
            <a:ext cx="12280596" cy="53749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solidFill>
                <a:schemeClr val="bg1"/>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Purpose: To foster bedside application of the SCCM’s PADIS Guidelines via the ABCDEF bundle</a:t>
            </a:r>
          </a:p>
          <a:p>
            <a:pPr lvl="1"/>
            <a:r>
              <a:rPr lang="en-US" dirty="0">
                <a:latin typeface="Arial" panose="020B0604020202020204" pitchFamily="34" charset="0"/>
                <a:cs typeface="Arial" panose="020B0604020202020204" pitchFamily="34" charset="0"/>
              </a:rPr>
              <a:t>Setting: 68 ICUs </a:t>
            </a:r>
          </a:p>
          <a:p>
            <a:pPr lvl="3"/>
            <a:r>
              <a:rPr lang="en-US" sz="2400" dirty="0">
                <a:latin typeface="Arial" panose="020B0604020202020204" pitchFamily="34" charset="0"/>
                <a:cs typeface="Arial" panose="020B0604020202020204" pitchFamily="34" charset="0"/>
              </a:rPr>
              <a:t>Diversity</a:t>
            </a:r>
          </a:p>
          <a:p>
            <a:pPr lvl="4"/>
            <a:r>
              <a:rPr lang="en-US" sz="2400" dirty="0">
                <a:latin typeface="Arial" panose="020B0604020202020204" pitchFamily="34" charset="0"/>
                <a:cs typeface="Arial" panose="020B0604020202020204" pitchFamily="34" charset="0"/>
              </a:rPr>
              <a:t>Regional (across the US)</a:t>
            </a:r>
          </a:p>
          <a:p>
            <a:pPr lvl="4"/>
            <a:r>
              <a:rPr lang="en-US" sz="2400" dirty="0">
                <a:latin typeface="Arial" panose="020B0604020202020204" pitchFamily="34" charset="0"/>
                <a:cs typeface="Arial" panose="020B0604020202020204" pitchFamily="34" charset="0"/>
              </a:rPr>
              <a:t>Type of ICU</a:t>
            </a:r>
          </a:p>
          <a:p>
            <a:pPr lvl="4"/>
            <a:r>
              <a:rPr lang="en-US" sz="2400" dirty="0">
                <a:latin typeface="Arial" panose="020B0604020202020204" pitchFamily="34" charset="0"/>
                <a:cs typeface="Arial" panose="020B0604020202020204" pitchFamily="34" charset="0"/>
              </a:rPr>
              <a:t>Size of Hospital</a:t>
            </a:r>
          </a:p>
          <a:p>
            <a:pPr lvl="4"/>
            <a:r>
              <a:rPr lang="en-US" sz="2400" dirty="0">
                <a:latin typeface="Arial" panose="020B0604020202020204" pitchFamily="34" charset="0"/>
                <a:cs typeface="Arial" panose="020B0604020202020204" pitchFamily="34" charset="0"/>
              </a:rPr>
              <a:t>Community, Academic, &amp; VA</a:t>
            </a:r>
          </a:p>
          <a:p>
            <a:pPr lvl="1"/>
            <a:r>
              <a:rPr lang="en-US" dirty="0">
                <a:latin typeface="Arial" panose="020B0604020202020204" pitchFamily="34" charset="0"/>
                <a:cs typeface="Arial" panose="020B0604020202020204" pitchFamily="34" charset="0"/>
              </a:rPr>
              <a:t>Patients: 15,226</a:t>
            </a:r>
          </a:p>
          <a:p>
            <a:pPr lvl="3"/>
            <a:r>
              <a:rPr lang="en-US" sz="2400" dirty="0">
                <a:latin typeface="Arial" panose="020B0604020202020204" pitchFamily="34" charset="0"/>
                <a:cs typeface="Arial" panose="020B0604020202020204" pitchFamily="34" charset="0"/>
              </a:rPr>
              <a:t>Diversity</a:t>
            </a:r>
          </a:p>
          <a:p>
            <a:pPr lvl="4"/>
            <a:r>
              <a:rPr lang="en-US" sz="2400" dirty="0">
                <a:latin typeface="Arial" panose="020B0604020202020204" pitchFamily="34" charset="0"/>
                <a:cs typeface="Arial" panose="020B0604020202020204" pitchFamily="34" charset="0"/>
              </a:rPr>
              <a:t>54% on MV</a:t>
            </a:r>
          </a:p>
          <a:p>
            <a:pPr lvl="4"/>
            <a:r>
              <a:rPr lang="en-US" sz="2400" dirty="0">
                <a:latin typeface="Arial" panose="020B0604020202020204" pitchFamily="34" charset="0"/>
                <a:cs typeface="Arial" panose="020B0604020202020204" pitchFamily="34" charset="0"/>
              </a:rPr>
              <a:t>Admission diagnosis: sepsis, respiratory, neuro, cardiac</a:t>
            </a:r>
          </a:p>
        </p:txBody>
      </p:sp>
      <p:sp>
        <p:nvSpPr>
          <p:cNvPr id="2" name="Title 1">
            <a:extLst>
              <a:ext uri="{FF2B5EF4-FFF2-40B4-BE49-F238E27FC236}">
                <a16:creationId xmlns:a16="http://schemas.microsoft.com/office/drawing/2014/main" id="{296F5EAD-24DA-9470-444E-B33211C33E62}"/>
              </a:ext>
            </a:extLst>
          </p:cNvPr>
          <p:cNvSpPr>
            <a:spLocks noGrp="1"/>
          </p:cNvSpPr>
          <p:nvPr>
            <p:ph type="title"/>
          </p:nvPr>
        </p:nvSpPr>
        <p:spPr>
          <a:xfrm>
            <a:off x="-250521" y="0"/>
            <a:ext cx="12442521" cy="1325563"/>
          </a:xfrm>
        </p:spPr>
        <p:txBody>
          <a:bodyPr>
            <a:normAutofit/>
          </a:bodyPr>
          <a:lstStyle/>
          <a:p>
            <a:pPr algn="ctr"/>
            <a:r>
              <a:rPr lang="en-US" sz="3600" dirty="0">
                <a:latin typeface="Arial" panose="020B0604020202020204" pitchFamily="34" charset="0"/>
                <a:cs typeface="Arial" panose="020B0604020202020204" pitchFamily="34" charset="0"/>
              </a:rPr>
              <a:t>SCCM ICU Liberation Collaborative</a:t>
            </a:r>
          </a:p>
        </p:txBody>
      </p:sp>
      <p:sp>
        <p:nvSpPr>
          <p:cNvPr id="3" name="Title 1">
            <a:extLst>
              <a:ext uri="{FF2B5EF4-FFF2-40B4-BE49-F238E27FC236}">
                <a16:creationId xmlns:a16="http://schemas.microsoft.com/office/drawing/2014/main" id="{C3A11833-5089-68CE-147E-11F1CEFDC694}"/>
              </a:ext>
            </a:extLst>
          </p:cNvPr>
          <p:cNvSpPr txBox="1">
            <a:spLocks/>
          </p:cNvSpPr>
          <p:nvPr/>
        </p:nvSpPr>
        <p:spPr>
          <a:xfrm>
            <a:off x="8763731" y="6413500"/>
            <a:ext cx="3428269" cy="342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br>
              <a:rPr lang="en-US" sz="1200" dirty="0">
                <a:solidFill>
                  <a:schemeClr val="tx1"/>
                </a:solidFill>
                <a:latin typeface="Calibri"/>
                <a:ea typeface="+mj-lt"/>
                <a:cs typeface="+mj-lt"/>
              </a:rPr>
            </a:br>
            <a:r>
              <a:rPr lang="en-US" sz="1200" dirty="0">
                <a:solidFill>
                  <a:schemeClr val="tx1"/>
                </a:solidFill>
                <a:latin typeface="Calibri"/>
                <a:ea typeface="Calibri Light"/>
                <a:cs typeface="Calibri Light"/>
              </a:rPr>
              <a:t>Pun B, et al., </a:t>
            </a:r>
            <a:r>
              <a:rPr lang="en-US" sz="1200" dirty="0">
                <a:solidFill>
                  <a:schemeClr val="tx1"/>
                </a:solidFill>
                <a:latin typeface="Calibri"/>
                <a:ea typeface="+mj-lt"/>
                <a:cs typeface="+mj-lt"/>
              </a:rPr>
              <a:t>Crit Care Med. 2019 Jan; 47(1): 3–14</a:t>
            </a:r>
            <a:endParaRPr lang="en-US" sz="4800" dirty="0">
              <a:solidFill>
                <a:schemeClr val="tx1"/>
              </a:solidFill>
              <a:latin typeface="Calibri"/>
              <a:ea typeface="Calibri"/>
              <a:cs typeface="Calibri"/>
            </a:endParaRPr>
          </a:p>
        </p:txBody>
      </p:sp>
    </p:spTree>
    <p:extLst>
      <p:ext uri="{BB962C8B-B14F-4D97-AF65-F5344CB8AC3E}">
        <p14:creationId xmlns:p14="http://schemas.microsoft.com/office/powerpoint/2010/main" val="252789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99570" y="2054893"/>
            <a:ext cx="118037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Effect of giving all ABCDEF bundle vs effect of giving some of the ABCDEF bundle</a:t>
            </a:r>
          </a:p>
          <a:p>
            <a:pPr lvl="1">
              <a:spcBef>
                <a:spcPts val="1000"/>
              </a:spcBef>
              <a:defRPr/>
            </a:pPr>
            <a:r>
              <a:rPr lang="en-US" dirty="0">
                <a:latin typeface="Arial" panose="020B0604020202020204" pitchFamily="34" charset="0"/>
                <a:cs typeface="Arial" panose="020B0604020202020204" pitchFamily="34" charset="0"/>
              </a:rPr>
              <a:t>Is there a dose response effect?</a:t>
            </a: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Complete bundle performance</a:t>
            </a:r>
          </a:p>
          <a:p>
            <a:pPr lvl="1">
              <a:spcBef>
                <a:spcPts val="1000"/>
              </a:spcBef>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Received </a:t>
            </a:r>
            <a:r>
              <a:rPr lang="en-US" u="sng" dirty="0">
                <a:latin typeface="Arial" panose="020B0604020202020204" pitchFamily="34" charset="0"/>
                <a:cs typeface="Arial" panose="020B0604020202020204" pitchFamily="34" charset="0"/>
              </a:rPr>
              <a:t>e</a:t>
            </a:r>
            <a:r>
              <a:rPr kumimoji="0" lang="en-US" b="0" i="0" u="sng" strike="noStrike" kern="1200" cap="none" spc="0" normalizeH="0" baseline="0" noProof="0" dirty="0">
                <a:ln>
                  <a:noFill/>
                </a:ln>
                <a:effectLst/>
                <a:uLnTx/>
                <a:uFillTx/>
                <a:latin typeface="Arial" panose="020B0604020202020204" pitchFamily="34" charset="0"/>
                <a:cs typeface="Arial" panose="020B0604020202020204" pitchFamily="34" charset="0"/>
              </a:rPr>
              <a:t>very </a:t>
            </a:r>
            <a:r>
              <a:rPr lang="en-US" u="sng" dirty="0">
                <a:latin typeface="Arial" panose="020B0604020202020204" pitchFamily="34" charset="0"/>
                <a:cs typeface="Arial" panose="020B0604020202020204" pitchFamily="34" charset="0"/>
              </a:rPr>
              <a:t>e</a:t>
            </a:r>
            <a:r>
              <a:rPr kumimoji="0" lang="en-US" b="0" i="0" u="sng" strike="noStrike" kern="1200" cap="none" spc="0" normalizeH="0" baseline="0" noProof="0" dirty="0" err="1">
                <a:ln>
                  <a:noFill/>
                </a:ln>
                <a:effectLst/>
                <a:uLnTx/>
                <a:uFillTx/>
                <a:latin typeface="Arial" panose="020B0604020202020204" pitchFamily="34" charset="0"/>
                <a:cs typeface="Arial" panose="020B0604020202020204" pitchFamily="34" charset="0"/>
              </a:rPr>
              <a:t>ligible</a:t>
            </a:r>
            <a:r>
              <a:rPr kumimoji="0" lang="en-US" b="0" strike="noStrike" kern="1200" cap="none" spc="0" normalizeH="0" baseline="0" noProof="0" dirty="0">
                <a:ln>
                  <a:noFill/>
                </a:ln>
                <a:effectLst/>
                <a:uLnTx/>
                <a:uFillTx/>
                <a:latin typeface="Arial" panose="020B0604020202020204" pitchFamily="34" charset="0"/>
                <a:cs typeface="Arial" panose="020B0604020202020204" pitchFamily="34" charset="0"/>
              </a:rPr>
              <a:t> bundle </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element on any given day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Proportional bundle performance</a:t>
            </a:r>
          </a:p>
          <a:p>
            <a:pPr lvl="1">
              <a:spcBef>
                <a:spcPts val="1000"/>
              </a:spcBef>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Percentage of eligible bundle elements performed on any given day</a:t>
            </a:r>
          </a:p>
        </p:txBody>
      </p:sp>
      <p:sp>
        <p:nvSpPr>
          <p:cNvPr id="2" name="Title 1">
            <a:extLst>
              <a:ext uri="{FF2B5EF4-FFF2-40B4-BE49-F238E27FC236}">
                <a16:creationId xmlns:a16="http://schemas.microsoft.com/office/drawing/2014/main" id="{D4987E93-AFC6-623B-7C9F-A10D82A25432}"/>
              </a:ext>
            </a:extLst>
          </p:cNvPr>
          <p:cNvSpPr>
            <a:spLocks noGrp="1"/>
          </p:cNvSpPr>
          <p:nvPr>
            <p:ph type="title"/>
          </p:nvPr>
        </p:nvSpPr>
        <p:spPr>
          <a:xfrm>
            <a:off x="0" y="101600"/>
            <a:ext cx="12003313" cy="1143000"/>
          </a:xfrm>
        </p:spPr>
        <p:txBody>
          <a:bodyPr>
            <a:normAutofit/>
          </a:bodyPr>
          <a:lstStyle/>
          <a:p>
            <a:pPr algn="ctr"/>
            <a:r>
              <a:rPr lang="en-US" sz="3600" dirty="0">
                <a:latin typeface="Arial" panose="020B0604020202020204" pitchFamily="34" charset="0"/>
                <a:cs typeface="Arial" panose="020B0604020202020204" pitchFamily="34" charset="0"/>
              </a:rPr>
              <a:t>Process Outcome Measures</a:t>
            </a:r>
          </a:p>
        </p:txBody>
      </p:sp>
      <p:sp>
        <p:nvSpPr>
          <p:cNvPr id="3" name="Title 1">
            <a:extLst>
              <a:ext uri="{FF2B5EF4-FFF2-40B4-BE49-F238E27FC236}">
                <a16:creationId xmlns:a16="http://schemas.microsoft.com/office/drawing/2014/main" id="{DB8E1F4F-408B-C667-31E0-963E4B12D333}"/>
              </a:ext>
            </a:extLst>
          </p:cNvPr>
          <p:cNvSpPr txBox="1">
            <a:spLocks/>
          </p:cNvSpPr>
          <p:nvPr/>
        </p:nvSpPr>
        <p:spPr>
          <a:xfrm>
            <a:off x="8763731" y="6413500"/>
            <a:ext cx="3428269" cy="3429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br>
              <a:rPr lang="en-US" sz="1200" dirty="0">
                <a:solidFill>
                  <a:schemeClr val="tx1"/>
                </a:solidFill>
                <a:latin typeface="Calibri"/>
                <a:ea typeface="+mj-lt"/>
                <a:cs typeface="+mj-lt"/>
              </a:rPr>
            </a:br>
            <a:r>
              <a:rPr lang="en-US" sz="1200" dirty="0">
                <a:solidFill>
                  <a:schemeClr val="tx1"/>
                </a:solidFill>
                <a:latin typeface="Calibri"/>
                <a:ea typeface="Calibri Light"/>
                <a:cs typeface="Calibri Light"/>
              </a:rPr>
              <a:t>Pun B, et al., </a:t>
            </a:r>
            <a:r>
              <a:rPr lang="en-US" sz="1200" dirty="0">
                <a:solidFill>
                  <a:schemeClr val="tx1"/>
                </a:solidFill>
                <a:latin typeface="Calibri"/>
                <a:ea typeface="+mj-lt"/>
                <a:cs typeface="+mj-lt"/>
              </a:rPr>
              <a:t>Crit Care Med. 2019 Jan; 47(1): 3–14</a:t>
            </a:r>
            <a:endParaRPr lang="en-US" sz="4800" dirty="0">
              <a:solidFill>
                <a:schemeClr val="tx1"/>
              </a:solidFill>
              <a:latin typeface="Calibri"/>
              <a:ea typeface="Calibri"/>
              <a:cs typeface="Calibri"/>
            </a:endParaRPr>
          </a:p>
        </p:txBody>
      </p:sp>
    </p:spTree>
    <p:extLst>
      <p:ext uri="{BB962C8B-B14F-4D97-AF65-F5344CB8AC3E}">
        <p14:creationId xmlns:p14="http://schemas.microsoft.com/office/powerpoint/2010/main" val="180207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A870EA-8E06-5BAD-D094-3FFD5EB4C195}"/>
              </a:ext>
            </a:extLst>
          </p:cNvPr>
          <p:cNvSpPr>
            <a:spLocks noGrp="1"/>
          </p:cNvSpPr>
          <p:nvPr>
            <p:ph type="title" idx="4294967295"/>
          </p:nvPr>
        </p:nvSpPr>
        <p:spPr>
          <a:xfrm>
            <a:off x="0" y="687388"/>
            <a:ext cx="12192000" cy="5483225"/>
          </a:xfrm>
          <a:effectLst/>
        </p:spPr>
        <p:txBody>
          <a:bodyPr vert="horz" wrap="square" lIns="91440" tIns="45720" rIns="91440" bIns="45720" rtlCol="0" anchor="ctr">
            <a:normAutofit/>
          </a:bodyPr>
          <a:lstStyle/>
          <a:p>
            <a:pPr algn="ctr"/>
            <a: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   Complete bundle performance</a:t>
            </a: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br>
            <a:r>
              <a:rPr lang="en-US" sz="3200" spc="-300" dirty="0">
                <a:solidFill>
                  <a:schemeClr val="tx1">
                    <a:lumMod val="95000"/>
                  </a:schemeClr>
                </a:solidFill>
                <a:latin typeface="Arial" panose="020B0604020202020204" pitchFamily="34" charset="0"/>
                <a:cs typeface="Arial" panose="020B0604020202020204" pitchFamily="34" charset="0"/>
              </a:rPr>
              <a:t>(All of the bundle) </a:t>
            </a: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t>Improved Outcomes</a:t>
            </a:r>
            <a:endPar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endParaRPr>
          </a:p>
        </p:txBody>
      </p:sp>
      <p:sp>
        <p:nvSpPr>
          <p:cNvPr id="2" name="Arrow: Down 1">
            <a:extLst>
              <a:ext uri="{FF2B5EF4-FFF2-40B4-BE49-F238E27FC236}">
                <a16:creationId xmlns:a16="http://schemas.microsoft.com/office/drawing/2014/main" id="{1C0927E1-1D7C-95CE-8ACE-E70754373500}"/>
              </a:ext>
            </a:extLst>
          </p:cNvPr>
          <p:cNvSpPr/>
          <p:nvPr/>
        </p:nvSpPr>
        <p:spPr>
          <a:xfrm>
            <a:off x="5697308" y="3091648"/>
            <a:ext cx="673095" cy="1054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3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75281" y="1624272"/>
            <a:ext cx="9441437" cy="4066755"/>
          </a:xfrm>
          <a:prstGeom prst="rect">
            <a:avLst/>
          </a:prstGeom>
        </p:spPr>
      </p:pic>
      <p:sp>
        <p:nvSpPr>
          <p:cNvPr id="2" name="Title 1">
            <a:extLst>
              <a:ext uri="{FF2B5EF4-FFF2-40B4-BE49-F238E27FC236}">
                <a16:creationId xmlns:a16="http://schemas.microsoft.com/office/drawing/2014/main" id="{FFE4C85F-F416-BEA7-1673-7AFBFF43C07F}"/>
              </a:ext>
            </a:extLst>
          </p:cNvPr>
          <p:cNvSpPr>
            <a:spLocks noGrp="1"/>
          </p:cNvSpPr>
          <p:nvPr>
            <p:ph type="title"/>
          </p:nvPr>
        </p:nvSpPr>
        <p:spPr>
          <a:xfrm>
            <a:off x="0" y="0"/>
            <a:ext cx="12192000" cy="1143000"/>
          </a:xfrm>
        </p:spPr>
        <p:txBody>
          <a:bodyPr>
            <a:normAutofit/>
          </a:bodyPr>
          <a:lstStyle/>
          <a:p>
            <a:pPr algn="ctr"/>
            <a:r>
              <a:rPr lang="en-US" sz="3600" dirty="0">
                <a:latin typeface="Arial" panose="020B0604020202020204" pitchFamily="34" charset="0"/>
                <a:cs typeface="Arial" panose="020B0604020202020204" pitchFamily="34" charset="0"/>
              </a:rPr>
              <a:t>Clinical Outcomes</a:t>
            </a:r>
          </a:p>
        </p:txBody>
      </p:sp>
    </p:spTree>
    <p:extLst>
      <p:ext uri="{BB962C8B-B14F-4D97-AF65-F5344CB8AC3E}">
        <p14:creationId xmlns:p14="http://schemas.microsoft.com/office/powerpoint/2010/main" val="220548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845A5-1D83-ACB5-C7D4-A4AA16A35C3D}"/>
              </a:ext>
            </a:extLst>
          </p:cNvPr>
          <p:cNvSpPr>
            <a:spLocks noGrp="1"/>
          </p:cNvSpPr>
          <p:nvPr>
            <p:ph type="title"/>
          </p:nvPr>
        </p:nvSpPr>
        <p:spPr>
          <a:xfrm>
            <a:off x="0" y="-47601"/>
            <a:ext cx="12066740" cy="1143000"/>
          </a:xfrm>
        </p:spPr>
        <p:txBody>
          <a:bodyPr>
            <a:normAutofit/>
          </a:bodyPr>
          <a:lstStyle/>
          <a:p>
            <a:pPr algn="ctr"/>
            <a:r>
              <a:rPr lang="en-US" sz="3600" dirty="0">
                <a:latin typeface="Arial" panose="020B0604020202020204" pitchFamily="34" charset="0"/>
                <a:cs typeface="Arial" panose="020B0604020202020204" pitchFamily="34" charset="0"/>
              </a:rPr>
              <a:t>Clinical Outcomes</a:t>
            </a:r>
          </a:p>
        </p:txBody>
      </p:sp>
      <p:pic>
        <p:nvPicPr>
          <p:cNvPr id="6" name="Picture 5">
            <a:extLst>
              <a:ext uri="{FF2B5EF4-FFF2-40B4-BE49-F238E27FC236}">
                <a16:creationId xmlns:a16="http://schemas.microsoft.com/office/drawing/2014/main" id="{04A07E92-E2CB-4BB5-84F9-4E78C2C94357}"/>
              </a:ext>
            </a:extLst>
          </p:cNvPr>
          <p:cNvPicPr>
            <a:picLocks noChangeAspect="1"/>
          </p:cNvPicPr>
          <p:nvPr/>
        </p:nvPicPr>
        <p:blipFill rotWithShape="1">
          <a:blip r:embed="rId3"/>
          <a:srcRect t="6943"/>
          <a:stretch/>
        </p:blipFill>
        <p:spPr>
          <a:xfrm>
            <a:off x="1375281" y="1437742"/>
            <a:ext cx="9441437" cy="3982516"/>
          </a:xfrm>
          <a:prstGeom prst="rect">
            <a:avLst/>
          </a:prstGeom>
        </p:spPr>
      </p:pic>
    </p:spTree>
    <p:extLst>
      <p:ext uri="{BB962C8B-B14F-4D97-AF65-F5344CB8AC3E}">
        <p14:creationId xmlns:p14="http://schemas.microsoft.com/office/powerpoint/2010/main" val="68532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4035" y="1773387"/>
            <a:ext cx="10368765" cy="3311224"/>
          </a:xfrm>
          <a:prstGeom prst="rect">
            <a:avLst/>
          </a:prstGeom>
        </p:spPr>
      </p:pic>
      <p:sp>
        <p:nvSpPr>
          <p:cNvPr id="2" name="Title 1">
            <a:extLst>
              <a:ext uri="{FF2B5EF4-FFF2-40B4-BE49-F238E27FC236}">
                <a16:creationId xmlns:a16="http://schemas.microsoft.com/office/drawing/2014/main" id="{D1FA62F2-227B-9C28-2D7D-94D0FE14CE11}"/>
              </a:ext>
            </a:extLst>
          </p:cNvPr>
          <p:cNvSpPr>
            <a:spLocks noGrp="1"/>
          </p:cNvSpPr>
          <p:nvPr>
            <p:ph type="title"/>
          </p:nvPr>
        </p:nvSpPr>
        <p:spPr>
          <a:xfrm>
            <a:off x="0" y="0"/>
            <a:ext cx="12192000" cy="1143000"/>
          </a:xfrm>
        </p:spPr>
        <p:txBody>
          <a:bodyPr>
            <a:normAutofit/>
          </a:bodyPr>
          <a:lstStyle/>
          <a:p>
            <a:pPr algn="ctr"/>
            <a:r>
              <a:rPr lang="en-US" sz="3600" dirty="0">
                <a:latin typeface="Arial" panose="020B0604020202020204" pitchFamily="34" charset="0"/>
                <a:cs typeface="Arial" panose="020B0604020202020204" pitchFamily="34" charset="0"/>
              </a:rPr>
              <a:t>Clinical Outcomes</a:t>
            </a:r>
          </a:p>
        </p:txBody>
      </p:sp>
    </p:spTree>
    <p:extLst>
      <p:ext uri="{BB962C8B-B14F-4D97-AF65-F5344CB8AC3E}">
        <p14:creationId xmlns:p14="http://schemas.microsoft.com/office/powerpoint/2010/main" val="304219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A870EA-8E06-5BAD-D094-3FFD5EB4C195}"/>
              </a:ext>
            </a:extLst>
          </p:cNvPr>
          <p:cNvSpPr>
            <a:spLocks noGrp="1"/>
          </p:cNvSpPr>
          <p:nvPr>
            <p:ph type="title" idx="4294967295"/>
          </p:nvPr>
        </p:nvSpPr>
        <p:spPr>
          <a:xfrm>
            <a:off x="469900" y="687387"/>
            <a:ext cx="11252200" cy="5483225"/>
          </a:xfrm>
          <a:effectLst/>
        </p:spPr>
        <p:txBody>
          <a:bodyPr vert="horz" wrap="square" lIns="91440" tIns="45720" rIns="91440" bIns="45720" rtlCol="0" anchor="ctr">
            <a:normAutofit/>
          </a:bodyPr>
          <a:lstStyle/>
          <a:p>
            <a:pPr algn="ctr"/>
            <a: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rPr>
              <a:t>Partial bundle performance </a:t>
            </a: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r>
              <a:rPr lang="en-US" sz="3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t>(Some of the bundle)</a:t>
            </a: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b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br>
            <a:r>
              <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sym typeface="Wingdings" panose="05000000000000000000" pitchFamily="2" charset="2"/>
              </a:rPr>
              <a:t>Improved outcomes</a:t>
            </a:r>
            <a:endParaRPr lang="en-US" sz="7200" spc="-300" dirty="0">
              <a:solidFill>
                <a:schemeClr val="tx1">
                  <a:lumMod val="95000"/>
                </a:schemeClr>
              </a:solidFill>
              <a:effectLst>
                <a:outerShdw blurRad="469900" dist="342900" dir="5400000" sy="-20000" rotWithShape="0">
                  <a:prstClr val="black">
                    <a:alpha val="66000"/>
                  </a:prstClr>
                </a:outerShdw>
              </a:effectLst>
              <a:latin typeface="Arial" panose="020B0604020202020204" pitchFamily="34" charset="0"/>
              <a:cs typeface="Arial" panose="020B0604020202020204" pitchFamily="34" charset="0"/>
            </a:endParaRPr>
          </a:p>
        </p:txBody>
      </p:sp>
      <p:sp>
        <p:nvSpPr>
          <p:cNvPr id="2" name="Arrow: Down 1">
            <a:extLst>
              <a:ext uri="{FF2B5EF4-FFF2-40B4-BE49-F238E27FC236}">
                <a16:creationId xmlns:a16="http://schemas.microsoft.com/office/drawing/2014/main" id="{1C0927E1-1D7C-95CE-8ACE-E70754373500}"/>
              </a:ext>
            </a:extLst>
          </p:cNvPr>
          <p:cNvSpPr/>
          <p:nvPr/>
        </p:nvSpPr>
        <p:spPr>
          <a:xfrm>
            <a:off x="5759452" y="3150525"/>
            <a:ext cx="673095" cy="1054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65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A1C29-B5EC-4E1D-9AE6-760BB9CAFDF0}"/>
              </a:ext>
            </a:extLst>
          </p:cNvPr>
          <p:cNvSpPr>
            <a:spLocks noGrp="1"/>
          </p:cNvSpPr>
          <p:nvPr>
            <p:ph type="title"/>
          </p:nvPr>
        </p:nvSpPr>
        <p:spPr>
          <a:xfrm>
            <a:off x="0" y="0"/>
            <a:ext cx="12192000" cy="1325563"/>
          </a:xfrm>
        </p:spPr>
        <p:txBody>
          <a:bodyPr>
            <a:normAutofit/>
          </a:bodyPr>
          <a:lstStyle/>
          <a:p>
            <a:pPr algn="ctr"/>
            <a:r>
              <a:rPr lang="en-US" sz="3600" b="0" dirty="0">
                <a:latin typeface="Arial" panose="020B0604020202020204" pitchFamily="34" charset="0"/>
                <a:cs typeface="Arial" panose="020B0604020202020204" pitchFamily="34" charset="0"/>
              </a:rPr>
              <a:t>Disclosures</a:t>
            </a:r>
          </a:p>
        </p:txBody>
      </p:sp>
      <p:graphicFrame>
        <p:nvGraphicFramePr>
          <p:cNvPr id="4" name="Content Placeholder 4">
            <a:extLst>
              <a:ext uri="{FF2B5EF4-FFF2-40B4-BE49-F238E27FC236}">
                <a16:creationId xmlns:a16="http://schemas.microsoft.com/office/drawing/2014/main" id="{D6378666-36C3-4049-9334-8051F332F66B}"/>
              </a:ext>
            </a:extLst>
          </p:cNvPr>
          <p:cNvGraphicFramePr>
            <a:graphicFrameLocks noGrp="1"/>
          </p:cNvGraphicFramePr>
          <p:nvPr>
            <p:ph idx="1"/>
            <p:extLst>
              <p:ext uri="{D42A27DB-BD31-4B8C-83A1-F6EECF244321}">
                <p14:modId xmlns:p14="http://schemas.microsoft.com/office/powerpoint/2010/main" val="89914025"/>
              </p:ext>
            </p:extLst>
          </p:nvPr>
        </p:nvGraphicFramePr>
        <p:xfrm>
          <a:off x="1612081" y="1533638"/>
          <a:ext cx="8967838" cy="4816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940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10;&#10;Description automatically generated">
            <a:extLst>
              <a:ext uri="{FF2B5EF4-FFF2-40B4-BE49-F238E27FC236}">
                <a16:creationId xmlns:a16="http://schemas.microsoft.com/office/drawing/2014/main" id="{5FC8AFA9-B359-F082-974A-6C6A1A31C97A}"/>
              </a:ext>
            </a:extLst>
          </p:cNvPr>
          <p:cNvPicPr>
            <a:picLocks noChangeAspect="1"/>
          </p:cNvPicPr>
          <p:nvPr/>
        </p:nvPicPr>
        <p:blipFill>
          <a:blip r:embed="rId3"/>
          <a:stretch>
            <a:fillRect/>
          </a:stretch>
        </p:blipFill>
        <p:spPr>
          <a:xfrm>
            <a:off x="471226" y="1495173"/>
            <a:ext cx="11025134" cy="4173437"/>
          </a:xfrm>
          <a:prstGeom prst="rect">
            <a:avLst/>
          </a:prstGeom>
        </p:spPr>
      </p:pic>
      <p:sp>
        <p:nvSpPr>
          <p:cNvPr id="6" name="Title 1">
            <a:extLst>
              <a:ext uri="{FF2B5EF4-FFF2-40B4-BE49-F238E27FC236}">
                <a16:creationId xmlns:a16="http://schemas.microsoft.com/office/drawing/2014/main" id="{3A1C5B2A-DBA8-9E7E-0E1B-B8A0DF6187AD}"/>
              </a:ext>
            </a:extLst>
          </p:cNvPr>
          <p:cNvSpPr txBox="1">
            <a:spLocks/>
          </p:cNvSpPr>
          <p:nvPr/>
        </p:nvSpPr>
        <p:spPr>
          <a:xfrm>
            <a:off x="7270284" y="1189390"/>
            <a:ext cx="3428269" cy="36567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ea typeface="Calibri Light"/>
                <a:cs typeface="Calibri Light"/>
              </a:rPr>
              <a:t> </a:t>
            </a:r>
          </a:p>
        </p:txBody>
      </p:sp>
      <p:sp>
        <p:nvSpPr>
          <p:cNvPr id="8" name="Title 1">
            <a:extLst>
              <a:ext uri="{FF2B5EF4-FFF2-40B4-BE49-F238E27FC236}">
                <a16:creationId xmlns:a16="http://schemas.microsoft.com/office/drawing/2014/main" id="{D6F6ECDE-0035-4ADE-974D-DC293C704C89}"/>
              </a:ext>
            </a:extLst>
          </p:cNvPr>
          <p:cNvSpPr txBox="1">
            <a:spLocks/>
          </p:cNvSpPr>
          <p:nvPr/>
        </p:nvSpPr>
        <p:spPr>
          <a:xfrm>
            <a:off x="0" y="0"/>
            <a:ext cx="121920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Clinical Outcomes</a:t>
            </a:r>
          </a:p>
        </p:txBody>
      </p:sp>
    </p:spTree>
    <p:extLst>
      <p:ext uri="{BB962C8B-B14F-4D97-AF65-F5344CB8AC3E}">
        <p14:creationId xmlns:p14="http://schemas.microsoft.com/office/powerpoint/2010/main" val="1665901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9323" y="1491202"/>
            <a:ext cx="5494408" cy="4574095"/>
          </a:xfrm>
          <a:prstGeom prst="rect">
            <a:avLst/>
          </a:prstGeom>
          <a:ln w="190500" cap="flat" cmpd="thinThick">
            <a:solidFill>
              <a:srgbClr val="FFFFFF"/>
            </a:solidFill>
            <a:prstDash val="solid"/>
            <a:round/>
          </a:ln>
        </p:spPr>
      </p:pic>
      <p:sp>
        <p:nvSpPr>
          <p:cNvPr id="6" name="Title 1">
            <a:extLst>
              <a:ext uri="{FF2B5EF4-FFF2-40B4-BE49-F238E27FC236}">
                <a16:creationId xmlns:a16="http://schemas.microsoft.com/office/drawing/2014/main" id="{B571A3AC-E8A7-4962-8E93-AD3DDA78FDD5}"/>
              </a:ext>
            </a:extLst>
          </p:cNvPr>
          <p:cNvSpPr txBox="1">
            <a:spLocks/>
          </p:cNvSpPr>
          <p:nvPr/>
        </p:nvSpPr>
        <p:spPr>
          <a:xfrm>
            <a:off x="0" y="221203"/>
            <a:ext cx="12192000" cy="1143000"/>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Clinical Outcomes</a:t>
            </a:r>
          </a:p>
        </p:txBody>
      </p:sp>
    </p:spTree>
    <p:extLst>
      <p:ext uri="{BB962C8B-B14F-4D97-AF65-F5344CB8AC3E}">
        <p14:creationId xmlns:p14="http://schemas.microsoft.com/office/powerpoint/2010/main" val="281768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4DB5E6-664E-431D-A87B-F9901BA0040D}"/>
              </a:ext>
            </a:extLst>
          </p:cNvPr>
          <p:cNvSpPr txBox="1">
            <a:spLocks/>
          </p:cNvSpPr>
          <p:nvPr/>
        </p:nvSpPr>
        <p:spPr>
          <a:xfrm>
            <a:off x="0" y="142875"/>
            <a:ext cx="12192000" cy="1143000"/>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Clinical Outcomes</a:t>
            </a:r>
          </a:p>
        </p:txBody>
      </p:sp>
      <p:pic>
        <p:nvPicPr>
          <p:cNvPr id="7" name="Picture 6">
            <a:extLst>
              <a:ext uri="{FF2B5EF4-FFF2-40B4-BE49-F238E27FC236}">
                <a16:creationId xmlns:a16="http://schemas.microsoft.com/office/drawing/2014/main" id="{03D4FDD5-97C4-4977-BB59-E0A3302B9C30}"/>
              </a:ext>
            </a:extLst>
          </p:cNvPr>
          <p:cNvPicPr>
            <a:picLocks noChangeAspect="1"/>
          </p:cNvPicPr>
          <p:nvPr/>
        </p:nvPicPr>
        <p:blipFill rotWithShape="1">
          <a:blip r:embed="rId4"/>
          <a:srcRect t="4602" r="1" b="7696"/>
          <a:stretch/>
        </p:blipFill>
        <p:spPr>
          <a:xfrm>
            <a:off x="583433" y="1540202"/>
            <a:ext cx="11025133" cy="4173437"/>
          </a:xfrm>
          <a:prstGeom prst="rect">
            <a:avLst/>
          </a:prstGeom>
        </p:spPr>
      </p:pic>
    </p:spTree>
    <p:extLst>
      <p:ext uri="{BB962C8B-B14F-4D97-AF65-F5344CB8AC3E}">
        <p14:creationId xmlns:p14="http://schemas.microsoft.com/office/powerpoint/2010/main" val="271619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r="9959" b="2"/>
          <a:stretch/>
        </p:blipFill>
        <p:spPr>
          <a:xfrm>
            <a:off x="643467" y="1568449"/>
            <a:ext cx="10905066" cy="5160433"/>
          </a:xfrm>
          <a:prstGeom prst="rect">
            <a:avLst/>
          </a:prstGeom>
        </p:spPr>
      </p:pic>
      <p:sp>
        <p:nvSpPr>
          <p:cNvPr id="6" name="Title 1">
            <a:extLst>
              <a:ext uri="{FF2B5EF4-FFF2-40B4-BE49-F238E27FC236}">
                <a16:creationId xmlns:a16="http://schemas.microsoft.com/office/drawing/2014/main" id="{04E887A2-B8A5-416D-9186-20F981D8D2D7}"/>
              </a:ext>
            </a:extLst>
          </p:cNvPr>
          <p:cNvSpPr txBox="1">
            <a:spLocks/>
          </p:cNvSpPr>
          <p:nvPr/>
        </p:nvSpPr>
        <p:spPr>
          <a:xfrm>
            <a:off x="0" y="342900"/>
            <a:ext cx="12192000" cy="1143000"/>
          </a:xfrm>
          <a:prstGeom prst="rect">
            <a:avLst/>
          </a:prstGeom>
        </p:spPr>
        <p:txBody>
          <a:bodyP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600" dirty="0">
                <a:latin typeface="Arial" panose="020B0604020202020204" pitchFamily="34" charset="0"/>
                <a:cs typeface="Arial" panose="020B0604020202020204" pitchFamily="34" charset="0"/>
              </a:rPr>
              <a:t>Clinical Outcomes</a:t>
            </a:r>
          </a:p>
        </p:txBody>
      </p:sp>
    </p:spTree>
    <p:extLst>
      <p:ext uri="{BB962C8B-B14F-4D97-AF65-F5344CB8AC3E}">
        <p14:creationId xmlns:p14="http://schemas.microsoft.com/office/powerpoint/2010/main" val="30149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B675-615C-4010-91D0-C915304F1B14}"/>
              </a:ext>
            </a:extLst>
          </p:cNvPr>
          <p:cNvSpPr>
            <a:spLocks noGrp="1"/>
          </p:cNvSpPr>
          <p:nvPr>
            <p:ph type="title"/>
          </p:nvPr>
        </p:nvSpPr>
        <p:spPr>
          <a:xfrm>
            <a:off x="0" y="685800"/>
            <a:ext cx="12192000" cy="1325563"/>
          </a:xfrm>
        </p:spPr>
        <p:txBody>
          <a:bodyPr>
            <a:normAutofit/>
          </a:bodyPr>
          <a:lstStyle/>
          <a:p>
            <a:pPr algn="ctr"/>
            <a:r>
              <a:rPr lang="en-US" sz="3600" dirty="0">
                <a:latin typeface="Arial" panose="020B0604020202020204" pitchFamily="34" charset="0"/>
                <a:cs typeface="Arial" panose="020B0604020202020204" pitchFamily="34" charset="0"/>
              </a:rPr>
              <a:t>Implementation Gaps: Continual Low Bundle Adoption</a:t>
            </a:r>
          </a:p>
        </p:txBody>
      </p:sp>
      <p:pic>
        <p:nvPicPr>
          <p:cNvPr id="3" name="Content Placeholder 3">
            <a:extLst>
              <a:ext uri="{FF2B5EF4-FFF2-40B4-BE49-F238E27FC236}">
                <a16:creationId xmlns:a16="http://schemas.microsoft.com/office/drawing/2014/main" id="{8DDA1EAE-23F3-40F6-9D1B-EFED6B80DF0F}"/>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555015" y="1800225"/>
            <a:ext cx="5551414" cy="4924425"/>
          </a:xfrm>
          <a:prstGeom prst="rect">
            <a:avLst/>
          </a:prstGeom>
        </p:spPr>
      </p:pic>
      <p:pic>
        <p:nvPicPr>
          <p:cNvPr id="4" name="Picture 3" descr="A grey and red logo&#10;&#10;Description automatically generated">
            <a:extLst>
              <a:ext uri="{FF2B5EF4-FFF2-40B4-BE49-F238E27FC236}">
                <a16:creationId xmlns:a16="http://schemas.microsoft.com/office/drawing/2014/main" id="{AC675F2A-C036-4C47-BCDF-182CD9F8F0E6}"/>
              </a:ext>
            </a:extLst>
          </p:cNvPr>
          <p:cNvPicPr>
            <a:picLocks noChangeAspect="1"/>
          </p:cNvPicPr>
          <p:nvPr/>
        </p:nvPicPr>
        <p:blipFill>
          <a:blip r:embed="rId3"/>
          <a:stretch>
            <a:fillRect/>
          </a:stretch>
        </p:blipFill>
        <p:spPr>
          <a:xfrm>
            <a:off x="1" y="0"/>
            <a:ext cx="3555014" cy="941033"/>
          </a:xfrm>
          <a:prstGeom prst="rect">
            <a:avLst/>
          </a:prstGeom>
        </p:spPr>
      </p:pic>
    </p:spTree>
    <p:extLst>
      <p:ext uri="{BB962C8B-B14F-4D97-AF65-F5344CB8AC3E}">
        <p14:creationId xmlns:p14="http://schemas.microsoft.com/office/powerpoint/2010/main" val="1425733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DD2848E-015C-4302-9476-01FE7F5BD041}"/>
              </a:ext>
            </a:extLst>
          </p:cNvPr>
          <p:cNvSpPr>
            <a:spLocks noGrp="1"/>
          </p:cNvSpPr>
          <p:nvPr>
            <p:ph type="title"/>
          </p:nvPr>
        </p:nvSpPr>
        <p:spPr>
          <a:xfrm>
            <a:off x="133350" y="653077"/>
            <a:ext cx="12192000" cy="1325563"/>
          </a:xfrm>
        </p:spPr>
        <p:txBody>
          <a:bodyPr>
            <a:normAutofit/>
          </a:bodyPr>
          <a:lstStyle/>
          <a:p>
            <a:pPr algn="ctr"/>
            <a:r>
              <a:rPr lang="en-US" sz="3600" dirty="0">
                <a:latin typeface="Arial" panose="020B0604020202020204" pitchFamily="34" charset="0"/>
                <a:cs typeface="Arial" panose="020B0604020202020204" pitchFamily="34" charset="0"/>
              </a:rPr>
              <a:t>Implementation Gaps: Continual Low Bundle Adoption</a:t>
            </a:r>
          </a:p>
        </p:txBody>
      </p:sp>
      <p:pic>
        <p:nvPicPr>
          <p:cNvPr id="4" name="Content Placeholder 3">
            <a:extLst>
              <a:ext uri="{FF2B5EF4-FFF2-40B4-BE49-F238E27FC236}">
                <a16:creationId xmlns:a16="http://schemas.microsoft.com/office/drawing/2014/main" id="{C5FFCF8F-8922-435A-B2AF-E63ED5BBB6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838450" y="1797665"/>
            <a:ext cx="6363390" cy="4850785"/>
          </a:xfrm>
          <a:prstGeom prst="rect">
            <a:avLst/>
          </a:prstGeom>
        </p:spPr>
      </p:pic>
      <p:pic>
        <p:nvPicPr>
          <p:cNvPr id="5" name="Picture 4" descr="A grey and red logo&#10;&#10;Description automatically generated">
            <a:extLst>
              <a:ext uri="{FF2B5EF4-FFF2-40B4-BE49-F238E27FC236}">
                <a16:creationId xmlns:a16="http://schemas.microsoft.com/office/drawing/2014/main" id="{C32C7E53-CA4D-4C8E-B600-ADFEA089C009}"/>
              </a:ext>
            </a:extLst>
          </p:cNvPr>
          <p:cNvPicPr>
            <a:picLocks noChangeAspect="1"/>
          </p:cNvPicPr>
          <p:nvPr/>
        </p:nvPicPr>
        <p:blipFill>
          <a:blip r:embed="rId3"/>
          <a:stretch>
            <a:fillRect/>
          </a:stretch>
        </p:blipFill>
        <p:spPr>
          <a:xfrm>
            <a:off x="1" y="0"/>
            <a:ext cx="3555014" cy="941033"/>
          </a:xfrm>
          <a:prstGeom prst="rect">
            <a:avLst/>
          </a:prstGeom>
        </p:spPr>
      </p:pic>
    </p:spTree>
    <p:extLst>
      <p:ext uri="{BB962C8B-B14F-4D97-AF65-F5344CB8AC3E}">
        <p14:creationId xmlns:p14="http://schemas.microsoft.com/office/powerpoint/2010/main" val="174513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D75F76-1E74-09D1-BD62-54AF79DB401B}"/>
              </a:ext>
            </a:extLst>
          </p:cNvPr>
          <p:cNvPicPr>
            <a:picLocks noChangeAspect="1"/>
          </p:cNvPicPr>
          <p:nvPr/>
        </p:nvPicPr>
        <p:blipFill>
          <a:blip r:embed="rId3"/>
          <a:stretch>
            <a:fillRect/>
          </a:stretch>
        </p:blipFill>
        <p:spPr>
          <a:xfrm>
            <a:off x="3032242" y="1714501"/>
            <a:ext cx="6127515" cy="4859500"/>
          </a:xfrm>
          <a:prstGeom prst="rect">
            <a:avLst/>
          </a:prstGeom>
        </p:spPr>
      </p:pic>
      <p:sp>
        <p:nvSpPr>
          <p:cNvPr id="8" name="Title 1">
            <a:extLst>
              <a:ext uri="{FF2B5EF4-FFF2-40B4-BE49-F238E27FC236}">
                <a16:creationId xmlns:a16="http://schemas.microsoft.com/office/drawing/2014/main" id="{B7D055DA-28B5-42B8-BCE8-A5DE5C73AE4B}"/>
              </a:ext>
            </a:extLst>
          </p:cNvPr>
          <p:cNvSpPr>
            <a:spLocks noGrp="1"/>
          </p:cNvSpPr>
          <p:nvPr>
            <p:ph type="title"/>
          </p:nvPr>
        </p:nvSpPr>
        <p:spPr>
          <a:xfrm>
            <a:off x="87682" y="569750"/>
            <a:ext cx="12104318" cy="1325563"/>
          </a:xfrm>
        </p:spPr>
        <p:txBody>
          <a:bodyPr>
            <a:normAutofit/>
          </a:bodyPr>
          <a:lstStyle/>
          <a:p>
            <a:pPr algn="ctr"/>
            <a:r>
              <a:rPr lang="en-US" sz="3600" dirty="0">
                <a:latin typeface="Arial" panose="020B0604020202020204" pitchFamily="34" charset="0"/>
                <a:cs typeface="Arial" panose="020B0604020202020204" pitchFamily="34" charset="0"/>
              </a:rPr>
              <a:t>Implementation Gaps: High Variability</a:t>
            </a:r>
          </a:p>
        </p:txBody>
      </p:sp>
      <p:pic>
        <p:nvPicPr>
          <p:cNvPr id="10" name="Picture 9" descr="A grey and red logo&#10;&#10;Description automatically generated">
            <a:extLst>
              <a:ext uri="{FF2B5EF4-FFF2-40B4-BE49-F238E27FC236}">
                <a16:creationId xmlns:a16="http://schemas.microsoft.com/office/drawing/2014/main" id="{1B581C72-096D-4231-A296-7131E0B7BBF5}"/>
              </a:ext>
            </a:extLst>
          </p:cNvPr>
          <p:cNvPicPr>
            <a:picLocks noChangeAspect="1"/>
          </p:cNvPicPr>
          <p:nvPr/>
        </p:nvPicPr>
        <p:blipFill>
          <a:blip r:embed="rId4"/>
          <a:stretch>
            <a:fillRect/>
          </a:stretch>
        </p:blipFill>
        <p:spPr>
          <a:xfrm>
            <a:off x="1" y="0"/>
            <a:ext cx="3555014" cy="941033"/>
          </a:xfrm>
          <a:prstGeom prst="rect">
            <a:avLst/>
          </a:prstGeom>
        </p:spPr>
      </p:pic>
    </p:spTree>
    <p:extLst>
      <p:ext uri="{BB962C8B-B14F-4D97-AF65-F5344CB8AC3E}">
        <p14:creationId xmlns:p14="http://schemas.microsoft.com/office/powerpoint/2010/main" val="4067587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diagram of a performance&#10;&#10;Description automatically generated">
            <a:extLst>
              <a:ext uri="{FF2B5EF4-FFF2-40B4-BE49-F238E27FC236}">
                <a16:creationId xmlns:a16="http://schemas.microsoft.com/office/drawing/2014/main" id="{EF5C1D1B-1B0C-3AA5-118B-6EFF074C5B5B}"/>
              </a:ext>
            </a:extLst>
          </p:cNvPr>
          <p:cNvPicPr>
            <a:picLocks noGrp="1" noChangeAspect="1"/>
          </p:cNvPicPr>
          <p:nvPr>
            <p:ph idx="1"/>
          </p:nvPr>
        </p:nvPicPr>
        <p:blipFill>
          <a:blip r:embed="rId2"/>
          <a:stretch>
            <a:fillRect/>
          </a:stretch>
        </p:blipFill>
        <p:spPr bwMode="auto">
          <a:xfrm>
            <a:off x="1670050" y="1238251"/>
            <a:ext cx="9575800" cy="55372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F1FF395F-9D58-3EA3-BCB4-C5A542B38F9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grey and red logo&#10;&#10;Description automatically generated">
            <a:extLst>
              <a:ext uri="{FF2B5EF4-FFF2-40B4-BE49-F238E27FC236}">
                <a16:creationId xmlns:a16="http://schemas.microsoft.com/office/drawing/2014/main" id="{76F85F2A-85D5-4686-A168-76BE7E37B6FB}"/>
              </a:ext>
            </a:extLst>
          </p:cNvPr>
          <p:cNvPicPr>
            <a:picLocks noChangeAspect="1"/>
          </p:cNvPicPr>
          <p:nvPr/>
        </p:nvPicPr>
        <p:blipFill>
          <a:blip r:embed="rId3"/>
          <a:stretch>
            <a:fillRect/>
          </a:stretch>
        </p:blipFill>
        <p:spPr>
          <a:xfrm>
            <a:off x="1" y="0"/>
            <a:ext cx="3555014" cy="941033"/>
          </a:xfrm>
          <a:prstGeom prst="rect">
            <a:avLst/>
          </a:prstGeom>
        </p:spPr>
      </p:pic>
    </p:spTree>
    <p:extLst>
      <p:ext uri="{BB962C8B-B14F-4D97-AF65-F5344CB8AC3E}">
        <p14:creationId xmlns:p14="http://schemas.microsoft.com/office/powerpoint/2010/main" val="3076092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C28C10-C1B6-4040-A588-C038E0068BA9}"/>
              </a:ext>
            </a:extLst>
          </p:cNvPr>
          <p:cNvSpPr>
            <a:spLocks noGrp="1"/>
          </p:cNvSpPr>
          <p:nvPr>
            <p:ph type="title"/>
          </p:nvPr>
        </p:nvSpPr>
        <p:spPr>
          <a:xfrm>
            <a:off x="144580" y="599635"/>
            <a:ext cx="12049032" cy="1325563"/>
          </a:xfrm>
        </p:spPr>
        <p:txBody>
          <a:bodyPr>
            <a:normAutofit/>
          </a:bodyPr>
          <a:lstStyle/>
          <a:p>
            <a:pPr algn="ctr"/>
            <a:r>
              <a:rPr lang="en-US" sz="3600" dirty="0">
                <a:latin typeface="Arial" panose="020B0604020202020204" pitchFamily="34" charset="0"/>
                <a:cs typeface="Arial" panose="020B0604020202020204" pitchFamily="34" charset="0"/>
              </a:rPr>
              <a:t>Implementation Challenges: Numerous &amp; Complex</a:t>
            </a:r>
          </a:p>
        </p:txBody>
      </p:sp>
      <p:sp>
        <p:nvSpPr>
          <p:cNvPr id="4" name="Content Placeholder 2">
            <a:extLst>
              <a:ext uri="{FF2B5EF4-FFF2-40B4-BE49-F238E27FC236}">
                <a16:creationId xmlns:a16="http://schemas.microsoft.com/office/drawing/2014/main" id="{58F133EB-DFE1-4F20-8BB8-6C207A1F0A52}"/>
              </a:ext>
            </a:extLst>
          </p:cNvPr>
          <p:cNvSpPr txBox="1">
            <a:spLocks/>
          </p:cNvSpPr>
          <p:nvPr/>
        </p:nvSpPr>
        <p:spPr>
          <a:xfrm>
            <a:off x="87974" y="1624807"/>
            <a:ext cx="5336088" cy="48966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1"/>
                </a:solidFill>
                <a:latin typeface="Arial" panose="020B0604020202020204" pitchFamily="34" charset="0"/>
                <a:cs typeface="Arial" panose="020B0604020202020204" pitchFamily="34" charset="0"/>
              </a:rPr>
              <a:t>Prior review by Costa et al. found &gt;100 barriers to ABCDEF bundle implementation</a:t>
            </a:r>
          </a:p>
          <a:p>
            <a:r>
              <a:rPr lang="en-US" sz="2400" dirty="0">
                <a:solidFill>
                  <a:schemeClr val="tx1"/>
                </a:solidFill>
                <a:latin typeface="Arial" panose="020B0604020202020204" pitchFamily="34" charset="0"/>
                <a:cs typeface="Arial" panose="020B0604020202020204" pitchFamily="34" charset="0"/>
              </a:rPr>
              <a:t>Group Concept Mapping (GCM)</a:t>
            </a:r>
          </a:p>
          <a:p>
            <a:r>
              <a:rPr lang="en-US" sz="2400" dirty="0">
                <a:solidFill>
                  <a:schemeClr val="tx1"/>
                </a:solidFill>
                <a:latin typeface="Arial" panose="020B0604020202020204" pitchFamily="34" charset="0"/>
                <a:cs typeface="Arial" panose="020B0604020202020204" pitchFamily="34" charset="0"/>
              </a:rPr>
              <a:t>Recruited interdisciplinary staff from the ICU Liberation Collaborative</a:t>
            </a:r>
          </a:p>
          <a:p>
            <a:r>
              <a:rPr lang="en-US" sz="2400" dirty="0">
                <a:solidFill>
                  <a:schemeClr val="tx1"/>
                </a:solidFill>
                <a:latin typeface="Arial" panose="020B0604020202020204" pitchFamily="34" charset="0"/>
                <a:cs typeface="Arial" panose="020B0604020202020204" pitchFamily="34" charset="0"/>
              </a:rPr>
              <a:t>Brainstorming:</a:t>
            </a:r>
          </a:p>
          <a:p>
            <a:pPr lvl="1"/>
            <a:r>
              <a:rPr lang="en-US" dirty="0">
                <a:solidFill>
                  <a:schemeClr val="tx1"/>
                </a:solidFill>
                <a:latin typeface="Arial" panose="020B0604020202020204" pitchFamily="34" charset="0"/>
                <a:cs typeface="Arial" panose="020B0604020202020204" pitchFamily="34" charset="0"/>
              </a:rPr>
              <a:t>“To successfully deliver the ABCDEF bundle on a daily basis in the ICU, a specific thing that should be in place or included is …..”</a:t>
            </a:r>
          </a:p>
          <a:p>
            <a:pPr lvl="1"/>
            <a:r>
              <a:rPr lang="en-US" dirty="0">
                <a:solidFill>
                  <a:schemeClr val="tx1"/>
                </a:solidFill>
                <a:latin typeface="Arial" panose="020B0604020202020204" pitchFamily="34" charset="0"/>
                <a:cs typeface="Arial" panose="020B0604020202020204" pitchFamily="34" charset="0"/>
              </a:rPr>
              <a:t>Rated by necessity &amp; current use</a:t>
            </a:r>
          </a:p>
          <a:p>
            <a:endParaRPr lang="en-US" sz="2400" dirty="0">
              <a:latin typeface="Arial" panose="020B0604020202020204" pitchFamily="34" charset="0"/>
              <a:cs typeface="Arial" panose="020B0604020202020204" pitchFamily="34" charset="0"/>
            </a:endParaRPr>
          </a:p>
        </p:txBody>
      </p:sp>
      <p:pic>
        <p:nvPicPr>
          <p:cNvPr id="5" name="Picture 4" descr="A diagram of different colored triangles&#10;&#10;Description automatically generated">
            <a:extLst>
              <a:ext uri="{FF2B5EF4-FFF2-40B4-BE49-F238E27FC236}">
                <a16:creationId xmlns:a16="http://schemas.microsoft.com/office/drawing/2014/main" id="{6BCE5AAB-76D9-48C2-A0B1-1E83014BDAE3}"/>
              </a:ext>
            </a:extLst>
          </p:cNvPr>
          <p:cNvPicPr>
            <a:picLocks noChangeAspect="1"/>
          </p:cNvPicPr>
          <p:nvPr/>
        </p:nvPicPr>
        <p:blipFill>
          <a:blip r:embed="rId3"/>
          <a:stretch>
            <a:fillRect/>
          </a:stretch>
        </p:blipFill>
        <p:spPr>
          <a:xfrm>
            <a:off x="5568641" y="1624806"/>
            <a:ext cx="6551069" cy="4896643"/>
          </a:xfrm>
          <a:prstGeom prst="rect">
            <a:avLst/>
          </a:prstGeom>
        </p:spPr>
      </p:pic>
      <p:sp>
        <p:nvSpPr>
          <p:cNvPr id="6" name="TextBox 5">
            <a:extLst>
              <a:ext uri="{FF2B5EF4-FFF2-40B4-BE49-F238E27FC236}">
                <a16:creationId xmlns:a16="http://schemas.microsoft.com/office/drawing/2014/main" id="{2D78D5DB-961B-4E68-8E70-BA48C042AE22}"/>
              </a:ext>
            </a:extLst>
          </p:cNvPr>
          <p:cNvSpPr txBox="1"/>
          <p:nvPr/>
        </p:nvSpPr>
        <p:spPr>
          <a:xfrm>
            <a:off x="7721600" y="6521450"/>
            <a:ext cx="44704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Mion, L, et al., Critical Care Explorations 5(3):p e0872, March 2023.</a:t>
            </a:r>
          </a:p>
        </p:txBody>
      </p:sp>
      <p:pic>
        <p:nvPicPr>
          <p:cNvPr id="7" name="Picture 6" descr="A grey and red logo&#10;&#10;Description automatically generated">
            <a:extLst>
              <a:ext uri="{FF2B5EF4-FFF2-40B4-BE49-F238E27FC236}">
                <a16:creationId xmlns:a16="http://schemas.microsoft.com/office/drawing/2014/main" id="{E3DD7D52-6CA9-40B8-AA31-83963C0B48EF}"/>
              </a:ext>
            </a:extLst>
          </p:cNvPr>
          <p:cNvPicPr>
            <a:picLocks noChangeAspect="1"/>
          </p:cNvPicPr>
          <p:nvPr/>
        </p:nvPicPr>
        <p:blipFill>
          <a:blip r:embed="rId4"/>
          <a:stretch>
            <a:fillRect/>
          </a:stretch>
        </p:blipFill>
        <p:spPr>
          <a:xfrm>
            <a:off x="1" y="0"/>
            <a:ext cx="3555014" cy="941033"/>
          </a:xfrm>
          <a:prstGeom prst="rect">
            <a:avLst/>
          </a:prstGeom>
        </p:spPr>
      </p:pic>
    </p:spTree>
    <p:extLst>
      <p:ext uri="{BB962C8B-B14F-4D97-AF65-F5344CB8AC3E}">
        <p14:creationId xmlns:p14="http://schemas.microsoft.com/office/powerpoint/2010/main" val="3254352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with blue dots&#10;&#10;Description automatically generated">
            <a:extLst>
              <a:ext uri="{FF2B5EF4-FFF2-40B4-BE49-F238E27FC236}">
                <a16:creationId xmlns:a16="http://schemas.microsoft.com/office/drawing/2014/main" id="{03ED8221-8719-11F4-9F57-8CBC467ED5B3}"/>
              </a:ext>
            </a:extLst>
          </p:cNvPr>
          <p:cNvPicPr>
            <a:picLocks noGrp="1" noChangeAspect="1"/>
          </p:cNvPicPr>
          <p:nvPr>
            <p:ph idx="1"/>
          </p:nvPr>
        </p:nvPicPr>
        <p:blipFill>
          <a:blip r:embed="rId3"/>
          <a:stretch>
            <a:fillRect/>
          </a:stretch>
        </p:blipFill>
        <p:spPr>
          <a:xfrm>
            <a:off x="6096000" y="1910009"/>
            <a:ext cx="5967746" cy="4611441"/>
          </a:xfrm>
        </p:spPr>
      </p:pic>
      <p:sp>
        <p:nvSpPr>
          <p:cNvPr id="7" name="TextBox 6">
            <a:extLst>
              <a:ext uri="{FF2B5EF4-FFF2-40B4-BE49-F238E27FC236}">
                <a16:creationId xmlns:a16="http://schemas.microsoft.com/office/drawing/2014/main" id="{6D62BB4C-327A-4FF5-C26B-C96712DD5D83}"/>
              </a:ext>
            </a:extLst>
          </p:cNvPr>
          <p:cNvSpPr txBox="1"/>
          <p:nvPr/>
        </p:nvSpPr>
        <p:spPr>
          <a:xfrm>
            <a:off x="7721600" y="6521450"/>
            <a:ext cx="4470400"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Mion, L, et al., Critical Care Explorations 5(3):p e0872, March 2023.</a:t>
            </a:r>
          </a:p>
        </p:txBody>
      </p:sp>
      <p:sp>
        <p:nvSpPr>
          <p:cNvPr id="9" name="TextBox 8">
            <a:extLst>
              <a:ext uri="{FF2B5EF4-FFF2-40B4-BE49-F238E27FC236}">
                <a16:creationId xmlns:a16="http://schemas.microsoft.com/office/drawing/2014/main" id="{8AADF523-7F1D-AA3D-3908-E6432E6119C1}"/>
              </a:ext>
            </a:extLst>
          </p:cNvPr>
          <p:cNvSpPr txBox="1"/>
          <p:nvPr/>
        </p:nvSpPr>
        <p:spPr>
          <a:xfrm>
            <a:off x="356895" y="2808436"/>
            <a:ext cx="5092658" cy="2369880"/>
          </a:xfrm>
          <a:prstGeom prst="rect">
            <a:avLst/>
          </a:prstGeom>
          <a:noFill/>
        </p:spPr>
        <p:txBody>
          <a:bodyPr wrap="square">
            <a:spAutoFit/>
          </a:bodyPr>
          <a:lstStyle/>
          <a:p>
            <a:r>
              <a:rPr lang="en-US" sz="2400" b="1" dirty="0">
                <a:latin typeface="Arial" panose="020B0604020202020204" pitchFamily="34" charset="0"/>
                <a:cs typeface="Arial" panose="020B0604020202020204" pitchFamily="34" charset="0"/>
              </a:rPr>
              <a:t>Go Zone (Bottom Right Quadrant):</a:t>
            </a:r>
            <a:r>
              <a:rPr lang="en-US" sz="2400" dirty="0">
                <a:latin typeface="Arial" panose="020B0604020202020204" pitchFamily="34" charset="0"/>
                <a:cs typeface="Arial" panose="020B0604020202020204" pitchFamily="34" charset="0"/>
              </a:rPr>
              <a:t> One </a:t>
            </a:r>
            <a:r>
              <a:rPr lang="en-US" sz="2400" b="0" i="0" dirty="0">
                <a:effectLst/>
                <a:latin typeface="Arial" panose="020B0604020202020204" pitchFamily="34" charset="0"/>
                <a:cs typeface="Arial" panose="020B0604020202020204" pitchFamily="34" charset="0"/>
              </a:rPr>
              <a:t>of the highest necessity &amp; least implemented items:</a:t>
            </a:r>
          </a:p>
          <a:p>
            <a:r>
              <a:rPr lang="en-US" sz="2400" b="0" i="0" dirty="0">
                <a:effectLst/>
                <a:latin typeface="Arial" panose="020B0604020202020204" pitchFamily="34" charset="0"/>
                <a:cs typeface="Arial" panose="020B0604020202020204" pitchFamily="34" charset="0"/>
              </a:rPr>
              <a:t> </a:t>
            </a:r>
          </a:p>
          <a:p>
            <a:r>
              <a:rPr lang="en-US" sz="2800" b="1" dirty="0">
                <a:latin typeface="Arial" panose="020B0604020202020204" pitchFamily="34" charset="0"/>
                <a:cs typeface="Arial" panose="020B0604020202020204" pitchFamily="34" charset="0"/>
              </a:rPr>
              <a:t>I</a:t>
            </a:r>
            <a:r>
              <a:rPr lang="en-US" sz="2800" b="1" i="0" dirty="0">
                <a:effectLst/>
                <a:latin typeface="Arial" panose="020B0604020202020204" pitchFamily="34" charset="0"/>
                <a:cs typeface="Arial" panose="020B0604020202020204" pitchFamily="34" charset="0"/>
              </a:rPr>
              <a:t>tem 66 (adequate staffing)</a:t>
            </a:r>
          </a:p>
        </p:txBody>
      </p:sp>
      <p:sp>
        <p:nvSpPr>
          <p:cNvPr id="8" name="Title 1">
            <a:extLst>
              <a:ext uri="{FF2B5EF4-FFF2-40B4-BE49-F238E27FC236}">
                <a16:creationId xmlns:a16="http://schemas.microsoft.com/office/drawing/2014/main" id="{B3008C53-0D07-444B-9A6D-4EA23EF0BBB0}"/>
              </a:ext>
            </a:extLst>
          </p:cNvPr>
          <p:cNvSpPr>
            <a:spLocks noGrp="1"/>
          </p:cNvSpPr>
          <p:nvPr>
            <p:ph type="title"/>
          </p:nvPr>
        </p:nvSpPr>
        <p:spPr>
          <a:xfrm>
            <a:off x="128254" y="728428"/>
            <a:ext cx="12192000" cy="1325563"/>
          </a:xfrm>
        </p:spPr>
        <p:txBody>
          <a:bodyPr>
            <a:normAutofit/>
          </a:bodyPr>
          <a:lstStyle/>
          <a:p>
            <a:pPr algn="ctr"/>
            <a:r>
              <a:rPr lang="en-US" sz="3200" dirty="0">
                <a:latin typeface="Arial" panose="020B0604020202020204" pitchFamily="34" charset="0"/>
                <a:cs typeface="Arial" panose="020B0604020202020204" pitchFamily="34" charset="0"/>
              </a:rPr>
              <a:t>Implementation Challenges: Numerous &amp; </a:t>
            </a:r>
            <a:r>
              <a:rPr lang="en-US" sz="3600" dirty="0">
                <a:latin typeface="Arial" panose="020B0604020202020204" pitchFamily="34" charset="0"/>
                <a:cs typeface="Arial" panose="020B0604020202020204" pitchFamily="34" charset="0"/>
              </a:rPr>
              <a:t>Complex</a:t>
            </a:r>
          </a:p>
        </p:txBody>
      </p:sp>
      <p:pic>
        <p:nvPicPr>
          <p:cNvPr id="10" name="Picture 9" descr="A grey and red logo&#10;&#10;Description automatically generated">
            <a:extLst>
              <a:ext uri="{FF2B5EF4-FFF2-40B4-BE49-F238E27FC236}">
                <a16:creationId xmlns:a16="http://schemas.microsoft.com/office/drawing/2014/main" id="{A30157AB-15D1-45F3-8354-F90416ECD32A}"/>
              </a:ext>
            </a:extLst>
          </p:cNvPr>
          <p:cNvPicPr>
            <a:picLocks noChangeAspect="1"/>
          </p:cNvPicPr>
          <p:nvPr/>
        </p:nvPicPr>
        <p:blipFill>
          <a:blip r:embed="rId4"/>
          <a:stretch>
            <a:fillRect/>
          </a:stretch>
        </p:blipFill>
        <p:spPr>
          <a:xfrm>
            <a:off x="1" y="0"/>
            <a:ext cx="3555014" cy="941033"/>
          </a:xfrm>
          <a:prstGeom prst="rect">
            <a:avLst/>
          </a:prstGeom>
        </p:spPr>
      </p:pic>
    </p:spTree>
    <p:extLst>
      <p:ext uri="{BB962C8B-B14F-4D97-AF65-F5344CB8AC3E}">
        <p14:creationId xmlns:p14="http://schemas.microsoft.com/office/powerpoint/2010/main" val="3210282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3EDB4-830B-7013-E537-9F70103029A5}"/>
              </a:ext>
            </a:extLst>
          </p:cNvPr>
          <p:cNvSpPr>
            <a:spLocks noGrp="1"/>
          </p:cNvSpPr>
          <p:nvPr>
            <p:ph type="title"/>
          </p:nvPr>
        </p:nvSpPr>
        <p:spPr>
          <a:xfrm>
            <a:off x="19050" y="-40939"/>
            <a:ext cx="12172950" cy="1325563"/>
          </a:xfrm>
        </p:spPr>
        <p:txBody>
          <a:bodyPr>
            <a:normAutofit/>
          </a:bodyPr>
          <a:lstStyle/>
          <a:p>
            <a:pPr algn="ctr"/>
            <a:r>
              <a:rPr lang="en-US" sz="3600" dirty="0">
                <a:latin typeface="Arial" panose="020B0604020202020204" pitchFamily="34" charset="0"/>
                <a:cs typeface="Arial" panose="020B0604020202020204" pitchFamily="34" charset="0"/>
              </a:rPr>
              <a:t>Career Development</a:t>
            </a:r>
          </a:p>
        </p:txBody>
      </p:sp>
      <p:pic>
        <p:nvPicPr>
          <p:cNvPr id="4" name="Picture 4" descr="See the source image">
            <a:extLst>
              <a:ext uri="{FF2B5EF4-FFF2-40B4-BE49-F238E27FC236}">
                <a16:creationId xmlns:a16="http://schemas.microsoft.com/office/drawing/2014/main" id="{B0A869ED-BFC0-F66D-12BD-F77666A8F78C}"/>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tretch/>
        </p:blipFill>
        <p:spPr bwMode="auto">
          <a:xfrm>
            <a:off x="5517336" y="1194343"/>
            <a:ext cx="6411548" cy="335683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0D01F12-3861-DB47-4B65-7815B3BC739C}"/>
              </a:ext>
            </a:extLst>
          </p:cNvPr>
          <p:cNvSpPr>
            <a:spLocks noGrp="1"/>
          </p:cNvSpPr>
          <p:nvPr>
            <p:ph sz="half" idx="2"/>
          </p:nvPr>
        </p:nvSpPr>
        <p:spPr>
          <a:xfrm>
            <a:off x="251213" y="1194343"/>
            <a:ext cx="5033960" cy="4351338"/>
          </a:xfrm>
        </p:spPr>
        <p:txBody>
          <a:bodyPr>
            <a:normAutofit/>
          </a:bodyPr>
          <a:lstStyle/>
          <a:p>
            <a:r>
              <a:rPr lang="en-US" sz="3200" dirty="0">
                <a:latin typeface="Arial" panose="020B0604020202020204" pitchFamily="34" charset="0"/>
                <a:cs typeface="Arial" panose="020B0604020202020204" pitchFamily="34" charset="0"/>
              </a:rPr>
              <a:t>Early life</a:t>
            </a:r>
          </a:p>
          <a:p>
            <a:r>
              <a:rPr lang="en-US" sz="3200" dirty="0">
                <a:latin typeface="Arial" panose="020B0604020202020204" pitchFamily="34" charset="0"/>
                <a:cs typeface="Arial" panose="020B0604020202020204" pitchFamily="34" charset="0"/>
              </a:rPr>
              <a:t>Clinical background</a:t>
            </a:r>
          </a:p>
          <a:p>
            <a:r>
              <a:rPr lang="en-US" sz="3200" dirty="0">
                <a:latin typeface="Arial" panose="020B0604020202020204" pitchFamily="34" charset="0"/>
                <a:cs typeface="Arial" panose="020B0604020202020204" pitchFamily="34" charset="0"/>
              </a:rPr>
              <a:t>Interests</a:t>
            </a:r>
          </a:p>
          <a:p>
            <a:r>
              <a:rPr lang="en-US" sz="3200" dirty="0">
                <a:latin typeface="Arial" panose="020B0604020202020204" pitchFamily="34" charset="0"/>
                <a:cs typeface="Arial" panose="020B0604020202020204" pitchFamily="34" charset="0"/>
              </a:rPr>
              <a:t>Education</a:t>
            </a:r>
          </a:p>
          <a:p>
            <a:pPr lvl="1"/>
            <a:r>
              <a:rPr lang="en-US" sz="3200" dirty="0">
                <a:latin typeface="Arial" panose="020B0604020202020204" pitchFamily="34" charset="0"/>
                <a:cs typeface="Arial" panose="020B0604020202020204" pitchFamily="34" charset="0"/>
              </a:rPr>
              <a:t>MSN, PhD, Post-Doc</a:t>
            </a:r>
          </a:p>
          <a:p>
            <a:r>
              <a:rPr lang="en-US" sz="3200" dirty="0">
                <a:latin typeface="Arial" panose="020B0604020202020204" pitchFamily="34" charset="0"/>
                <a:cs typeface="Arial" panose="020B0604020202020204" pitchFamily="34" charset="0"/>
              </a:rPr>
              <a:t>Early research</a:t>
            </a:r>
          </a:p>
        </p:txBody>
      </p:sp>
      <p:pic>
        <p:nvPicPr>
          <p:cNvPr id="6" name="Picture 5">
            <a:extLst>
              <a:ext uri="{FF2B5EF4-FFF2-40B4-BE49-F238E27FC236}">
                <a16:creationId xmlns:a16="http://schemas.microsoft.com/office/drawing/2014/main" id="{CC8A7EFC-02CD-BEC8-DA29-3C5312D99FEC}"/>
              </a:ext>
            </a:extLst>
          </p:cNvPr>
          <p:cNvPicPr>
            <a:picLocks noChangeAspect="1"/>
          </p:cNvPicPr>
          <p:nvPr/>
        </p:nvPicPr>
        <p:blipFill>
          <a:blip r:embed="rId3"/>
          <a:stretch>
            <a:fillRect/>
          </a:stretch>
        </p:blipFill>
        <p:spPr>
          <a:xfrm>
            <a:off x="6200682" y="6111485"/>
            <a:ext cx="5991318" cy="746515"/>
          </a:xfrm>
          <a:prstGeom prst="rect">
            <a:avLst/>
          </a:prstGeom>
        </p:spPr>
      </p:pic>
      <p:pic>
        <p:nvPicPr>
          <p:cNvPr id="9" name="Picture 8" descr="A blue and white logo&#10;&#10;Description automatically generated">
            <a:extLst>
              <a:ext uri="{FF2B5EF4-FFF2-40B4-BE49-F238E27FC236}">
                <a16:creationId xmlns:a16="http://schemas.microsoft.com/office/drawing/2014/main" id="{0FE10FCC-95AD-2203-BF45-EAC1EA673F5D}"/>
              </a:ext>
            </a:extLst>
          </p:cNvPr>
          <p:cNvPicPr>
            <a:picLocks noChangeAspect="1"/>
          </p:cNvPicPr>
          <p:nvPr/>
        </p:nvPicPr>
        <p:blipFill>
          <a:blip r:embed="rId4"/>
          <a:stretch>
            <a:fillRect/>
          </a:stretch>
        </p:blipFill>
        <p:spPr>
          <a:xfrm>
            <a:off x="19050" y="5720687"/>
            <a:ext cx="2843404" cy="1123025"/>
          </a:xfrm>
          <a:prstGeom prst="rect">
            <a:avLst/>
          </a:prstGeom>
        </p:spPr>
      </p:pic>
    </p:spTree>
    <p:extLst>
      <p:ext uri="{BB962C8B-B14F-4D97-AF65-F5344CB8AC3E}">
        <p14:creationId xmlns:p14="http://schemas.microsoft.com/office/powerpoint/2010/main" val="2434235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val 2"/>
          <p:cNvSpPr>
            <a:spLocks noChangeArrowheads="1"/>
          </p:cNvSpPr>
          <p:nvPr/>
        </p:nvSpPr>
        <p:spPr bwMode="auto">
          <a:xfrm>
            <a:off x="4189413" y="574674"/>
            <a:ext cx="3811587" cy="3810000"/>
          </a:xfrm>
          <a:prstGeom prst="ellipse">
            <a:avLst/>
          </a:prstGeom>
          <a:solidFill>
            <a:srgbClr val="E2AE4E"/>
          </a:solidFill>
          <a:ln w="9525">
            <a:noFill/>
            <a:round/>
            <a:headEnd/>
            <a:tailEnd/>
          </a:ln>
        </p:spPr>
        <p:txBody>
          <a:bodyPr wrap="none" anchor="ctr"/>
          <a:lstStyle/>
          <a:p>
            <a:pPr algn="ctr"/>
            <a:r>
              <a:rPr lang="en-US" sz="20000" b="1" dirty="0">
                <a:latin typeface="Bookman Old Style" pitchFamily="18" charset="0"/>
              </a:rPr>
              <a:t>2</a:t>
            </a:r>
          </a:p>
        </p:txBody>
      </p:sp>
      <p:sp>
        <p:nvSpPr>
          <p:cNvPr id="18434" name="Text Box 3"/>
          <p:cNvSpPr txBox="1">
            <a:spLocks noChangeArrowheads="1"/>
          </p:cNvSpPr>
          <p:nvPr/>
        </p:nvSpPr>
        <p:spPr bwMode="auto">
          <a:xfrm>
            <a:off x="2209800" y="5181601"/>
            <a:ext cx="8077200" cy="366713"/>
          </a:xfrm>
          <a:prstGeom prst="rect">
            <a:avLst/>
          </a:prstGeom>
          <a:noFill/>
          <a:ln w="9525">
            <a:noFill/>
            <a:miter lim="800000"/>
            <a:headEnd/>
            <a:tailEnd/>
          </a:ln>
        </p:spPr>
        <p:txBody>
          <a:bodyPr>
            <a:spAutoFit/>
          </a:bodyPr>
          <a:lstStyle/>
          <a:p>
            <a:pPr>
              <a:spcBef>
                <a:spcPct val="50000"/>
              </a:spcBef>
            </a:pPr>
            <a:endParaRPr lang="en-US"/>
          </a:p>
        </p:txBody>
      </p:sp>
      <p:sp>
        <p:nvSpPr>
          <p:cNvPr id="18435" name="Rectangle 4"/>
          <p:cNvSpPr>
            <a:spLocks noChangeArrowheads="1"/>
          </p:cNvSpPr>
          <p:nvPr/>
        </p:nvSpPr>
        <p:spPr bwMode="auto">
          <a:xfrm>
            <a:off x="0" y="4384674"/>
            <a:ext cx="12126897" cy="1470025"/>
          </a:xfrm>
          <a:prstGeom prst="rect">
            <a:avLst/>
          </a:prstGeom>
          <a:noFill/>
          <a:ln w="9525">
            <a:noFill/>
            <a:miter lim="800000"/>
            <a:headEnd/>
            <a:tailEnd/>
          </a:ln>
        </p:spPr>
        <p:txBody>
          <a:bodyPr anchor="ctr"/>
          <a:lstStyle/>
          <a:p>
            <a:pPr algn="ctr"/>
            <a:r>
              <a:rPr lang="en-US" sz="3200" dirty="0">
                <a:latin typeface="Arial" panose="020B0604020202020204" pitchFamily="34" charset="0"/>
                <a:ea typeface="Calibri" pitchFamily="34" charset="0"/>
                <a:cs typeface="Arial" panose="020B0604020202020204" pitchFamily="34" charset="0"/>
              </a:rPr>
              <a:t>      </a:t>
            </a:r>
            <a:r>
              <a:rPr lang="en-US" sz="32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B</a:t>
            </a:r>
            <a:r>
              <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ehavioral </a:t>
            </a:r>
            <a:r>
              <a:rPr lang="en-US" sz="32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E</a:t>
            </a:r>
            <a:r>
              <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conomic &amp; </a:t>
            </a:r>
            <a:r>
              <a:rPr lang="en-US" sz="32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taffing Strategies </a:t>
            </a:r>
            <a:r>
              <a:rPr lang="en-US" sz="3200"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T</a:t>
            </a:r>
            <a:r>
              <a:rPr lang="en-US" sz="3200" dirty="0">
                <a:solidFill>
                  <a:schemeClr val="tx1"/>
                </a:solidFill>
                <a:effectLst/>
                <a:latin typeface="Arial" panose="020B0604020202020204" pitchFamily="34" charset="0"/>
                <a:ea typeface="Calibri" panose="020F0502020204030204" pitchFamily="34" charset="0"/>
                <a:cs typeface="Arial" panose="020B0604020202020204" pitchFamily="34" charset="0"/>
              </a:rPr>
              <a:t>o Increase Adoption of the ABCDEF Bundle in the ICU (BEST-ICU) </a:t>
            </a:r>
            <a:endParaRPr lang="en-US" sz="3200" dirty="0">
              <a:latin typeface="Arial" panose="020B0604020202020204" pitchFamily="34" charset="0"/>
              <a:ea typeface="Calibri" pitchFamily="34" charset="0"/>
              <a:cs typeface="Arial" panose="020B0604020202020204" pitchFamily="34" charset="0"/>
            </a:endParaRPr>
          </a:p>
        </p:txBody>
      </p:sp>
      <p:pic>
        <p:nvPicPr>
          <p:cNvPr id="7" name="Picture 6" descr="A grey and red logo&#10;&#10;Description automatically generated">
            <a:extLst>
              <a:ext uri="{FF2B5EF4-FFF2-40B4-BE49-F238E27FC236}">
                <a16:creationId xmlns:a16="http://schemas.microsoft.com/office/drawing/2014/main" id="{73F81C53-CA1D-4D91-B72F-53B5CC2F7443}"/>
              </a:ext>
            </a:extLst>
          </p:cNvPr>
          <p:cNvPicPr>
            <a:picLocks noChangeAspect="1"/>
          </p:cNvPicPr>
          <p:nvPr/>
        </p:nvPicPr>
        <p:blipFill>
          <a:blip r:embed="rId3"/>
          <a:stretch>
            <a:fillRect/>
          </a:stretch>
        </p:blipFill>
        <p:spPr>
          <a:xfrm>
            <a:off x="1" y="0"/>
            <a:ext cx="3555014" cy="941033"/>
          </a:xfrm>
          <a:prstGeom prst="rect">
            <a:avLst/>
          </a:prstGeom>
        </p:spPr>
      </p:pic>
      <p:pic>
        <p:nvPicPr>
          <p:cNvPr id="8" name="Picture 7" descr="A white rectangular sign with black text&#10;&#10;Description automatically generated">
            <a:extLst>
              <a:ext uri="{FF2B5EF4-FFF2-40B4-BE49-F238E27FC236}">
                <a16:creationId xmlns:a16="http://schemas.microsoft.com/office/drawing/2014/main" id="{6C492565-E81E-425D-A8A6-4A88BFFEE4EA}"/>
              </a:ext>
            </a:extLst>
          </p:cNvPr>
          <p:cNvPicPr>
            <a:picLocks noChangeAspect="1"/>
          </p:cNvPicPr>
          <p:nvPr/>
        </p:nvPicPr>
        <p:blipFill>
          <a:blip r:embed="rId4"/>
          <a:stretch>
            <a:fillRect/>
          </a:stretch>
        </p:blipFill>
        <p:spPr>
          <a:xfrm>
            <a:off x="8636986" y="0"/>
            <a:ext cx="3555014" cy="904768"/>
          </a:xfrm>
          <a:prstGeom prst="rect">
            <a:avLst/>
          </a:prstGeom>
        </p:spPr>
      </p:pic>
      <p:sp>
        <p:nvSpPr>
          <p:cNvPr id="9" name="TextBox 8">
            <a:extLst>
              <a:ext uri="{FF2B5EF4-FFF2-40B4-BE49-F238E27FC236}">
                <a16:creationId xmlns:a16="http://schemas.microsoft.com/office/drawing/2014/main" id="{7D6AD933-2178-4307-8B73-5F1A8BD0111B}"/>
              </a:ext>
            </a:extLst>
          </p:cNvPr>
          <p:cNvSpPr txBox="1"/>
          <p:nvPr/>
        </p:nvSpPr>
        <p:spPr>
          <a:xfrm>
            <a:off x="0" y="5683161"/>
            <a:ext cx="12192000" cy="830997"/>
          </a:xfrm>
          <a:prstGeom prst="rect">
            <a:avLst/>
          </a:prstGeom>
          <a:noFill/>
        </p:spPr>
        <p:txBody>
          <a:bodyPr wrap="square">
            <a:spAutoFit/>
          </a:bodyPr>
          <a:lstStyle/>
          <a:p>
            <a:pPr algn="ctr"/>
            <a:r>
              <a:rPr lang="en-US" sz="2400" dirty="0">
                <a:effectLst/>
                <a:latin typeface="Arial" panose="020B0604020202020204" pitchFamily="34" charset="0"/>
                <a:ea typeface="Times New Roman" panose="02020603050405020304" pitchFamily="18" charset="0"/>
                <a:cs typeface="Arial" panose="020B0604020202020204" pitchFamily="34" charset="0"/>
              </a:rPr>
              <a:t>Balas, M.C. (Co-PI), Vasilevskis, E (Co-PI). Campbell, J., Hetland, B., Wichman, K., Horner, R., Kim, J., Ultican, T. Krupp, A., Blum, J., Exline, M., Gerlach, T.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9282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85EFE6-692E-BA1B-6A12-E226EA0602DC}"/>
              </a:ext>
            </a:extLst>
          </p:cNvPr>
          <p:cNvSpPr>
            <a:spLocks noGrp="1"/>
          </p:cNvSpPr>
          <p:nvPr>
            <p:ph type="title"/>
          </p:nvPr>
        </p:nvSpPr>
        <p:spPr>
          <a:xfrm>
            <a:off x="71021" y="0"/>
            <a:ext cx="12120979" cy="1325563"/>
          </a:xfrm>
        </p:spPr>
        <p:txBody>
          <a:bodyPr>
            <a:normAutofit/>
          </a:bodyPr>
          <a:lstStyle/>
          <a:p>
            <a:pPr algn="ctr"/>
            <a: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t>BEST ICU</a:t>
            </a:r>
            <a:br>
              <a:rPr lang="en-US" sz="36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UG3/UH3; NIH NHLBI/NINR; 5 years; $6,594,013</a:t>
            </a:r>
            <a:endParaRPr lang="en-US" sz="2400" dirty="0">
              <a:solidFill>
                <a:schemeClr val="tx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B8E2C183-121D-3DB7-A54C-F9A8C47FC6C4}"/>
              </a:ext>
            </a:extLst>
          </p:cNvPr>
          <p:cNvSpPr>
            <a:spLocks noGrp="1"/>
          </p:cNvSpPr>
          <p:nvPr>
            <p:ph idx="1"/>
          </p:nvPr>
        </p:nvSpPr>
        <p:spPr>
          <a:xfrm>
            <a:off x="71021" y="1639194"/>
            <a:ext cx="11904956" cy="4351338"/>
          </a:xfrm>
        </p:spPr>
        <p:txBody>
          <a:bodyPr>
            <a:noAutofit/>
          </a:bodyPr>
          <a:lstStyle/>
          <a:p>
            <a:r>
              <a:rPr lang="en-US" sz="2400" u="sng" spc="20" dirty="0">
                <a:solidFill>
                  <a:schemeClr val="tx1"/>
                </a:solidFill>
                <a:latin typeface="Arial" panose="020B0604020202020204" pitchFamily="34" charset="0"/>
                <a:ea typeface="Calibri" panose="020F0502020204030204" pitchFamily="34" charset="0"/>
                <a:cs typeface="Arial" panose="020B0604020202020204" pitchFamily="34" charset="0"/>
              </a:rPr>
              <a:t>Overarching </a:t>
            </a:r>
            <a:r>
              <a:rPr lang="en-US" sz="2400"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goal</a:t>
            </a:r>
            <a:r>
              <a:rPr lang="en-US" sz="2400" u="sng" spc="2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2400" spc="20" dirty="0">
                <a:solidFill>
                  <a:schemeClr val="tx1"/>
                </a:solidFill>
                <a:latin typeface="Arial" panose="020B0604020202020204" pitchFamily="34" charset="0"/>
                <a:ea typeface="Calibri" panose="020F0502020204030204" pitchFamily="34" charset="0"/>
                <a:cs typeface="Arial" panose="020B0604020202020204" pitchFamily="34" charset="0"/>
              </a:rPr>
              <a:t> Support the “real-world” </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assessment of strategies used to foster adoption of several evidence-based clinical practices in healthcare systems that provide care to critically ill adults with known health disparities</a:t>
            </a:r>
          </a:p>
          <a:p>
            <a:pPr marL="0" indent="0">
              <a:buNone/>
            </a:pPr>
            <a:endPar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400" u="sng" spc="20" dirty="0">
                <a:solidFill>
                  <a:schemeClr val="tx1"/>
                </a:solidFill>
                <a:latin typeface="Arial" panose="020B0604020202020204" pitchFamily="34" charset="0"/>
                <a:ea typeface="Calibri" panose="020F0502020204030204" pitchFamily="34" charset="0"/>
                <a:cs typeface="Arial" panose="020B0604020202020204" pitchFamily="34" charset="0"/>
              </a:rPr>
              <a:t>Objective</a:t>
            </a:r>
            <a:r>
              <a:rPr lang="en-US" sz="2400" spc="20" dirty="0">
                <a:solidFill>
                  <a:schemeClr val="tx1"/>
                </a:solidFill>
                <a:latin typeface="Arial" panose="020B0604020202020204" pitchFamily="34" charset="0"/>
                <a:ea typeface="Calibri" panose="020F0502020204030204" pitchFamily="34" charset="0"/>
                <a:cs typeface="Arial" panose="020B0604020202020204" pitchFamily="34" charset="0"/>
              </a:rPr>
              <a:t>: E</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valuate two discrete strategies grounded in </a:t>
            </a:r>
            <a:r>
              <a:rPr lang="en-US" sz="2400"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behavioral economic</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&amp; </a:t>
            </a:r>
            <a:r>
              <a:rPr lang="en-US" sz="2400"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implementation science</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theory to increase adoption of the ABCDEF bundle</a:t>
            </a:r>
          </a:p>
          <a:p>
            <a:pPr lvl="1"/>
            <a:r>
              <a:rPr lang="en-US" spc="20" dirty="0">
                <a:solidFill>
                  <a:schemeClr val="tx1"/>
                </a:solidFill>
                <a:latin typeface="Arial" panose="020B0604020202020204" pitchFamily="34" charset="0"/>
                <a:ea typeface="Calibri" panose="020F0502020204030204" pitchFamily="34" charset="0"/>
                <a:cs typeface="Arial" panose="020B0604020202020204" pitchFamily="34" charset="0"/>
              </a:rPr>
              <a:t>S</a:t>
            </a:r>
            <a:r>
              <a:rPr lang="en-US"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trategies being evaluated target a variety of ICU team members &amp; known behavioral determinants of ABCDEF bundle performance</a:t>
            </a:r>
          </a:p>
          <a:p>
            <a:pPr marL="457200" lvl="1" indent="0">
              <a:buNone/>
            </a:pPr>
            <a:endParaRPr lang="en-US" spc="2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400" spc="20" dirty="0">
                <a:solidFill>
                  <a:schemeClr val="tx1"/>
                </a:solidFill>
                <a:latin typeface="Arial" panose="020B0604020202020204" pitchFamily="34" charset="0"/>
                <a:ea typeface="Calibri" panose="020F0502020204030204" pitchFamily="34" charset="0"/>
                <a:cs typeface="Arial" panose="020B0604020202020204" pitchFamily="34" charset="0"/>
              </a:rPr>
              <a:t>P</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roposed project includes </a:t>
            </a:r>
            <a:r>
              <a:rPr lang="en-US" sz="2400"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two phases</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400" spc="20" dirty="0">
                <a:solidFill>
                  <a:schemeClr val="tx1"/>
                </a:solidFill>
                <a:latin typeface="Arial" panose="020B0604020202020204" pitchFamily="34" charset="0"/>
                <a:ea typeface="Calibri" panose="020F0502020204030204" pitchFamily="34" charset="0"/>
                <a:cs typeface="Arial" panose="020B0604020202020204" pitchFamily="34" charset="0"/>
              </a:rPr>
              <a:t>&amp;</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400"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four specific aims</a:t>
            </a:r>
          </a:p>
          <a:p>
            <a:pPr marL="0" indent="0">
              <a:buNone/>
            </a:pPr>
            <a:endParaRPr lang="en-US" sz="2400" spc="2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63850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130003-5222-4875-8738-1217755C7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54790-4BD6-050E-642A-CD8C1287DD2A}"/>
              </a:ext>
            </a:extLst>
          </p:cNvPr>
          <p:cNvSpPr>
            <a:spLocks noGrp="1"/>
          </p:cNvSpPr>
          <p:nvPr>
            <p:ph type="title"/>
          </p:nvPr>
        </p:nvSpPr>
        <p:spPr>
          <a:xfrm>
            <a:off x="767179" y="18255"/>
            <a:ext cx="10515600" cy="1325563"/>
          </a:xfrm>
        </p:spPr>
        <p:txBody>
          <a:bodyPr>
            <a:normAutofit/>
          </a:bodyPr>
          <a:lstStyle/>
          <a:p>
            <a:pPr algn="ctr"/>
            <a:r>
              <a:rPr lang="en-US" sz="3600" dirty="0">
                <a:gradFill flip="none" rotWithShape="1">
                  <a:gsLst>
                    <a:gs pos="28000">
                      <a:srgbClr val="EDEDED"/>
                    </a:gs>
                    <a:gs pos="0">
                      <a:srgbClr val="BFBFBF"/>
                    </a:gs>
                    <a:gs pos="100000">
                      <a:srgbClr val="FFFFFF"/>
                    </a:gs>
                  </a:gsLst>
                  <a:lin ang="4800000" scaled="0"/>
                  <a:tileRect/>
                </a:gradFill>
                <a:latin typeface="Arial" panose="020B0604020202020204" pitchFamily="34" charset="0"/>
                <a:cs typeface="Arial" panose="020B0604020202020204" pitchFamily="34" charset="0"/>
              </a:rPr>
              <a:t>Phase 1: UG3</a:t>
            </a:r>
          </a:p>
        </p:txBody>
      </p:sp>
      <p:sp>
        <p:nvSpPr>
          <p:cNvPr id="12"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0266C6-CD6C-1646-C57E-98F86E39F461}"/>
              </a:ext>
            </a:extLst>
          </p:cNvPr>
          <p:cNvSpPr>
            <a:spLocks noGrp="1"/>
          </p:cNvSpPr>
          <p:nvPr>
            <p:ph idx="1"/>
          </p:nvPr>
        </p:nvSpPr>
        <p:spPr>
          <a:xfrm>
            <a:off x="6307524" y="1948070"/>
            <a:ext cx="5614417" cy="4228893"/>
          </a:xfrm>
        </p:spPr>
        <p:txBody>
          <a:bodyPr>
            <a:normAutofit/>
          </a:bodyPr>
          <a:lstStyle/>
          <a:p>
            <a:pPr>
              <a:spcBef>
                <a:spcPts val="0"/>
              </a:spcBef>
            </a:pPr>
            <a:r>
              <a:rPr lang="en-US" sz="2400" b="1" u="sng" spc="20" dirty="0">
                <a:gradFill>
                  <a:gsLst>
                    <a:gs pos="34000">
                      <a:srgbClr val="EDEDED"/>
                    </a:gs>
                    <a:gs pos="0">
                      <a:srgbClr val="BFBFBF"/>
                    </a:gs>
                    <a:gs pos="100000">
                      <a:srgbClr val="FFFFFF"/>
                    </a:gs>
                  </a:gsLst>
                  <a:lin ang="4800000" scaled="0"/>
                </a:gradFill>
                <a:effectLst/>
                <a:latin typeface="Arial" panose="020B0604020202020204" pitchFamily="34" charset="0"/>
                <a:ea typeface="Calibri" panose="020F0502020204030204" pitchFamily="34" charset="0"/>
                <a:cs typeface="Arial" panose="020B0604020202020204" pitchFamily="34" charset="0"/>
              </a:rPr>
              <a:t>UG3 Aim 1</a:t>
            </a:r>
            <a:r>
              <a:rPr lang="en-US" sz="2400" b="1" spc="20" dirty="0">
                <a:gradFill>
                  <a:gsLst>
                    <a:gs pos="34000">
                      <a:srgbClr val="EDEDED"/>
                    </a:gs>
                    <a:gs pos="0">
                      <a:srgbClr val="BFBFBF"/>
                    </a:gs>
                    <a:gs pos="100000">
                      <a:srgbClr val="FFFFFF"/>
                    </a:gs>
                  </a:gsLst>
                  <a:lin ang="4800000" scaled="0"/>
                </a:gradFill>
                <a:effectLst/>
                <a:latin typeface="Arial" panose="020B0604020202020204" pitchFamily="34" charset="0"/>
                <a:ea typeface="Calibri" panose="020F0502020204030204" pitchFamily="34" charset="0"/>
                <a:cs typeface="Arial" panose="020B0604020202020204" pitchFamily="34" charset="0"/>
              </a:rPr>
              <a:t>: </a:t>
            </a:r>
            <a:r>
              <a:rPr lang="en-US" sz="2400" spc="20" dirty="0">
                <a:gradFill>
                  <a:gsLst>
                    <a:gs pos="34000">
                      <a:srgbClr val="EDEDED"/>
                    </a:gs>
                    <a:gs pos="0">
                      <a:srgbClr val="BFBFBF"/>
                    </a:gs>
                    <a:gs pos="100000">
                      <a:srgbClr val="FFFFFF"/>
                    </a:gs>
                  </a:gsLst>
                  <a:lin ang="4800000" scaled="0"/>
                </a:gradFill>
                <a:effectLst/>
                <a:latin typeface="Arial" panose="020B0604020202020204" pitchFamily="34" charset="0"/>
                <a:ea typeface="Calibri" panose="020F0502020204030204" pitchFamily="34" charset="0"/>
                <a:cs typeface="Arial" panose="020B0604020202020204" pitchFamily="34" charset="0"/>
              </a:rPr>
              <a:t>Enhance &amp; finalize the implementation strategies &amp; research methods used to facilitate &amp; evaluate the effectiveness of ABCDEF bundle adoption</a:t>
            </a:r>
            <a:endParaRPr lang="en-US" dirty="0">
              <a:gradFill>
                <a:gsLst>
                  <a:gs pos="34000">
                    <a:srgbClr val="EDEDED"/>
                  </a:gs>
                  <a:gs pos="0">
                    <a:srgbClr val="BFBFBF"/>
                  </a:gs>
                  <a:gs pos="100000">
                    <a:srgbClr val="FFFFFF"/>
                  </a:gs>
                </a:gsLst>
                <a:lin ang="4800000" scaled="0"/>
              </a:gra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B667F3F5-7EAD-41D5-9498-67DA3073F123}"/>
              </a:ext>
            </a:extLst>
          </p:cNvPr>
          <p:cNvGraphicFramePr>
            <a:graphicFrameLocks noGrp="1"/>
          </p:cNvGraphicFramePr>
          <p:nvPr>
            <p:extLst>
              <p:ext uri="{D42A27DB-BD31-4B8C-83A1-F6EECF244321}">
                <p14:modId xmlns:p14="http://schemas.microsoft.com/office/powerpoint/2010/main" val="108895326"/>
              </p:ext>
            </p:extLst>
          </p:nvPr>
        </p:nvGraphicFramePr>
        <p:xfrm>
          <a:off x="767179" y="1266046"/>
          <a:ext cx="4773166" cy="4578164"/>
        </p:xfrm>
        <a:graphic>
          <a:graphicData uri="http://schemas.openxmlformats.org/drawingml/2006/table">
            <a:tbl>
              <a:tblPr firstRow="1" firstCol="1" bandRow="1">
                <a:noFill/>
                <a:tableStyleId>{5C22544A-7EE6-4342-B048-85BDC9FD1C3A}</a:tableStyleId>
              </a:tblPr>
              <a:tblGrid>
                <a:gridCol w="474786">
                  <a:extLst>
                    <a:ext uri="{9D8B030D-6E8A-4147-A177-3AD203B41FA5}">
                      <a16:colId xmlns:a16="http://schemas.microsoft.com/office/drawing/2014/main" val="2647985225"/>
                    </a:ext>
                  </a:extLst>
                </a:gridCol>
                <a:gridCol w="4298380">
                  <a:extLst>
                    <a:ext uri="{9D8B030D-6E8A-4147-A177-3AD203B41FA5}">
                      <a16:colId xmlns:a16="http://schemas.microsoft.com/office/drawing/2014/main" val="1821108349"/>
                    </a:ext>
                  </a:extLst>
                </a:gridCol>
              </a:tblGrid>
              <a:tr h="563421">
                <a:tc gridSpan="2">
                  <a:txBody>
                    <a:bodyPr/>
                    <a:lstStyle/>
                    <a:p>
                      <a:pPr marL="0" marR="0" algn="ctr">
                        <a:lnSpc>
                          <a:spcPct val="110000"/>
                        </a:lnSpc>
                        <a:spcBef>
                          <a:spcPts val="0"/>
                        </a:spcBef>
                        <a:spcAft>
                          <a:spcPts val="0"/>
                        </a:spcAft>
                      </a:pPr>
                      <a:r>
                        <a:rPr lang="en-US" sz="1200" b="1" dirty="0">
                          <a:solidFill>
                            <a:schemeClr val="tx1">
                              <a:lumMod val="75000"/>
                              <a:lumOff val="25000"/>
                            </a:schemeClr>
                          </a:solidFill>
                          <a:effectLst/>
                          <a:latin typeface="Arial" panose="020B0604020202020204" pitchFamily="34" charset="0"/>
                          <a:cs typeface="Arial" panose="020B0604020202020204" pitchFamily="34" charset="0"/>
                        </a:rPr>
                        <a:t> </a:t>
                      </a:r>
                    </a:p>
                    <a:p>
                      <a:pPr marL="0" marR="0" algn="ctr">
                        <a:lnSpc>
                          <a:spcPct val="110000"/>
                        </a:lnSpc>
                        <a:spcBef>
                          <a:spcPts val="0"/>
                        </a:spcBef>
                        <a:spcAft>
                          <a:spcPts val="0"/>
                        </a:spcAft>
                      </a:pPr>
                      <a:r>
                        <a:rPr lang="en-US" sz="2400" b="1" dirty="0">
                          <a:solidFill>
                            <a:schemeClr val="bg1"/>
                          </a:solidFill>
                          <a:effectLst/>
                          <a:latin typeface="Arial" panose="020B0604020202020204" pitchFamily="34" charset="0"/>
                          <a:cs typeface="Arial" panose="020B0604020202020204" pitchFamily="34" charset="0"/>
                        </a:rPr>
                        <a:t>Approved Milestone Title</a:t>
                      </a:r>
                    </a:p>
                  </a:txBody>
                  <a:tcPr marL="108358" marR="81269" marT="54179" marB="5417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hMerge="1">
                  <a:txBody>
                    <a:bodyPr/>
                    <a:lstStyle/>
                    <a:p>
                      <a:pPr marL="0" marR="0" algn="ctr">
                        <a:lnSpc>
                          <a:spcPct val="110000"/>
                        </a:lnSpc>
                        <a:spcBef>
                          <a:spcPts val="0"/>
                        </a:spcBef>
                        <a:spcAft>
                          <a:spcPts val="0"/>
                        </a:spcAft>
                      </a:pPr>
                      <a:r>
                        <a:rPr lang="en-US" sz="2400" b="1" dirty="0">
                          <a:solidFill>
                            <a:schemeClr val="bg1"/>
                          </a:solidFill>
                          <a:effectLst/>
                          <a:latin typeface="Arial" panose="020B0604020202020204" pitchFamily="34" charset="0"/>
                          <a:cs typeface="Arial" panose="020B0604020202020204" pitchFamily="34" charset="0"/>
                        </a:rPr>
                        <a:t>Milestone Title</a:t>
                      </a:r>
                      <a:endPar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065953708"/>
                  </a:ext>
                </a:extLst>
              </a:tr>
              <a:tr h="761439">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1</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9525" cap="flat" cmpd="sng" algn="ctr">
                      <a:solidFill>
                        <a:srgbClr val="C7C6C1"/>
                      </a:solidFill>
                      <a:prstDash val="solid"/>
                    </a:lnT>
                    <a:lnB w="12700" cmpd="sng">
                      <a:noFill/>
                      <a:prstDash val="solid"/>
                    </a:lnB>
                    <a:noFill/>
                  </a:tcPr>
                </a:tc>
                <a:tc>
                  <a:txBody>
                    <a:bodyPr/>
                    <a:lstStyle/>
                    <a:p>
                      <a:pPr marL="0" marR="0">
                        <a:spcBef>
                          <a:spcPts val="0"/>
                        </a:spcBef>
                        <a:spcAft>
                          <a:spcPts val="750"/>
                        </a:spcAft>
                      </a:pPr>
                      <a:r>
                        <a:rPr lang="en-US" sz="1300" dirty="0">
                          <a:solidFill>
                            <a:schemeClr val="tx1">
                              <a:lumMod val="75000"/>
                              <a:lumOff val="25000"/>
                            </a:schemeClr>
                          </a:solidFill>
                          <a:effectLst/>
                          <a:latin typeface="Arial" panose="020B0604020202020204" pitchFamily="34" charset="0"/>
                          <a:cs typeface="Arial" panose="020B0604020202020204" pitchFamily="34" charset="0"/>
                        </a:rPr>
                        <a:t>Collaborate with NIH’s Healthcare Systems Research Collaboratory Coordinating Centers to refine implementation practices</a:t>
                      </a:r>
                      <a:endParaRPr lang="en-US" sz="13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4249845592"/>
                  </a:ext>
                </a:extLst>
              </a:tr>
              <a:tr h="389223">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2. </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spcBef>
                          <a:spcPts val="0"/>
                        </a:spcBef>
                        <a:spcAft>
                          <a:spcPts val="750"/>
                        </a:spcAft>
                      </a:pPr>
                      <a:r>
                        <a:rPr lang="en-US" sz="1300" dirty="0">
                          <a:solidFill>
                            <a:schemeClr val="tx1">
                              <a:lumMod val="75000"/>
                              <a:lumOff val="25000"/>
                            </a:schemeClr>
                          </a:solidFill>
                          <a:effectLst/>
                          <a:latin typeface="Arial" panose="020B0604020202020204" pitchFamily="34" charset="0"/>
                          <a:cs typeface="Arial" panose="020B0604020202020204" pitchFamily="34" charset="0"/>
                        </a:rPr>
                        <a:t>Finalize study protocol &amp; study related documents </a:t>
                      </a:r>
                      <a:endParaRPr lang="en-US" sz="13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29105962"/>
                  </a:ext>
                </a:extLst>
              </a:tr>
              <a:tr h="335253">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3.</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r>
                        <a:rPr lang="en-US" sz="1300">
                          <a:solidFill>
                            <a:schemeClr val="tx1">
                              <a:lumMod val="75000"/>
                              <a:lumOff val="25000"/>
                            </a:schemeClr>
                          </a:solidFill>
                          <a:effectLst/>
                          <a:latin typeface="Arial" panose="020B0604020202020204" pitchFamily="34" charset="0"/>
                          <a:cs typeface="Arial" panose="020B0604020202020204" pitchFamily="34" charset="0"/>
                        </a:rPr>
                        <a:t>Establish Data Safety and Monitoring Board (DSMB)</a:t>
                      </a:r>
                      <a:endParaRPr lang="en-US" sz="13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75321556"/>
                  </a:ext>
                </a:extLst>
              </a:tr>
              <a:tr h="335253">
                <a:tc>
                  <a:txBody>
                    <a:bodyPr/>
                    <a:lstStyle/>
                    <a:p>
                      <a:pPr marL="0" marR="0">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  4. </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r>
                        <a:rPr lang="en-US" sz="1300" dirty="0">
                          <a:solidFill>
                            <a:schemeClr val="tx1">
                              <a:lumMod val="75000"/>
                              <a:lumOff val="25000"/>
                            </a:schemeClr>
                          </a:solidFill>
                          <a:effectLst/>
                          <a:latin typeface="Arial" panose="020B0604020202020204" pitchFamily="34" charset="0"/>
                          <a:cs typeface="Arial" panose="020B0604020202020204" pitchFamily="34" charset="0"/>
                        </a:rPr>
                        <a:t>DSMB review &amp; approval</a:t>
                      </a:r>
                      <a:endParaRPr lang="en-US" sz="13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138863374"/>
                  </a:ext>
                </a:extLst>
              </a:tr>
              <a:tr h="335253">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5.</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r>
                        <a:rPr lang="en-US" sz="1300">
                          <a:solidFill>
                            <a:schemeClr val="tx1">
                              <a:lumMod val="75000"/>
                              <a:lumOff val="25000"/>
                            </a:schemeClr>
                          </a:solidFill>
                          <a:effectLst/>
                          <a:latin typeface="Arial" panose="020B0604020202020204" pitchFamily="34" charset="0"/>
                          <a:cs typeface="Arial" panose="020B0604020202020204" pitchFamily="34" charset="0"/>
                        </a:rPr>
                        <a:t>IRB approval</a:t>
                      </a:r>
                      <a:endParaRPr lang="en-US" sz="13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256930549"/>
                  </a:ext>
                </a:extLst>
              </a:tr>
              <a:tr h="335253">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6.</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lnSpc>
                          <a:spcPct val="110000"/>
                        </a:lnSpc>
                        <a:spcBef>
                          <a:spcPts val="0"/>
                        </a:spcBef>
                        <a:spcAft>
                          <a:spcPts val="0"/>
                        </a:spcAft>
                      </a:pPr>
                      <a:r>
                        <a:rPr lang="en-US" sz="1300">
                          <a:solidFill>
                            <a:schemeClr val="tx1">
                              <a:lumMod val="75000"/>
                              <a:lumOff val="25000"/>
                            </a:schemeClr>
                          </a:solidFill>
                          <a:effectLst/>
                          <a:latin typeface="Arial" panose="020B0604020202020204" pitchFamily="34" charset="0"/>
                          <a:cs typeface="Arial" panose="020B0604020202020204" pitchFamily="34" charset="0"/>
                        </a:rPr>
                        <a:t>Enrollment of the first participant in focus groups </a:t>
                      </a:r>
                      <a:endParaRPr lang="en-US" sz="13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495652340"/>
                  </a:ext>
                </a:extLst>
              </a:tr>
              <a:tr h="335253">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7.</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lnSpc>
                          <a:spcPct val="110000"/>
                        </a:lnSpc>
                        <a:spcBef>
                          <a:spcPts val="0"/>
                        </a:spcBef>
                        <a:spcAft>
                          <a:spcPts val="0"/>
                        </a:spcAft>
                      </a:pPr>
                      <a:r>
                        <a:rPr lang="en-US" sz="1300">
                          <a:solidFill>
                            <a:schemeClr val="tx1">
                              <a:lumMod val="75000"/>
                              <a:lumOff val="25000"/>
                            </a:schemeClr>
                          </a:solidFill>
                          <a:effectLst/>
                          <a:latin typeface="Arial" panose="020B0604020202020204" pitchFamily="34" charset="0"/>
                          <a:cs typeface="Arial" panose="020B0604020202020204" pitchFamily="34" charset="0"/>
                        </a:rPr>
                        <a:t>Clinical trials.gov</a:t>
                      </a:r>
                      <a:endParaRPr lang="en-US" sz="13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778657847"/>
                  </a:ext>
                </a:extLst>
              </a:tr>
              <a:tr h="335253">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8.</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lnSpc>
                          <a:spcPct val="110000"/>
                        </a:lnSpc>
                        <a:spcBef>
                          <a:spcPts val="0"/>
                        </a:spcBef>
                        <a:spcAft>
                          <a:spcPts val="0"/>
                        </a:spcAft>
                      </a:pPr>
                      <a:r>
                        <a:rPr lang="en-US" sz="1300" dirty="0">
                          <a:solidFill>
                            <a:schemeClr val="tx1">
                              <a:lumMod val="75000"/>
                              <a:lumOff val="25000"/>
                            </a:schemeClr>
                          </a:solidFill>
                          <a:effectLst/>
                          <a:latin typeface="Arial" panose="020B0604020202020204" pitchFamily="34" charset="0"/>
                          <a:cs typeface="Arial" panose="020B0604020202020204" pitchFamily="34" charset="0"/>
                        </a:rPr>
                        <a:t>Realtime audit &amp; feedback display finalization</a:t>
                      </a:r>
                      <a:endParaRPr lang="en-US" sz="13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611551008"/>
                  </a:ext>
                </a:extLst>
              </a:tr>
              <a:tr h="367682">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9.</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lnSpc>
                          <a:spcPct val="110000"/>
                        </a:lnSpc>
                        <a:spcBef>
                          <a:spcPts val="0"/>
                        </a:spcBef>
                        <a:spcAft>
                          <a:spcPts val="0"/>
                        </a:spcAft>
                      </a:pPr>
                      <a:r>
                        <a:rPr lang="en-US" sz="1300" dirty="0">
                          <a:solidFill>
                            <a:schemeClr val="tx1">
                              <a:lumMod val="75000"/>
                              <a:lumOff val="25000"/>
                            </a:schemeClr>
                          </a:solidFill>
                          <a:effectLst/>
                          <a:latin typeface="Arial" panose="020B0604020202020204" pitchFamily="34" charset="0"/>
                          <a:cs typeface="Arial" panose="020B0604020202020204" pitchFamily="34" charset="0"/>
                        </a:rPr>
                        <a:t>Finalize EHR data collection capture &amp; sharing plans</a:t>
                      </a:r>
                      <a:endParaRPr lang="en-US" sz="13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nchor="ctr">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384914022"/>
                  </a:ext>
                </a:extLst>
              </a:tr>
              <a:tr h="367682">
                <a:tc>
                  <a:txBody>
                    <a:bodyPr/>
                    <a:lstStyle/>
                    <a:p>
                      <a:pPr marL="0" marR="0" algn="ctr">
                        <a:lnSpc>
                          <a:spcPct val="110000"/>
                        </a:lnSpc>
                        <a:spcBef>
                          <a:spcPts val="0"/>
                        </a:spcBef>
                        <a:spcAft>
                          <a:spcPts val="0"/>
                        </a:spcAft>
                      </a:pPr>
                      <a:r>
                        <a:rPr lang="en-US" sz="1300" b="1">
                          <a:solidFill>
                            <a:schemeClr val="tx1">
                              <a:lumMod val="75000"/>
                              <a:lumOff val="25000"/>
                            </a:schemeClr>
                          </a:solidFill>
                          <a:effectLst/>
                          <a:latin typeface="Arial" panose="020B0604020202020204" pitchFamily="34" charset="0"/>
                          <a:cs typeface="Arial" panose="020B0604020202020204" pitchFamily="34" charset="0"/>
                        </a:rPr>
                        <a:t>10. </a:t>
                      </a:r>
                      <a:endParaRPr lang="en-US" sz="1300" b="1">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lnL w="19050" cap="flat" cmpd="sng" algn="ctr">
                      <a:noFill/>
                      <a:prstDash val="solid"/>
                    </a:lnL>
                    <a:lnR w="9525" cap="flat" cmpd="sng" algn="ctr">
                      <a:solidFill>
                        <a:srgbClr val="C7C6C1"/>
                      </a:solidFill>
                      <a:prstDash val="solid"/>
                    </a:lnR>
                    <a:lnT w="12700" cmpd="sng">
                      <a:noFill/>
                      <a:prstDash val="solid"/>
                    </a:lnT>
                    <a:lnB w="12700" cmpd="sng">
                      <a:noFill/>
                      <a:prstDash val="solid"/>
                    </a:lnB>
                    <a:noFill/>
                  </a:tcPr>
                </a:tc>
                <a:tc>
                  <a:txBody>
                    <a:bodyPr/>
                    <a:lstStyle/>
                    <a:p>
                      <a:pPr marL="0" marR="0"/>
                      <a:r>
                        <a:rPr lang="en-US" sz="1300" dirty="0">
                          <a:solidFill>
                            <a:schemeClr val="tx1">
                              <a:lumMod val="75000"/>
                              <a:lumOff val="25000"/>
                            </a:schemeClr>
                          </a:solidFill>
                          <a:effectLst/>
                          <a:latin typeface="Arial" panose="020B0604020202020204" pitchFamily="34" charset="0"/>
                          <a:cs typeface="Arial" panose="020B0604020202020204" pitchFamily="34" charset="0"/>
                        </a:rPr>
                        <a:t>Site selection &amp; detailed plans for site implementation</a:t>
                      </a:r>
                      <a:endParaRPr lang="en-US" sz="13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108358" marR="81269" marT="54179" marB="54179">
                    <a:lnL w="9525" cap="flat" cmpd="sng" algn="ctr">
                      <a:solidFill>
                        <a:srgbClr val="C7C6C1"/>
                      </a:solid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771991195"/>
                  </a:ext>
                </a:extLst>
              </a:tr>
            </a:tbl>
          </a:graphicData>
        </a:graphic>
      </p:graphicFrame>
    </p:spTree>
    <p:extLst>
      <p:ext uri="{BB962C8B-B14F-4D97-AF65-F5344CB8AC3E}">
        <p14:creationId xmlns:p14="http://schemas.microsoft.com/office/powerpoint/2010/main" val="29351310"/>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58BC-9F8E-E51B-2368-6CA8A6B58853}"/>
              </a:ext>
            </a:extLst>
          </p:cNvPr>
          <p:cNvSpPr>
            <a:spLocks noGrp="1"/>
          </p:cNvSpPr>
          <p:nvPr>
            <p:ph type="title"/>
          </p:nvPr>
        </p:nvSpPr>
        <p:spPr>
          <a:xfrm>
            <a:off x="0" y="0"/>
            <a:ext cx="12191999" cy="1325563"/>
          </a:xfrm>
        </p:spPr>
        <p:txBody>
          <a:bodyPr>
            <a:normAutofit/>
          </a:bodyPr>
          <a:lstStyle/>
          <a:p>
            <a:pPr algn="ctr"/>
            <a:r>
              <a:rPr lang="en-US" sz="3600" dirty="0">
                <a:latin typeface="Arial" panose="020B0604020202020204" pitchFamily="34" charset="0"/>
                <a:cs typeface="Arial" panose="020B0604020202020204" pitchFamily="34" charset="0"/>
              </a:rPr>
              <a:t>Phase 2: UH3</a:t>
            </a:r>
          </a:p>
        </p:txBody>
      </p:sp>
      <p:sp>
        <p:nvSpPr>
          <p:cNvPr id="3" name="Content Placeholder 2">
            <a:extLst>
              <a:ext uri="{FF2B5EF4-FFF2-40B4-BE49-F238E27FC236}">
                <a16:creationId xmlns:a16="http://schemas.microsoft.com/office/drawing/2014/main" id="{C5BA083F-ACBD-899A-C155-AA1B21BC71EF}"/>
              </a:ext>
            </a:extLst>
          </p:cNvPr>
          <p:cNvSpPr>
            <a:spLocks noGrp="1"/>
          </p:cNvSpPr>
          <p:nvPr>
            <p:ph idx="1"/>
          </p:nvPr>
        </p:nvSpPr>
        <p:spPr>
          <a:xfrm>
            <a:off x="97655" y="1443885"/>
            <a:ext cx="11931588" cy="4351338"/>
          </a:xfrm>
        </p:spPr>
        <p:txBody>
          <a:bodyPr>
            <a:noAutofit/>
          </a:bodyPr>
          <a:lstStyle/>
          <a:p>
            <a:pPr marL="0" marR="0">
              <a:lnSpc>
                <a:spcPct val="100000"/>
              </a:lnSpc>
              <a:spcBef>
                <a:spcPts val="0"/>
              </a:spcBef>
            </a:pPr>
            <a:r>
              <a:rPr lang="en-US" sz="2400" b="1"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UH3 Aim 1</a:t>
            </a:r>
            <a:r>
              <a:rPr lang="en-US" sz="2400" b="1"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Compare the effectiveness of real-time audit &amp; feedback &amp; RN implementation facilitator on ABCDEF bundle adoption (</a:t>
            </a:r>
            <a:r>
              <a:rPr lang="en-US" sz="2400" b="1"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primary study outcome</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marL="0" marR="0" indent="0">
              <a:lnSpc>
                <a:spcPct val="100000"/>
              </a:lnSpc>
              <a:spcBef>
                <a:spcPts val="0"/>
              </a:spcBef>
              <a:buNone/>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pPr>
            <a:r>
              <a:rPr lang="en-US" sz="2400" b="1"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UH3 Aim 2</a:t>
            </a:r>
            <a:r>
              <a:rPr lang="en-US" sz="2400" b="1"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Compare the effectiveness of real-time audit &amp; feedback &amp; RN implementation facilitator on clinical outcomes</a:t>
            </a:r>
          </a:p>
          <a:p>
            <a:pPr marL="0" marR="0" indent="0">
              <a:lnSpc>
                <a:spcPct val="100000"/>
              </a:lnSpc>
              <a:spcBef>
                <a:spcPts val="0"/>
              </a:spcBef>
              <a:buNone/>
            </a:pPr>
            <a:endParaRPr lang="en-US" sz="2400" b="1"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0000"/>
              </a:lnSpc>
              <a:spcBef>
                <a:spcPts val="0"/>
              </a:spcBef>
            </a:pPr>
            <a:r>
              <a:rPr lang="en-US" sz="2400" b="1" u="sng"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UH3 Aim 3</a:t>
            </a:r>
            <a:r>
              <a:rPr lang="en-US" sz="2400" b="1"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Identify &amp; describe key stakeholders’ experiences with</a:t>
            </a:r>
            <a:r>
              <a:rPr lang="en-US" sz="2400" spc="20" dirty="0">
                <a:solidFill>
                  <a:schemeClr val="tx1"/>
                </a:solidFill>
                <a:latin typeface="Arial" panose="020B0604020202020204" pitchFamily="34" charset="0"/>
                <a:ea typeface="Calibri" panose="020F0502020204030204" pitchFamily="34" charset="0"/>
                <a:cs typeface="Arial" panose="020B0604020202020204" pitchFamily="34" charset="0"/>
              </a:rPr>
              <a:t>, &amp;</a:t>
            </a:r>
            <a:r>
              <a:rPr lang="en-US" sz="2400" spc="20" dirty="0">
                <a:solidFill>
                  <a:schemeClr val="tx1"/>
                </a:solidFill>
                <a:effectLst/>
                <a:latin typeface="Arial" panose="020B0604020202020204" pitchFamily="34" charset="0"/>
                <a:ea typeface="Calibri" panose="020F0502020204030204" pitchFamily="34" charset="0"/>
                <a:cs typeface="Arial" panose="020B0604020202020204" pitchFamily="34" charset="0"/>
              </a:rPr>
              <a:t> perspectives on, the acceptability &amp; impact on work intensity of real-time audit &amp; feedback &amp; RN implementation facilitator</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9167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2"/>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5EDD5D-166E-2D33-4AC8-9C8A0A115282}"/>
              </a:ext>
            </a:extLst>
          </p:cNvPr>
          <p:cNvSpPr>
            <a:spLocks noGrp="1"/>
          </p:cNvSpPr>
          <p:nvPr>
            <p:ph type="title"/>
          </p:nvPr>
        </p:nvSpPr>
        <p:spPr>
          <a:xfrm>
            <a:off x="740547" y="2766218"/>
            <a:ext cx="3435625" cy="1325563"/>
          </a:xfrm>
        </p:spPr>
        <p:txBody>
          <a:bodyPr>
            <a:normAutofit/>
          </a:bodyPr>
          <a:lstStyle/>
          <a:p>
            <a:pPr algn="ctr"/>
            <a:r>
              <a:rPr lang="en-US" sz="3600" dirty="0">
                <a:gradFill flip="none" rotWithShape="1">
                  <a:gsLst>
                    <a:gs pos="28000">
                      <a:srgbClr val="EDEDED"/>
                    </a:gs>
                    <a:gs pos="0">
                      <a:srgbClr val="BFBFBF"/>
                    </a:gs>
                    <a:gs pos="100000">
                      <a:srgbClr val="FFFFFF"/>
                    </a:gs>
                  </a:gsLst>
                  <a:lin ang="4800000" scaled="0"/>
                  <a:tileRect/>
                </a:gradFill>
                <a:latin typeface="Arial" panose="020B0604020202020204" pitchFamily="34" charset="0"/>
                <a:cs typeface="Arial" panose="020B0604020202020204" pitchFamily="34" charset="0"/>
              </a:rPr>
              <a:t>Research Framework</a:t>
            </a:r>
          </a:p>
        </p:txBody>
      </p:sp>
      <p:pic>
        <p:nvPicPr>
          <p:cNvPr id="6" name="Picture 5" descr="Diagram&#10;&#10;Description automatically generated">
            <a:extLst>
              <a:ext uri="{FF2B5EF4-FFF2-40B4-BE49-F238E27FC236}">
                <a16:creationId xmlns:a16="http://schemas.microsoft.com/office/drawing/2014/main" id="{AE4C243A-F73A-C619-505D-F6EB9097D2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99" t="8494" r="7667" b="9334"/>
          <a:stretch/>
        </p:blipFill>
        <p:spPr bwMode="auto">
          <a:xfrm>
            <a:off x="4914177" y="1278385"/>
            <a:ext cx="7090773" cy="4116854"/>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3960595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3"/>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7A87FD-88D1-550A-3BF0-874E98B4D1C0}"/>
              </a:ext>
            </a:extLst>
          </p:cNvPr>
          <p:cNvSpPr>
            <a:spLocks noGrp="1"/>
          </p:cNvSpPr>
          <p:nvPr>
            <p:ph type="title"/>
          </p:nvPr>
        </p:nvSpPr>
        <p:spPr>
          <a:xfrm>
            <a:off x="-2" y="59530"/>
            <a:ext cx="6095999" cy="1325563"/>
          </a:xfrm>
        </p:spPr>
        <p:txBody>
          <a:bodyPr>
            <a:normAutofit/>
          </a:bodyPr>
          <a:lstStyle/>
          <a:p>
            <a:pPr algn="ctr"/>
            <a:r>
              <a:rPr lang="en-US" sz="3600" dirty="0">
                <a:gradFill flip="none" rotWithShape="1">
                  <a:gsLst>
                    <a:gs pos="28000">
                      <a:srgbClr val="EDEDED"/>
                    </a:gs>
                    <a:gs pos="0">
                      <a:srgbClr val="BFBFBF"/>
                    </a:gs>
                    <a:gs pos="100000">
                      <a:srgbClr val="FFFFFF"/>
                    </a:gs>
                  </a:gsLst>
                  <a:lin ang="4800000" scaled="0"/>
                  <a:tileRect/>
                </a:gradFill>
                <a:latin typeface="Arial" panose="020B0604020202020204" pitchFamily="34" charset="0"/>
                <a:cs typeface="Arial" panose="020B0604020202020204" pitchFamily="34" charset="0"/>
              </a:rPr>
              <a:t>Study Design &amp;  Randomization</a:t>
            </a:r>
          </a:p>
        </p:txBody>
      </p:sp>
      <p:sp>
        <p:nvSpPr>
          <p:cNvPr id="9" name="Content Placeholder 8">
            <a:extLst>
              <a:ext uri="{FF2B5EF4-FFF2-40B4-BE49-F238E27FC236}">
                <a16:creationId xmlns:a16="http://schemas.microsoft.com/office/drawing/2014/main" id="{723312F2-963C-20D7-A8DB-CA47188E8F61}"/>
              </a:ext>
            </a:extLst>
          </p:cNvPr>
          <p:cNvSpPr>
            <a:spLocks noGrp="1"/>
          </p:cNvSpPr>
          <p:nvPr>
            <p:ph idx="1"/>
          </p:nvPr>
        </p:nvSpPr>
        <p:spPr>
          <a:xfrm>
            <a:off x="-2" y="1283454"/>
            <a:ext cx="6095999" cy="5574545"/>
          </a:xfrm>
        </p:spPr>
        <p:txBody>
          <a:bodyPr>
            <a:noAutofit/>
          </a:bodyPr>
          <a:lstStyle/>
          <a:p>
            <a:r>
              <a:rPr lang="en-US" sz="2400" spc="20" dirty="0">
                <a:solidFill>
                  <a:schemeClr val="bg1"/>
                </a:solidFill>
                <a:effectLst/>
                <a:latin typeface="Arial" panose="020B0604020202020204" pitchFamily="34" charset="0"/>
                <a:ea typeface="Calibri" panose="020F0502020204030204" pitchFamily="34" charset="0"/>
              </a:rPr>
              <a:t>3-arm, pragmatic, stepped-wedge, cluster randomized hybrid type III effectiveness- implementation trial</a:t>
            </a:r>
          </a:p>
          <a:p>
            <a:r>
              <a:rPr lang="en-US" sz="2400" spc="20" dirty="0">
                <a:solidFill>
                  <a:schemeClr val="bg1"/>
                </a:solidFill>
                <a:latin typeface="Arial" panose="020B0604020202020204" pitchFamily="34" charset="0"/>
              </a:rPr>
              <a:t>Unit of Randomization: ICU</a:t>
            </a:r>
          </a:p>
          <a:p>
            <a:r>
              <a:rPr lang="en-US" sz="2400" spc="20" dirty="0">
                <a:solidFill>
                  <a:schemeClr val="bg1"/>
                </a:solidFill>
                <a:latin typeface="Arial" panose="020B0604020202020204" pitchFamily="34" charset="0"/>
                <a:ea typeface="Calibri" panose="020F0502020204030204" pitchFamily="34" charset="0"/>
                <a:cs typeface="Times New Roman" panose="02020603050405020304" pitchFamily="18" charset="0"/>
              </a:rPr>
              <a:t>B</a:t>
            </a:r>
            <a:r>
              <a:rPr lang="en-US" sz="2400" spc="20" dirty="0">
                <a:solidFill>
                  <a:schemeClr val="bg1"/>
                </a:solidFill>
                <a:effectLst/>
                <a:latin typeface="Arial" panose="020B0604020202020204" pitchFamily="34" charset="0"/>
                <a:ea typeface="Calibri" panose="020F0502020204030204" pitchFamily="34" charset="0"/>
                <a:cs typeface="Arial" panose="020B0604020202020204" pitchFamily="34" charset="0"/>
              </a:rPr>
              <a:t>lock randomization: Hospital as block</a:t>
            </a:r>
          </a:p>
          <a:p>
            <a:r>
              <a:rPr lang="en-US" sz="2400" spc="20" dirty="0">
                <a:solidFill>
                  <a:schemeClr val="bg1"/>
                </a:solidFill>
                <a:latin typeface="Arial" panose="020B0604020202020204" pitchFamily="34" charset="0"/>
                <a:ea typeface="Calibri" panose="020F0502020204030204" pitchFamily="34" charset="0"/>
                <a:cs typeface="Arial" panose="020B0604020202020204" pitchFamily="34" charset="0"/>
              </a:rPr>
              <a:t>To improve group balance, w</a:t>
            </a:r>
            <a:r>
              <a:rPr lang="en-US" sz="2400" spc="20" dirty="0">
                <a:solidFill>
                  <a:schemeClr val="bg1"/>
                </a:solidFill>
                <a:effectLst/>
                <a:latin typeface="Arial" panose="020B0604020202020204" pitchFamily="34" charset="0"/>
                <a:ea typeface="Calibri" panose="020F0502020204030204" pitchFamily="34" charset="0"/>
                <a:cs typeface="Arial" panose="020B0604020202020204" pitchFamily="34" charset="0"/>
              </a:rPr>
              <a:t>ill create matched pairs based on:</a:t>
            </a:r>
          </a:p>
          <a:p>
            <a:pPr lvl="1"/>
            <a:r>
              <a:rPr lang="en-US" spc="20" dirty="0">
                <a:solidFill>
                  <a:schemeClr val="bg1"/>
                </a:solidFill>
                <a:effectLst/>
                <a:latin typeface="Arial" panose="020B0604020202020204" pitchFamily="34" charset="0"/>
                <a:ea typeface="Calibri" panose="020F0502020204030204" pitchFamily="34" charset="0"/>
                <a:cs typeface="Arial" panose="020B0604020202020204" pitchFamily="34" charset="0"/>
              </a:rPr>
              <a:t>ICU type (medical, surgical)</a:t>
            </a:r>
          </a:p>
          <a:p>
            <a:pPr lvl="1"/>
            <a:r>
              <a:rPr lang="en-US" spc="20" dirty="0">
                <a:solidFill>
                  <a:schemeClr val="bg1"/>
                </a:solidFill>
                <a:effectLst/>
                <a:latin typeface="Arial" panose="020B0604020202020204" pitchFamily="34" charset="0"/>
                <a:ea typeface="Calibri" panose="020F0502020204030204" pitchFamily="34" charset="0"/>
                <a:cs typeface="Arial" panose="020B0604020202020204" pitchFamily="34" charset="0"/>
              </a:rPr>
              <a:t>Baseline bundle proportional performance (above &amp; below median) </a:t>
            </a:r>
          </a:p>
          <a:p>
            <a:r>
              <a:rPr lang="en-US" sz="2400" spc="20" dirty="0">
                <a:solidFill>
                  <a:schemeClr val="bg1"/>
                </a:solidFill>
                <a:effectLst/>
                <a:latin typeface="Arial" panose="020B0604020202020204" pitchFamily="34" charset="0"/>
                <a:ea typeface="Calibri" panose="020F0502020204030204" pitchFamily="34" charset="0"/>
                <a:cs typeface="Arial" panose="020B0604020202020204" pitchFamily="34" charset="0"/>
              </a:rPr>
              <a:t>Within matched pairs, each ICU will be assigned to strategy A or B, &amp; matched pairs will be randomly assigned to one of six wedges which will determine the strategy initiation dates</a:t>
            </a:r>
          </a:p>
        </p:txBody>
      </p:sp>
      <p:pic>
        <p:nvPicPr>
          <p:cNvPr id="5" name="Content Placeholder 4">
            <a:extLst>
              <a:ext uri="{FF2B5EF4-FFF2-40B4-BE49-F238E27FC236}">
                <a16:creationId xmlns:a16="http://schemas.microsoft.com/office/drawing/2014/main" id="{600C5BB7-A5D2-AF66-88D8-2E4E35267E89}"/>
              </a:ext>
            </a:extLst>
          </p:cNvPr>
          <p:cNvPicPr>
            <a:picLocks noChangeAspect="1"/>
          </p:cNvPicPr>
          <p:nvPr/>
        </p:nvPicPr>
        <p:blipFill>
          <a:blip r:embed="rId4"/>
          <a:stretch>
            <a:fillRect/>
          </a:stretch>
        </p:blipFill>
        <p:spPr>
          <a:xfrm>
            <a:off x="6800296" y="1283454"/>
            <a:ext cx="5205981" cy="5088847"/>
          </a:xfrm>
          <a:prstGeom prst="rect">
            <a:avLst/>
          </a:prstGeom>
        </p:spPr>
      </p:pic>
    </p:spTree>
    <p:extLst>
      <p:ext uri="{BB962C8B-B14F-4D97-AF65-F5344CB8AC3E}">
        <p14:creationId xmlns:p14="http://schemas.microsoft.com/office/powerpoint/2010/main" val="1988593814"/>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5325879-C4B2-475E-B853-DC8F21A63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12C085F-3B19-420D-902A-B55695F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8105" cy="6858000"/>
          </a:xfrm>
          <a:prstGeom prst="rect">
            <a:avLst/>
          </a:prstGeom>
          <a:blipFill>
            <a:blip r:embed="rId3"/>
            <a:stretch>
              <a:fillRect r="-164004"/>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36068B0B-9853-E53F-81CF-5D9BE7922B05}"/>
              </a:ext>
            </a:extLst>
          </p:cNvPr>
          <p:cNvPicPr>
            <a:picLocks noChangeAspect="1"/>
          </p:cNvPicPr>
          <p:nvPr/>
        </p:nvPicPr>
        <p:blipFill>
          <a:blip r:embed="rId4"/>
          <a:stretch>
            <a:fillRect/>
          </a:stretch>
        </p:blipFill>
        <p:spPr>
          <a:xfrm>
            <a:off x="5388326" y="643464"/>
            <a:ext cx="6086912" cy="5571072"/>
          </a:xfrm>
          <a:prstGeom prst="rect">
            <a:avLst/>
          </a:prstGeom>
        </p:spPr>
      </p:pic>
      <p:sp>
        <p:nvSpPr>
          <p:cNvPr id="3" name="TextBox 2">
            <a:extLst>
              <a:ext uri="{FF2B5EF4-FFF2-40B4-BE49-F238E27FC236}">
                <a16:creationId xmlns:a16="http://schemas.microsoft.com/office/drawing/2014/main" id="{9A7FA75A-D6D7-43D3-A686-2C9BE12FEA8D}"/>
              </a:ext>
            </a:extLst>
          </p:cNvPr>
          <p:cNvSpPr txBox="1"/>
          <p:nvPr/>
        </p:nvSpPr>
        <p:spPr>
          <a:xfrm flipH="1">
            <a:off x="0" y="1115290"/>
            <a:ext cx="4618104" cy="5509200"/>
          </a:xfrm>
          <a:prstGeom prst="rect">
            <a:avLst/>
          </a:prstGeom>
          <a:noFill/>
        </p:spPr>
        <p:txBody>
          <a:bodyPr wrap="square" rtlCol="0">
            <a:spAutoFit/>
          </a:bodyPr>
          <a:lstStyle/>
          <a:p>
            <a:pPr marR="0">
              <a:spcBef>
                <a:spcPts val="0"/>
              </a:spcBef>
              <a:spcAft>
                <a:spcPts val="0"/>
              </a:spcAft>
            </a:pPr>
            <a:r>
              <a:rPr lang="en-US" sz="22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Hospitals</a:t>
            </a:r>
            <a:r>
              <a:rPr lang="en-US" sz="2200" dirty="0">
                <a:solidFill>
                  <a:schemeClr val="bg1"/>
                </a:solidFill>
                <a:latin typeface="Arial" panose="020B0604020202020204" pitchFamily="34" charset="0"/>
                <a:ea typeface="Calibri" panose="020F0502020204030204" pitchFamily="34" charset="0"/>
                <a:cs typeface="Times New Roman" panose="02020603050405020304" pitchFamily="18" charset="0"/>
              </a:rPr>
              <a:t>: 3 </a:t>
            </a:r>
            <a:r>
              <a:rPr lang="en-US" sz="2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geographically </a:t>
            </a:r>
            <a:r>
              <a:rPr lang="en-US" sz="2200" dirty="0">
                <a:solidFill>
                  <a:schemeClr val="bg1"/>
                </a:solidFill>
                <a:latin typeface="Arial" panose="020B0604020202020204" pitchFamily="34" charset="0"/>
                <a:ea typeface="Calibri" panose="020F0502020204030204" pitchFamily="34" charset="0"/>
                <a:cs typeface="Times New Roman" panose="02020603050405020304" pitchFamily="18" charset="0"/>
              </a:rPr>
              <a:t>&amp; </a:t>
            </a:r>
            <a:r>
              <a:rPr lang="en-US" sz="2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organizationally separate safety net hospitals</a:t>
            </a:r>
            <a:endParaRPr lang="en-US" sz="2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endParaRPr lang="en-US" sz="22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200" b="1"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ICUs</a:t>
            </a:r>
            <a:r>
              <a:rPr lang="en-US" sz="2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12 ICUs that each admit at least 300 patients requiring MV annually</a:t>
            </a:r>
          </a:p>
          <a:p>
            <a:pPr marR="0">
              <a:spcBef>
                <a:spcPts val="0"/>
              </a:spcBef>
              <a:spcAft>
                <a:spcPts val="0"/>
              </a:spcAft>
            </a:pPr>
            <a:endParaRPr lang="en-US" sz="22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2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Clinicians</a:t>
            </a:r>
            <a:r>
              <a:rPr lang="en-US" sz="2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Physicians, advanced practice providers, RNs, RTs, pharmacists, PT/OTs, ICU/hospital administrators, &amp; IT specialists, participate Aim 3</a:t>
            </a:r>
          </a:p>
          <a:p>
            <a:pPr marR="0">
              <a:spcBef>
                <a:spcPts val="0"/>
              </a:spcBef>
              <a:spcAft>
                <a:spcPts val="0"/>
              </a:spcAft>
            </a:pPr>
            <a:endParaRPr lang="en-US" sz="22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R="0">
              <a:spcBef>
                <a:spcPts val="0"/>
              </a:spcBef>
              <a:spcAft>
                <a:spcPts val="0"/>
              </a:spcAft>
            </a:pPr>
            <a:r>
              <a:rPr lang="en-US" sz="22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Patients</a:t>
            </a:r>
            <a:r>
              <a:rPr lang="en-US" sz="2200" dirty="0">
                <a:solidFill>
                  <a:schemeClr val="bg1"/>
                </a:solidFill>
                <a:latin typeface="Arial" panose="020B0604020202020204" pitchFamily="34" charset="0"/>
                <a:ea typeface="Calibri" panose="020F0502020204030204" pitchFamily="34" charset="0"/>
                <a:cs typeface="Times New Roman" panose="02020603050405020304" pitchFamily="18" charset="0"/>
              </a:rPr>
              <a:t>: A</a:t>
            </a:r>
            <a:r>
              <a:rPr lang="en-US" sz="2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ll adults treated with MV admitted to a participating ICU</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78E1C45E-6B05-463B-AF21-ED273551ECC6}"/>
              </a:ext>
            </a:extLst>
          </p:cNvPr>
          <p:cNvSpPr>
            <a:spLocks noGrp="1"/>
          </p:cNvSpPr>
          <p:nvPr>
            <p:ph type="title"/>
          </p:nvPr>
        </p:nvSpPr>
        <p:spPr>
          <a:xfrm>
            <a:off x="-2" y="-248574"/>
            <a:ext cx="4618104" cy="1325563"/>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Participants</a:t>
            </a:r>
          </a:p>
        </p:txBody>
      </p:sp>
    </p:spTree>
    <p:extLst>
      <p:ext uri="{BB962C8B-B14F-4D97-AF65-F5344CB8AC3E}">
        <p14:creationId xmlns:p14="http://schemas.microsoft.com/office/powerpoint/2010/main" val="294677639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29B32-B61D-A407-AFFD-2991764A6A07}"/>
              </a:ext>
            </a:extLst>
          </p:cNvPr>
          <p:cNvSpPr>
            <a:spLocks noGrp="1"/>
          </p:cNvSpPr>
          <p:nvPr>
            <p:ph type="title"/>
          </p:nvPr>
        </p:nvSpPr>
        <p:spPr>
          <a:xfrm>
            <a:off x="0" y="44696"/>
            <a:ext cx="12192000" cy="1325563"/>
          </a:xfrm>
        </p:spPr>
        <p:txBody>
          <a:bodyPr>
            <a:normAutofit/>
          </a:bodyPr>
          <a:lstStyle/>
          <a:p>
            <a:pPr algn="ctr"/>
            <a:r>
              <a:rPr lang="en-US" sz="3600" dirty="0">
                <a:latin typeface="Arial" panose="020B0604020202020204" pitchFamily="34" charset="0"/>
                <a:cs typeface="Arial" panose="020B0604020202020204" pitchFamily="34" charset="0"/>
              </a:rPr>
              <a:t>Implementation Strategies: Intervention Arm 1</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Real-Time Audit &amp; Feedback</a:t>
            </a:r>
          </a:p>
        </p:txBody>
      </p:sp>
      <p:pic>
        <p:nvPicPr>
          <p:cNvPr id="5" name="Content Placeholder 4">
            <a:extLst>
              <a:ext uri="{FF2B5EF4-FFF2-40B4-BE49-F238E27FC236}">
                <a16:creationId xmlns:a16="http://schemas.microsoft.com/office/drawing/2014/main" id="{812E3FEA-12F0-A213-5EC4-5C45C7A48BE9}"/>
              </a:ext>
            </a:extLst>
          </p:cNvPr>
          <p:cNvPicPr>
            <a:picLocks noGrp="1" noChangeAspect="1"/>
          </p:cNvPicPr>
          <p:nvPr>
            <p:ph idx="1"/>
          </p:nvPr>
        </p:nvPicPr>
        <p:blipFill rotWithShape="1">
          <a:blip r:embed="rId3"/>
          <a:srcRect r="2908"/>
          <a:stretch/>
        </p:blipFill>
        <p:spPr>
          <a:xfrm>
            <a:off x="2959489" y="4635254"/>
            <a:ext cx="6873363" cy="2178050"/>
          </a:xfrm>
        </p:spPr>
      </p:pic>
      <p:sp>
        <p:nvSpPr>
          <p:cNvPr id="7" name="TextBox 6">
            <a:extLst>
              <a:ext uri="{FF2B5EF4-FFF2-40B4-BE49-F238E27FC236}">
                <a16:creationId xmlns:a16="http://schemas.microsoft.com/office/drawing/2014/main" id="{EFC89DB6-5312-4081-BCB1-69A2C576EE64}"/>
              </a:ext>
            </a:extLst>
          </p:cNvPr>
          <p:cNvSpPr txBox="1"/>
          <p:nvPr/>
        </p:nvSpPr>
        <p:spPr>
          <a:xfrm>
            <a:off x="210105" y="1517871"/>
            <a:ext cx="1177179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Real-time A&amp;F via a centrally placed visual display (dashboard)</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All providers practicing in the ICU will have access to the dashboard which will be updated in real-time (i.e., past 24 hours)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Dashboard will be created using already established flowsheets, procedures, application reports, activity &amp; navigator records, </a:t>
            </a:r>
            <a:r>
              <a:rPr lang="en-US" sz="2400" dirty="0" err="1">
                <a:latin typeface="Arial" panose="020B0604020202020204" pitchFamily="34" charset="0"/>
                <a:cs typeface="Arial" panose="020B0604020202020204" pitchFamily="34" charset="0"/>
              </a:rPr>
              <a:t>BestPractice</a:t>
            </a:r>
            <a:r>
              <a:rPr lang="en-US" sz="2400" dirty="0">
                <a:latin typeface="Arial" panose="020B0604020202020204" pitchFamily="34" charset="0"/>
                <a:cs typeface="Arial" panose="020B0604020202020204" pitchFamily="34" charset="0"/>
              </a:rPr>
              <a:t> Advisories (BPAs), &amp; tasks within Epic along with the additions already created at the NMC.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Will include the completion status of each of the daily bundle elements by ICU room number (see Figure)</a:t>
            </a:r>
          </a:p>
        </p:txBody>
      </p:sp>
    </p:spTree>
    <p:extLst>
      <p:ext uri="{BB962C8B-B14F-4D97-AF65-F5344CB8AC3E}">
        <p14:creationId xmlns:p14="http://schemas.microsoft.com/office/powerpoint/2010/main" val="523529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1A8B2-DB92-8CA1-53AB-037649F15FAD}"/>
              </a:ext>
            </a:extLst>
          </p:cNvPr>
          <p:cNvSpPr>
            <a:spLocks noGrp="1"/>
          </p:cNvSpPr>
          <p:nvPr>
            <p:ph idx="1"/>
          </p:nvPr>
        </p:nvSpPr>
        <p:spPr>
          <a:xfrm>
            <a:off x="285499" y="1577050"/>
            <a:ext cx="7118478" cy="4351338"/>
          </a:xfrm>
        </p:spPr>
        <p:txBody>
          <a:bodyPr>
            <a:noAutofit/>
          </a:bodyPr>
          <a:lstStyle/>
          <a:p>
            <a:r>
              <a:rPr lang="en-US" sz="2400" b="1" u="sng" dirty="0">
                <a:solidFill>
                  <a:schemeClr val="tx1"/>
                </a:solidFill>
                <a:latin typeface="Arial" panose="020B0604020202020204" pitchFamily="34" charset="0"/>
                <a:ea typeface="Calibri" panose="020F0502020204030204" pitchFamily="34" charset="0"/>
                <a:cs typeface="Arial" panose="020B0604020202020204" pitchFamily="34" charset="0"/>
              </a:rPr>
              <a:t>P</a:t>
            </a:r>
            <a:r>
              <a:rPr lang="en-US" sz="2400" b="1" u="sng" dirty="0">
                <a:solidFill>
                  <a:schemeClr val="tx1"/>
                </a:solidFill>
                <a:effectLst/>
                <a:latin typeface="Arial" panose="020B0604020202020204" pitchFamily="34" charset="0"/>
                <a:ea typeface="Calibri" panose="020F0502020204030204" pitchFamily="34" charset="0"/>
                <a:cs typeface="Arial" panose="020B0604020202020204" pitchFamily="34" charset="0"/>
              </a:rPr>
              <a:t>ractical clinical facilitator</a:t>
            </a:r>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 A</a:t>
            </a: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cts as extra support to carry out the functions of the ABCDEF bundle</a:t>
            </a:r>
            <a:endParaRPr lang="en-US" sz="24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2400" b="1" u="sng" dirty="0">
                <a:solidFill>
                  <a:schemeClr val="tx1"/>
                </a:solidFill>
                <a:latin typeface="Arial" panose="020B0604020202020204" pitchFamily="34" charset="0"/>
                <a:cs typeface="Arial" panose="020B0604020202020204" pitchFamily="34" charset="0"/>
              </a:rPr>
              <a:t>Coordinator</a:t>
            </a:r>
            <a:r>
              <a:rPr lang="en-US" sz="2400" dirty="0">
                <a:solidFill>
                  <a:schemeClr val="tx1"/>
                </a:solidFill>
                <a:latin typeface="Arial" panose="020B0604020202020204" pitchFamily="34" charset="0"/>
                <a:cs typeface="Arial" panose="020B0604020202020204" pitchFamily="34" charset="0"/>
              </a:rPr>
              <a:t>: Coordinate ABCDEF practices across specialties</a:t>
            </a:r>
          </a:p>
          <a:p>
            <a:r>
              <a:rPr lang="en-US" sz="2400" b="1" u="sng" dirty="0">
                <a:solidFill>
                  <a:schemeClr val="tx1"/>
                </a:solidFill>
                <a:latin typeface="Arial" panose="020B0604020202020204" pitchFamily="34" charset="0"/>
                <a:cs typeface="Arial" panose="020B0604020202020204" pitchFamily="34" charset="0"/>
              </a:rPr>
              <a:t>Champion</a:t>
            </a:r>
            <a:r>
              <a:rPr lang="en-US" sz="2400" dirty="0">
                <a:solidFill>
                  <a:schemeClr val="tx1"/>
                </a:solidFill>
                <a:latin typeface="Arial" panose="020B0604020202020204" pitchFamily="34" charset="0"/>
                <a:cs typeface="Arial" panose="020B0604020202020204" pitchFamily="34" charset="0"/>
              </a:rPr>
              <a:t>: Promote clinician behavior change</a:t>
            </a:r>
          </a:p>
          <a:p>
            <a:r>
              <a:rPr lang="en-US" sz="2400" b="1" u="sng" dirty="0">
                <a:solidFill>
                  <a:schemeClr val="tx1"/>
                </a:solidFill>
                <a:latin typeface="Arial" panose="020B0604020202020204" pitchFamily="34" charset="0"/>
                <a:cs typeface="Arial" panose="020B0604020202020204" pitchFamily="34" charset="0"/>
              </a:rPr>
              <a:t>Coach</a:t>
            </a:r>
            <a:r>
              <a:rPr lang="en-US" sz="2400" dirty="0">
                <a:solidFill>
                  <a:schemeClr val="tx1"/>
                </a:solidFill>
                <a:latin typeface="Arial" panose="020B0604020202020204" pitchFamily="34" charset="0"/>
                <a:cs typeface="Arial" panose="020B0604020202020204" pitchFamily="34" charset="0"/>
              </a:rPr>
              <a:t>: Facilitate training of bundle elements to team members</a:t>
            </a:r>
          </a:p>
          <a:p>
            <a:r>
              <a:rPr lang="en-US" sz="2400" dirty="0">
                <a:solidFill>
                  <a:schemeClr val="tx1"/>
                </a:solidFill>
                <a:latin typeface="Arial" panose="020B0604020202020204" pitchFamily="34" charset="0"/>
                <a:cs typeface="Arial" panose="020B0604020202020204" pitchFamily="34" charset="0"/>
              </a:rPr>
              <a:t>Internal facilitator (RN already working on ICU)</a:t>
            </a:r>
          </a:p>
          <a:p>
            <a:r>
              <a:rPr lang="en-US" sz="2400" dirty="0">
                <a:solidFill>
                  <a:schemeClr val="tx1"/>
                </a:solidFill>
                <a:latin typeface="Arial" panose="020B0604020202020204" pitchFamily="34" charset="0"/>
                <a:cs typeface="Arial" panose="020B0604020202020204" pitchFamily="34" charset="0"/>
              </a:rPr>
              <a:t>?? Day shift (when most bundle elements performed); ?? Amount of time</a:t>
            </a:r>
          </a:p>
        </p:txBody>
      </p:sp>
      <p:pic>
        <p:nvPicPr>
          <p:cNvPr id="4" name="Picture 3" descr="A hands holding a stick&#10;&#10;Description automatically generated">
            <a:extLst>
              <a:ext uri="{FF2B5EF4-FFF2-40B4-BE49-F238E27FC236}">
                <a16:creationId xmlns:a16="http://schemas.microsoft.com/office/drawing/2014/main" id="{BBDA2746-0060-965A-B7BD-43237B859B99}"/>
              </a:ext>
            </a:extLst>
          </p:cNvPr>
          <p:cNvPicPr>
            <a:picLocks noChangeAspect="1"/>
          </p:cNvPicPr>
          <p:nvPr/>
        </p:nvPicPr>
        <p:blipFill rotWithShape="1">
          <a:blip r:embed="rId4"/>
          <a:srcRect l="13015" r="31710" b="1"/>
          <a:stretch/>
        </p:blipFill>
        <p:spPr>
          <a:xfrm>
            <a:off x="7901127" y="1577050"/>
            <a:ext cx="3846988" cy="3897371"/>
          </a:xfrm>
          <a:prstGeom prst="rect">
            <a:avLst/>
          </a:prstGeom>
        </p:spPr>
      </p:pic>
      <p:sp>
        <p:nvSpPr>
          <p:cNvPr id="7" name="Title 1">
            <a:extLst>
              <a:ext uri="{FF2B5EF4-FFF2-40B4-BE49-F238E27FC236}">
                <a16:creationId xmlns:a16="http://schemas.microsoft.com/office/drawing/2014/main" id="{8FD8A130-FA76-4DE6-889C-CEC0BD9741E5}"/>
              </a:ext>
            </a:extLst>
          </p:cNvPr>
          <p:cNvSpPr>
            <a:spLocks noGrp="1"/>
          </p:cNvSpPr>
          <p:nvPr>
            <p:ph type="title"/>
          </p:nvPr>
        </p:nvSpPr>
        <p:spPr>
          <a:xfrm>
            <a:off x="0" y="31767"/>
            <a:ext cx="12192000" cy="1325563"/>
          </a:xfrm>
        </p:spPr>
        <p:txBody>
          <a:bodyPr>
            <a:normAutofit/>
          </a:bodyPr>
          <a:lstStyle/>
          <a:p>
            <a:pPr algn="ctr"/>
            <a:r>
              <a:rPr lang="en-US" sz="3600" dirty="0">
                <a:latin typeface="Arial" panose="020B0604020202020204" pitchFamily="34" charset="0"/>
                <a:cs typeface="Arial" panose="020B0604020202020204" pitchFamily="34" charset="0"/>
              </a:rPr>
              <a:t>Implementation Strategies: Intervention Arm 2</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RN Implementation Facilitator</a:t>
            </a:r>
          </a:p>
        </p:txBody>
      </p:sp>
    </p:spTree>
    <p:extLst>
      <p:ext uri="{BB962C8B-B14F-4D97-AF65-F5344CB8AC3E}">
        <p14:creationId xmlns:p14="http://schemas.microsoft.com/office/powerpoint/2010/main" val="695164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0938-BEC4-36A2-45B1-506A6F7C9E98}"/>
              </a:ext>
            </a:extLst>
          </p:cNvPr>
          <p:cNvSpPr>
            <a:spLocks noGrp="1"/>
          </p:cNvSpPr>
          <p:nvPr>
            <p:ph type="title"/>
          </p:nvPr>
        </p:nvSpPr>
        <p:spPr>
          <a:xfrm>
            <a:off x="48826" y="24583"/>
            <a:ext cx="12143173" cy="1325563"/>
          </a:xfrm>
        </p:spPr>
        <p:txBody>
          <a:bodyPr>
            <a:normAutofit/>
          </a:bodyPr>
          <a:lstStyle/>
          <a:p>
            <a:pPr algn="ctr"/>
            <a:r>
              <a:rPr lang="en-US" sz="3600" dirty="0">
                <a:gradFill flip="none" rotWithShape="1">
                  <a:gsLst>
                    <a:gs pos="28000">
                      <a:srgbClr val="EDEDED"/>
                    </a:gs>
                    <a:gs pos="0">
                      <a:srgbClr val="BFBFBF"/>
                    </a:gs>
                    <a:gs pos="100000">
                      <a:srgbClr val="FFFFFF"/>
                    </a:gs>
                  </a:gsLst>
                  <a:lin ang="4800000" scaled="0"/>
                  <a:tileRect/>
                </a:gradFill>
                <a:latin typeface="Arial" panose="020B0604020202020204" pitchFamily="34" charset="0"/>
                <a:cs typeface="Arial" panose="020B0604020202020204" pitchFamily="34" charset="0"/>
              </a:rPr>
              <a:t>Evaluation Framework</a:t>
            </a:r>
          </a:p>
        </p:txBody>
      </p:sp>
      <p:sp>
        <p:nvSpPr>
          <p:cNvPr id="3" name="Content Placeholder 2">
            <a:extLst>
              <a:ext uri="{FF2B5EF4-FFF2-40B4-BE49-F238E27FC236}">
                <a16:creationId xmlns:a16="http://schemas.microsoft.com/office/drawing/2014/main" id="{BCCC0D85-999C-B68C-7CED-E1BDA7152623}"/>
              </a:ext>
            </a:extLst>
          </p:cNvPr>
          <p:cNvSpPr>
            <a:spLocks noGrp="1"/>
          </p:cNvSpPr>
          <p:nvPr>
            <p:ph idx="1"/>
          </p:nvPr>
        </p:nvSpPr>
        <p:spPr>
          <a:xfrm>
            <a:off x="48826" y="1350146"/>
            <a:ext cx="5566298" cy="5410200"/>
          </a:xfrm>
        </p:spPr>
        <p:txBody>
          <a:bodyPr>
            <a:noAutofit/>
          </a:bodyPr>
          <a:lstStyle/>
          <a:p>
            <a:r>
              <a:rPr lang="en-US" sz="2400" dirty="0">
                <a:solidFill>
                  <a:schemeClr val="tx1"/>
                </a:solidFill>
                <a:latin typeface="Arial" panose="020B0604020202020204" pitchFamily="34" charset="0"/>
                <a:cs typeface="Arial" panose="020B0604020202020204" pitchFamily="34" charset="0"/>
              </a:rPr>
              <a:t>Primary Study Outcome: ABCDEF Bundle adoption</a:t>
            </a:r>
          </a:p>
          <a:p>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A</a:t>
            </a: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doption defined as: Proportional bundle performance (i.e., % of eligible elements a patient receives on a given ICU day “bundle dose”)</a:t>
            </a:r>
          </a:p>
          <a:p>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Secondary implementation outcomes</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Complete bundle performance</a:t>
            </a:r>
          </a:p>
          <a:p>
            <a:pPr lvl="1"/>
            <a:r>
              <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rPr>
              <a:t>Individual bundle element performance</a:t>
            </a:r>
          </a:p>
          <a:p>
            <a:pPr lvl="1"/>
            <a:r>
              <a:rPr lang="en-US" dirty="0">
                <a:solidFill>
                  <a:schemeClr val="tx1"/>
                </a:solidFill>
                <a:latin typeface="Arial" panose="020B0604020202020204" pitchFamily="34" charset="0"/>
                <a:cs typeface="Arial" panose="020B0604020202020204" pitchFamily="34" charset="0"/>
              </a:rPr>
              <a:t>Bundle maintenance</a:t>
            </a:r>
          </a:p>
          <a:p>
            <a:pPr lvl="1"/>
            <a:r>
              <a:rPr lang="en-US" dirty="0">
                <a:solidFill>
                  <a:schemeClr val="tx1"/>
                </a:solidFill>
                <a:latin typeface="Arial" panose="020B0604020202020204" pitchFamily="34" charset="0"/>
                <a:cs typeface="Arial" panose="020B0604020202020204" pitchFamily="34" charset="0"/>
              </a:rPr>
              <a:t>Acceptability</a:t>
            </a:r>
          </a:p>
          <a:p>
            <a:pPr lvl="1"/>
            <a:r>
              <a:rPr lang="en-US" dirty="0">
                <a:solidFill>
                  <a:schemeClr val="tx1"/>
                </a:solidFill>
                <a:latin typeface="Arial" panose="020B0604020202020204" pitchFamily="34" charset="0"/>
                <a:cs typeface="Arial" panose="020B0604020202020204" pitchFamily="34" charset="0"/>
              </a:rPr>
              <a:t>Work Intensity</a:t>
            </a:r>
          </a:p>
          <a:p>
            <a:pPr lvl="1"/>
            <a:r>
              <a:rPr lang="en-US" dirty="0">
                <a:solidFill>
                  <a:schemeClr val="tx1"/>
                </a:solidFill>
                <a:latin typeface="Arial" panose="020B0604020202020204" pitchFamily="34" charset="0"/>
                <a:cs typeface="Arial" panose="020B0604020202020204" pitchFamily="34" charset="0"/>
              </a:rPr>
              <a:t>Reach</a:t>
            </a:r>
          </a:p>
        </p:txBody>
      </p:sp>
      <p:pic>
        <p:nvPicPr>
          <p:cNvPr id="4" name="Picture 3" descr="Table&#10;&#10;Description automatically generated">
            <a:extLst>
              <a:ext uri="{FF2B5EF4-FFF2-40B4-BE49-F238E27FC236}">
                <a16:creationId xmlns:a16="http://schemas.microsoft.com/office/drawing/2014/main" id="{EE7B495F-5E8A-42C2-E13E-4386D959BB55}"/>
              </a:ext>
            </a:extLst>
          </p:cNvPr>
          <p:cNvPicPr>
            <a:picLocks noChangeAspect="1"/>
          </p:cNvPicPr>
          <p:nvPr/>
        </p:nvPicPr>
        <p:blipFill rotWithShape="1">
          <a:blip r:embed="rId2">
            <a:extLst>
              <a:ext uri="{28A0092B-C50C-407E-A947-70E740481C1C}">
                <a14:useLocalDpi xmlns:a14="http://schemas.microsoft.com/office/drawing/2010/main" val="0"/>
              </a:ext>
            </a:extLst>
          </a:blip>
          <a:srcRect l="6667" t="11062" r="22555" b="19013"/>
          <a:stretch/>
        </p:blipFill>
        <p:spPr bwMode="auto">
          <a:xfrm>
            <a:off x="5615124" y="1687497"/>
            <a:ext cx="6253121" cy="448248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531330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val 2"/>
          <p:cNvSpPr>
            <a:spLocks noChangeArrowheads="1"/>
          </p:cNvSpPr>
          <p:nvPr/>
        </p:nvSpPr>
        <p:spPr bwMode="auto">
          <a:xfrm>
            <a:off x="3988998" y="1833234"/>
            <a:ext cx="3811587" cy="3810000"/>
          </a:xfrm>
          <a:prstGeom prst="ellipse">
            <a:avLst/>
          </a:prstGeom>
          <a:solidFill>
            <a:srgbClr val="E2AE4E"/>
          </a:solidFill>
          <a:ln w="9525">
            <a:noFill/>
            <a:round/>
            <a:headEnd/>
            <a:tailEnd/>
          </a:ln>
        </p:spPr>
        <p:txBody>
          <a:bodyPr wrap="none" anchor="ctr"/>
          <a:lstStyle/>
          <a:p>
            <a:pPr algn="ctr"/>
            <a:r>
              <a:rPr lang="en-US" sz="20000" b="1" dirty="0">
                <a:latin typeface="Bookman Old Style" pitchFamily="18" charset="0"/>
              </a:rPr>
              <a:t>1</a:t>
            </a:r>
          </a:p>
        </p:txBody>
      </p:sp>
      <p:sp>
        <p:nvSpPr>
          <p:cNvPr id="18435" name="Rectangle 4"/>
          <p:cNvSpPr>
            <a:spLocks noChangeArrowheads="1"/>
          </p:cNvSpPr>
          <p:nvPr/>
        </p:nvSpPr>
        <p:spPr bwMode="auto">
          <a:xfrm>
            <a:off x="1" y="0"/>
            <a:ext cx="12191999" cy="1470025"/>
          </a:xfrm>
          <a:prstGeom prst="rect">
            <a:avLst/>
          </a:prstGeom>
          <a:noFill/>
          <a:ln w="9525">
            <a:noFill/>
            <a:miter lim="800000"/>
            <a:headEnd/>
            <a:tailEnd/>
          </a:ln>
        </p:spPr>
        <p:txBody>
          <a:bodyPr anchor="ctr"/>
          <a:lstStyle/>
          <a:p>
            <a:pPr algn="ctr"/>
            <a:r>
              <a:rPr lang="en-US" sz="3600" dirty="0">
                <a:latin typeface="Arial" panose="020B0604020202020204" pitchFamily="34" charset="0"/>
                <a:ea typeface="Calibri" pitchFamily="34" charset="0"/>
                <a:cs typeface="Arial" panose="020B0604020202020204" pitchFamily="34" charset="0"/>
              </a:rPr>
              <a:t>Significance: Post Intensive Care Syndrome (PICS)</a:t>
            </a:r>
          </a:p>
        </p:txBody>
      </p:sp>
    </p:spTree>
    <p:extLst>
      <p:ext uri="{BB962C8B-B14F-4D97-AF65-F5344CB8AC3E}">
        <p14:creationId xmlns:p14="http://schemas.microsoft.com/office/powerpoint/2010/main" val="2819967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0938-BEC4-36A2-45B1-506A6F7C9E98}"/>
              </a:ext>
            </a:extLst>
          </p:cNvPr>
          <p:cNvSpPr>
            <a:spLocks noGrp="1"/>
          </p:cNvSpPr>
          <p:nvPr>
            <p:ph type="title"/>
          </p:nvPr>
        </p:nvSpPr>
        <p:spPr>
          <a:xfrm>
            <a:off x="48827" y="0"/>
            <a:ext cx="12143174" cy="1325563"/>
          </a:xfrm>
        </p:spPr>
        <p:txBody>
          <a:bodyPr>
            <a:normAutofit/>
          </a:bodyPr>
          <a:lstStyle/>
          <a:p>
            <a:pPr algn="ctr"/>
            <a:r>
              <a:rPr lang="en-US" sz="3600" dirty="0">
                <a:gradFill flip="none" rotWithShape="1">
                  <a:gsLst>
                    <a:gs pos="28000">
                      <a:srgbClr val="EDEDED"/>
                    </a:gs>
                    <a:gs pos="0">
                      <a:srgbClr val="BFBFBF"/>
                    </a:gs>
                    <a:gs pos="100000">
                      <a:srgbClr val="FFFFFF"/>
                    </a:gs>
                  </a:gsLst>
                  <a:lin ang="4800000" scaled="0"/>
                  <a:tileRect/>
                </a:gradFill>
                <a:latin typeface="Arial" panose="020B0604020202020204" pitchFamily="34" charset="0"/>
                <a:cs typeface="Arial" panose="020B0604020202020204" pitchFamily="34" charset="0"/>
              </a:rPr>
              <a:t>Evaluation Framework</a:t>
            </a:r>
          </a:p>
        </p:txBody>
      </p:sp>
      <p:sp>
        <p:nvSpPr>
          <p:cNvPr id="3" name="Content Placeholder 2">
            <a:extLst>
              <a:ext uri="{FF2B5EF4-FFF2-40B4-BE49-F238E27FC236}">
                <a16:creationId xmlns:a16="http://schemas.microsoft.com/office/drawing/2014/main" id="{BCCC0D85-999C-B68C-7CED-E1BDA7152623}"/>
              </a:ext>
            </a:extLst>
          </p:cNvPr>
          <p:cNvSpPr>
            <a:spLocks noGrp="1"/>
          </p:cNvSpPr>
          <p:nvPr>
            <p:ph idx="1"/>
          </p:nvPr>
        </p:nvSpPr>
        <p:spPr>
          <a:xfrm>
            <a:off x="48828" y="1227707"/>
            <a:ext cx="5690122" cy="5410200"/>
          </a:xfrm>
        </p:spPr>
        <p:txBody>
          <a:bodyPr>
            <a:noAutofit/>
          </a:bodyPr>
          <a:lstStyle/>
          <a:p>
            <a:r>
              <a:rPr lang="en-US" sz="2400" dirty="0">
                <a:solidFill>
                  <a:schemeClr val="tx1"/>
                </a:solidFill>
                <a:latin typeface="Arial" panose="020B0604020202020204" pitchFamily="34" charset="0"/>
                <a:cs typeface="Arial" panose="020B0604020202020204" pitchFamily="34" charset="0"/>
              </a:rPr>
              <a:t>Primary Clinical Effectiveness Outcome: Duration of MV</a:t>
            </a:r>
          </a:p>
          <a:p>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Secondary clinical effectiveness outcomes</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ICU, hospital, &amp; 30-day mortality</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ICU &amp; hospital LOS</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ICU days with acute brain dysfunction</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Discharge</a:t>
            </a:r>
          </a:p>
          <a:p>
            <a:pPr lvl="2"/>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Disposition</a:t>
            </a:r>
          </a:p>
          <a:p>
            <a:pPr lvl="2"/>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Medication use</a:t>
            </a:r>
          </a:p>
          <a:p>
            <a:pPr lvl="2"/>
            <a:r>
              <a:rPr lang="en-US" sz="2400" dirty="0">
                <a:solidFill>
                  <a:schemeClr val="tx1"/>
                </a:solidFill>
                <a:latin typeface="Arial" panose="020B0604020202020204" pitchFamily="34" charset="0"/>
                <a:ea typeface="Calibri" panose="020F0502020204030204" pitchFamily="34" charset="0"/>
                <a:cs typeface="Arial" panose="020B0604020202020204" pitchFamily="34" charset="0"/>
              </a:rPr>
              <a:t>PT utilization</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30-day hospital readmission</a:t>
            </a:r>
          </a:p>
          <a:p>
            <a:pPr lvl="1"/>
            <a:r>
              <a:rPr lang="en-US" dirty="0">
                <a:solidFill>
                  <a:schemeClr val="tx1"/>
                </a:solidFill>
                <a:latin typeface="Arial" panose="020B0604020202020204" pitchFamily="34" charset="0"/>
                <a:ea typeface="Calibri" panose="020F0502020204030204" pitchFamily="34" charset="0"/>
                <a:cs typeface="Arial" panose="020B0604020202020204" pitchFamily="34" charset="0"/>
              </a:rPr>
              <a:t>Safety </a:t>
            </a:r>
          </a:p>
        </p:txBody>
      </p:sp>
      <p:pic>
        <p:nvPicPr>
          <p:cNvPr id="5" name="Picture 4" descr="Table&#10;&#10;Description automatically generated">
            <a:extLst>
              <a:ext uri="{FF2B5EF4-FFF2-40B4-BE49-F238E27FC236}">
                <a16:creationId xmlns:a16="http://schemas.microsoft.com/office/drawing/2014/main" id="{8189527A-1569-4790-B6A1-4BD6A6ACE81B}"/>
              </a:ext>
            </a:extLst>
          </p:cNvPr>
          <p:cNvPicPr>
            <a:picLocks noChangeAspect="1"/>
          </p:cNvPicPr>
          <p:nvPr/>
        </p:nvPicPr>
        <p:blipFill rotWithShape="1">
          <a:blip r:embed="rId2">
            <a:extLst>
              <a:ext uri="{28A0092B-C50C-407E-A947-70E740481C1C}">
                <a14:useLocalDpi xmlns:a14="http://schemas.microsoft.com/office/drawing/2010/main" val="0"/>
              </a:ext>
            </a:extLst>
          </a:blip>
          <a:srcRect l="6667" t="11062" r="22555" b="19013"/>
          <a:stretch/>
        </p:blipFill>
        <p:spPr bwMode="auto">
          <a:xfrm>
            <a:off x="5623541" y="1565058"/>
            <a:ext cx="6253121" cy="448248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872345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E310B-EF1A-B10F-ED37-A7BD7D259877}"/>
              </a:ext>
            </a:extLst>
          </p:cNvPr>
          <p:cNvSpPr>
            <a:spLocks noGrp="1"/>
          </p:cNvSpPr>
          <p:nvPr>
            <p:ph type="title"/>
          </p:nvPr>
        </p:nvSpPr>
        <p:spPr>
          <a:xfrm>
            <a:off x="-144229" y="-186431"/>
            <a:ext cx="12192000" cy="1325563"/>
          </a:xfrm>
        </p:spPr>
        <p:txBody>
          <a:bodyPr>
            <a:normAutofit/>
          </a:bodyPr>
          <a:lstStyle/>
          <a:p>
            <a:pPr algn="ctr"/>
            <a:r>
              <a:rPr lang="en-US" sz="3200" dirty="0">
                <a:latin typeface="Arial" panose="020B0604020202020204" pitchFamily="34" charset="0"/>
                <a:cs typeface="Arial" panose="020B0604020202020204" pitchFamily="34" charset="0"/>
              </a:rPr>
              <a:t>Data Collection</a:t>
            </a:r>
          </a:p>
        </p:txBody>
      </p:sp>
      <p:sp>
        <p:nvSpPr>
          <p:cNvPr id="3" name="Content Placeholder 2">
            <a:extLst>
              <a:ext uri="{FF2B5EF4-FFF2-40B4-BE49-F238E27FC236}">
                <a16:creationId xmlns:a16="http://schemas.microsoft.com/office/drawing/2014/main" id="{56109FEE-3469-1DDF-2A91-8DC7310D0775}"/>
              </a:ext>
            </a:extLst>
          </p:cNvPr>
          <p:cNvSpPr>
            <a:spLocks noGrp="1"/>
          </p:cNvSpPr>
          <p:nvPr>
            <p:ph idx="1"/>
          </p:nvPr>
        </p:nvSpPr>
        <p:spPr>
          <a:xfrm>
            <a:off x="144229" y="1062145"/>
            <a:ext cx="11903542" cy="4905375"/>
          </a:xfrm>
        </p:spPr>
        <p:txBody>
          <a:bodyPr>
            <a:noAutofit/>
          </a:bodyPr>
          <a:lstStyle/>
          <a:p>
            <a:r>
              <a:rPr lang="en-US" sz="2400" dirty="0">
                <a:solidFill>
                  <a:schemeClr val="tx1"/>
                </a:solidFill>
                <a:latin typeface="Arial" panose="020B0604020202020204" pitchFamily="34" charset="0"/>
                <a:cs typeface="Arial" panose="020B0604020202020204" pitchFamily="34" charset="0"/>
              </a:rPr>
              <a:t>Clinical Outcomes</a:t>
            </a:r>
          </a:p>
          <a:p>
            <a:pPr lvl="1"/>
            <a:r>
              <a:rPr lang="en-US" sz="2000" dirty="0">
                <a:solidFill>
                  <a:schemeClr val="tx1"/>
                </a:solidFill>
                <a:latin typeface="Arial" panose="020B0604020202020204" pitchFamily="34" charset="0"/>
                <a:cs typeface="Arial" panose="020B0604020202020204" pitchFamily="34" charset="0"/>
              </a:rPr>
              <a:t>Electronic Health Record Capture</a:t>
            </a:r>
          </a:p>
          <a:p>
            <a:pPr lvl="1"/>
            <a:r>
              <a:rPr lang="en-US" sz="2000" dirty="0" err="1">
                <a:solidFill>
                  <a:schemeClr val="tx1"/>
                </a:solidFill>
                <a:latin typeface="Arial" panose="020B0604020202020204" pitchFamily="34" charset="0"/>
                <a:cs typeface="Arial" panose="020B0604020202020204" pitchFamily="34" charset="0"/>
              </a:rPr>
              <a:t>PCORnet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datamart</a:t>
            </a:r>
            <a:endParaRPr lang="en-US" sz="20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Social Determinants of Health</a:t>
            </a:r>
          </a:p>
          <a:p>
            <a:pPr lvl="1"/>
            <a:r>
              <a:rPr lang="en-US" sz="2000" dirty="0">
                <a:solidFill>
                  <a:schemeClr val="tx1"/>
                </a:solidFill>
                <a:latin typeface="Arial" panose="020B0604020202020204" pitchFamily="34" charset="0"/>
                <a:cs typeface="Arial" panose="020B0604020202020204" pitchFamily="34" charset="0"/>
              </a:rPr>
              <a:t>Age, sex, race, ethnicity, insurance status, rurality, Area Deprivation Index</a:t>
            </a:r>
          </a:p>
          <a:p>
            <a:r>
              <a:rPr lang="en-US" sz="2400" dirty="0">
                <a:solidFill>
                  <a:schemeClr val="tx1"/>
                </a:solidFill>
                <a:latin typeface="Arial" panose="020B0604020202020204" pitchFamily="34" charset="0"/>
                <a:cs typeface="Arial" panose="020B0604020202020204" pitchFamily="34" charset="0"/>
              </a:rPr>
              <a:t>Secondary </a:t>
            </a:r>
          </a:p>
          <a:p>
            <a:pPr lvl="1"/>
            <a:r>
              <a:rPr lang="en-US" sz="2000" dirty="0">
                <a:solidFill>
                  <a:schemeClr val="tx1"/>
                </a:solidFill>
                <a:latin typeface="Arial" panose="020B0604020202020204" pitchFamily="34" charset="0"/>
                <a:cs typeface="Arial" panose="020B0604020202020204" pitchFamily="34" charset="0"/>
              </a:rPr>
              <a:t>Work Intensity: </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6-item NASA-TLX</a:t>
            </a:r>
          </a:p>
          <a:p>
            <a:pPr lvl="2"/>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Includes physical, mental, temporal demands, performance, effort, </a:t>
            </a:r>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&amp;</a:t>
            </a:r>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frustration dimensions</a:t>
            </a:r>
          </a:p>
          <a:p>
            <a:pPr lvl="2"/>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&lt; 1 minute to complete</a:t>
            </a:r>
          </a:p>
          <a:p>
            <a:pPr lvl="2"/>
            <a:r>
              <a:rPr lang="en-US"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All ICU team members, day shift, online </a:t>
            </a:r>
            <a:r>
              <a:rPr lang="en-US" dirty="0">
                <a:solidFill>
                  <a:schemeClr val="tx1"/>
                </a:solidFill>
                <a:latin typeface="Arial" panose="020B0604020202020204" pitchFamily="34" charset="0"/>
                <a:ea typeface="Times New Roman" panose="02020603050405020304" pitchFamily="18" charset="0"/>
                <a:cs typeface="Arial" panose="020B0604020202020204" pitchFamily="34" charset="0"/>
              </a:rPr>
              <a:t>survey, 4X month during clinical trial</a:t>
            </a:r>
            <a:endParaRPr lang="en-US" dirty="0">
              <a:solidFill>
                <a:schemeClr val="tx1"/>
              </a:solidFill>
              <a:latin typeface="Arial" panose="020B0604020202020204" pitchFamily="34" charset="0"/>
              <a:cs typeface="Arial" panose="020B0604020202020204" pitchFamily="34" charset="0"/>
            </a:endParaRPr>
          </a:p>
          <a:p>
            <a:pPr lvl="1"/>
            <a:r>
              <a:rPr lang="en-US" sz="2000" dirty="0">
                <a:solidFill>
                  <a:schemeClr val="tx1"/>
                </a:solidFill>
                <a:latin typeface="Arial" panose="020B0604020202020204" pitchFamily="34" charset="0"/>
                <a:cs typeface="Arial" panose="020B0604020202020204" pitchFamily="34" charset="0"/>
              </a:rPr>
              <a:t>Acceptability: 4-item Acceptability of Intervention Measure</a:t>
            </a:r>
          </a:p>
          <a:p>
            <a:pPr lvl="2"/>
            <a:r>
              <a:rPr lang="en-US" dirty="0">
                <a:solidFill>
                  <a:schemeClr val="tx1"/>
                </a:solidFill>
                <a:latin typeface="Arial" panose="020B0604020202020204" pitchFamily="34" charset="0"/>
                <a:cs typeface="Arial" panose="020B0604020202020204" pitchFamily="34" charset="0"/>
              </a:rPr>
              <a:t>Specifically designed to measure intervention acceptability</a:t>
            </a:r>
          </a:p>
          <a:p>
            <a:pPr lvl="2"/>
            <a:r>
              <a:rPr lang="en-US" dirty="0">
                <a:solidFill>
                  <a:schemeClr val="tx1"/>
                </a:solidFill>
                <a:latin typeface="Arial" panose="020B0604020202020204" pitchFamily="34" charset="0"/>
                <a:cs typeface="Arial" panose="020B0604020202020204" pitchFamily="34" charset="0"/>
              </a:rPr>
              <a:t>All ICU team members, ICU &amp; hospital administrators, IT specialists</a:t>
            </a:r>
          </a:p>
          <a:p>
            <a:pPr lvl="1"/>
            <a:r>
              <a:rPr lang="en-US" sz="2000" dirty="0">
                <a:solidFill>
                  <a:schemeClr val="tx1"/>
                </a:solidFill>
                <a:latin typeface="Arial" panose="020B0604020202020204" pitchFamily="34" charset="0"/>
                <a:cs typeface="Arial" panose="020B0604020202020204" pitchFamily="34" charset="0"/>
              </a:rPr>
              <a:t>Focus group</a:t>
            </a:r>
          </a:p>
          <a:p>
            <a:pPr lvl="2"/>
            <a:r>
              <a:rPr lang="en-US" dirty="0">
                <a:solidFill>
                  <a:schemeClr val="tx1"/>
                </a:solidFill>
                <a:latin typeface="Arial" panose="020B0604020202020204" pitchFamily="34" charset="0"/>
                <a:cs typeface="Arial" panose="020B0604020202020204" pitchFamily="34" charset="0"/>
              </a:rPr>
              <a:t>Purposeful sample of 60 ICU providers based on trial arm &amp; AIM result (low, middle, high)</a:t>
            </a:r>
          </a:p>
        </p:txBody>
      </p:sp>
    </p:spTree>
    <p:extLst>
      <p:ext uri="{BB962C8B-B14F-4D97-AF65-F5344CB8AC3E}">
        <p14:creationId xmlns:p14="http://schemas.microsoft.com/office/powerpoint/2010/main" val="938763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96BAB3-56A7-4EC6-9F63-93367CE0001C}"/>
              </a:ext>
            </a:extLst>
          </p:cNvPr>
          <p:cNvSpPr>
            <a:spLocks noGrp="1"/>
          </p:cNvSpPr>
          <p:nvPr>
            <p:ph idx="1"/>
          </p:nvPr>
        </p:nvSpPr>
        <p:spPr>
          <a:xfrm>
            <a:off x="185321" y="1433236"/>
            <a:ext cx="11821358" cy="5340426"/>
          </a:xfrm>
        </p:spPr>
        <p:txBody>
          <a:bodyPr>
            <a:noAutofit/>
          </a:bodyPr>
          <a:lstStyle/>
          <a:p>
            <a:r>
              <a:rPr lang="en-US" sz="2400" dirty="0">
                <a:effectLst/>
                <a:latin typeface="Arial" panose="020B0604020202020204" pitchFamily="34" charset="0"/>
                <a:ea typeface="Times New Roman" panose="02020603050405020304" pitchFamily="18" charset="0"/>
              </a:rPr>
              <a:t>Super complicated. High level expert input.</a:t>
            </a:r>
          </a:p>
          <a:p>
            <a:r>
              <a:rPr lang="en-US" sz="2400" dirty="0">
                <a:effectLst/>
                <a:latin typeface="Arial" panose="020B0604020202020204" pitchFamily="34" charset="0"/>
                <a:ea typeface="Times New Roman" panose="02020603050405020304" pitchFamily="18" charset="0"/>
              </a:rPr>
              <a:t>Utilizing varying sample sizes ranging from 60 to 75 subjects per ICU per time period achieves &gt; 95% power using a significance level of 0.01 (Bonferroni adjusted to be conservative). Twelve clusters are sufficient to detect a difference in proportion between any of the strategy combinations &amp; control with &gt;80% power if the observed effect is greater than or equal to 12%. </a:t>
            </a:r>
          </a:p>
          <a:p>
            <a:r>
              <a:rPr lang="en-US" sz="2400" dirty="0">
                <a:latin typeface="Arial" panose="020B0604020202020204" pitchFamily="34" charset="0"/>
                <a:ea typeface="Times New Roman" panose="02020603050405020304" pitchFamily="18" charset="0"/>
              </a:rPr>
              <a:t>S</a:t>
            </a:r>
            <a:r>
              <a:rPr lang="en-US" sz="2400" dirty="0">
                <a:effectLst/>
                <a:latin typeface="Arial" panose="020B0604020202020204" pitchFamily="34" charset="0"/>
                <a:ea typeface="Times New Roman" panose="02020603050405020304" pitchFamily="18" charset="0"/>
              </a:rPr>
              <a:t>ample size analysis was repeated for being able to detect a minimum mean difference of 1.5 days on MV between any strategy &amp; control, or between the two strategies using a standard deviation for the random cluster effect of 1.0, an ICC of 0.15, &amp; a residual error of 3.4. At a conservative significance level of 0.01 for alpha, the current design achieves 87.7% power to detect a 1.5 day difference.</a:t>
            </a:r>
            <a:endParaRPr lang="en-US" sz="2400" dirty="0">
              <a:effectLst/>
              <a:latin typeface="Times New Roman" panose="02020603050405020304" pitchFamily="18" charset="0"/>
              <a:ea typeface="Times New Roman" panose="02020603050405020304" pitchFamily="18" charset="0"/>
            </a:endParaRPr>
          </a:p>
        </p:txBody>
      </p:sp>
      <p:sp>
        <p:nvSpPr>
          <p:cNvPr id="5" name="Title 1">
            <a:extLst>
              <a:ext uri="{FF2B5EF4-FFF2-40B4-BE49-F238E27FC236}">
                <a16:creationId xmlns:a16="http://schemas.microsoft.com/office/drawing/2014/main" id="{9BF36D03-6C1E-4C3E-AC14-236537565470}"/>
              </a:ext>
            </a:extLst>
          </p:cNvPr>
          <p:cNvSpPr>
            <a:spLocks noGrp="1"/>
          </p:cNvSpPr>
          <p:nvPr>
            <p:ph type="title"/>
          </p:nvPr>
        </p:nvSpPr>
        <p:spPr>
          <a:xfrm>
            <a:off x="0" y="0"/>
            <a:ext cx="11892379" cy="1325563"/>
          </a:xfrm>
        </p:spPr>
        <p:txBody>
          <a:bodyPr>
            <a:normAutofit/>
          </a:bodyPr>
          <a:lstStyle/>
          <a:p>
            <a:pPr algn="ctr"/>
            <a:r>
              <a:rPr lang="en-US" sz="3600" dirty="0">
                <a:latin typeface="Arial" panose="020B0604020202020204" pitchFamily="34" charset="0"/>
                <a:cs typeface="Arial" panose="020B0604020202020204" pitchFamily="34" charset="0"/>
              </a:rPr>
              <a:t>Sample Size &amp; Power</a:t>
            </a:r>
          </a:p>
        </p:txBody>
      </p:sp>
    </p:spTree>
    <p:extLst>
      <p:ext uri="{BB962C8B-B14F-4D97-AF65-F5344CB8AC3E}">
        <p14:creationId xmlns:p14="http://schemas.microsoft.com/office/powerpoint/2010/main" val="2967463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32B3-D882-4385-B2B9-9A744B483A38}"/>
              </a:ext>
            </a:extLst>
          </p:cNvPr>
          <p:cNvSpPr>
            <a:spLocks noGrp="1"/>
          </p:cNvSpPr>
          <p:nvPr>
            <p:ph type="title"/>
          </p:nvPr>
        </p:nvSpPr>
        <p:spPr>
          <a:xfrm>
            <a:off x="-213064" y="-123787"/>
            <a:ext cx="12192000" cy="1325563"/>
          </a:xfrm>
        </p:spPr>
        <p:txBody>
          <a:bodyPr>
            <a:normAutofit/>
          </a:bodyPr>
          <a:lstStyle/>
          <a:p>
            <a:pPr algn="ctr"/>
            <a:r>
              <a:rPr lang="en-US" sz="3600" dirty="0">
                <a:latin typeface="Arial" panose="020B0604020202020204" pitchFamily="34" charset="0"/>
                <a:cs typeface="Arial" panose="020B0604020202020204" pitchFamily="34" charset="0"/>
              </a:rPr>
              <a:t>Analysis by Aim</a:t>
            </a:r>
          </a:p>
        </p:txBody>
      </p:sp>
      <p:sp>
        <p:nvSpPr>
          <p:cNvPr id="3" name="Content Placeholder 2">
            <a:extLst>
              <a:ext uri="{FF2B5EF4-FFF2-40B4-BE49-F238E27FC236}">
                <a16:creationId xmlns:a16="http://schemas.microsoft.com/office/drawing/2014/main" id="{A0CF97FA-BCFF-40FC-86CD-8FED5739FE24}"/>
              </a:ext>
            </a:extLst>
          </p:cNvPr>
          <p:cNvSpPr>
            <a:spLocks noGrp="1"/>
          </p:cNvSpPr>
          <p:nvPr>
            <p:ph idx="1"/>
          </p:nvPr>
        </p:nvSpPr>
        <p:spPr>
          <a:xfrm>
            <a:off x="106532" y="1093532"/>
            <a:ext cx="11978936" cy="4351338"/>
          </a:xfrm>
        </p:spPr>
        <p:txBody>
          <a:bodyPr>
            <a:noAutofit/>
          </a:bodyPr>
          <a:lstStyle/>
          <a:p>
            <a:r>
              <a:rPr lang="en-US" sz="2400" dirty="0">
                <a:latin typeface="Arial" panose="020B0604020202020204" pitchFamily="34" charset="0"/>
                <a:cs typeface="Arial" panose="020B0604020202020204" pitchFamily="34" charset="0"/>
              </a:rPr>
              <a:t>Aim 1</a:t>
            </a:r>
          </a:p>
          <a:p>
            <a:pPr lvl="1"/>
            <a:r>
              <a:rPr lang="en-US" sz="2000" b="1" dirty="0">
                <a:latin typeface="Arial" panose="020B0604020202020204" pitchFamily="34" charset="0"/>
                <a:cs typeface="Arial" panose="020B0604020202020204" pitchFamily="34" charset="0"/>
              </a:rPr>
              <a:t>Analysis plan will be conducted on two levels: modified (</a:t>
            </a:r>
            <a:r>
              <a:rPr lang="en-US" sz="2000" b="1" dirty="0" err="1">
                <a:latin typeface="Arial" panose="020B0604020202020204" pitchFamily="34" charset="0"/>
                <a:cs typeface="Arial" panose="020B0604020202020204" pitchFamily="34" charset="0"/>
              </a:rPr>
              <a:t>mITT</a:t>
            </a:r>
            <a:r>
              <a:rPr lang="en-US" sz="2000" b="1" dirty="0">
                <a:latin typeface="Arial" panose="020B0604020202020204" pitchFamily="34" charset="0"/>
                <a:cs typeface="Arial" panose="020B0604020202020204" pitchFamily="34" charset="0"/>
              </a:rPr>
              <a:t>) &amp; true intention to treat (ITT)</a:t>
            </a:r>
          </a:p>
          <a:p>
            <a:pPr lvl="2"/>
            <a:r>
              <a:rPr lang="en-US" sz="1600" dirty="0">
                <a:latin typeface="Arial" panose="020B0604020202020204" pitchFamily="34" charset="0"/>
                <a:cs typeface="Arial" panose="020B0604020202020204" pitchFamily="34" charset="0"/>
              </a:rPr>
              <a:t>Patients that were placed on MV prior to admission to the ICU or whose MV straddles transition points in the study will be excluded from the primary analysis (</a:t>
            </a:r>
            <a:r>
              <a:rPr lang="en-US" sz="1600" dirty="0" err="1">
                <a:latin typeface="Arial" panose="020B0604020202020204" pitchFamily="34" charset="0"/>
                <a:cs typeface="Arial" panose="020B0604020202020204" pitchFamily="34" charset="0"/>
              </a:rPr>
              <a:t>mITT</a:t>
            </a:r>
            <a:r>
              <a:rPr lang="en-US" sz="1600" dirty="0">
                <a:latin typeface="Arial" panose="020B0604020202020204" pitchFamily="34" charset="0"/>
                <a:cs typeface="Arial" panose="020B0604020202020204" pitchFamily="34" charset="0"/>
              </a:rPr>
              <a:t>)</a:t>
            </a:r>
          </a:p>
          <a:p>
            <a:pPr lvl="2"/>
            <a:r>
              <a:rPr lang="en-US" sz="1600" dirty="0">
                <a:latin typeface="Arial" panose="020B0604020202020204" pitchFamily="34" charset="0"/>
                <a:cs typeface="Arial" panose="020B0604020202020204" pitchFamily="34" charset="0"/>
              </a:rPr>
              <a:t>ITT secondary analysis will include those patients that were on MV prior to ICU admission and those that straddle transition points</a:t>
            </a:r>
            <a:endParaRPr lang="en-US" sz="2000" dirty="0">
              <a:latin typeface="Arial" panose="020B0604020202020204" pitchFamily="34" charset="0"/>
              <a:cs typeface="Arial" panose="020B0604020202020204" pitchFamily="34" charset="0"/>
            </a:endParaRPr>
          </a:p>
          <a:p>
            <a:r>
              <a:rPr lang="en-US" sz="1800" dirty="0">
                <a:effectLst/>
                <a:latin typeface="Arial" panose="020B0604020202020204" pitchFamily="34" charset="0"/>
                <a:ea typeface="Times New Roman" panose="02020603050405020304" pitchFamily="18" charset="0"/>
              </a:rPr>
              <a:t>We anticipate the effect of Strategy A (red curve in </a:t>
            </a:r>
            <a:r>
              <a:rPr lang="en-US" sz="1800" b="1" dirty="0">
                <a:effectLst/>
                <a:latin typeface="Arial" panose="020B0604020202020204" pitchFamily="34" charset="0"/>
                <a:ea typeface="Times New Roman" panose="02020603050405020304" pitchFamily="18" charset="0"/>
              </a:rPr>
              <a:t>Figure</a:t>
            </a:r>
            <a:r>
              <a:rPr lang="en-US" sz="1800" dirty="0">
                <a:effectLst/>
                <a:latin typeface="Arial" panose="020B0604020202020204" pitchFamily="34" charset="0"/>
                <a:ea typeface="Times New Roman" panose="02020603050405020304" pitchFamily="18" charset="0"/>
              </a:rPr>
              <a:t>) will initially be greater than that of Strategy B (black curve in </a:t>
            </a:r>
            <a:r>
              <a:rPr lang="en-US" sz="1800" b="1" dirty="0">
                <a:effectLst/>
                <a:latin typeface="Arial" panose="020B0604020202020204" pitchFamily="34" charset="0"/>
                <a:ea typeface="Times New Roman" panose="02020603050405020304" pitchFamily="18" charset="0"/>
              </a:rPr>
              <a:t>Figure </a:t>
            </a:r>
            <a:r>
              <a:rPr lang="en-US" sz="1800" dirty="0">
                <a:effectLst/>
                <a:latin typeface="Arial" panose="020B0604020202020204" pitchFamily="34" charset="0"/>
                <a:ea typeface="Times New Roman" panose="02020603050405020304" pitchFamily="18" charset="0"/>
              </a:rPr>
              <a:t>); with Strategy B showing a greater effect than Strategy A by the second time period following exposure. </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F21B58-9968-D625-2EE0-14E457E20503}"/>
              </a:ext>
            </a:extLst>
          </p:cNvPr>
          <p:cNvPicPr>
            <a:picLocks noChangeAspect="1"/>
          </p:cNvPicPr>
          <p:nvPr/>
        </p:nvPicPr>
        <p:blipFill rotWithShape="1">
          <a:blip r:embed="rId2">
            <a:extLst>
              <a:ext uri="{28A0092B-C50C-407E-A947-70E740481C1C}">
                <a14:useLocalDpi xmlns:a14="http://schemas.microsoft.com/office/drawing/2010/main" val="0"/>
              </a:ext>
            </a:extLst>
          </a:blip>
          <a:srcRect b="3404"/>
          <a:stretch/>
        </p:blipFill>
        <p:spPr bwMode="auto">
          <a:xfrm>
            <a:off x="4294909" y="3465357"/>
            <a:ext cx="3416935" cy="32900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5538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32B3-D882-4385-B2B9-9A744B483A38}"/>
              </a:ext>
            </a:extLst>
          </p:cNvPr>
          <p:cNvSpPr>
            <a:spLocks noGrp="1"/>
          </p:cNvSpPr>
          <p:nvPr>
            <p:ph type="title"/>
          </p:nvPr>
        </p:nvSpPr>
        <p:spPr>
          <a:xfrm>
            <a:off x="-213064" y="-123787"/>
            <a:ext cx="12192000" cy="1325563"/>
          </a:xfrm>
        </p:spPr>
        <p:txBody>
          <a:bodyPr>
            <a:normAutofit/>
          </a:bodyPr>
          <a:lstStyle/>
          <a:p>
            <a:pPr algn="ctr"/>
            <a:r>
              <a:rPr lang="en-US" sz="3600" dirty="0">
                <a:latin typeface="Arial" panose="020B0604020202020204" pitchFamily="34" charset="0"/>
                <a:cs typeface="Arial" panose="020B0604020202020204" pitchFamily="34" charset="0"/>
              </a:rPr>
              <a:t>Analysis by Aim</a:t>
            </a:r>
          </a:p>
        </p:txBody>
      </p:sp>
      <p:sp>
        <p:nvSpPr>
          <p:cNvPr id="3" name="Content Placeholder 2">
            <a:extLst>
              <a:ext uri="{FF2B5EF4-FFF2-40B4-BE49-F238E27FC236}">
                <a16:creationId xmlns:a16="http://schemas.microsoft.com/office/drawing/2014/main" id="{A0CF97FA-BCFF-40FC-86CD-8FED5739FE24}"/>
              </a:ext>
            </a:extLst>
          </p:cNvPr>
          <p:cNvSpPr>
            <a:spLocks noGrp="1"/>
          </p:cNvSpPr>
          <p:nvPr>
            <p:ph idx="1"/>
          </p:nvPr>
        </p:nvSpPr>
        <p:spPr>
          <a:xfrm>
            <a:off x="106532" y="1546294"/>
            <a:ext cx="11978936" cy="4351338"/>
          </a:xfrm>
        </p:spPr>
        <p:txBody>
          <a:bodyPr>
            <a:noAutofit/>
          </a:bodyPr>
          <a:lstStyle/>
          <a:p>
            <a:r>
              <a:rPr lang="en-US" sz="2400" dirty="0">
                <a:latin typeface="Arial" panose="020B0604020202020204" pitchFamily="34" charset="0"/>
                <a:cs typeface="Arial" panose="020B0604020202020204" pitchFamily="34" charset="0"/>
              </a:rPr>
              <a:t>Aim 2</a:t>
            </a:r>
          </a:p>
          <a:p>
            <a:pPr lvl="1"/>
            <a:r>
              <a:rPr lang="en-US" dirty="0">
                <a:latin typeface="Arial" panose="020B0604020202020204" pitchFamily="34" charset="0"/>
                <a:cs typeface="Arial" panose="020B0604020202020204" pitchFamily="34" charset="0"/>
              </a:rPr>
              <a:t>Individual level clinical outcomes will be analyzed utilizing the </a:t>
            </a:r>
            <a:r>
              <a:rPr lang="en-US" b="1" dirty="0">
                <a:latin typeface="Arial" panose="020B0604020202020204" pitchFamily="34" charset="0"/>
                <a:cs typeface="Arial" panose="020B0604020202020204" pitchFamily="34" charset="0"/>
              </a:rPr>
              <a:t>same model outlined for Aim 1</a:t>
            </a:r>
            <a:r>
              <a:rPr lang="en-US" dirty="0">
                <a:latin typeface="Arial" panose="020B0604020202020204" pitchFamily="34" charset="0"/>
                <a:cs typeface="Arial" panose="020B0604020202020204" pitchFamily="34" charset="0"/>
              </a:rPr>
              <a:t>, with the exception that the link function will change based on the nature of the outcome being modelled (e.g., continuous outcomes will utilize the identity link and count data may use the logit or log link dependent on the assumed distribution)</a:t>
            </a:r>
          </a:p>
          <a:p>
            <a:pPr lvl="1"/>
            <a:r>
              <a:rPr lang="en-US" dirty="0">
                <a:latin typeface="Arial" panose="020B0604020202020204" pitchFamily="34" charset="0"/>
                <a:cs typeface="Arial" panose="020B0604020202020204" pitchFamily="34" charset="0"/>
              </a:rPr>
              <a:t>Covariates identified in the Aim 1 analysis plan will be considered in all Aim 2 analyses</a:t>
            </a:r>
          </a:p>
          <a:p>
            <a:pPr lvl="1"/>
            <a:r>
              <a:rPr lang="en-US" dirty="0">
                <a:latin typeface="Arial" panose="020B0604020202020204" pitchFamily="34" charset="0"/>
                <a:cs typeface="Arial" panose="020B0604020202020204" pitchFamily="34" charset="0"/>
              </a:rPr>
              <a:t>Biologically reasonable interactions will be considered, but only retained in models if the p-value is ≤ 0.10.</a:t>
            </a:r>
          </a:p>
        </p:txBody>
      </p:sp>
    </p:spTree>
    <p:extLst>
      <p:ext uri="{BB962C8B-B14F-4D97-AF65-F5344CB8AC3E}">
        <p14:creationId xmlns:p14="http://schemas.microsoft.com/office/powerpoint/2010/main" val="992073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32B3-D882-4385-B2B9-9A744B483A38}"/>
              </a:ext>
            </a:extLst>
          </p:cNvPr>
          <p:cNvSpPr>
            <a:spLocks noGrp="1"/>
          </p:cNvSpPr>
          <p:nvPr>
            <p:ph type="title"/>
          </p:nvPr>
        </p:nvSpPr>
        <p:spPr>
          <a:xfrm>
            <a:off x="-213064" y="-123787"/>
            <a:ext cx="12192000" cy="1325563"/>
          </a:xfrm>
        </p:spPr>
        <p:txBody>
          <a:bodyPr>
            <a:normAutofit/>
          </a:bodyPr>
          <a:lstStyle/>
          <a:p>
            <a:pPr algn="ctr"/>
            <a:r>
              <a:rPr lang="en-US" sz="3600" dirty="0">
                <a:latin typeface="Arial" panose="020B0604020202020204" pitchFamily="34" charset="0"/>
                <a:cs typeface="Arial" panose="020B0604020202020204" pitchFamily="34" charset="0"/>
              </a:rPr>
              <a:t>Analysis by Aim</a:t>
            </a:r>
          </a:p>
        </p:txBody>
      </p:sp>
      <p:sp>
        <p:nvSpPr>
          <p:cNvPr id="3" name="Content Placeholder 2">
            <a:extLst>
              <a:ext uri="{FF2B5EF4-FFF2-40B4-BE49-F238E27FC236}">
                <a16:creationId xmlns:a16="http://schemas.microsoft.com/office/drawing/2014/main" id="{A0CF97FA-BCFF-40FC-86CD-8FED5739FE24}"/>
              </a:ext>
            </a:extLst>
          </p:cNvPr>
          <p:cNvSpPr>
            <a:spLocks noGrp="1"/>
          </p:cNvSpPr>
          <p:nvPr>
            <p:ph idx="1"/>
          </p:nvPr>
        </p:nvSpPr>
        <p:spPr>
          <a:xfrm>
            <a:off x="1" y="809446"/>
            <a:ext cx="12192000" cy="4836752"/>
          </a:xfrm>
        </p:spPr>
        <p:txBody>
          <a:bodyPr>
            <a:noAutofit/>
          </a:bodyPr>
          <a:lstStyle/>
          <a:p>
            <a:r>
              <a:rPr lang="en-US" sz="2400" dirty="0">
                <a:latin typeface="Arial" panose="020B0604020202020204" pitchFamily="34" charset="0"/>
                <a:cs typeface="Arial" panose="020B0604020202020204" pitchFamily="34" charset="0"/>
              </a:rPr>
              <a:t>Aim 3</a:t>
            </a:r>
          </a:p>
          <a:p>
            <a:pPr lvl="1"/>
            <a:r>
              <a:rPr lang="en-US" dirty="0">
                <a:latin typeface="Arial" panose="020B0604020202020204" pitchFamily="34" charset="0"/>
                <a:cs typeface="Arial" panose="020B0604020202020204" pitchFamily="34" charset="0"/>
              </a:rPr>
              <a:t>Acceptability</a:t>
            </a:r>
          </a:p>
          <a:p>
            <a:pPr lvl="2"/>
            <a:r>
              <a:rPr lang="en-US" sz="1800" dirty="0">
                <a:latin typeface="Arial" panose="020B0604020202020204" pitchFamily="34" charset="0"/>
                <a:cs typeface="Arial" panose="020B0604020202020204" pitchFamily="34" charset="0"/>
              </a:rPr>
              <a:t>Summary statistics will be used to describe acceptability scores for each implementation strategy. Bivariate analysis (t-test, ANOVA) will be used to compare acceptability score among different types of implementation strategies.</a:t>
            </a:r>
          </a:p>
          <a:p>
            <a:pPr lvl="1"/>
            <a:r>
              <a:rPr lang="en-US" dirty="0">
                <a:latin typeface="Arial" panose="020B0604020202020204" pitchFamily="34" charset="0"/>
                <a:cs typeface="Arial" panose="020B0604020202020204" pitchFamily="34" charset="0"/>
              </a:rPr>
              <a:t>Work Intensity</a:t>
            </a:r>
          </a:p>
          <a:p>
            <a:pPr lvl="2"/>
            <a:r>
              <a:rPr lang="en-US" sz="1800" dirty="0">
                <a:latin typeface="Arial" panose="020B0604020202020204" pitchFamily="34" charset="0"/>
                <a:cs typeface="Arial" panose="020B0604020202020204" pitchFamily="34" charset="0"/>
              </a:rPr>
              <a:t>Individual work intensity (NASA-TLX scores, 0-100) will be aggregated by each ICU &amp; averaged weekly to assess trends over time. We will then correlate work intensity score by acceptability score &amp; adoption rate using Pearson or Spearman correlation analysis. Since the provider responses are correlated within a ICU, we will use </a:t>
            </a:r>
            <a:r>
              <a:rPr lang="en-US" sz="1800" b="1" dirty="0">
                <a:latin typeface="Arial" panose="020B0604020202020204" pitchFamily="34" charset="0"/>
                <a:cs typeface="Arial" panose="020B0604020202020204" pitchFamily="34" charset="0"/>
              </a:rPr>
              <a:t>linear mixed models to examine the association between work intensity &amp; implementation outcomes (acceptability, adoption), controlling for provider characteristics &amp; work-system factors</a:t>
            </a:r>
            <a:r>
              <a:rPr lang="en-US" sz="1800"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Focus groups</a:t>
            </a:r>
          </a:p>
          <a:p>
            <a:pPr lvl="2"/>
            <a:r>
              <a:rPr lang="en-US" sz="1800" b="1" dirty="0">
                <a:latin typeface="Arial" panose="020B0604020202020204" pitchFamily="34" charset="0"/>
                <a:cs typeface="Arial" panose="020B0604020202020204" pitchFamily="34" charset="0"/>
              </a:rPr>
              <a:t>Quantitative &amp; qualitative analysis </a:t>
            </a:r>
            <a:r>
              <a:rPr lang="en-US" sz="1800" dirty="0">
                <a:latin typeface="Arial" panose="020B0604020202020204" pitchFamily="34" charset="0"/>
                <a:cs typeface="Arial" panose="020B0604020202020204" pitchFamily="34" charset="0"/>
              </a:rPr>
              <a:t>results will be synthesized to gain deep understanding of stakeholder’s perspectives on acceptability &amp; staff work intensity</a:t>
            </a:r>
          </a:p>
        </p:txBody>
      </p:sp>
    </p:spTree>
    <p:extLst>
      <p:ext uri="{BB962C8B-B14F-4D97-AF65-F5344CB8AC3E}">
        <p14:creationId xmlns:p14="http://schemas.microsoft.com/office/powerpoint/2010/main" val="950935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val 2"/>
          <p:cNvSpPr>
            <a:spLocks noChangeArrowheads="1"/>
          </p:cNvSpPr>
          <p:nvPr/>
        </p:nvSpPr>
        <p:spPr bwMode="auto">
          <a:xfrm>
            <a:off x="4189414" y="956412"/>
            <a:ext cx="3811587" cy="3810000"/>
          </a:xfrm>
          <a:prstGeom prst="ellipse">
            <a:avLst/>
          </a:prstGeom>
          <a:solidFill>
            <a:srgbClr val="E2AE4E"/>
          </a:solidFill>
          <a:ln w="9525">
            <a:noFill/>
            <a:round/>
            <a:headEnd/>
            <a:tailEnd/>
          </a:ln>
        </p:spPr>
        <p:txBody>
          <a:bodyPr wrap="none" anchor="ctr"/>
          <a:lstStyle/>
          <a:p>
            <a:pPr algn="ctr"/>
            <a:r>
              <a:rPr lang="en-US" sz="20000" b="1" dirty="0">
                <a:latin typeface="Bookman Old Style" pitchFamily="18" charset="0"/>
              </a:rPr>
              <a:t>3</a:t>
            </a:r>
          </a:p>
        </p:txBody>
      </p:sp>
      <p:sp>
        <p:nvSpPr>
          <p:cNvPr id="18434" name="Text Box 3"/>
          <p:cNvSpPr txBox="1">
            <a:spLocks noChangeArrowheads="1"/>
          </p:cNvSpPr>
          <p:nvPr/>
        </p:nvSpPr>
        <p:spPr bwMode="auto">
          <a:xfrm>
            <a:off x="2209800" y="5181601"/>
            <a:ext cx="8077200" cy="366713"/>
          </a:xfrm>
          <a:prstGeom prst="rect">
            <a:avLst/>
          </a:prstGeom>
          <a:noFill/>
          <a:ln w="9525">
            <a:noFill/>
            <a:miter lim="800000"/>
            <a:headEnd/>
            <a:tailEnd/>
          </a:ln>
        </p:spPr>
        <p:txBody>
          <a:bodyPr>
            <a:spAutoFit/>
          </a:bodyPr>
          <a:lstStyle/>
          <a:p>
            <a:pPr>
              <a:spcBef>
                <a:spcPct val="50000"/>
              </a:spcBef>
            </a:pPr>
            <a:endParaRPr lang="en-US"/>
          </a:p>
        </p:txBody>
      </p:sp>
      <p:sp>
        <p:nvSpPr>
          <p:cNvPr id="18435" name="Rectangle 4"/>
          <p:cNvSpPr>
            <a:spLocks noChangeArrowheads="1"/>
          </p:cNvSpPr>
          <p:nvPr/>
        </p:nvSpPr>
        <p:spPr bwMode="auto">
          <a:xfrm>
            <a:off x="664191" y="4813301"/>
            <a:ext cx="10863618" cy="1470025"/>
          </a:xfrm>
          <a:prstGeom prst="rect">
            <a:avLst/>
          </a:prstGeom>
          <a:noFill/>
          <a:ln w="9525">
            <a:noFill/>
            <a:miter lim="800000"/>
            <a:headEnd/>
            <a:tailEnd/>
          </a:ln>
        </p:spPr>
        <p:txBody>
          <a:bodyPr anchor="ctr"/>
          <a:lstStyle/>
          <a:p>
            <a:pPr algn="ctr"/>
            <a:r>
              <a:rPr lang="en-US" sz="3600" dirty="0">
                <a:latin typeface="Arial" panose="020B0604020202020204" pitchFamily="34" charset="0"/>
                <a:ea typeface="Calibri" pitchFamily="34" charset="0"/>
                <a:cs typeface="Arial" panose="020B0604020202020204" pitchFamily="34" charset="0"/>
              </a:rPr>
              <a:t>Building a Program of Research: Lessons Learned</a:t>
            </a:r>
          </a:p>
        </p:txBody>
      </p:sp>
    </p:spTree>
    <p:extLst>
      <p:ext uri="{BB962C8B-B14F-4D97-AF65-F5344CB8AC3E}">
        <p14:creationId xmlns:p14="http://schemas.microsoft.com/office/powerpoint/2010/main" val="16704750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8F5029-86CF-486A-85E6-3960AA162F05}"/>
              </a:ext>
            </a:extLst>
          </p:cNvPr>
          <p:cNvSpPr>
            <a:spLocks noGrp="1"/>
          </p:cNvSpPr>
          <p:nvPr>
            <p:ph idx="1"/>
          </p:nvPr>
        </p:nvSpPr>
        <p:spPr>
          <a:xfrm>
            <a:off x="180975" y="1403238"/>
            <a:ext cx="11915776" cy="5219505"/>
          </a:xfrm>
        </p:spPr>
        <p:txBody>
          <a:bodyPr>
            <a:noAutofit/>
          </a:bodyPr>
          <a:lstStyle/>
          <a:p>
            <a:pPr marL="285750" indent="-285750"/>
            <a:r>
              <a:rPr lang="en-US" sz="2400" dirty="0">
                <a:latin typeface="Arial" panose="020B0604020202020204" pitchFamily="34" charset="0"/>
                <a:ea typeface="Times New Roman" panose="02020603050405020304" pitchFamily="18" charset="0"/>
                <a:cs typeface="Arial" panose="020B0604020202020204" pitchFamily="34" charset="0"/>
              </a:rPr>
              <a:t>Clinical research </a:t>
            </a:r>
          </a:p>
          <a:p>
            <a:pPr marL="897452" lvl="1" indent="-285750"/>
            <a:r>
              <a:rPr lang="en-US" sz="2400" dirty="0">
                <a:latin typeface="Arial" panose="020B0604020202020204" pitchFamily="34" charset="0"/>
                <a:ea typeface="Times New Roman" panose="02020603050405020304" pitchFamily="18" charset="0"/>
                <a:cs typeface="Arial" panose="020B0604020202020204" pitchFamily="34" charset="0"/>
              </a:rPr>
              <a:t>Doesn't happen in isolation</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Collaborative effort that involves healthcare providers, educators, policymakers, &amp;, most importantly, patients &amp; their families</a:t>
            </a:r>
          </a:p>
          <a:p>
            <a:pPr marL="897452" lvl="1" indent="-285750"/>
            <a:r>
              <a:rPr lang="en-US" sz="2400" dirty="0">
                <a:latin typeface="Arial" panose="020B0604020202020204" pitchFamily="34" charset="0"/>
                <a:ea typeface="Times New Roman" panose="02020603050405020304" pitchFamily="18" charset="0"/>
                <a:cs typeface="Arial" panose="020B0604020202020204" pitchFamily="34" charset="0"/>
              </a:rPr>
              <a:t>Should build over time. All funding is good funding. </a:t>
            </a:r>
          </a:p>
          <a:p>
            <a:pPr marL="897452" lvl="1" indent="-285750"/>
            <a:r>
              <a:rPr lang="en-US" sz="2400" dirty="0">
                <a:latin typeface="Arial" panose="020B0604020202020204" pitchFamily="34" charset="0"/>
                <a:ea typeface="Times New Roman" panose="02020603050405020304" pitchFamily="18" charset="0"/>
                <a:cs typeface="Arial" panose="020B0604020202020204" pitchFamily="34" charset="0"/>
              </a:rPr>
              <a:t>Requires</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Passion for subject area</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Extensive topical knowledge</a:t>
            </a:r>
          </a:p>
          <a:p>
            <a:pPr marL="1739876" lvl="3" indent="-285750"/>
            <a:r>
              <a:rPr lang="en-US" sz="2000" dirty="0">
                <a:latin typeface="Arial" panose="020B0604020202020204" pitchFamily="34" charset="0"/>
                <a:ea typeface="Times New Roman" panose="02020603050405020304" pitchFamily="18" charset="0"/>
                <a:cs typeface="Arial" panose="020B0604020202020204" pitchFamily="34" charset="0"/>
              </a:rPr>
              <a:t>Need to know what we know</a:t>
            </a:r>
          </a:p>
          <a:p>
            <a:pPr marL="1739876" lvl="3" indent="-285750"/>
            <a:r>
              <a:rPr lang="en-US" sz="2000" dirty="0">
                <a:latin typeface="Arial" panose="020B0604020202020204" pitchFamily="34" charset="0"/>
                <a:ea typeface="Times New Roman" panose="02020603050405020304" pitchFamily="18" charset="0"/>
                <a:cs typeface="Arial" panose="020B0604020202020204" pitchFamily="34" charset="0"/>
              </a:rPr>
              <a:t>Need to know what we don’t know (gaps)</a:t>
            </a:r>
            <a:endParaRPr lang="en-US" sz="2400" dirty="0">
              <a:latin typeface="Arial" panose="020B0604020202020204" pitchFamily="34" charset="0"/>
              <a:ea typeface="Times New Roman" panose="02020603050405020304" pitchFamily="18" charset="0"/>
              <a:cs typeface="Arial" panose="020B0604020202020204" pitchFamily="34" charset="0"/>
            </a:endParaRP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Extensive &amp; ongoing mentorship</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Multiple failures</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Grit, resiliency, &amp; ability to seek &amp; accept feedback</a:t>
            </a:r>
          </a:p>
          <a:p>
            <a:pPr marL="1739876" lvl="3" indent="-285750"/>
            <a:r>
              <a:rPr lang="en-US" dirty="0">
                <a:latin typeface="Arial" panose="020B0604020202020204" pitchFamily="34" charset="0"/>
                <a:ea typeface="Times New Roman" panose="02020603050405020304" pitchFamily="18" charset="0"/>
                <a:cs typeface="Arial" panose="020B0604020202020204" pitchFamily="34" charset="0"/>
              </a:rPr>
              <a:t>If can’t, consider quitting now (I am not kidding) </a:t>
            </a:r>
          </a:p>
        </p:txBody>
      </p:sp>
      <p:sp>
        <p:nvSpPr>
          <p:cNvPr id="3" name="Title 2">
            <a:extLst>
              <a:ext uri="{FF2B5EF4-FFF2-40B4-BE49-F238E27FC236}">
                <a16:creationId xmlns:a16="http://schemas.microsoft.com/office/drawing/2014/main" id="{E0478D07-DFA8-4BD0-91B1-02E3C1972841}"/>
              </a:ext>
            </a:extLst>
          </p:cNvPr>
          <p:cNvSpPr>
            <a:spLocks noGrp="1"/>
          </p:cNvSpPr>
          <p:nvPr>
            <p:ph type="title"/>
          </p:nvPr>
        </p:nvSpPr>
        <p:spPr>
          <a:xfrm>
            <a:off x="0" y="0"/>
            <a:ext cx="12192000" cy="1229801"/>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Lessons Learned (Midlife, hopefully)</a:t>
            </a:r>
          </a:p>
        </p:txBody>
      </p:sp>
    </p:spTree>
    <p:extLst>
      <p:ext uri="{BB962C8B-B14F-4D97-AF65-F5344CB8AC3E}">
        <p14:creationId xmlns:p14="http://schemas.microsoft.com/office/powerpoint/2010/main" val="1302130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3FBD8D-4479-CC2A-5254-0D83E976318E}"/>
              </a:ext>
            </a:extLst>
          </p:cNvPr>
          <p:cNvPicPr>
            <a:picLocks noChangeAspect="1"/>
          </p:cNvPicPr>
          <p:nvPr/>
        </p:nvPicPr>
        <p:blipFill>
          <a:blip r:embed="rId2"/>
          <a:stretch>
            <a:fillRect/>
          </a:stretch>
        </p:blipFill>
        <p:spPr>
          <a:xfrm>
            <a:off x="0" y="84391"/>
            <a:ext cx="12192000" cy="1231392"/>
          </a:xfrm>
          <a:prstGeom prst="rect">
            <a:avLst/>
          </a:prstGeom>
        </p:spPr>
      </p:pic>
      <p:sp>
        <p:nvSpPr>
          <p:cNvPr id="3" name="Content Placeholder 2">
            <a:extLst>
              <a:ext uri="{FF2B5EF4-FFF2-40B4-BE49-F238E27FC236}">
                <a16:creationId xmlns:a16="http://schemas.microsoft.com/office/drawing/2014/main" id="{8A110617-DAA5-361A-2AE0-1258864F0153}"/>
              </a:ext>
            </a:extLst>
          </p:cNvPr>
          <p:cNvSpPr>
            <a:spLocks noGrp="1"/>
          </p:cNvSpPr>
          <p:nvPr>
            <p:ph idx="1"/>
          </p:nvPr>
        </p:nvSpPr>
        <p:spPr>
          <a:xfrm>
            <a:off x="-423051" y="1511300"/>
            <a:ext cx="12491226" cy="4351338"/>
          </a:xfrm>
        </p:spPr>
        <p:txBody>
          <a:bodyPr/>
          <a:lstStyle/>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Meticulous grant writing skills</a:t>
            </a:r>
          </a:p>
          <a:p>
            <a:pPr marL="1739876" lvl="3" indent="-285750"/>
            <a:r>
              <a:rPr lang="en-US" sz="2200" dirty="0">
                <a:latin typeface="Arial" panose="020B0604020202020204" pitchFamily="34" charset="0"/>
                <a:ea typeface="Times New Roman" panose="02020603050405020304" pitchFamily="18" charset="0"/>
                <a:cs typeface="Arial" panose="020B0604020202020204" pitchFamily="34" charset="0"/>
              </a:rPr>
              <a:t>Can be learned</a:t>
            </a:r>
          </a:p>
          <a:p>
            <a:pPr marL="1739876" lvl="3" indent="-285750"/>
            <a:r>
              <a:rPr lang="en-US" sz="2200" dirty="0">
                <a:latin typeface="Arial" panose="020B0604020202020204" pitchFamily="34" charset="0"/>
                <a:ea typeface="Times New Roman" panose="02020603050405020304" pitchFamily="18" charset="0"/>
                <a:cs typeface="Arial" panose="020B0604020202020204" pitchFamily="34" charset="0"/>
              </a:rPr>
              <a:t>Resources available</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Realizing you can’t do it “all” perfectly</a:t>
            </a:r>
          </a:p>
          <a:p>
            <a:pPr marL="1739864" lvl="3" indent="-285750"/>
            <a:r>
              <a:rPr lang="en-US" sz="2400" dirty="0">
                <a:latin typeface="Arial" panose="020B0604020202020204" pitchFamily="34" charset="0"/>
                <a:ea typeface="Times New Roman" panose="02020603050405020304" pitchFamily="18" charset="0"/>
                <a:cs typeface="Arial" panose="020B0604020202020204" pitchFamily="34" charset="0"/>
              </a:rPr>
              <a:t>Randomly scattered chaos</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Being fearless &amp; the ability to call out unacceptable practices &amp;/or behaviors</a:t>
            </a:r>
          </a:p>
          <a:p>
            <a:pPr marL="1739876" lvl="3" indent="-285750"/>
            <a:r>
              <a:rPr lang="en-US" sz="2200" dirty="0">
                <a:latin typeface="Arial" panose="020B0604020202020204" pitchFamily="34" charset="0"/>
                <a:ea typeface="Times New Roman" panose="02020603050405020304" pitchFamily="18" charset="0"/>
                <a:cs typeface="Arial" panose="020B0604020202020204" pitchFamily="34" charset="0"/>
              </a:rPr>
              <a:t>Often seems harder for women and/or non physician scientists</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Humility, humor, &amp; occasional “foul”/Philly language</a:t>
            </a:r>
          </a:p>
          <a:p>
            <a:pPr marL="1739864" lvl="3" indent="-285750"/>
            <a:r>
              <a:rPr lang="en-US" sz="2400" dirty="0">
                <a:latin typeface="Arial" panose="020B0604020202020204" pitchFamily="34" charset="0"/>
                <a:ea typeface="Times New Roman" panose="02020603050405020304" pitchFamily="18" charset="0"/>
                <a:cs typeface="Arial" panose="020B0604020202020204" pitchFamily="34" charset="0"/>
              </a:rPr>
              <a:t>Good to have cell phone numbers of colleagues during relentless meetings</a:t>
            </a:r>
          </a:p>
          <a:p>
            <a:pPr marL="1739864" lvl="3" indent="-285750"/>
            <a:r>
              <a:rPr lang="en-US" sz="2400" dirty="0">
                <a:latin typeface="Arial" panose="020B0604020202020204" pitchFamily="34" charset="0"/>
                <a:ea typeface="Times New Roman" panose="02020603050405020304" pitchFamily="18" charset="0"/>
                <a:cs typeface="Arial" panose="020B0604020202020204" pitchFamily="34" charset="0"/>
              </a:rPr>
              <a:t>Still waiting for Howard Fox’s</a:t>
            </a:r>
          </a:p>
          <a:p>
            <a:pPr marL="1282676" lvl="2" indent="-285750"/>
            <a:r>
              <a:rPr lang="en-US" sz="2400" dirty="0">
                <a:latin typeface="Arial" panose="020B0604020202020204" pitchFamily="34" charset="0"/>
                <a:ea typeface="Times New Roman" panose="02020603050405020304" pitchFamily="18" charset="0"/>
                <a:cs typeface="Arial" panose="020B0604020202020204" pitchFamily="34" charset="0"/>
              </a:rPr>
              <a:t>Most of all………………...</a:t>
            </a:r>
          </a:p>
          <a:p>
            <a:endParaRPr lang="en-US" dirty="0"/>
          </a:p>
        </p:txBody>
      </p:sp>
    </p:spTree>
    <p:extLst>
      <p:ext uri="{BB962C8B-B14F-4D97-AF65-F5344CB8AC3E}">
        <p14:creationId xmlns:p14="http://schemas.microsoft.com/office/powerpoint/2010/main" val="1505386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B0354E-3319-8D69-13BC-4F28F0424C29}"/>
              </a:ext>
            </a:extLst>
          </p:cNvPr>
          <p:cNvPicPr>
            <a:picLocks noChangeAspect="1"/>
          </p:cNvPicPr>
          <p:nvPr/>
        </p:nvPicPr>
        <p:blipFill>
          <a:blip r:embed="rId2"/>
          <a:stretch>
            <a:fillRect/>
          </a:stretch>
        </p:blipFill>
        <p:spPr>
          <a:xfrm>
            <a:off x="8678626" y="5686262"/>
            <a:ext cx="1848108" cy="1171739"/>
          </a:xfrm>
          <a:prstGeom prst="rect">
            <a:avLst/>
          </a:prstGeom>
        </p:spPr>
      </p:pic>
      <p:pic>
        <p:nvPicPr>
          <p:cNvPr id="1026" name="Picture 2">
            <a:extLst>
              <a:ext uri="{FF2B5EF4-FFF2-40B4-BE49-F238E27FC236}">
                <a16:creationId xmlns:a16="http://schemas.microsoft.com/office/drawing/2014/main" id="{4367A84C-CC57-5444-E432-BE38EADFDA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35" t="20601" r="10783"/>
          <a:stretch/>
        </p:blipFill>
        <p:spPr bwMode="auto">
          <a:xfrm>
            <a:off x="6754752" y="3548245"/>
            <a:ext cx="2847928" cy="320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505CC393-880C-58F9-D692-BC1F2388D7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7" t="8440" r="6000" b="20060"/>
          <a:stretch/>
        </p:blipFill>
        <p:spPr bwMode="auto">
          <a:xfrm>
            <a:off x="5829768" y="381356"/>
            <a:ext cx="4554147" cy="26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a:extLst>
              <a:ext uri="{FF2B5EF4-FFF2-40B4-BE49-F238E27FC236}">
                <a16:creationId xmlns:a16="http://schemas.microsoft.com/office/drawing/2014/main" id="{450FDB93-E9B9-BE98-E8B1-574C25D1DA5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4747" t="7165" r="5830"/>
          <a:stretch/>
        </p:blipFill>
        <p:spPr>
          <a:xfrm>
            <a:off x="1550633" y="32524"/>
            <a:ext cx="3874376" cy="3396476"/>
          </a:xfrm>
          <a:prstGeom prst="rect">
            <a:avLst/>
          </a:prstGeom>
        </p:spPr>
      </p:pic>
      <p:pic>
        <p:nvPicPr>
          <p:cNvPr id="2" name="Picture 2">
            <a:extLst>
              <a:ext uri="{FF2B5EF4-FFF2-40B4-BE49-F238E27FC236}">
                <a16:creationId xmlns:a16="http://schemas.microsoft.com/office/drawing/2014/main" id="{721F833D-DB2E-9037-0119-1D21C91610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4585" y="3548245"/>
            <a:ext cx="4283152" cy="321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570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different health issues&#10;&#10;Description automatically generated">
            <a:extLst>
              <a:ext uri="{FF2B5EF4-FFF2-40B4-BE49-F238E27FC236}">
                <a16:creationId xmlns:a16="http://schemas.microsoft.com/office/drawing/2014/main" id="{5F62BB30-7867-4ACB-92AF-721165A0B804}"/>
              </a:ext>
            </a:extLst>
          </p:cNvPr>
          <p:cNvPicPr>
            <a:picLocks noChangeAspect="1"/>
          </p:cNvPicPr>
          <p:nvPr/>
        </p:nvPicPr>
        <p:blipFill rotWithShape="1">
          <a:blip r:embed="rId2"/>
          <a:srcRect t="865" b="51922"/>
          <a:stretch/>
        </p:blipFill>
        <p:spPr>
          <a:xfrm>
            <a:off x="1725540" y="1526386"/>
            <a:ext cx="9066596" cy="4759891"/>
          </a:xfrm>
          <a:prstGeom prst="rect">
            <a:avLst/>
          </a:prstGeom>
        </p:spPr>
      </p:pic>
      <p:sp>
        <p:nvSpPr>
          <p:cNvPr id="14" name="Title 13">
            <a:extLst>
              <a:ext uri="{FF2B5EF4-FFF2-40B4-BE49-F238E27FC236}">
                <a16:creationId xmlns:a16="http://schemas.microsoft.com/office/drawing/2014/main" id="{B92CEDB9-EF3F-4B21-87B6-F703623046A0}"/>
              </a:ext>
            </a:extLst>
          </p:cNvPr>
          <p:cNvSpPr>
            <a:spLocks noGrp="1"/>
          </p:cNvSpPr>
          <p:nvPr>
            <p:ph type="title"/>
          </p:nvPr>
        </p:nvSpPr>
        <p:spPr>
          <a:xfrm>
            <a:off x="0" y="0"/>
            <a:ext cx="12192000" cy="1325563"/>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Human &amp; Financial Costs of Increasing ICU Survivorship</a:t>
            </a:r>
          </a:p>
        </p:txBody>
      </p:sp>
      <p:sp>
        <p:nvSpPr>
          <p:cNvPr id="17" name="TextBox 16">
            <a:extLst>
              <a:ext uri="{FF2B5EF4-FFF2-40B4-BE49-F238E27FC236}">
                <a16:creationId xmlns:a16="http://schemas.microsoft.com/office/drawing/2014/main" id="{863C2A06-AD86-481E-9FF0-C130F661EDF3}"/>
              </a:ext>
            </a:extLst>
          </p:cNvPr>
          <p:cNvSpPr txBox="1"/>
          <p:nvPr/>
        </p:nvSpPr>
        <p:spPr>
          <a:xfrm>
            <a:off x="7979079" y="6487101"/>
            <a:ext cx="4822520" cy="307777"/>
          </a:xfrm>
          <a:prstGeom prst="rect">
            <a:avLst/>
          </a:prstGeom>
          <a:noFill/>
        </p:spPr>
        <p:txBody>
          <a:bodyPr wrap="square">
            <a:spAutoFit/>
          </a:bodyPr>
          <a:lstStyle/>
          <a:p>
            <a:r>
              <a:rPr lang="da-DK" sz="1400" dirty="0">
                <a:latin typeface="Arial" panose="020B0604020202020204" pitchFamily="34" charset="0"/>
                <a:cs typeface="Arial" panose="020B0604020202020204" pitchFamily="34" charset="0"/>
              </a:rPr>
              <a:t>Hiser et al. Journal of Intensive Care (2023) 11:23</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622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E62E-C693-4C8A-AC04-8AA63B93E5EB}"/>
              </a:ext>
            </a:extLst>
          </p:cNvPr>
          <p:cNvSpPr>
            <a:spLocks noGrp="1"/>
          </p:cNvSpPr>
          <p:nvPr>
            <p:ph type="title"/>
          </p:nvPr>
        </p:nvSpPr>
        <p:spPr>
          <a:xfrm>
            <a:off x="0" y="51974"/>
            <a:ext cx="12192000" cy="1325563"/>
          </a:xfrm>
        </p:spPr>
        <p:txBody>
          <a:bodyPr>
            <a:normAutofit/>
          </a:bodyPr>
          <a:lstStyle/>
          <a:p>
            <a:pPr algn="ctr"/>
            <a:r>
              <a:rPr lang="en-US" sz="3600" dirty="0">
                <a:latin typeface="Arial" panose="020B0604020202020204" pitchFamily="34" charset="0"/>
                <a:cs typeface="Arial" panose="020B0604020202020204" pitchFamily="34" charset="0"/>
              </a:rPr>
              <a:t>Conditions Associated with PICS</a:t>
            </a:r>
          </a:p>
        </p:txBody>
      </p:sp>
      <p:pic>
        <p:nvPicPr>
          <p:cNvPr id="4" name="Picture 3" descr="A diagram of different health issues&#10;&#10;Description automatically generated">
            <a:extLst>
              <a:ext uri="{FF2B5EF4-FFF2-40B4-BE49-F238E27FC236}">
                <a16:creationId xmlns:a16="http://schemas.microsoft.com/office/drawing/2014/main" id="{F3994CAF-52A0-410C-A8C9-2DB33BB0773A}"/>
              </a:ext>
            </a:extLst>
          </p:cNvPr>
          <p:cNvPicPr>
            <a:picLocks noChangeAspect="1"/>
          </p:cNvPicPr>
          <p:nvPr/>
        </p:nvPicPr>
        <p:blipFill rotWithShape="1">
          <a:blip r:embed="rId2"/>
          <a:srcRect t="52032" b="-1003"/>
          <a:stretch/>
        </p:blipFill>
        <p:spPr>
          <a:xfrm>
            <a:off x="1648044" y="1437443"/>
            <a:ext cx="8979436" cy="4889544"/>
          </a:xfrm>
          <a:prstGeom prst="rect">
            <a:avLst/>
          </a:prstGeom>
        </p:spPr>
      </p:pic>
      <p:sp>
        <p:nvSpPr>
          <p:cNvPr id="5" name="TextBox 4">
            <a:extLst>
              <a:ext uri="{FF2B5EF4-FFF2-40B4-BE49-F238E27FC236}">
                <a16:creationId xmlns:a16="http://schemas.microsoft.com/office/drawing/2014/main" id="{D0C8145A-F744-44E8-9C0E-C5B53109DBCC}"/>
              </a:ext>
            </a:extLst>
          </p:cNvPr>
          <p:cNvSpPr txBox="1"/>
          <p:nvPr/>
        </p:nvSpPr>
        <p:spPr>
          <a:xfrm>
            <a:off x="7979079" y="6487101"/>
            <a:ext cx="4822520" cy="307777"/>
          </a:xfrm>
          <a:prstGeom prst="rect">
            <a:avLst/>
          </a:prstGeom>
          <a:noFill/>
        </p:spPr>
        <p:txBody>
          <a:bodyPr wrap="square">
            <a:spAutoFit/>
          </a:bodyPr>
          <a:lstStyle/>
          <a:p>
            <a:r>
              <a:rPr lang="da-DK" sz="1400" dirty="0">
                <a:latin typeface="Arial" panose="020B0604020202020204" pitchFamily="34" charset="0"/>
                <a:cs typeface="Arial" panose="020B0604020202020204" pitchFamily="34" charset="0"/>
              </a:rPr>
              <a:t>Hiser et al. Journal of Intensive Care (2023) 11:23</a:t>
            </a:r>
            <a:endParaRPr lang="en-US" sz="1400" dirty="0">
              <a:latin typeface="Arial" panose="020B0604020202020204" pitchFamily="34" charset="0"/>
              <a:cs typeface="Arial" panose="020B0604020202020204" pitchFamily="34" charset="0"/>
            </a:endParaRPr>
          </a:p>
        </p:txBody>
      </p:sp>
      <p:sp>
        <p:nvSpPr>
          <p:cNvPr id="6" name="Arrow: Right 5">
            <a:extLst>
              <a:ext uri="{FF2B5EF4-FFF2-40B4-BE49-F238E27FC236}">
                <a16:creationId xmlns:a16="http://schemas.microsoft.com/office/drawing/2014/main" id="{55DEDE3A-47AD-4D40-9D1C-67AAB31D1F4E}"/>
              </a:ext>
            </a:extLst>
          </p:cNvPr>
          <p:cNvSpPr/>
          <p:nvPr/>
        </p:nvSpPr>
        <p:spPr>
          <a:xfrm>
            <a:off x="4651777" y="4429956"/>
            <a:ext cx="497150" cy="18643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Arrow: Right 6">
            <a:extLst>
              <a:ext uri="{FF2B5EF4-FFF2-40B4-BE49-F238E27FC236}">
                <a16:creationId xmlns:a16="http://schemas.microsoft.com/office/drawing/2014/main" id="{1BE6BA18-3612-4043-B539-ED3D85E487E6}"/>
              </a:ext>
            </a:extLst>
          </p:cNvPr>
          <p:cNvSpPr/>
          <p:nvPr/>
        </p:nvSpPr>
        <p:spPr>
          <a:xfrm>
            <a:off x="8152659" y="4429956"/>
            <a:ext cx="497150" cy="18643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Arrow: Right 7">
            <a:extLst>
              <a:ext uri="{FF2B5EF4-FFF2-40B4-BE49-F238E27FC236}">
                <a16:creationId xmlns:a16="http://schemas.microsoft.com/office/drawing/2014/main" id="{57CAF57F-ECC3-4D70-9933-8E37E4869A6C}"/>
              </a:ext>
            </a:extLst>
          </p:cNvPr>
          <p:cNvSpPr/>
          <p:nvPr/>
        </p:nvSpPr>
        <p:spPr>
          <a:xfrm>
            <a:off x="8152659" y="4166587"/>
            <a:ext cx="497150" cy="18643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9" name="Arrow: Right 8">
            <a:extLst>
              <a:ext uri="{FF2B5EF4-FFF2-40B4-BE49-F238E27FC236}">
                <a16:creationId xmlns:a16="http://schemas.microsoft.com/office/drawing/2014/main" id="{A141F1AF-9557-47DC-B8CA-52EAC7C45ABD}"/>
              </a:ext>
            </a:extLst>
          </p:cNvPr>
          <p:cNvSpPr/>
          <p:nvPr/>
        </p:nvSpPr>
        <p:spPr>
          <a:xfrm>
            <a:off x="4651777" y="4676294"/>
            <a:ext cx="497150" cy="18643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Arrow: Right 9">
            <a:extLst>
              <a:ext uri="{FF2B5EF4-FFF2-40B4-BE49-F238E27FC236}">
                <a16:creationId xmlns:a16="http://schemas.microsoft.com/office/drawing/2014/main" id="{00C5EEDB-B965-4728-BA47-899886B84666}"/>
              </a:ext>
            </a:extLst>
          </p:cNvPr>
          <p:cNvSpPr/>
          <p:nvPr/>
        </p:nvSpPr>
        <p:spPr>
          <a:xfrm>
            <a:off x="8152659" y="4683285"/>
            <a:ext cx="497150" cy="186431"/>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873790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385A2-673B-425E-ADBA-B44187CED8F0}"/>
              </a:ext>
            </a:extLst>
          </p:cNvPr>
          <p:cNvSpPr>
            <a:spLocks noGrp="1"/>
          </p:cNvSpPr>
          <p:nvPr>
            <p:ph type="title"/>
          </p:nvPr>
        </p:nvSpPr>
        <p:spPr>
          <a:xfrm>
            <a:off x="0" y="-19214"/>
            <a:ext cx="12192000" cy="1325563"/>
          </a:xfrm>
        </p:spPr>
        <p:txBody>
          <a:bodyPr>
            <a:normAutofit/>
          </a:bodyPr>
          <a:lstStyle/>
          <a:p>
            <a:pPr algn="ctr"/>
            <a:r>
              <a:rPr lang="en-US" sz="3600" dirty="0">
                <a:latin typeface="Arial" panose="020B0604020202020204" pitchFamily="34" charset="0"/>
                <a:cs typeface="Arial" panose="020B0604020202020204" pitchFamily="34" charset="0"/>
              </a:rPr>
              <a:t>Modifiable Conditions Associated with PICS</a:t>
            </a:r>
          </a:p>
        </p:txBody>
      </p:sp>
      <p:sp>
        <p:nvSpPr>
          <p:cNvPr id="7" name="Content Placeholder 6">
            <a:extLst>
              <a:ext uri="{FF2B5EF4-FFF2-40B4-BE49-F238E27FC236}">
                <a16:creationId xmlns:a16="http://schemas.microsoft.com/office/drawing/2014/main" id="{746FA0EF-9B2B-4C0E-A3A2-15E893CF4FDF}"/>
              </a:ext>
            </a:extLst>
          </p:cNvPr>
          <p:cNvSpPr>
            <a:spLocks noGrp="1"/>
          </p:cNvSpPr>
          <p:nvPr>
            <p:ph sz="half" idx="1"/>
          </p:nvPr>
        </p:nvSpPr>
        <p:spPr>
          <a:xfrm>
            <a:off x="127253" y="1461850"/>
            <a:ext cx="6879922" cy="5180519"/>
          </a:xfrm>
        </p:spPr>
        <p:txBody>
          <a:bodyPr>
            <a:noAutofit/>
          </a:bodyPr>
          <a:lstStyle/>
          <a:p>
            <a:r>
              <a:rPr lang="en-US" sz="2400" dirty="0">
                <a:latin typeface="Arial" panose="020B0604020202020204" pitchFamily="34" charset="0"/>
                <a:cs typeface="Arial" panose="020B0604020202020204" pitchFamily="34" charset="0"/>
              </a:rPr>
              <a:t>Mechanical ventilation (MV)</a:t>
            </a:r>
          </a:p>
          <a:p>
            <a:r>
              <a:rPr lang="en-US" sz="2400" dirty="0">
                <a:latin typeface="Arial" panose="020B0604020202020204" pitchFamily="34" charset="0"/>
                <a:cs typeface="Arial" panose="020B0604020202020204" pitchFamily="34" charset="0"/>
              </a:rPr>
              <a:t>Pain</a:t>
            </a:r>
          </a:p>
          <a:p>
            <a:pPr lvl="1"/>
            <a:r>
              <a:rPr lang="en-US" dirty="0">
                <a:latin typeface="Arial" panose="020B0604020202020204" pitchFamily="34" charset="0"/>
                <a:cs typeface="Arial" panose="020B0604020202020204" pitchFamily="34" charset="0"/>
              </a:rPr>
              <a:t>70% of all ICU patients</a:t>
            </a:r>
          </a:p>
          <a:p>
            <a:pPr lvl="1"/>
            <a:r>
              <a:rPr lang="en-US" dirty="0">
                <a:latin typeface="Arial" panose="020B0604020202020204" pitchFamily="34" charset="0"/>
                <a:cs typeface="Arial" panose="020B0604020202020204" pitchFamily="34" charset="0"/>
              </a:rPr>
              <a:t>Distressing, undertreated</a:t>
            </a:r>
          </a:p>
          <a:p>
            <a:r>
              <a:rPr lang="en-US" sz="2400" dirty="0">
                <a:latin typeface="Arial" panose="020B0604020202020204" pitchFamily="34" charset="0"/>
                <a:cs typeface="Arial" panose="020B0604020202020204" pitchFamily="34" charset="0"/>
              </a:rPr>
              <a:t>Delirium</a:t>
            </a:r>
          </a:p>
          <a:p>
            <a:pPr lvl="1"/>
            <a:r>
              <a:rPr lang="en-US" dirty="0">
                <a:latin typeface="Arial" panose="020B0604020202020204" pitchFamily="34" charset="0"/>
                <a:cs typeface="Arial" panose="020B0604020202020204" pitchFamily="34" charset="0"/>
              </a:rPr>
              <a:t>70% of patients on MV</a:t>
            </a:r>
          </a:p>
          <a:p>
            <a:pPr lvl="1"/>
            <a:r>
              <a:rPr lang="en-US" dirty="0">
                <a:latin typeface="Arial" panose="020B0604020202020204" pitchFamily="34" charset="0"/>
                <a:cs typeface="Arial" panose="020B0604020202020204" pitchFamily="34" charset="0"/>
              </a:rPr>
              <a:t>Increased mortality, complications, MV days, ICU &amp; hospital LOS, new institutionalization, cognitive impairment</a:t>
            </a:r>
          </a:p>
          <a:p>
            <a:r>
              <a:rPr lang="en-US" sz="2400" dirty="0">
                <a:latin typeface="Arial" panose="020B0604020202020204" pitchFamily="34" charset="0"/>
                <a:cs typeface="Arial" panose="020B0604020202020204" pitchFamily="34" charset="0"/>
              </a:rPr>
              <a:t>Weakness</a:t>
            </a:r>
          </a:p>
          <a:p>
            <a:pPr lvl="1"/>
            <a:r>
              <a:rPr lang="en-US" dirty="0">
                <a:latin typeface="Arial" panose="020B0604020202020204" pitchFamily="34" charset="0"/>
                <a:cs typeface="Arial" panose="020B0604020202020204" pitchFamily="34" charset="0"/>
              </a:rPr>
              <a:t>50% of all ICU patients</a:t>
            </a:r>
          </a:p>
          <a:p>
            <a:pPr lvl="1"/>
            <a:r>
              <a:rPr lang="en-US" dirty="0">
                <a:latin typeface="Arial" panose="020B0604020202020204" pitchFamily="34" charset="0"/>
                <a:cs typeface="Arial" panose="020B0604020202020204" pitchFamily="34" charset="0"/>
              </a:rPr>
              <a:t>Increased muscle wasting, functional decline, delirium</a:t>
            </a:r>
          </a:p>
        </p:txBody>
      </p:sp>
      <p:pic>
        <p:nvPicPr>
          <p:cNvPr id="4" name="Picture 3" descr="Diagram of a patient with sepsis&#10;&#10;Description automatically generated">
            <a:extLst>
              <a:ext uri="{FF2B5EF4-FFF2-40B4-BE49-F238E27FC236}">
                <a16:creationId xmlns:a16="http://schemas.microsoft.com/office/drawing/2014/main" id="{3E1B88C1-0BD0-414B-9F6E-5BE322E00266}"/>
              </a:ext>
            </a:extLst>
          </p:cNvPr>
          <p:cNvPicPr>
            <a:picLocks noChangeAspect="1"/>
          </p:cNvPicPr>
          <p:nvPr/>
        </p:nvPicPr>
        <p:blipFill>
          <a:blip r:embed="rId2"/>
          <a:stretch>
            <a:fillRect/>
          </a:stretch>
        </p:blipFill>
        <p:spPr>
          <a:xfrm>
            <a:off x="7007175" y="1306348"/>
            <a:ext cx="4996936" cy="5006769"/>
          </a:xfrm>
          <a:prstGeom prst="rect">
            <a:avLst/>
          </a:prstGeom>
        </p:spPr>
      </p:pic>
      <p:sp>
        <p:nvSpPr>
          <p:cNvPr id="6" name="TextBox 5">
            <a:extLst>
              <a:ext uri="{FF2B5EF4-FFF2-40B4-BE49-F238E27FC236}">
                <a16:creationId xmlns:a16="http://schemas.microsoft.com/office/drawing/2014/main" id="{B766A1F0-2B9A-4A9B-BC98-5A383450E10A}"/>
              </a:ext>
            </a:extLst>
          </p:cNvPr>
          <p:cNvSpPr txBox="1"/>
          <p:nvPr/>
        </p:nvSpPr>
        <p:spPr>
          <a:xfrm>
            <a:off x="7067811" y="6488481"/>
            <a:ext cx="5124189" cy="307777"/>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Vasilevskis, E., et al. (2010) Chest.138(5): 1224–1233.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805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1927"/>
          <a:stretch/>
        </p:blipFill>
        <p:spPr>
          <a:xfrm>
            <a:off x="1556030" y="2049845"/>
            <a:ext cx="8652681" cy="3298769"/>
          </a:xfrm>
          <a:prstGeom prst="rect">
            <a:avLst/>
          </a:prstGeom>
        </p:spPr>
      </p:pic>
      <p:sp>
        <p:nvSpPr>
          <p:cNvPr id="4" name="Title 3">
            <a:extLst>
              <a:ext uri="{FF2B5EF4-FFF2-40B4-BE49-F238E27FC236}">
                <a16:creationId xmlns:a16="http://schemas.microsoft.com/office/drawing/2014/main" id="{A2532914-2809-40B0-856F-0400DCB222FB}"/>
              </a:ext>
            </a:extLst>
          </p:cNvPr>
          <p:cNvSpPr>
            <a:spLocks noGrp="1"/>
          </p:cNvSpPr>
          <p:nvPr>
            <p:ph type="title"/>
          </p:nvPr>
        </p:nvSpPr>
        <p:spPr>
          <a:xfrm>
            <a:off x="45929" y="0"/>
            <a:ext cx="12100142" cy="1325563"/>
          </a:xfrm>
        </p:spPr>
        <p:txBody>
          <a:bodyPr>
            <a:normAutofit/>
          </a:bodyPr>
          <a:lstStyle/>
          <a:p>
            <a:pPr algn="ctr"/>
            <a:r>
              <a:rPr lang="en-US" sz="3600" dirty="0">
                <a:latin typeface="Arial" panose="020B0604020202020204" pitchFamily="34" charset="0"/>
                <a:cs typeface="Arial" panose="020B0604020202020204" pitchFamily="34" charset="0"/>
              </a:rPr>
              <a:t>Highly Efficacious &amp; Safe MV Liberation, Symptom Management, &amp; Mobility Interventions Exist</a:t>
            </a:r>
          </a:p>
        </p:txBody>
      </p:sp>
    </p:spTree>
    <p:extLst>
      <p:ext uri="{BB962C8B-B14F-4D97-AF65-F5344CB8AC3E}">
        <p14:creationId xmlns:p14="http://schemas.microsoft.com/office/powerpoint/2010/main" val="356123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D920F7-F152-4270-A927-1A20016E6D58}"/>
              </a:ext>
            </a:extLst>
          </p:cNvPr>
          <p:cNvSpPr>
            <a:spLocks noGrp="1"/>
          </p:cNvSpPr>
          <p:nvPr>
            <p:ph idx="1"/>
          </p:nvPr>
        </p:nvSpPr>
        <p:spPr>
          <a:xfrm>
            <a:off x="238602" y="1755103"/>
            <a:ext cx="12104318" cy="5185776"/>
          </a:xfrm>
        </p:spPr>
        <p:txBody>
          <a:bodyPr>
            <a:noAutofit/>
          </a:bodyPr>
          <a:lstStyle/>
          <a:p>
            <a:pPr marL="0" indent="0">
              <a:buNone/>
            </a:pPr>
            <a:r>
              <a:rPr lang="en-US" sz="2400" dirty="0">
                <a:latin typeface="Arial" panose="020B0604020202020204" pitchFamily="34" charset="0"/>
                <a:cs typeface="Arial" panose="020B0604020202020204" pitchFamily="34" charset="0"/>
              </a:rPr>
              <a:t>Interventions include:</a:t>
            </a:r>
          </a:p>
          <a:p>
            <a:r>
              <a:rPr lang="en-US" sz="2400" dirty="0">
                <a:latin typeface="Arial" panose="020B0604020202020204" pitchFamily="34" charset="0"/>
                <a:cs typeface="Arial" panose="020B0604020202020204" pitchFamily="34" charset="0"/>
              </a:rPr>
              <a:t>Routine monitoring of pain, level of arousal, &amp; delirium using valid &amp; reliable tools</a:t>
            </a:r>
          </a:p>
          <a:p>
            <a:r>
              <a:rPr lang="en-US" sz="2400" dirty="0">
                <a:latin typeface="Arial" panose="020B0604020202020204" pitchFamily="34" charset="0"/>
                <a:cs typeface="Arial" panose="020B0604020202020204" pitchFamily="34" charset="0"/>
              </a:rPr>
              <a:t>Maintaining patients at a “light” level of sedation by using daily spontaneous awakening trials (</a:t>
            </a:r>
            <a:r>
              <a:rPr lang="en-US" sz="2400" u="sng" dirty="0">
                <a:latin typeface="Arial" panose="020B0604020202020204" pitchFamily="34" charset="0"/>
                <a:cs typeface="Arial" panose="020B0604020202020204" pitchFamily="34" charset="0"/>
              </a:rPr>
              <a:t>SATs</a:t>
            </a:r>
            <a:r>
              <a:rPr lang="en-US" sz="2400" dirty="0">
                <a:latin typeface="Arial" panose="020B0604020202020204" pitchFamily="34" charset="0"/>
                <a:cs typeface="Arial" panose="020B0604020202020204" pitchFamily="34" charset="0"/>
              </a:rPr>
              <a:t>), target-based sedation protocols, or an analgesia-based sedation approach</a:t>
            </a:r>
          </a:p>
          <a:p>
            <a:r>
              <a:rPr lang="en-US" sz="2400" dirty="0">
                <a:latin typeface="Arial" panose="020B0604020202020204" pitchFamily="34" charset="0"/>
                <a:cs typeface="Arial" panose="020B0604020202020204" pitchFamily="34" charset="0"/>
              </a:rPr>
              <a:t>Avoiding benzodiazepines</a:t>
            </a:r>
          </a:p>
          <a:p>
            <a:r>
              <a:rPr lang="en-US" sz="2400" dirty="0">
                <a:latin typeface="Arial" panose="020B0604020202020204" pitchFamily="34" charset="0"/>
                <a:cs typeface="Arial" panose="020B0604020202020204" pitchFamily="34" charset="0"/>
              </a:rPr>
              <a:t>Performing early &amp; frequent mobilization</a:t>
            </a:r>
          </a:p>
          <a:p>
            <a:r>
              <a:rPr lang="en-US" sz="2400" dirty="0">
                <a:latin typeface="Arial" panose="020B0604020202020204" pitchFamily="34" charset="0"/>
                <a:cs typeface="Arial" panose="020B0604020202020204" pitchFamily="34" charset="0"/>
              </a:rPr>
              <a:t>Combining MV discontinuation protocols that include daily SATs &amp; spontaneous breathing trials (</a:t>
            </a:r>
            <a:r>
              <a:rPr lang="en-US" sz="2400" u="sng" dirty="0">
                <a:latin typeface="Arial" panose="020B0604020202020204" pitchFamily="34" charset="0"/>
                <a:cs typeface="Arial" panose="020B0604020202020204" pitchFamily="34" charset="0"/>
              </a:rPr>
              <a:t>SBTs</a:t>
            </a:r>
            <a:r>
              <a:rPr lang="en-US" sz="24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Paired SATs/SBTs reduce the number of days patients are on MV (3-day reduction), hospital LOS (4-day difference), and mortality (</a:t>
            </a:r>
            <a:r>
              <a:rPr lang="en-US" b="1" u="sng" dirty="0">
                <a:latin typeface="Arial" panose="020B0604020202020204" pitchFamily="34" charset="0"/>
                <a:cs typeface="Arial" panose="020B0604020202020204" pitchFamily="34" charset="0"/>
              </a:rPr>
              <a:t>for every 7 patients treated with coordinated SATs/SBTs 1 life is saved</a:t>
            </a:r>
            <a:r>
              <a:rPr lang="en-US" dirty="0">
                <a:latin typeface="Arial" panose="020B0604020202020204" pitchFamily="34" charset="0"/>
                <a:cs typeface="Arial" panose="020B0604020202020204" pitchFamily="34" charset="0"/>
              </a:rPr>
              <a:t>) when compared with SBTs alone</a:t>
            </a:r>
          </a:p>
        </p:txBody>
      </p:sp>
      <p:sp>
        <p:nvSpPr>
          <p:cNvPr id="4" name="Title 3">
            <a:extLst>
              <a:ext uri="{FF2B5EF4-FFF2-40B4-BE49-F238E27FC236}">
                <a16:creationId xmlns:a16="http://schemas.microsoft.com/office/drawing/2014/main" id="{6DC8D061-D8B2-48A3-9151-DDFCD5A8E1A4}"/>
              </a:ext>
            </a:extLst>
          </p:cNvPr>
          <p:cNvSpPr>
            <a:spLocks noGrp="1"/>
          </p:cNvSpPr>
          <p:nvPr>
            <p:ph type="title"/>
          </p:nvPr>
        </p:nvSpPr>
        <p:spPr>
          <a:xfrm>
            <a:off x="0" y="39449"/>
            <a:ext cx="12192000" cy="1325563"/>
          </a:xfrm>
        </p:spPr>
        <p:txBody>
          <a:bodyPr>
            <a:normAutofit/>
          </a:bodyPr>
          <a:lstStyle/>
          <a:p>
            <a:pPr algn="ctr"/>
            <a:r>
              <a:rPr lang="en-US" sz="3600" dirty="0">
                <a:latin typeface="Arial" panose="020B0604020202020204" pitchFamily="34" charset="0"/>
                <a:cs typeface="Arial" panose="020B0604020202020204" pitchFamily="34" charset="0"/>
              </a:rPr>
              <a:t>Highly Efficacious &amp; Safe MV Liberation, Symptom Management, &amp; Mobility Interventions Exist</a:t>
            </a:r>
          </a:p>
        </p:txBody>
      </p:sp>
    </p:spTree>
    <p:extLst>
      <p:ext uri="{BB962C8B-B14F-4D97-AF65-F5344CB8AC3E}">
        <p14:creationId xmlns:p14="http://schemas.microsoft.com/office/powerpoint/2010/main" val="322124864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Depth design</Template>
  <TotalTime>2414</TotalTime>
  <Words>4260</Words>
  <Application>Microsoft Office PowerPoint</Application>
  <PresentationFormat>Widescreen</PresentationFormat>
  <Paragraphs>319</Paragraphs>
  <Slides>49</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Bookman Old Style</vt:lpstr>
      <vt:lpstr>Calibri</vt:lpstr>
      <vt:lpstr>Corbel</vt:lpstr>
      <vt:lpstr>Fira Sans</vt:lpstr>
      <vt:lpstr>Helvetica</vt:lpstr>
      <vt:lpstr>Times New Roman</vt:lpstr>
      <vt:lpstr>Depth</vt:lpstr>
      <vt:lpstr>PowerPoint Presentation</vt:lpstr>
      <vt:lpstr>Disclosures</vt:lpstr>
      <vt:lpstr>Career Development</vt:lpstr>
      <vt:lpstr>PowerPoint Presentation</vt:lpstr>
      <vt:lpstr>Human &amp; Financial Costs of Increasing ICU Survivorship</vt:lpstr>
      <vt:lpstr>Conditions Associated with PICS</vt:lpstr>
      <vt:lpstr>Modifiable Conditions Associated with PICS</vt:lpstr>
      <vt:lpstr>Highly Efficacious &amp; Safe MV Liberation, Symptom Management, &amp; Mobility Interventions Exist</vt:lpstr>
      <vt:lpstr>Highly Efficacious &amp; Safe MV Liberation, Symptom Management, &amp; Mobility Interventions Exist</vt:lpstr>
      <vt:lpstr>PowerPoint Presentation</vt:lpstr>
      <vt:lpstr>ABCDEF Bundle Facilitates Adoption of Multiple PADIS Practices &amp; Improves Outcomes</vt:lpstr>
      <vt:lpstr>PowerPoint Presentation</vt:lpstr>
      <vt:lpstr>SCCM ICU Liberation Collaborative</vt:lpstr>
      <vt:lpstr>Process Outcome Measures</vt:lpstr>
      <vt:lpstr>   Complete bundle performance (All of the bundle)    Improved Outcomes</vt:lpstr>
      <vt:lpstr>Clinical Outcomes</vt:lpstr>
      <vt:lpstr>Clinical Outcomes</vt:lpstr>
      <vt:lpstr>Clinical Outcomes</vt:lpstr>
      <vt:lpstr>Partial bundle performance  (Some of the bundle)   Improved outcomes</vt:lpstr>
      <vt:lpstr>PowerPoint Presentation</vt:lpstr>
      <vt:lpstr>PowerPoint Presentation</vt:lpstr>
      <vt:lpstr>PowerPoint Presentation</vt:lpstr>
      <vt:lpstr>PowerPoint Presentation</vt:lpstr>
      <vt:lpstr>Implementation Gaps: Continual Low Bundle Adoption</vt:lpstr>
      <vt:lpstr>Implementation Gaps: Continual Low Bundle Adoption</vt:lpstr>
      <vt:lpstr>Implementation Gaps: High Variability</vt:lpstr>
      <vt:lpstr>PowerPoint Presentation</vt:lpstr>
      <vt:lpstr>Implementation Challenges: Numerous &amp; Complex</vt:lpstr>
      <vt:lpstr>Implementation Challenges: Numerous &amp; Complex</vt:lpstr>
      <vt:lpstr>PowerPoint Presentation</vt:lpstr>
      <vt:lpstr>BEST ICU UG3/UH3; NIH NHLBI/NINR; 5 years; $6,594,013</vt:lpstr>
      <vt:lpstr>Phase 1: UG3</vt:lpstr>
      <vt:lpstr>Phase 2: UH3</vt:lpstr>
      <vt:lpstr>Research Framework</vt:lpstr>
      <vt:lpstr>Study Design &amp;  Randomization</vt:lpstr>
      <vt:lpstr>Participants</vt:lpstr>
      <vt:lpstr>Implementation Strategies: Intervention Arm 1 Real-Time Audit &amp; Feedback</vt:lpstr>
      <vt:lpstr>Implementation Strategies: Intervention Arm 2 RN Implementation Facilitator</vt:lpstr>
      <vt:lpstr>Evaluation Framework</vt:lpstr>
      <vt:lpstr>Evaluation Framework</vt:lpstr>
      <vt:lpstr>Data Collection</vt:lpstr>
      <vt:lpstr>Sample Size &amp; Power</vt:lpstr>
      <vt:lpstr>Analysis by Aim</vt:lpstr>
      <vt:lpstr>Analysis by Aim</vt:lpstr>
      <vt:lpstr>Analysis by Aim</vt:lpstr>
      <vt:lpstr>PowerPoint Presentation</vt:lpstr>
      <vt:lpstr>Lessons Learned (Midlife, hopefully)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BEST-ICU</dc:title>
  <dc:creator>Vasilevskis, Eduard</dc:creator>
  <cp:lastModifiedBy>Balas, Michele C</cp:lastModifiedBy>
  <cp:revision>6</cp:revision>
  <dcterms:created xsi:type="dcterms:W3CDTF">2023-07-12T15:59:58Z</dcterms:created>
  <dcterms:modified xsi:type="dcterms:W3CDTF">2024-03-05T22:37:47Z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792c8cef-6f2b-4af1-b4ac-d815ff795cd6_Enabled">
    <vt:lpwstr>true</vt:lpwstr>
  </property>
  <property fmtid="{D5CDD505-2E9C-101B-9397-08002B2CF9AE}" pid="4" name="MSIP_Label_792c8cef-6f2b-4af1-b4ac-d815ff795cd6_SetDate">
    <vt:lpwstr>2023-07-12T16:11:14Z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9b50259a-00b5-46b9-a233-0cdfa1e81158</vt:lpwstr>
  </property>
  <property fmtid="{D5CDD505-2E9C-101B-9397-08002B2CF9AE}" pid="9" name="MSIP_Label_792c8cef-6f2b-4af1-b4ac-d815ff795cd6_ContentBits">
    <vt:lpwstr>0</vt:lpwstr>
  </property>
</Properties>
</file>